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  <p:sldMasterId id="2147483657" r:id="rId2"/>
  </p:sldMasterIdLst>
  <p:notesMasterIdLst>
    <p:notesMasterId r:id="rId53"/>
  </p:notesMasterIdLst>
  <p:handoutMasterIdLst>
    <p:handoutMasterId r:id="rId54"/>
  </p:handoutMasterIdLst>
  <p:sldIdLst>
    <p:sldId id="2370" r:id="rId3"/>
    <p:sldId id="2371" r:id="rId4"/>
    <p:sldId id="352" r:id="rId5"/>
    <p:sldId id="259" r:id="rId6"/>
    <p:sldId id="263" r:id="rId7"/>
    <p:sldId id="261" r:id="rId8"/>
    <p:sldId id="2372" r:id="rId9"/>
    <p:sldId id="264" r:id="rId10"/>
    <p:sldId id="265" r:id="rId11"/>
    <p:sldId id="2373" r:id="rId12"/>
    <p:sldId id="2355" r:id="rId13"/>
    <p:sldId id="307" r:id="rId14"/>
    <p:sldId id="308" r:id="rId15"/>
    <p:sldId id="2357" r:id="rId16"/>
    <p:sldId id="2369" r:id="rId17"/>
    <p:sldId id="2356" r:id="rId18"/>
    <p:sldId id="393" r:id="rId19"/>
    <p:sldId id="2360" r:id="rId20"/>
    <p:sldId id="309" r:id="rId21"/>
    <p:sldId id="2359" r:id="rId22"/>
    <p:sldId id="391" r:id="rId23"/>
    <p:sldId id="275" r:id="rId24"/>
    <p:sldId id="2361" r:id="rId25"/>
    <p:sldId id="364" r:id="rId26"/>
    <p:sldId id="359" r:id="rId27"/>
    <p:sldId id="366" r:id="rId28"/>
    <p:sldId id="345" r:id="rId29"/>
    <p:sldId id="361" r:id="rId30"/>
    <p:sldId id="2363" r:id="rId31"/>
    <p:sldId id="344" r:id="rId32"/>
    <p:sldId id="347" r:id="rId33"/>
    <p:sldId id="348" r:id="rId34"/>
    <p:sldId id="258" r:id="rId35"/>
    <p:sldId id="262" r:id="rId36"/>
    <p:sldId id="273" r:id="rId37"/>
    <p:sldId id="281" r:id="rId38"/>
    <p:sldId id="272" r:id="rId39"/>
    <p:sldId id="318" r:id="rId40"/>
    <p:sldId id="358" r:id="rId41"/>
    <p:sldId id="367" r:id="rId42"/>
    <p:sldId id="390" r:id="rId43"/>
    <p:sldId id="369" r:id="rId44"/>
    <p:sldId id="372" r:id="rId45"/>
    <p:sldId id="370" r:id="rId46"/>
    <p:sldId id="376" r:id="rId47"/>
    <p:sldId id="368" r:id="rId48"/>
    <p:sldId id="378" r:id="rId49"/>
    <p:sldId id="374" r:id="rId50"/>
    <p:sldId id="377" r:id="rId51"/>
    <p:sldId id="382" r:id="rId5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islav Vrana" initials="BV" lastIdx="1" clrIdx="0">
    <p:extLst>
      <p:ext uri="{19B8F6BF-5375-455C-9EA6-DF929625EA0E}">
        <p15:presenceInfo xmlns:p15="http://schemas.microsoft.com/office/powerpoint/2012/main" userId="Branislav Vrana" providerId="None"/>
      </p:ext>
    </p:extLst>
  </p:cmAuthor>
  <p:cmAuthor id="2" name="Pavla Fialová" initials="PF" lastIdx="13" clrIdx="1">
    <p:extLst>
      <p:ext uri="{19B8F6BF-5375-455C-9EA6-DF929625EA0E}">
        <p15:presenceInfo xmlns:p15="http://schemas.microsoft.com/office/powerpoint/2012/main" userId="Pavla Fia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00AF3F"/>
    <a:srgbClr val="9DCEFF"/>
    <a:srgbClr val="FFFF9D"/>
    <a:srgbClr val="E1EAEF"/>
    <a:srgbClr val="94C9ED"/>
    <a:srgbClr val="008C78"/>
    <a:srgbClr val="40A9B9"/>
    <a:srgbClr val="46C8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A5AA4-EBA8-48EE-9477-B8AB1563708D}" v="4" dt="2023-10-30T11:50:54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80494" autoAdjust="0"/>
  </p:normalViewPr>
  <p:slideViewPr>
    <p:cSldViewPr snapToGrid="0">
      <p:cViewPr>
        <p:scale>
          <a:sx n="118" d="100"/>
          <a:sy n="118" d="100"/>
        </p:scale>
        <p:origin x="228" y="-42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4" d="100"/>
          <a:sy n="154" d="100"/>
        </p:scale>
        <p:origin x="472" y="-53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islav Vrana" userId="7b2a6d85-e3fe-4c9e-b59a-94d1f1024111" providerId="ADAL" clId="{420A5AA4-EBA8-48EE-9477-B8AB1563708D}"/>
    <pc:docChg chg="addSld delSld modSld">
      <pc:chgData name="Branislav Vrana" userId="7b2a6d85-e3fe-4c9e-b59a-94d1f1024111" providerId="ADAL" clId="{420A5AA4-EBA8-48EE-9477-B8AB1563708D}" dt="2023-10-30T11:51:47.584" v="14" actId="47"/>
      <pc:docMkLst>
        <pc:docMk/>
      </pc:docMkLst>
      <pc:sldChg chg="add del">
        <pc:chgData name="Branislav Vrana" userId="7b2a6d85-e3fe-4c9e-b59a-94d1f1024111" providerId="ADAL" clId="{420A5AA4-EBA8-48EE-9477-B8AB1563708D}" dt="2023-10-30T11:32:54.254" v="2" actId="47"/>
        <pc:sldMkLst>
          <pc:docMk/>
          <pc:sldMk cId="2985309275" sldId="260"/>
        </pc:sldMkLst>
      </pc:sldChg>
      <pc:sldChg chg="del">
        <pc:chgData name="Branislav Vrana" userId="7b2a6d85-e3fe-4c9e-b59a-94d1f1024111" providerId="ADAL" clId="{420A5AA4-EBA8-48EE-9477-B8AB1563708D}" dt="2023-10-30T11:32:23.202" v="0" actId="2696"/>
        <pc:sldMkLst>
          <pc:docMk/>
          <pc:sldMk cId="3241014234" sldId="260"/>
        </pc:sldMkLst>
      </pc:sldChg>
      <pc:sldChg chg="del">
        <pc:chgData name="Branislav Vrana" userId="7b2a6d85-e3fe-4c9e-b59a-94d1f1024111" providerId="ADAL" clId="{420A5AA4-EBA8-48EE-9477-B8AB1563708D}" dt="2023-10-30T11:51:47.584" v="14" actId="47"/>
        <pc:sldMkLst>
          <pc:docMk/>
          <pc:sldMk cId="4257952331" sldId="271"/>
        </pc:sldMkLst>
      </pc:sldChg>
      <pc:sldChg chg="add">
        <pc:chgData name="Branislav Vrana" userId="7b2a6d85-e3fe-4c9e-b59a-94d1f1024111" providerId="ADAL" clId="{420A5AA4-EBA8-48EE-9477-B8AB1563708D}" dt="2023-10-30T11:36:17.257" v="3"/>
        <pc:sldMkLst>
          <pc:docMk/>
          <pc:sldMk cId="3238823251" sldId="307"/>
        </pc:sldMkLst>
      </pc:sldChg>
      <pc:sldChg chg="modSp add mod modNotesTx">
        <pc:chgData name="Branislav Vrana" userId="7b2a6d85-e3fe-4c9e-b59a-94d1f1024111" providerId="ADAL" clId="{420A5AA4-EBA8-48EE-9477-B8AB1563708D}" dt="2023-10-30T11:49:49.858" v="12"/>
        <pc:sldMkLst>
          <pc:docMk/>
          <pc:sldMk cId="2590951663" sldId="308"/>
        </pc:sldMkLst>
        <pc:spChg chg="mod">
          <ac:chgData name="Branislav Vrana" userId="7b2a6d85-e3fe-4c9e-b59a-94d1f1024111" providerId="ADAL" clId="{420A5AA4-EBA8-48EE-9477-B8AB1563708D}" dt="2023-10-30T11:41:09.259" v="8" actId="207"/>
          <ac:spMkLst>
            <pc:docMk/>
            <pc:sldMk cId="2590951663" sldId="308"/>
            <ac:spMk id="3" creationId="{1DC4678B-1AAD-3365-C7C9-1DD09914508D}"/>
          </ac:spMkLst>
        </pc:spChg>
      </pc:sldChg>
      <pc:sldChg chg="add">
        <pc:chgData name="Branislav Vrana" userId="7b2a6d85-e3fe-4c9e-b59a-94d1f1024111" providerId="ADAL" clId="{420A5AA4-EBA8-48EE-9477-B8AB1563708D}" dt="2023-10-30T11:50:54.122" v="13"/>
        <pc:sldMkLst>
          <pc:docMk/>
          <pc:sldMk cId="3348990155" sldId="309"/>
        </pc:sldMkLst>
      </pc:sldChg>
      <pc:sldChg chg="del">
        <pc:chgData name="Branislav Vrana" userId="7b2a6d85-e3fe-4c9e-b59a-94d1f1024111" providerId="ADAL" clId="{420A5AA4-EBA8-48EE-9477-B8AB1563708D}" dt="2023-10-30T11:41:38.656" v="9" actId="47"/>
        <pc:sldMkLst>
          <pc:docMk/>
          <pc:sldMk cId="965802140" sldId="3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DIPLOMOVKY\DP_Sverclova\field_work_COV_Modrice\results\Speedisk_Results_PFC_KS3_BV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DIPLOMOVKY\DP_Sverclova\field_work_COV_Modrice\results\Speedisk_Results_PFC_KS3_BV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flip="none" rotWithShape="1">
              <a:gsLst>
                <a:gs pos="0">
                  <a:srgbClr val="F01928">
                    <a:shade val="30000"/>
                    <a:satMod val="115000"/>
                  </a:srgbClr>
                </a:gs>
                <a:gs pos="50000">
                  <a:srgbClr val="F01928">
                    <a:shade val="67500"/>
                    <a:satMod val="115000"/>
                  </a:srgbClr>
                </a:gs>
                <a:gs pos="100000">
                  <a:srgbClr val="F01928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štika</c:v>
                </c:pt>
                <c:pt idx="1">
                  <c:v>bolen</c:v>
                </c:pt>
                <c:pt idx="2">
                  <c:v>úhoř</c:v>
                </c:pt>
                <c:pt idx="3">
                  <c:v>parma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157</c:v>
                </c:pt>
                <c:pt idx="2">
                  <c:v>43</c:v>
                </c:pt>
                <c:pt idx="3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1-4ABA-9269-4B0DA6F1D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Sheet1!$A$9:$A$13</c:f>
              <c:strCache>
                <c:ptCount val="5"/>
                <c:pt idx="0">
                  <c:v>cejn</c:v>
                </c:pt>
                <c:pt idx="1">
                  <c:v>kapr</c:v>
                </c:pt>
                <c:pt idx="2">
                  <c:v>amur</c:v>
                </c:pt>
                <c:pt idx="3">
                  <c:v>jelec</c:v>
                </c:pt>
                <c:pt idx="4">
                  <c:v>sumec</c:v>
                </c:pt>
              </c:strCache>
            </c:strRef>
          </c:cat>
          <c:val>
            <c:numRef>
              <c:f>Sheet1!$B$9:$B$13</c:f>
              <c:numCache>
                <c:formatCode>0.00</c:formatCode>
                <c:ptCount val="5"/>
                <c:pt idx="0">
                  <c:v>0.22650000000000001</c:v>
                </c:pt>
                <c:pt idx="1">
                  <c:v>4.1849999999999991E-2</c:v>
                </c:pt>
                <c:pt idx="2">
                  <c:v>6.5133333333333335E-2</c:v>
                </c:pt>
                <c:pt idx="3">
                  <c:v>0.1905</c:v>
                </c:pt>
                <c:pt idx="4">
                  <c:v>1.3822333333333336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0-4FBB-BB6F-46BE73B7D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Sheet1!$A$9:$A$13</c:f>
              <c:strCache>
                <c:ptCount val="5"/>
                <c:pt idx="0">
                  <c:v>cejn</c:v>
                </c:pt>
                <c:pt idx="1">
                  <c:v>kapr</c:v>
                </c:pt>
                <c:pt idx="2">
                  <c:v>amur</c:v>
                </c:pt>
                <c:pt idx="3">
                  <c:v>jelec</c:v>
                </c:pt>
                <c:pt idx="4">
                  <c:v>sumec</c:v>
                </c:pt>
              </c:strCache>
            </c:strRef>
          </c:cat>
          <c:val>
            <c:numRef>
              <c:f>Sheet1!$B$9:$B$13</c:f>
              <c:numCache>
                <c:formatCode>0.00</c:formatCode>
                <c:ptCount val="5"/>
                <c:pt idx="0">
                  <c:v>0.22650000000000001</c:v>
                </c:pt>
                <c:pt idx="1">
                  <c:v>4.1849999999999991E-2</c:v>
                </c:pt>
                <c:pt idx="2">
                  <c:v>6.5133333333333335E-2</c:v>
                </c:pt>
                <c:pt idx="3">
                  <c:v>0.1905</c:v>
                </c:pt>
                <c:pt idx="4">
                  <c:v>1.3822333333333336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1-46C3-AFFC-DF84FAB14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/>
              <a:t>V</a:t>
            </a:r>
            <a:r>
              <a:rPr lang="cs-CZ" sz="1600" baseline="0" dirty="0"/>
              <a:t>od</a:t>
            </a:r>
            <a:r>
              <a:rPr lang="en-US" sz="1600" baseline="0" dirty="0"/>
              <a:t>a </a:t>
            </a:r>
            <a:r>
              <a:rPr lang="cs-CZ" sz="1600" baseline="0" dirty="0"/>
              <a:t>na odtoku ČOV Modřice </a:t>
            </a:r>
            <a:endParaRPr lang="cs-CZ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Pharmaceutical_list!$A$2:$A$16</c:f>
              <c:strCache>
                <c:ptCount val="15"/>
                <c:pt idx="0">
                  <c:v>Telmisartan</c:v>
                </c:pt>
                <c:pt idx="1">
                  <c:v>Tramadol</c:v>
                </c:pt>
                <c:pt idx="2">
                  <c:v>O-Desmethylvenlafaxine</c:v>
                </c:pt>
                <c:pt idx="3">
                  <c:v>Metoprolol</c:v>
                </c:pt>
                <c:pt idx="4">
                  <c:v>Sulfamethoxazole</c:v>
                </c:pt>
                <c:pt idx="5">
                  <c:v>Sulfapyridine</c:v>
                </c:pt>
                <c:pt idx="6">
                  <c:v>10, 11 trans dihydro carbamazepine</c:v>
                </c:pt>
                <c:pt idx="7">
                  <c:v>Diclofenac</c:v>
                </c:pt>
                <c:pt idx="8">
                  <c:v>Clarithromycin</c:v>
                </c:pt>
                <c:pt idx="9">
                  <c:v>Carbamazepine</c:v>
                </c:pt>
                <c:pt idx="10">
                  <c:v>Venlafaxine</c:v>
                </c:pt>
                <c:pt idx="11">
                  <c:v>Sotalol</c:v>
                </c:pt>
                <c:pt idx="12">
                  <c:v>Irbesartan</c:v>
                </c:pt>
                <c:pt idx="13">
                  <c:v>Cetirizine</c:v>
                </c:pt>
                <c:pt idx="14">
                  <c:v>Citalopram</c:v>
                </c:pt>
              </c:strCache>
            </c:strRef>
          </c:cat>
          <c:val>
            <c:numRef>
              <c:f>Pharmaceutical_list!$E$2:$E$16</c:f>
              <c:numCache>
                <c:formatCode>0</c:formatCode>
                <c:ptCount val="15"/>
                <c:pt idx="0">
                  <c:v>596.56675170068047</c:v>
                </c:pt>
                <c:pt idx="1">
                  <c:v>484.05612244897969</c:v>
                </c:pt>
                <c:pt idx="2">
                  <c:v>449.88307823129259</c:v>
                </c:pt>
                <c:pt idx="3">
                  <c:v>401.09481292517023</c:v>
                </c:pt>
                <c:pt idx="4">
                  <c:v>376.11607142857156</c:v>
                </c:pt>
                <c:pt idx="5">
                  <c:v>298.78826530612247</c:v>
                </c:pt>
                <c:pt idx="6">
                  <c:v>283.21641156462596</c:v>
                </c:pt>
                <c:pt idx="7">
                  <c:v>282.84438775510205</c:v>
                </c:pt>
                <c:pt idx="8">
                  <c:v>172.83163265306123</c:v>
                </c:pt>
                <c:pt idx="9">
                  <c:v>172.672193877551</c:v>
                </c:pt>
                <c:pt idx="10">
                  <c:v>153.3801020408163</c:v>
                </c:pt>
                <c:pt idx="11">
                  <c:v>145.46130952380955</c:v>
                </c:pt>
                <c:pt idx="12">
                  <c:v>134.72576530612244</c:v>
                </c:pt>
                <c:pt idx="13">
                  <c:v>93.138818027210917</c:v>
                </c:pt>
                <c:pt idx="14">
                  <c:v>69.409013605442169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6E-48EE-9E8A-1C7B7A5FA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overlap val="-3"/>
        <c:axId val="684313072"/>
        <c:axId val="684316680"/>
      </c:barChart>
      <c:catAx>
        <c:axId val="68431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316680"/>
        <c:crosses val="autoZero"/>
        <c:auto val="1"/>
        <c:lblAlgn val="ctr"/>
        <c:lblOffset val="100"/>
        <c:noMultiLvlLbl val="0"/>
      </c:catAx>
      <c:valAx>
        <c:axId val="68431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/>
                  <a:t>Koncentrace</a:t>
                </a:r>
                <a:r>
                  <a:rPr lang="cs-CZ" sz="1600" baseline="0"/>
                  <a:t> (ng</a:t>
                </a:r>
                <a:r>
                  <a:rPr lang="en-US" sz="1600" baseline="0"/>
                  <a:t>/l)</a:t>
                </a:r>
                <a:endParaRPr lang="cs-CZ" sz="1600"/>
              </a:p>
            </c:rich>
          </c:tx>
          <c:layout>
            <c:manualLayout>
              <c:xMode val="edge"/>
              <c:yMode val="edge"/>
              <c:x val="2.6367831245880024E-3"/>
              <c:y val="0.206617500695978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31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[Speedisk_Results_PFC_KS3_BV.xlsx]Emise_roční!PivotTable1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baseline="0" dirty="0" err="1">
                <a:solidFill>
                  <a:sysClr val="windowText" lastClr="000000"/>
                </a:solidFill>
                <a:effectLst/>
              </a:rPr>
              <a:t>Odhad</a:t>
            </a:r>
            <a:r>
              <a:rPr lang="en-US" sz="2000" b="0" i="0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n-US" sz="2000" b="0" i="0" baseline="0" dirty="0" err="1">
                <a:solidFill>
                  <a:sysClr val="windowText" lastClr="000000"/>
                </a:solidFill>
                <a:effectLst/>
              </a:rPr>
              <a:t>ro</a:t>
            </a:r>
            <a:r>
              <a:rPr lang="sk-SK" sz="2000" b="0" i="0" baseline="0" dirty="0">
                <a:solidFill>
                  <a:sysClr val="windowText" lastClr="000000"/>
                </a:solidFill>
                <a:effectLst/>
              </a:rPr>
              <a:t>ční e</a:t>
            </a:r>
            <a:r>
              <a:rPr lang="en-US" sz="2000" b="0" i="0" baseline="0" dirty="0" err="1">
                <a:solidFill>
                  <a:sysClr val="windowText" lastClr="000000"/>
                </a:solidFill>
                <a:effectLst/>
              </a:rPr>
              <a:t>mise</a:t>
            </a:r>
            <a:r>
              <a:rPr lang="en-US" sz="2000" b="0" i="0" baseline="0" dirty="0">
                <a:solidFill>
                  <a:sysClr val="windowText" lastClr="000000"/>
                </a:solidFill>
                <a:effectLst/>
              </a:rPr>
              <a:t> l</a:t>
            </a:r>
            <a:r>
              <a:rPr lang="sk-SK" sz="2000" b="0" i="0" baseline="0" dirty="0">
                <a:solidFill>
                  <a:sysClr val="windowText" lastClr="000000"/>
                </a:solidFill>
                <a:effectLst/>
              </a:rPr>
              <a:t>éčiv z odtoku  ČOV Brno-Modřice</a:t>
            </a:r>
            <a:endParaRPr lang="cs-CZ" sz="2000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</c:pivotFmt>
      <c:pivotFmt>
        <c:idx val="1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</c:pivotFmt>
      <c:pivotFmt>
        <c:idx val="2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Emise_roční!$B$1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Emise_roční!$A$2:$A$12</c:f>
              <c:strCache>
                <c:ptCount val="10"/>
                <c:pt idx="0">
                  <c:v>kardiovaskulární</c:v>
                </c:pt>
                <c:pt idx="1">
                  <c:v>antibiotika</c:v>
                </c:pt>
                <c:pt idx="2">
                  <c:v>psychofarmaka</c:v>
                </c:pt>
                <c:pt idx="3">
                  <c:v>analgetika</c:v>
                </c:pt>
                <c:pt idx="4">
                  <c:v>protizánětové</c:v>
                </c:pt>
                <c:pt idx="5">
                  <c:v>antiepileptika</c:v>
                </c:pt>
                <c:pt idx="6">
                  <c:v>antihistaminika</c:v>
                </c:pt>
                <c:pt idx="7">
                  <c:v>stimulanty</c:v>
                </c:pt>
                <c:pt idx="8">
                  <c:v>urologika</c:v>
                </c:pt>
                <c:pt idx="9">
                  <c:v>metabolity</c:v>
                </c:pt>
              </c:strCache>
            </c:strRef>
          </c:cat>
          <c:val>
            <c:numRef>
              <c:f>Emise_roční!$B$2:$B$12</c:f>
              <c:numCache>
                <c:formatCode>0.00</c:formatCode>
                <c:ptCount val="10"/>
                <c:pt idx="0">
                  <c:v>46.989192666768716</c:v>
                </c:pt>
                <c:pt idx="1">
                  <c:v>31.171542730456089</c:v>
                </c:pt>
                <c:pt idx="2">
                  <c:v>25.08794544141664</c:v>
                </c:pt>
                <c:pt idx="3">
                  <c:v>15.545618677548061</c:v>
                </c:pt>
                <c:pt idx="4">
                  <c:v>9.0836388451812429</c:v>
                </c:pt>
                <c:pt idx="5">
                  <c:v>7.5193481646835707</c:v>
                </c:pt>
                <c:pt idx="6">
                  <c:v>4.3592761729678982</c:v>
                </c:pt>
                <c:pt idx="7">
                  <c:v>0.27032444951142531</c:v>
                </c:pt>
                <c:pt idx="8">
                  <c:v>4.4701334339589761E-2</c:v>
                </c:pt>
                <c:pt idx="9">
                  <c:v>12.996685100200434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8-4294-9C5F-5A193E075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axId val="619200592"/>
        <c:axId val="619201576"/>
      </c:barChart>
      <c:catAx>
        <c:axId val="61920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201576"/>
        <c:crosses val="autoZero"/>
        <c:auto val="1"/>
        <c:lblAlgn val="ctr"/>
        <c:lblOffset val="100"/>
        <c:noMultiLvlLbl val="0"/>
      </c:catAx>
      <c:valAx>
        <c:axId val="61920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>
                    <a:solidFill>
                      <a:sysClr val="windowText" lastClr="000000"/>
                    </a:solidFill>
                  </a:rPr>
                  <a:t>Emise</a:t>
                </a:r>
                <a:r>
                  <a:rPr lang="cs-CZ" sz="1600" baseline="0">
                    <a:solidFill>
                      <a:sysClr val="windowText" lastClr="000000"/>
                    </a:solidFill>
                  </a:rPr>
                  <a:t> (kg</a:t>
                </a:r>
                <a:r>
                  <a:rPr lang="en-US" sz="1600" baseline="0">
                    <a:solidFill>
                      <a:sysClr val="windowText" lastClr="000000"/>
                    </a:solidFill>
                  </a:rPr>
                  <a:t>/rok)</a:t>
                </a:r>
                <a:endParaRPr lang="cs-CZ" sz="16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2526096033402923E-2"/>
              <c:y val="0.260393822865165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20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1-17T14:56:38.833" idx="12">
    <p:pos x="10" y="10"/>
    <p:text>Neměly by tu být 4 teploměry? Nebo pokud se ten úplně vpravo vztahuje k té rybě, tak bych ho dala pod ni.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4471F-3206-42B0-AC7B-C165F97698E2}" type="doc">
      <dgm:prSet loTypeId="urn:microsoft.com/office/officeart/2005/8/layout/radial5" loCatId="cycle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cs-CZ"/>
        </a:p>
      </dgm:t>
    </dgm:pt>
    <dgm:pt modelId="{EC2EB34D-A800-4DC7-AAA4-7D26B88ED0B6}">
      <dgm:prSet phldrT="[Text]" phldr="1" custT="1"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BEDF593F-C8F6-46CF-B00E-731905ABEC37}" type="parTrans" cxnId="{76B7B004-07E8-4D32-8E27-15D9484C1723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5E4B451E-D2E7-475D-B5F0-AFE40AE584AA}" type="sibTrans" cxnId="{76B7B004-07E8-4D32-8E27-15D9484C1723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EEBCF299-DC38-4AEE-9FFA-AB703073AE3C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2400" b="1">
              <a:latin typeface="+mn-lt"/>
            </a:rPr>
            <a:t>Lokální</a:t>
          </a:r>
          <a:endParaRPr lang="cs-CZ" sz="2400" b="1" dirty="0">
            <a:latin typeface="+mn-lt"/>
          </a:endParaRPr>
        </a:p>
      </dgm:t>
    </dgm:pt>
    <dgm:pt modelId="{5F241FD9-82A9-43B5-9F80-77C580876CC3}" type="parTrans" cxnId="{0151B8E9-CF6B-48EA-AAEF-860A763979CD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C5CEB760-19AA-4139-A6FC-F4F8F7DA20E5}" type="sibTrans" cxnId="{0151B8E9-CF6B-48EA-AAEF-860A763979CD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2CA3E72C-99B6-40BD-BC72-BE0409711D22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Regionální</a:t>
          </a:r>
        </a:p>
      </dgm:t>
    </dgm:pt>
    <dgm:pt modelId="{1881A555-5A1F-468F-BAE4-FE87CFD26F90}" type="parTrans" cxnId="{044A4D64-9910-4506-B48F-00BCE967970E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3D4C6CCF-4B40-48AE-A190-A2DC771E3C85}" type="sibTrans" cxnId="{044A4D64-9910-4506-B48F-00BCE967970E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20BCA87A-2E75-4800-BA7A-57566624A508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Globální</a:t>
          </a:r>
        </a:p>
      </dgm:t>
    </dgm:pt>
    <dgm:pt modelId="{7F01C3CD-FFF2-448E-99F8-09B1629B3F04}" type="parTrans" cxnId="{82A768D6-0434-4088-9445-6F1EE23ABF1E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81A5895F-B8C2-48F7-8513-212119413F85}" type="sibTrans" cxnId="{82A768D6-0434-4088-9445-6F1EE23ABF1E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BCEBB132-F04E-49D1-AF0B-23F501AA0954}" type="pres">
      <dgm:prSet presAssocID="{E7A4471F-3206-42B0-AC7B-C165F97698E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59D010-9D7C-4856-82E0-DAD8C7034DDE}" type="pres">
      <dgm:prSet presAssocID="{EC2EB34D-A800-4DC7-AAA4-7D26B88ED0B6}" presName="centerShape" presStyleLbl="node0" presStyleIdx="0" presStyleCnt="1"/>
      <dgm:spPr/>
    </dgm:pt>
    <dgm:pt modelId="{56599A68-C392-4287-AB26-98D83CEFE675}" type="pres">
      <dgm:prSet presAssocID="{5F241FD9-82A9-43B5-9F80-77C580876CC3}" presName="parTrans" presStyleLbl="sibTrans2D1" presStyleIdx="0" presStyleCnt="3" custScaleX="148878" custScaleY="125949"/>
      <dgm:spPr/>
    </dgm:pt>
    <dgm:pt modelId="{58A40165-68B7-4317-AFFD-7AE3A4496C66}" type="pres">
      <dgm:prSet presAssocID="{5F241FD9-82A9-43B5-9F80-77C580876CC3}" presName="connectorText" presStyleLbl="sibTrans2D1" presStyleIdx="0" presStyleCnt="3"/>
      <dgm:spPr/>
    </dgm:pt>
    <dgm:pt modelId="{C6E8E560-844F-493A-B8EA-60E469AB61B5}" type="pres">
      <dgm:prSet presAssocID="{EEBCF299-DC38-4AEE-9FFA-AB703073AE3C}" presName="node" presStyleLbl="node1" presStyleIdx="0" presStyleCnt="3" custScaleX="133334" custScaleY="110806">
        <dgm:presLayoutVars>
          <dgm:bulletEnabled val="1"/>
        </dgm:presLayoutVars>
      </dgm:prSet>
      <dgm:spPr/>
    </dgm:pt>
    <dgm:pt modelId="{14A093EF-DCCD-450C-9369-4980C388E9B1}" type="pres">
      <dgm:prSet presAssocID="{1881A555-5A1F-468F-BAE4-FE87CFD26F90}" presName="parTrans" presStyleLbl="sibTrans2D1" presStyleIdx="1" presStyleCnt="3" custScaleX="156196" custScaleY="120095" custLinFactNeighborX="36107" custLinFactNeighborY="-33385"/>
      <dgm:spPr/>
    </dgm:pt>
    <dgm:pt modelId="{9E893E19-F15B-4474-AA45-7BFE66D202D2}" type="pres">
      <dgm:prSet presAssocID="{1881A555-5A1F-468F-BAE4-FE87CFD26F90}" presName="connectorText" presStyleLbl="sibTrans2D1" presStyleIdx="1" presStyleCnt="3"/>
      <dgm:spPr/>
    </dgm:pt>
    <dgm:pt modelId="{F2AEF250-587D-481D-850A-33A8E87AC75F}" type="pres">
      <dgm:prSet presAssocID="{2CA3E72C-99B6-40BD-BC72-BE0409711D22}" presName="node" presStyleLbl="node1" presStyleIdx="1" presStyleCnt="3" custScaleX="145397" custScaleY="106337" custRadScaleRad="112260" custRadScaleInc="-17695">
        <dgm:presLayoutVars>
          <dgm:bulletEnabled val="1"/>
        </dgm:presLayoutVars>
      </dgm:prSet>
      <dgm:spPr/>
    </dgm:pt>
    <dgm:pt modelId="{2BF97FD2-D7E8-48E0-9C3D-212C182AE6A7}" type="pres">
      <dgm:prSet presAssocID="{7F01C3CD-FFF2-448E-99F8-09B1629B3F04}" presName="parTrans" presStyleLbl="sibTrans2D1" presStyleIdx="2" presStyleCnt="3" custScaleX="143255" custScaleY="119363" custLinFactNeighborX="-10469" custLinFactNeighborY="-5505"/>
      <dgm:spPr/>
    </dgm:pt>
    <dgm:pt modelId="{2DD62D1A-281E-4E0F-B3C7-D80C3D4F6F61}" type="pres">
      <dgm:prSet presAssocID="{7F01C3CD-FFF2-448E-99F8-09B1629B3F04}" presName="connectorText" presStyleLbl="sibTrans2D1" presStyleIdx="2" presStyleCnt="3"/>
      <dgm:spPr/>
    </dgm:pt>
    <dgm:pt modelId="{66FB57B3-CB76-41D3-A31C-977F12732124}" type="pres">
      <dgm:prSet presAssocID="{20BCA87A-2E75-4800-BA7A-57566624A508}" presName="node" presStyleLbl="node1" presStyleIdx="2" presStyleCnt="3" custScaleX="124305" custScaleY="107780" custRadScaleRad="107388" custRadScaleInc="9882">
        <dgm:presLayoutVars>
          <dgm:bulletEnabled val="1"/>
        </dgm:presLayoutVars>
      </dgm:prSet>
      <dgm:spPr/>
    </dgm:pt>
  </dgm:ptLst>
  <dgm:cxnLst>
    <dgm:cxn modelId="{76B7B004-07E8-4D32-8E27-15D9484C1723}" srcId="{E7A4471F-3206-42B0-AC7B-C165F97698E2}" destId="{EC2EB34D-A800-4DC7-AAA4-7D26B88ED0B6}" srcOrd="0" destOrd="0" parTransId="{BEDF593F-C8F6-46CF-B00E-731905ABEC37}" sibTransId="{5E4B451E-D2E7-475D-B5F0-AFE40AE584AA}"/>
    <dgm:cxn modelId="{0B428C06-CBFD-4BE1-9AD9-8C9E5DA1F87C}" type="presOf" srcId="{EEBCF299-DC38-4AEE-9FFA-AB703073AE3C}" destId="{C6E8E560-844F-493A-B8EA-60E469AB61B5}" srcOrd="0" destOrd="0" presId="urn:microsoft.com/office/officeart/2005/8/layout/radial5"/>
    <dgm:cxn modelId="{102F6A1C-50F3-42EF-90B5-D5286C8E8CB1}" type="presOf" srcId="{1881A555-5A1F-468F-BAE4-FE87CFD26F90}" destId="{9E893E19-F15B-4474-AA45-7BFE66D202D2}" srcOrd="1" destOrd="0" presId="urn:microsoft.com/office/officeart/2005/8/layout/radial5"/>
    <dgm:cxn modelId="{0EFDFA2F-C39C-4FCE-B790-2B7F51CB2E38}" type="presOf" srcId="{1881A555-5A1F-468F-BAE4-FE87CFD26F90}" destId="{14A093EF-DCCD-450C-9369-4980C388E9B1}" srcOrd="0" destOrd="0" presId="urn:microsoft.com/office/officeart/2005/8/layout/radial5"/>
    <dgm:cxn modelId="{6922C037-C4E5-40F3-999F-08924E34E1AD}" type="presOf" srcId="{E7A4471F-3206-42B0-AC7B-C165F97698E2}" destId="{BCEBB132-F04E-49D1-AF0B-23F501AA0954}" srcOrd="0" destOrd="0" presId="urn:microsoft.com/office/officeart/2005/8/layout/radial5"/>
    <dgm:cxn modelId="{044A4D64-9910-4506-B48F-00BCE967970E}" srcId="{EC2EB34D-A800-4DC7-AAA4-7D26B88ED0B6}" destId="{2CA3E72C-99B6-40BD-BC72-BE0409711D22}" srcOrd="1" destOrd="0" parTransId="{1881A555-5A1F-468F-BAE4-FE87CFD26F90}" sibTransId="{3D4C6CCF-4B40-48AE-A190-A2DC771E3C85}"/>
    <dgm:cxn modelId="{D092E351-C22A-4A02-9950-F45B0C58A3D5}" type="presOf" srcId="{5F241FD9-82A9-43B5-9F80-77C580876CC3}" destId="{56599A68-C392-4287-AB26-98D83CEFE675}" srcOrd="0" destOrd="0" presId="urn:microsoft.com/office/officeart/2005/8/layout/radial5"/>
    <dgm:cxn modelId="{6E8B1D7B-4A9E-4208-9849-47CC699A63DC}" type="presOf" srcId="{7F01C3CD-FFF2-448E-99F8-09B1629B3F04}" destId="{2BF97FD2-D7E8-48E0-9C3D-212C182AE6A7}" srcOrd="0" destOrd="0" presId="urn:microsoft.com/office/officeart/2005/8/layout/radial5"/>
    <dgm:cxn modelId="{A449D48A-F69C-4D2B-B82F-7508903C8CC2}" type="presOf" srcId="{20BCA87A-2E75-4800-BA7A-57566624A508}" destId="{66FB57B3-CB76-41D3-A31C-977F12732124}" srcOrd="0" destOrd="0" presId="urn:microsoft.com/office/officeart/2005/8/layout/radial5"/>
    <dgm:cxn modelId="{438AD0A1-BED8-423B-9AB0-3A6A5EAABEBC}" type="presOf" srcId="{5F241FD9-82A9-43B5-9F80-77C580876CC3}" destId="{58A40165-68B7-4317-AFFD-7AE3A4496C66}" srcOrd="1" destOrd="0" presId="urn:microsoft.com/office/officeart/2005/8/layout/radial5"/>
    <dgm:cxn modelId="{17B4ECB9-E993-4CF2-914A-910907958C28}" type="presOf" srcId="{2CA3E72C-99B6-40BD-BC72-BE0409711D22}" destId="{F2AEF250-587D-481D-850A-33A8E87AC75F}" srcOrd="0" destOrd="0" presId="urn:microsoft.com/office/officeart/2005/8/layout/radial5"/>
    <dgm:cxn modelId="{E5F0CFD0-65C8-4A13-A747-EE584780AA88}" type="presOf" srcId="{EC2EB34D-A800-4DC7-AAA4-7D26B88ED0B6}" destId="{5059D010-9D7C-4856-82E0-DAD8C7034DDE}" srcOrd="0" destOrd="0" presId="urn:microsoft.com/office/officeart/2005/8/layout/radial5"/>
    <dgm:cxn modelId="{82A768D6-0434-4088-9445-6F1EE23ABF1E}" srcId="{EC2EB34D-A800-4DC7-AAA4-7D26B88ED0B6}" destId="{20BCA87A-2E75-4800-BA7A-57566624A508}" srcOrd="2" destOrd="0" parTransId="{7F01C3CD-FFF2-448E-99F8-09B1629B3F04}" sibTransId="{81A5895F-B8C2-48F7-8513-212119413F85}"/>
    <dgm:cxn modelId="{E670D2D9-47E6-4232-A87C-72F3DC9DDD11}" type="presOf" srcId="{7F01C3CD-FFF2-448E-99F8-09B1629B3F04}" destId="{2DD62D1A-281E-4E0F-B3C7-D80C3D4F6F61}" srcOrd="1" destOrd="0" presId="urn:microsoft.com/office/officeart/2005/8/layout/radial5"/>
    <dgm:cxn modelId="{0151B8E9-CF6B-48EA-AAEF-860A763979CD}" srcId="{EC2EB34D-A800-4DC7-AAA4-7D26B88ED0B6}" destId="{EEBCF299-DC38-4AEE-9FFA-AB703073AE3C}" srcOrd="0" destOrd="0" parTransId="{5F241FD9-82A9-43B5-9F80-77C580876CC3}" sibTransId="{C5CEB760-19AA-4139-A6FC-F4F8F7DA20E5}"/>
    <dgm:cxn modelId="{B8156BD7-0634-447C-A90E-F99635E5DC21}" type="presParOf" srcId="{BCEBB132-F04E-49D1-AF0B-23F501AA0954}" destId="{5059D010-9D7C-4856-82E0-DAD8C7034DDE}" srcOrd="0" destOrd="0" presId="urn:microsoft.com/office/officeart/2005/8/layout/radial5"/>
    <dgm:cxn modelId="{B40E094E-AE32-4782-8FEF-877CF88BC689}" type="presParOf" srcId="{BCEBB132-F04E-49D1-AF0B-23F501AA0954}" destId="{56599A68-C392-4287-AB26-98D83CEFE675}" srcOrd="1" destOrd="0" presId="urn:microsoft.com/office/officeart/2005/8/layout/radial5"/>
    <dgm:cxn modelId="{DF024F22-294C-4BA4-9A43-319DC9041080}" type="presParOf" srcId="{56599A68-C392-4287-AB26-98D83CEFE675}" destId="{58A40165-68B7-4317-AFFD-7AE3A4496C66}" srcOrd="0" destOrd="0" presId="urn:microsoft.com/office/officeart/2005/8/layout/radial5"/>
    <dgm:cxn modelId="{125E7E62-E5B7-4564-AE6E-D1041233D5DB}" type="presParOf" srcId="{BCEBB132-F04E-49D1-AF0B-23F501AA0954}" destId="{C6E8E560-844F-493A-B8EA-60E469AB61B5}" srcOrd="2" destOrd="0" presId="urn:microsoft.com/office/officeart/2005/8/layout/radial5"/>
    <dgm:cxn modelId="{38CC8DCF-BEF6-4364-B4B3-BFF43E1DB83F}" type="presParOf" srcId="{BCEBB132-F04E-49D1-AF0B-23F501AA0954}" destId="{14A093EF-DCCD-450C-9369-4980C388E9B1}" srcOrd="3" destOrd="0" presId="urn:microsoft.com/office/officeart/2005/8/layout/radial5"/>
    <dgm:cxn modelId="{FCEC221A-85DC-465F-A72A-AF1C4F327C6D}" type="presParOf" srcId="{14A093EF-DCCD-450C-9369-4980C388E9B1}" destId="{9E893E19-F15B-4474-AA45-7BFE66D202D2}" srcOrd="0" destOrd="0" presId="urn:microsoft.com/office/officeart/2005/8/layout/radial5"/>
    <dgm:cxn modelId="{8BD46C0C-A56A-4B4B-8142-58FEE20B8648}" type="presParOf" srcId="{BCEBB132-F04E-49D1-AF0B-23F501AA0954}" destId="{F2AEF250-587D-481D-850A-33A8E87AC75F}" srcOrd="4" destOrd="0" presId="urn:microsoft.com/office/officeart/2005/8/layout/radial5"/>
    <dgm:cxn modelId="{2A4AE414-CBB9-4060-8CD6-CEECD6D2C593}" type="presParOf" srcId="{BCEBB132-F04E-49D1-AF0B-23F501AA0954}" destId="{2BF97FD2-D7E8-48E0-9C3D-212C182AE6A7}" srcOrd="5" destOrd="0" presId="urn:microsoft.com/office/officeart/2005/8/layout/radial5"/>
    <dgm:cxn modelId="{01B4C84C-6986-4BBF-9CAD-136CCBFE854C}" type="presParOf" srcId="{2BF97FD2-D7E8-48E0-9C3D-212C182AE6A7}" destId="{2DD62D1A-281E-4E0F-B3C7-D80C3D4F6F61}" srcOrd="0" destOrd="0" presId="urn:microsoft.com/office/officeart/2005/8/layout/radial5"/>
    <dgm:cxn modelId="{581CDB22-2CAB-40F7-B220-DF6B982083C0}" type="presParOf" srcId="{BCEBB132-F04E-49D1-AF0B-23F501AA0954}" destId="{66FB57B3-CB76-41D3-A31C-977F1273212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9D010-9D7C-4856-82E0-DAD8C7034DDE}">
      <dsp:nvSpPr>
        <dsp:cNvPr id="0" name=""/>
        <dsp:cNvSpPr/>
      </dsp:nvSpPr>
      <dsp:spPr>
        <a:xfrm>
          <a:off x="2875074" y="2349260"/>
          <a:ext cx="1453503" cy="145350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3087935" y="2562121"/>
        <a:ext cx="1027781" cy="1027781"/>
      </dsp:txXfrm>
    </dsp:sp>
    <dsp:sp modelId="{56599A68-C392-4287-AB26-98D83CEFE675}">
      <dsp:nvSpPr>
        <dsp:cNvPr id="0" name=""/>
        <dsp:cNvSpPr/>
      </dsp:nvSpPr>
      <dsp:spPr>
        <a:xfrm rot="16200000">
          <a:off x="3350851" y="1695759"/>
          <a:ext cx="501948" cy="68994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3426143" y="1909040"/>
        <a:ext cx="351364" cy="413966"/>
      </dsp:txXfrm>
    </dsp:sp>
    <dsp:sp modelId="{C6E8E560-844F-493A-B8EA-60E469AB61B5}">
      <dsp:nvSpPr>
        <dsp:cNvPr id="0" name=""/>
        <dsp:cNvSpPr/>
      </dsp:nvSpPr>
      <dsp:spPr>
        <a:xfrm>
          <a:off x="2527709" y="-72150"/>
          <a:ext cx="2148233" cy="1785270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>
              <a:latin typeface="+mn-lt"/>
            </a:rPr>
            <a:t>Lokální</a:t>
          </a:r>
          <a:endParaRPr lang="cs-CZ" sz="2400" b="1" kern="1200" dirty="0">
            <a:latin typeface="+mn-lt"/>
          </a:endParaRPr>
        </a:p>
      </dsp:txBody>
      <dsp:txXfrm>
        <a:off x="2842310" y="189297"/>
        <a:ext cx="1519031" cy="1262376"/>
      </dsp:txXfrm>
    </dsp:sp>
    <dsp:sp modelId="{14A093EF-DCCD-450C-9369-4980C388E9B1}">
      <dsp:nvSpPr>
        <dsp:cNvPr id="0" name=""/>
        <dsp:cNvSpPr/>
      </dsp:nvSpPr>
      <dsp:spPr>
        <a:xfrm rot="1162980">
          <a:off x="4448654" y="2915866"/>
          <a:ext cx="568202" cy="65787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4453485" y="3019155"/>
        <a:ext cx="397741" cy="394726"/>
      </dsp:txXfrm>
    </dsp:sp>
    <dsp:sp modelId="{F2AEF250-587D-481D-850A-33A8E87AC75F}">
      <dsp:nvSpPr>
        <dsp:cNvPr id="0" name=""/>
        <dsp:cNvSpPr/>
      </dsp:nvSpPr>
      <dsp:spPr>
        <a:xfrm>
          <a:off x="4819072" y="3059720"/>
          <a:ext cx="2342589" cy="1713267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Regionální</a:t>
          </a:r>
        </a:p>
      </dsp:txBody>
      <dsp:txXfrm>
        <a:off x="5162136" y="3310622"/>
        <a:ext cx="1656461" cy="1211463"/>
      </dsp:txXfrm>
    </dsp:sp>
    <dsp:sp modelId="{2BF97FD2-D7E8-48E0-9C3D-212C182AE6A7}">
      <dsp:nvSpPr>
        <dsp:cNvPr id="0" name=""/>
        <dsp:cNvSpPr/>
      </dsp:nvSpPr>
      <dsp:spPr>
        <a:xfrm rot="9355752">
          <a:off x="2305762" y="3157854"/>
          <a:ext cx="547001" cy="65386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 rot="10800000">
        <a:off x="2462727" y="3255162"/>
        <a:ext cx="382901" cy="392320"/>
      </dsp:txXfrm>
    </dsp:sp>
    <dsp:sp modelId="{66FB57B3-CB76-41D3-A31C-977F12732124}">
      <dsp:nvSpPr>
        <dsp:cNvPr id="0" name=""/>
        <dsp:cNvSpPr/>
      </dsp:nvSpPr>
      <dsp:spPr>
        <a:xfrm>
          <a:off x="388905" y="3195671"/>
          <a:ext cx="2002761" cy="1736516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Globální</a:t>
          </a:r>
        </a:p>
      </dsp:txBody>
      <dsp:txXfrm>
        <a:off x="682203" y="3449978"/>
        <a:ext cx="1416165" cy="1227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Glob%C3%A1ln%C3%AD_zm%C4%9Bna_klimatu" TargetMode="External"/><Relationship Id="rId13" Type="http://schemas.openxmlformats.org/officeDocument/2006/relationships/hyperlink" Target="https://cs.wikipedia.org/w/index.php?title=Planet%C3%A1rn%C3%AD_meze&amp;action=edit&amp;section=3" TargetMode="External"/><Relationship Id="rId18" Type="http://schemas.openxmlformats.org/officeDocument/2006/relationships/hyperlink" Target="https://cs.wikipedia.org/wiki/Fosfor" TargetMode="External"/><Relationship Id="rId26" Type="http://schemas.openxmlformats.org/officeDocument/2006/relationships/hyperlink" Target="https://cs.wikipedia.org/w/index.php?title=Planet%C3%A1rn%C3%AD_meze&amp;action=edit&amp;section=10" TargetMode="External"/><Relationship Id="rId3" Type="http://schemas.openxmlformats.org/officeDocument/2006/relationships/hyperlink" Target="https://cs.wikipedia.org/wiki/Antropoc%C3%A9n" TargetMode="External"/><Relationship Id="rId21" Type="http://schemas.openxmlformats.org/officeDocument/2006/relationships/hyperlink" Target="https://cs.wikipedia.org/wiki/PH" TargetMode="External"/><Relationship Id="rId7" Type="http://schemas.openxmlformats.org/officeDocument/2006/relationships/hyperlink" Target="https://cs.wikipedia.org/w/index.php?title=Planet%C3%A1rn%C3%AD_meze&amp;action=edit&amp;section=2" TargetMode="External"/><Relationship Id="rId12" Type="http://schemas.openxmlformats.org/officeDocument/2006/relationships/hyperlink" Target="https://cs.wikipedia.org/w/index.php?title=Planet%C3%A1rn%C3%AD_meze&amp;veaction=edit&amp;section=3" TargetMode="External"/><Relationship Id="rId17" Type="http://schemas.openxmlformats.org/officeDocument/2006/relationships/hyperlink" Target="https://cs.wikipedia.org/wiki/Dus%C3%ADk" TargetMode="External"/><Relationship Id="rId25" Type="http://schemas.openxmlformats.org/officeDocument/2006/relationships/hyperlink" Target="https://cs.wikipedia.org/w/index.php?title=Planet%C3%A1rn%C3%AD_meze&amp;veaction=edit&amp;section=10" TargetMode="External"/><Relationship Id="rId2" Type="http://schemas.openxmlformats.org/officeDocument/2006/relationships/slide" Target="../slides/slide13.xml"/><Relationship Id="rId16" Type="http://schemas.openxmlformats.org/officeDocument/2006/relationships/hyperlink" Target="https://cs.wikipedia.org/w/index.php?title=Planet%C3%A1rn%C3%AD_meze&amp;action=edit&amp;section=4" TargetMode="External"/><Relationship Id="rId20" Type="http://schemas.openxmlformats.org/officeDocument/2006/relationships/hyperlink" Target="https://cs.wikipedia.org/w/index.php?title=Planet%C3%A1rn%C3%AD_meze&amp;action=edit&amp;section=5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/index.php?title=Planet%C3%A1rn%C3%AD_meze&amp;veaction=edit&amp;section=2" TargetMode="External"/><Relationship Id="rId11" Type="http://schemas.openxmlformats.org/officeDocument/2006/relationships/hyperlink" Target="https://cs.wikipedia.org/wiki/IPCC" TargetMode="External"/><Relationship Id="rId24" Type="http://schemas.openxmlformats.org/officeDocument/2006/relationships/hyperlink" Target="https://cs.wikipedia.org/w/index.php?title=Planet%C3%A1rn%C3%AD_meze&amp;action=edit&amp;section=7" TargetMode="External"/><Relationship Id="rId5" Type="http://schemas.openxmlformats.org/officeDocument/2006/relationships/hyperlink" Target="https://cs.wikipedia.org/wiki/Ekologick%C3%A1_katastrofa" TargetMode="External"/><Relationship Id="rId15" Type="http://schemas.openxmlformats.org/officeDocument/2006/relationships/hyperlink" Target="https://cs.wikipedia.org/w/index.php?title=Planet%C3%A1rn%C3%AD_meze&amp;veaction=edit&amp;section=4" TargetMode="External"/><Relationship Id="rId23" Type="http://schemas.openxmlformats.org/officeDocument/2006/relationships/hyperlink" Target="https://cs.wikipedia.org/w/index.php?title=Planet%C3%A1rn%C3%AD_meze&amp;veaction=edit&amp;section=7" TargetMode="External"/><Relationship Id="rId10" Type="http://schemas.openxmlformats.org/officeDocument/2006/relationships/hyperlink" Target="https://cs.wikipedia.org/wiki/Oxid_uhli%C4%8Dit%C3%BD" TargetMode="External"/><Relationship Id="rId19" Type="http://schemas.openxmlformats.org/officeDocument/2006/relationships/hyperlink" Target="https://cs.wikipedia.org/w/index.php?title=Planet%C3%A1rn%C3%AD_meze&amp;veaction=edit&amp;section=5" TargetMode="External"/><Relationship Id="rId4" Type="http://schemas.openxmlformats.org/officeDocument/2006/relationships/hyperlink" Target="https://cs.wikipedia.org/wiki/Ekosyst%C3%A9mov%C3%A9_slu%C5%BEby" TargetMode="External"/><Relationship Id="rId9" Type="http://schemas.openxmlformats.org/officeDocument/2006/relationships/hyperlink" Target="https://cs.wikipedia.org/wiki/Sklen%C3%ADkov%C3%A9_plyny" TargetMode="External"/><Relationship Id="rId14" Type="http://schemas.openxmlformats.org/officeDocument/2006/relationships/hyperlink" Target="https://cs.wikipedia.org/wiki/Biodiverzita" TargetMode="External"/><Relationship Id="rId22" Type="http://schemas.openxmlformats.org/officeDocument/2006/relationships/hyperlink" Target="https://cs.wikipedia.org/wiki/Aragoni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Teorie_velk%C3%A9ho_impaktu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Organismus" TargetMode="External"/><Relationship Id="rId13" Type="http://schemas.openxmlformats.org/officeDocument/2006/relationships/hyperlink" Target="https://cs.wikipedia.org/wiki/P%C5%99ehradn%C3%AD_n%C3%A1dr%C5%BE" TargetMode="External"/><Relationship Id="rId18" Type="http://schemas.openxmlformats.org/officeDocument/2006/relationships/hyperlink" Target="https://cs.wikipedia.org/wiki/Vodn%C3%AD_p%C3%A1ra" TargetMode="External"/><Relationship Id="rId26" Type="http://schemas.openxmlformats.org/officeDocument/2006/relationships/hyperlink" Target="https://cs.wikipedia.org/wiki/Atmosf%C3%A9ra_Zem%C4%9B" TargetMode="External"/><Relationship Id="rId3" Type="http://schemas.openxmlformats.org/officeDocument/2006/relationships/hyperlink" Target="https://cs.wikipedia.org/wiki/Zem%C4%9B" TargetMode="External"/><Relationship Id="rId21" Type="http://schemas.openxmlformats.org/officeDocument/2006/relationships/hyperlink" Target="https://cs.wikipedia.org/wiki/Ledovec" TargetMode="External"/><Relationship Id="rId7" Type="http://schemas.openxmlformats.org/officeDocument/2006/relationships/hyperlink" Target="https://cs.wikipedia.org/wiki/Atmosf%C3%A9ra" TargetMode="External"/><Relationship Id="rId12" Type="http://schemas.openxmlformats.org/officeDocument/2006/relationships/hyperlink" Target="https://cs.wikipedia.org/wiki/Ra%C5%A1elini%C5%A1t%C4%9B" TargetMode="External"/><Relationship Id="rId17" Type="http://schemas.openxmlformats.org/officeDocument/2006/relationships/hyperlink" Target="https://cs.wikipedia.org/wiki/Permafrost" TargetMode="External"/><Relationship Id="rId25" Type="http://schemas.openxmlformats.org/officeDocument/2006/relationships/hyperlink" Target="https://cs.wikipedia.org/wiki/Vodn%C3%AD_tok" TargetMode="External"/><Relationship Id="rId2" Type="http://schemas.openxmlformats.org/officeDocument/2006/relationships/slide" Target="../slides/slide4.xml"/><Relationship Id="rId16" Type="http://schemas.openxmlformats.org/officeDocument/2006/relationships/hyperlink" Target="https://cs.wikipedia.org/wiki/Led" TargetMode="External"/><Relationship Id="rId20" Type="http://schemas.openxmlformats.org/officeDocument/2006/relationships/hyperlink" Target="https://cs.wikipedia.org/wiki/Sn%C4%9Bhov%C3%A1_vlo%C4%8Dk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Voda" TargetMode="External"/><Relationship Id="rId11" Type="http://schemas.openxmlformats.org/officeDocument/2006/relationships/hyperlink" Target="https://cs.wikipedia.org/wiki/Ba%C5%BEina" TargetMode="External"/><Relationship Id="rId24" Type="http://schemas.openxmlformats.org/officeDocument/2006/relationships/hyperlink" Target="https://cs.wikipedia.org/wiki/Povrch_Zem%C4%9B" TargetMode="External"/><Relationship Id="rId5" Type="http://schemas.openxmlformats.org/officeDocument/2006/relationships/hyperlink" Target="https://cs.wikipedia.org/wiki/Podzemn%C3%AD_voda" TargetMode="External"/><Relationship Id="rId15" Type="http://schemas.openxmlformats.org/officeDocument/2006/relationships/hyperlink" Target="https://cs.wikipedia.org/wiki/Sn%C3%ADh" TargetMode="External"/><Relationship Id="rId23" Type="http://schemas.openxmlformats.org/officeDocument/2006/relationships/hyperlink" Target="https://cs.wikipedia.org/wiki/Gr%C3%B3nsko" TargetMode="External"/><Relationship Id="rId10" Type="http://schemas.openxmlformats.org/officeDocument/2006/relationships/hyperlink" Target="https://cs.wikipedia.org/wiki/Jezero" TargetMode="External"/><Relationship Id="rId19" Type="http://schemas.openxmlformats.org/officeDocument/2006/relationships/hyperlink" Target="https://cs.wikipedia.org/wiki/Kapka" TargetMode="External"/><Relationship Id="rId4" Type="http://schemas.openxmlformats.org/officeDocument/2006/relationships/hyperlink" Target="https://cs.wikipedia.org/wiki/Povrchov%C3%A1_voda" TargetMode="External"/><Relationship Id="rId9" Type="http://schemas.openxmlformats.org/officeDocument/2006/relationships/hyperlink" Target="https://cs.wikipedia.org/wiki/Oce%C3%A1n" TargetMode="External"/><Relationship Id="rId14" Type="http://schemas.openxmlformats.org/officeDocument/2006/relationships/hyperlink" Target="https://cs.wikipedia.org/wiki/Rybn%C3%ADk" TargetMode="External"/><Relationship Id="rId22" Type="http://schemas.openxmlformats.org/officeDocument/2006/relationships/hyperlink" Target="https://cs.wikipedia.org/wiki/Antarktida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Zem%C4%9B" TargetMode="External"/><Relationship Id="rId13" Type="http://schemas.openxmlformats.org/officeDocument/2006/relationships/hyperlink" Target="https://cs.wikipedia.org/wiki/Skupenstv%C3%AD" TargetMode="External"/><Relationship Id="rId18" Type="http://schemas.openxmlformats.org/officeDocument/2006/relationships/hyperlink" Target="https://cs.wikipedia.org/wiki/Vodn%C3%AD_tok" TargetMode="External"/><Relationship Id="rId3" Type="http://schemas.openxmlformats.org/officeDocument/2006/relationships/hyperlink" Target="https://cs.wikipedia.org/wiki/Slune%C4%8Dn%C3%AD_energie" TargetMode="External"/><Relationship Id="rId21" Type="http://schemas.openxmlformats.org/officeDocument/2006/relationships/hyperlink" Target="https://cs.wikipedia.org/wiki/Odst%C5%99ediv%C3%A1_s%C3%ADla" TargetMode="External"/><Relationship Id="rId7" Type="http://schemas.openxmlformats.org/officeDocument/2006/relationships/hyperlink" Target="https://cs.wikipedia.org/wiki/Kapaln%C4%9Bn%C3%AD" TargetMode="External"/><Relationship Id="rId12" Type="http://schemas.openxmlformats.org/officeDocument/2006/relationships/hyperlink" Target="https://cs.wikipedia.org/wiki/Pohyb" TargetMode="External"/><Relationship Id="rId17" Type="http://schemas.openxmlformats.org/officeDocument/2006/relationships/hyperlink" Target="https://cs.wikipedia.org/wiki/Gravitace" TargetMode="External"/><Relationship Id="rId25" Type="http://schemas.openxmlformats.org/officeDocument/2006/relationships/hyperlink" Target="https://cs.wikipedia.org/wiki/Odliv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s://cs.wikipedia.org/wiki/Mo%C5%99sk%C3%A9_proudy" TargetMode="External"/><Relationship Id="rId20" Type="http://schemas.openxmlformats.org/officeDocument/2006/relationships/hyperlink" Target="https://cs.wikipedia.org/wiki/Coriolisova_s%C3%ADl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Mrak" TargetMode="External"/><Relationship Id="rId11" Type="http://schemas.openxmlformats.org/officeDocument/2006/relationships/hyperlink" Target="https://cs.wikipedia.org/wiki/Meteorologie" TargetMode="External"/><Relationship Id="rId24" Type="http://schemas.openxmlformats.org/officeDocument/2006/relationships/hyperlink" Target="https://cs.wikipedia.org/wiki/P%C5%99%C3%ADliv" TargetMode="External"/><Relationship Id="rId5" Type="http://schemas.openxmlformats.org/officeDocument/2006/relationships/hyperlink" Target="https://cs.wikipedia.org/wiki/Povrch_Zem%C4%9B" TargetMode="External"/><Relationship Id="rId15" Type="http://schemas.openxmlformats.org/officeDocument/2006/relationships/hyperlink" Target="https://cs.wikipedia.org/wiki/Oce%C3%A1n" TargetMode="External"/><Relationship Id="rId23" Type="http://schemas.openxmlformats.org/officeDocument/2006/relationships/hyperlink" Target="https://cs.wikipedia.org/wiki/Slapov%C3%A9_jevy" TargetMode="External"/><Relationship Id="rId10" Type="http://schemas.openxmlformats.org/officeDocument/2006/relationships/hyperlink" Target="https://cs.wikipedia.org/wiki/Klimatologie" TargetMode="External"/><Relationship Id="rId19" Type="http://schemas.openxmlformats.org/officeDocument/2006/relationships/hyperlink" Target="https://cs.wikipedia.org/wiki/Rotace_Zem%C4%9B" TargetMode="External"/><Relationship Id="rId4" Type="http://schemas.openxmlformats.org/officeDocument/2006/relationships/hyperlink" Target="https://cs.wikipedia.org/wiki/Z%C3%A1%C5%99en%C3%AD" TargetMode="External"/><Relationship Id="rId9" Type="http://schemas.openxmlformats.org/officeDocument/2006/relationships/hyperlink" Target="https://cs.wikipedia.org/wiki/Zemsk%C3%A1_atmosf%C3%A9ra" TargetMode="External"/><Relationship Id="rId14" Type="http://schemas.openxmlformats.org/officeDocument/2006/relationships/hyperlink" Target="https://cs.wikipedia.org/wiki/Mo%C5%99e" TargetMode="External"/><Relationship Id="rId22" Type="http://schemas.openxmlformats.org/officeDocument/2006/relationships/hyperlink" Target="https://cs.wikipedia.org/wiki/Slapov%C3%A1_s%C3%ADla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Evapotranspirace" TargetMode="External"/><Relationship Id="rId13" Type="http://schemas.openxmlformats.org/officeDocument/2006/relationships/hyperlink" Target="https://cs.wikipedia.org/wiki/Kapaln%C4%9Bn%C3%AD" TargetMode="External"/><Relationship Id="rId18" Type="http://schemas.openxmlformats.org/officeDocument/2006/relationships/hyperlink" Target="https://cs.wikipedia.org/wiki/Podzemn%C3%AD_voda" TargetMode="External"/><Relationship Id="rId3" Type="http://schemas.openxmlformats.org/officeDocument/2006/relationships/hyperlink" Target="https://cs.wikipedia.org/wiki/Gravitace" TargetMode="External"/><Relationship Id="rId21" Type="http://schemas.openxmlformats.org/officeDocument/2006/relationships/hyperlink" Target="https://cs.wikipedia.org/wiki/Vodn%C3%AD_tok" TargetMode="External"/><Relationship Id="rId7" Type="http://schemas.openxmlformats.org/officeDocument/2006/relationships/hyperlink" Target="https://cs.wikipedia.org/wiki/Transpirace" TargetMode="External"/><Relationship Id="rId12" Type="http://schemas.openxmlformats.org/officeDocument/2006/relationships/hyperlink" Target="https://cs.wikipedia.org/wiki/Glob%C3%A1ln%C3%AD_cirkulace_atmosf%C3%A9ry" TargetMode="External"/><Relationship Id="rId17" Type="http://schemas.openxmlformats.org/officeDocument/2006/relationships/hyperlink" Target="https://cs.wikipedia.org/wiki/Hydrometeor" TargetMode="External"/><Relationship Id="rId2" Type="http://schemas.openxmlformats.org/officeDocument/2006/relationships/slide" Target="../slides/slide6.xml"/><Relationship Id="rId16" Type="http://schemas.openxmlformats.org/officeDocument/2006/relationships/hyperlink" Target="https://cs.wikipedia.org/wiki/Sn%C3%ADh" TargetMode="External"/><Relationship Id="rId20" Type="http://schemas.openxmlformats.org/officeDocument/2006/relationships/hyperlink" Target="https://cs.wikipedia.org/wiki/Prame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Vypa%C5%99ov%C3%A1n%C3%AD" TargetMode="External"/><Relationship Id="rId11" Type="http://schemas.openxmlformats.org/officeDocument/2006/relationships/hyperlink" Target="https://cs.wikipedia.org/wiki/Vzduch" TargetMode="External"/><Relationship Id="rId5" Type="http://schemas.openxmlformats.org/officeDocument/2006/relationships/hyperlink" Target="https://cs.wikipedia.org/wiki/Oce%C3%A1n" TargetMode="External"/><Relationship Id="rId15" Type="http://schemas.openxmlformats.org/officeDocument/2006/relationships/hyperlink" Target="https://cs.wikipedia.org/wiki/D%C3%A9%C5%A1%C5%A5" TargetMode="External"/><Relationship Id="rId10" Type="http://schemas.openxmlformats.org/officeDocument/2006/relationships/hyperlink" Target="https://cs.wikipedia.org/wiki/Ovzdu%C5%A1%C3%AD" TargetMode="External"/><Relationship Id="rId19" Type="http://schemas.openxmlformats.org/officeDocument/2006/relationships/hyperlink" Target="https://cs.wikipedia.org/wiki/Infiltrace" TargetMode="External"/><Relationship Id="rId4" Type="http://schemas.openxmlformats.org/officeDocument/2006/relationships/hyperlink" Target="https://cs.wikipedia.org/wiki/Rotace_Zem%C4%9B" TargetMode="External"/><Relationship Id="rId9" Type="http://schemas.openxmlformats.org/officeDocument/2006/relationships/hyperlink" Target="https://cs.wikipedia.org/wiki/Oblak" TargetMode="External"/><Relationship Id="rId14" Type="http://schemas.openxmlformats.org/officeDocument/2006/relationships/hyperlink" Target="https://cs.wikipedia.org/wiki/Sr%C3%A1%C5%BEk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Planetary boundaries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formuloval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Johan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Rockstrom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spolupracovníky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Stockholmského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výzkum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odolnosti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Stockholm Resilience Centre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v r. 2009.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Základní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článek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časopise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titul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„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Safe Operating Space for Humanity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„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vymezen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přitom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začala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Antropocén"/>
              </a:rPr>
              <a:t>antropocénu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prudce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kulminovat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překročila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identifikovali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9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rámci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antropogenní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držet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předešlo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devastacím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omezování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ekosystémových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služeb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závažným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ekologickým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katastrofám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Pro 7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navrženy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přípustné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 2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atmosférický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aerosol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navržené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vzhledem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problematičnosti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vymezení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biogeochemický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ztráta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Ve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případech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lidstvo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nepohybuje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operačním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Změna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Editace sekce: Změna klimat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příčinu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globální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změny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emise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skleníkových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plynů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skleníkových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oxidu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uhličitého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spolehlivostí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50. let 20.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století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 40%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oxidu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uhličitého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okolo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1900,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389 ppm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parts per million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podrobných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pravidelně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uváděných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zprávách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Mezivládního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panelu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IPCC"/>
              </a:rPr>
              <a:t>Intergovernmental Panel on Climate Change - IPCC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Nejvyšší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naměřena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4.5.2013,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celosvětová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dosáhla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400 ppm. Oxid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uhličitý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ekvivalent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němuž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připočtou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skleníkové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globálního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ohřívacího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potenciálu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350 ppm.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Ztráta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biologické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rozmanitosti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Editace sekce: Ztráta biologické rozmanitosti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relativně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pomalu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běžící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zlomové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body.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vyhynou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realita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100,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0,1 – 1).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Česká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republika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tom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oblasti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Biodiverzita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špatně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poslední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věnuje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ukazuje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trpí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především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nadměrným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rybolovem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systém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potravního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řetězce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vztahy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rámci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jistě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výrazné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ochuzení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Biogeochemické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toky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fosforu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Editace sekce: Biogeochemické toky fosforu a dusík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Dusík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odebírán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miliónech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tun),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35 mil. tun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 to 121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miliónu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U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Fosfor"/>
              </a:rPr>
              <a:t>fosforu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zhodnotit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kolik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dostává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Acidifikace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Editace sekce: Acidifikace oceán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PH"/>
              </a:rPr>
              <a:t>pH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8,1,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8,2.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se, aby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stanovila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průměrné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Aragonit"/>
              </a:rPr>
              <a:t>aragonitu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2,75 -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bylo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aragonit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se v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rozpouštěl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korály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rozpouštěny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to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3, v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dnešní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2,9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Zdroje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sladké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Editace sekce: Zdroje sladké vody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Neměla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4 000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(2020) je 3 800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415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Editace sekce: Chemická kontaminace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REACH – 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politika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EU,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podchycuje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výrobu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chemikálií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problémy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prokazováním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zapříčiněných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toxicita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těžko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dokazuje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Aby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komplexně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odrážely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antropogenní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modifikace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funkcí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zemského systému sladké vody, je tato hranice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revidována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tak, aby zvážila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celém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vodním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cyklu na zemi (46–48).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Zde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používáme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proudění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zástupce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reprezentaci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modré vody (povrchové a podzemní vody) a vlhkosti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kořenové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reprezentaci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zelené vody (voda dostupná pro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(46–48). Kontrolní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proměnné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definovány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procento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roční celkové plochy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bez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ledu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odchylkami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proudění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půdní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vlhkosti v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kořenové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preindustriální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variability (46, 48). Nová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složka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zelené vody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přímo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odpovídá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hydrologickou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regulaci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suchozemských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ekosystémů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biogeochemických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procesů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(48),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zatímco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složka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modré vody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odpovídá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regulaci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řek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integritu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vodního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ekosystému (46).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Navíc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tato hranice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nyní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zachycuje dopady zemského systému jak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nárůsty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tak poklesy vody v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měsíčním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měřítku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zahrnuje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prostorové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vzorce (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viz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doplňkové</a:t>
            </a:r>
            <a:r>
              <a:rPr lang="sk-SK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materiály).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alt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2936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549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04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D60C7CE-88A6-4888-9522-83A44AA81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599E1-8C06-413A-AB59-540178DB20E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A744C72-06DA-48EC-8F02-6DAE4A219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7A8FF803-2F58-4ABB-B1AA-CB9B7F7F8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Přístupná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se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zajištěnou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dodávkou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současnosti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pochází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více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než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osmdesáti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povrchových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zdrojů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a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necelých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dvaceti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podzemních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 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P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optávka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po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vodě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 se 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zvyšovat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do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té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míry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že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roce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2030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chybět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2700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miliard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krychlových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metrů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tedy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asi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40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globálních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potřeb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8081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spotřebují se tuny léků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2"/>
                </a:solidFill>
              </a:rPr>
              <a:t>až </a:t>
            </a:r>
            <a:r>
              <a:rPr lang="cs-CZ" dirty="0">
                <a:solidFill>
                  <a:schemeClr val="tx2"/>
                </a:solidFill>
              </a:rPr>
              <a:t>90</a:t>
            </a:r>
            <a:r>
              <a:rPr lang="en-US" dirty="0">
                <a:solidFill>
                  <a:schemeClr val="tx2"/>
                </a:solidFill>
              </a:rPr>
              <a:t>% se </a:t>
            </a:r>
            <a:r>
              <a:rPr lang="en-US" dirty="0" err="1">
                <a:solidFill>
                  <a:schemeClr val="tx2"/>
                </a:solidFill>
              </a:rPr>
              <a:t>vylou</a:t>
            </a:r>
            <a:r>
              <a:rPr lang="sk-SK" dirty="0">
                <a:solidFill>
                  <a:schemeClr val="tx2"/>
                </a:solidFill>
              </a:rPr>
              <a:t>čí močí, stolicí, k</a:t>
            </a:r>
            <a:r>
              <a:rPr lang="cs-CZ" dirty="0">
                <a:solidFill>
                  <a:schemeClr val="tx2"/>
                </a:solidFill>
              </a:rPr>
              <a:t>ůží…</a:t>
            </a: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jako původní látka nebo metabolit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Čistírny odpadních vod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430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trvalé zvyšování jejich spotřeby na obyvatele</a:t>
            </a:r>
          </a:p>
          <a:p>
            <a:r>
              <a:rPr lang="cs-CZ" dirty="0"/>
              <a:t>koncentrace v životním prostředí se budou pravděpodobně zvyšovat úměrně stárnutí a nárůstu populace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1092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Antropogenní i přírodní látky, které přímo nebo nepřímo ovlivňují hormonální systém a mohou působit na velmi nízkých koncentracích</a:t>
            </a:r>
            <a:endParaRPr lang="de-DE" alt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1788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sk-SK" altLang="cs-CZ" kern="0" dirty="0"/>
              <a:t>Nové znečišťující látky</a:t>
            </a:r>
            <a:r>
              <a:rPr lang="en-US" altLang="cs-CZ" kern="0" dirty="0"/>
              <a:t> </a:t>
            </a:r>
            <a:r>
              <a:rPr lang="cs-CZ" altLang="cs-CZ" kern="0" dirty="0"/>
              <a:t>jsou rozšířeny v prostředí a zahrnují přírodní i antropogenní látky </a:t>
            </a:r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cs-CZ" altLang="cs-CZ" kern="0" dirty="0"/>
              <a:t>Mají různou chemickou strukturu a působí na velmi nízkých koncentracích – obtížně chemicky stanovitelné</a:t>
            </a:r>
            <a:endParaRPr lang="en-US" altLang="cs-CZ" kern="0" dirty="0"/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cs-CZ" altLang="cs-CZ" kern="0" dirty="0"/>
              <a:t>Mnohé mohou mít závažné důsledky pro volně žijící organismy, neboť mohou být toxické nebo narušovat reprodukci a tím i „</a:t>
            </a:r>
            <a:r>
              <a:rPr lang="en-US" altLang="cs-CZ" kern="0" dirty="0" err="1"/>
              <a:t>evolu</a:t>
            </a:r>
            <a:r>
              <a:rPr lang="cs-CZ" altLang="cs-CZ" kern="0" dirty="0"/>
              <a:t>ční kondici“</a:t>
            </a:r>
            <a:endParaRPr lang="en-US" altLang="cs-CZ" kern="0" dirty="0"/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cs-CZ" kern="0" dirty="0"/>
              <a:t>Biologic</a:t>
            </a:r>
            <a:r>
              <a:rPr lang="cs-CZ" altLang="cs-CZ" kern="0" dirty="0"/>
              <a:t>ké testy hrají významnou roli v detekci, charakterizaci potenciálního vlivu znečišťujících látek, a hodnocení jejich odstraňování v čistírenských procesech, což je velmi aktuální problematika</a:t>
            </a:r>
            <a:endParaRPr lang="en-US" altLang="cs-CZ" kern="0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54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miliardami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let.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vzniknout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formování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Měsíce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183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596FBCC8-3537-47D4-8530-289558A8B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AD703B-882F-4E94-AF0B-E6D19A9336A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6643CF0-00FD-4CDE-B791-D89654039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8FEEA2C5-A867-44AF-879A-BAECB4A88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obal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soubor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vodstva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–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povrchové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podpovrchové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Organismus"/>
              </a:rPr>
              <a:t>organismech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Země"/>
              </a:rPr>
              <a:t>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přesun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jednotlivými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rezervoáry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soustředěna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ceán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Jezero"/>
              </a:rPr>
              <a:t>jezerech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Bažina"/>
              </a:rPr>
              <a:t>bažinách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Rašeliniště"/>
              </a:rPr>
              <a:t>rašeliništích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.),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umělých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Přehradní nádrž"/>
              </a:rPr>
              <a:t>přehrady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Rybník"/>
              </a:rPr>
              <a:t>rybníky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Sníh"/>
              </a:rPr>
              <a:t>sněhu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pórech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průlinách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Permafrost"/>
              </a:rPr>
              <a:t>permafrostu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vyskytuje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kapky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sněhové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vločky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závěr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bezpodmínečnou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součástí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živočišných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50 %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1 370 000 km³, z toho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2,7 %.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ceán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97 %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70 %,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vázáno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Ledovec"/>
              </a:rPr>
              <a:t>ledovcích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Antarktida"/>
              </a:rPr>
              <a:t>Antarktidě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Grónsko"/>
              </a:rPr>
              <a:t>Grónsku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téměř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uložená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hluboko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zemským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Jezero"/>
              </a:rPr>
              <a:t>jezerech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vodních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Atmosféra Země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Font typeface="Wingdings" panose="05000000000000000000" pitchFamily="2" charset="2"/>
              <a:buNone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ED64A423-C771-4BF7-BA14-8DDE4AAFB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100FB6-6B79-43AA-B50F-D9491746825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AB9F11B-20B9-4C56-9B4C-803DE7B32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3CCD8DC-4860-43FB-827B-24BE1ECBB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cirkulaci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zúčastňuje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600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tisíc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km³,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během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postupně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sluneční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energií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přitažlivostí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dopadajícího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slunečního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Záření"/>
              </a:rPr>
              <a:t>záření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zemského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unášejí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vzdušné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Mrak"/>
              </a:rPr>
              <a:t>mraků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poklesu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apalnění"/>
              </a:rPr>
              <a:t>kondenzovat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mracích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snášet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dešťových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spadne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8,3 %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zeměpisného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hlediska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rozlišujeme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nastává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malý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Země"/>
              </a:rPr>
              <a:t>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přesun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jednotlivými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rezervoáry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zemské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zkoumá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Klimatologie"/>
              </a:rPr>
              <a:t>klimatologie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Meteorologie"/>
              </a:rPr>
              <a:t>meteorologie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prakticky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Pohyb"/>
              </a:rPr>
              <a:t>pohybuje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Skupenství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Moře"/>
              </a:rPr>
              <a:t>mořích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Oceán"/>
              </a:rPr>
              <a:t>oceánech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mořské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proudy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odlišného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zahřívání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Gravitace"/>
              </a:rPr>
              <a:t>gravitační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gravitačních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teče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vždy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dolů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vyšších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nižších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rotace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unášivá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Coriolisova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síla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odstředivá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síla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slapové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síly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Měsíce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slapové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jevy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říliv"/>
              </a:rPr>
              <a:t>příliv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Odliv"/>
              </a:rPr>
              <a:t>odliv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pláště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nyní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přibližně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kg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třikrát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odhadovalo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ani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nestačí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dostávat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tolik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Nicméně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sopečné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erupce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přivádět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dříve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předpokládalo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plášti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možný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86234C8-AFE9-49DB-ADD1-F3CD7CF57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FAA33C-B100-4CE5-A308-8BF37CB9306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619CA8DF-1436-4461-A547-75AFA7B863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ADA34761-21D4-4321-9411-88D971976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účinkem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sluneční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Gravitace"/>
              </a:rPr>
              <a:t>gravitace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rotace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Oceán"/>
              </a:rPr>
              <a:t>oceánů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výpar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Vypařování"/>
              </a:rPr>
              <a:t>evaporace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Transpirace"/>
              </a:rPr>
              <a:t>transpirace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dohromady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pojem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Evapotranspirace"/>
              </a:rPr>
              <a:t>evapotranspirace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drobounké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kapičky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blak"/>
              </a:rPr>
              <a:t>oblacích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vzduší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Vzduch"/>
              </a:rPr>
              <a:t>vzduchových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mas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nestejným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zahříváním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rotací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přemisťují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cirkulace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Po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Kapalnění"/>
              </a:rPr>
              <a:t>kondenzaci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rážky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Déšť"/>
              </a:rPr>
              <a:t>deště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Sníh"/>
              </a:rPr>
              <a:t>sněhu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(viz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Hydrometeor"/>
              </a:rPr>
              <a:t>hydrometeory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hromadí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vsakuje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doplňuje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Infiltrace"/>
              </a:rPr>
              <a:t>infiltrace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znovu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vystupuje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Pramen"/>
              </a:rPr>
              <a:t>pramenů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drenáž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01643764-1D1C-4534-8910-1C1378815B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BCFBF2-9B72-4045-A30E-B275E5061A9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A706B09-6856-477E-A2E3-217676193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5A6C0E44-DF69-4E13-ACC6-CD9F7B87F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tvoří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asi</a:t>
            </a:r>
            <a:r>
              <a:rPr lang="en-GB" altLang="cs-CZ" dirty="0">
                <a:latin typeface="Arial" panose="020B0604020202020204" pitchFamily="34" charset="0"/>
              </a:rPr>
              <a:t> 30% </a:t>
            </a:r>
            <a:r>
              <a:rPr lang="en-GB" altLang="cs-CZ" dirty="0" err="1">
                <a:latin typeface="Arial" panose="020B0604020202020204" pitchFamily="34" charset="0"/>
              </a:rPr>
              <a:t>světových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zdroj</a:t>
            </a:r>
            <a:r>
              <a:rPr lang="cs-CZ" altLang="cs-CZ" dirty="0">
                <a:latin typeface="Arial" panose="020B0604020202020204" pitchFamily="34" charset="0"/>
              </a:rPr>
              <a:t>ů sladk</a:t>
            </a:r>
            <a:r>
              <a:rPr lang="en-GB" altLang="cs-CZ" dirty="0">
                <a:latin typeface="Arial" panose="020B0604020202020204" pitchFamily="34" charset="0"/>
              </a:rPr>
              <a:t>é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což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asi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1</a:t>
            </a:r>
            <a:r>
              <a:rPr lang="en-GB" altLang="cs-CZ" dirty="0">
                <a:latin typeface="Arial" panose="020B0604020202020204" pitchFamily="34" charset="0"/>
              </a:rPr>
              <a:t>%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celém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světě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včetně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oceánů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permanentního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ledu</a:t>
            </a:r>
            <a:r>
              <a:rPr lang="en-GB" altLang="cs-CZ" dirty="0">
                <a:latin typeface="Arial" panose="020B0604020202020204" pitchFamily="34" charset="0"/>
              </a:rPr>
              <a:t>. Je </a:t>
            </a:r>
            <a:r>
              <a:rPr lang="en-GB" altLang="cs-CZ" dirty="0" err="1">
                <a:latin typeface="Arial" panose="020B0604020202020204" pitchFamily="34" charset="0"/>
              </a:rPr>
              <a:t>důležitým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zdroj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fungovat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jako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přirozené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úložiště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tlumit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nedostatek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v </a:t>
            </a:r>
            <a:r>
              <a:rPr lang="en-GB" altLang="cs-CZ" dirty="0" err="1">
                <a:latin typeface="Arial" panose="020B0604020202020204" pitchFamily="34" charset="0"/>
              </a:rPr>
              <a:t>době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sucha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přirozeně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doplňována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povrchovými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potoků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řek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když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tento</a:t>
            </a:r>
            <a:r>
              <a:rPr lang="en-GB" altLang="cs-CZ" dirty="0">
                <a:latin typeface="Arial" panose="020B0604020202020204" pitchFamily="34" charset="0"/>
              </a:rPr>
              <a:t>  </a:t>
            </a:r>
            <a:r>
              <a:rPr lang="en-GB" altLang="cs-CZ" dirty="0" err="1">
                <a:latin typeface="Arial" panose="020B0604020202020204" pitchFamily="34" charset="0"/>
              </a:rPr>
              <a:t>doplněk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dosáhne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hladiny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být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dlouhodobým</a:t>
            </a:r>
            <a:r>
              <a:rPr lang="en-GB" altLang="cs-CZ" dirty="0">
                <a:latin typeface="Arial" panose="020B0604020202020204" pitchFamily="34" charset="0"/>
              </a:rPr>
              <a:t> „</a:t>
            </a:r>
            <a:r>
              <a:rPr lang="en-GB" altLang="cs-CZ" dirty="0" err="1">
                <a:latin typeface="Arial" panose="020B0604020202020204" pitchFamily="34" charset="0"/>
              </a:rPr>
              <a:t>rezervoárem</a:t>
            </a:r>
            <a:r>
              <a:rPr lang="en-GB" altLang="cs-CZ" dirty="0">
                <a:latin typeface="Arial" panose="020B0604020202020204" pitchFamily="34" charset="0"/>
              </a:rPr>
              <a:t>“ </a:t>
            </a:r>
            <a:r>
              <a:rPr lang="en-GB" altLang="cs-CZ" dirty="0" err="1">
                <a:latin typeface="Arial" panose="020B0604020202020204" pitchFamily="34" charset="0"/>
              </a:rPr>
              <a:t>přirozeného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cyklu</a:t>
            </a:r>
            <a:r>
              <a:rPr lang="en-GB" altLang="cs-CZ" dirty="0">
                <a:latin typeface="Arial" panose="020B0604020202020204" pitchFamily="34" charset="0"/>
              </a:rPr>
              <a:t> (s </a:t>
            </a:r>
            <a:r>
              <a:rPr lang="en-GB" altLang="cs-CZ" dirty="0" err="1">
                <a:latin typeface="Arial" panose="020B0604020202020204" pitchFamily="34" charset="0"/>
              </a:rPr>
              <a:t>dobou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zdržení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dnů</a:t>
            </a:r>
            <a:r>
              <a:rPr lang="en-GB" altLang="cs-CZ" dirty="0">
                <a:latin typeface="Arial" panose="020B0604020202020204" pitchFamily="34" charset="0"/>
              </a:rPr>
              <a:t> do </a:t>
            </a:r>
            <a:r>
              <a:rPr lang="en-GB" altLang="cs-CZ" dirty="0" err="1">
                <a:latin typeface="Arial" panose="020B0604020202020204" pitchFamily="34" charset="0"/>
              </a:rPr>
              <a:t>tisíciletí</a:t>
            </a:r>
            <a:r>
              <a:rPr lang="en-GB" altLang="cs-CZ" dirty="0">
                <a:latin typeface="Arial" panose="020B0604020202020204" pitchFamily="34" charset="0"/>
              </a:rPr>
              <a:t>),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rozdíl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krátkodobých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rezrvo</a:t>
            </a:r>
            <a:r>
              <a:rPr lang="sk-SK" altLang="cs-CZ" dirty="0">
                <a:latin typeface="Arial" panose="020B0604020202020204" pitchFamily="34" charset="0"/>
              </a:rPr>
              <a:t>ár</a:t>
            </a:r>
            <a:r>
              <a:rPr lang="cs-CZ" altLang="cs-CZ" dirty="0">
                <a:latin typeface="Arial" panose="020B0604020202020204" pitchFamily="34" charset="0"/>
              </a:rPr>
              <a:t>ů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jako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atmosféra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sladká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(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mají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krátkou rezidenci</a:t>
            </a:r>
            <a:r>
              <a:rPr lang="en-GB" altLang="cs-CZ" dirty="0">
                <a:latin typeface="Arial" panose="020B0604020202020204" pitchFamily="34" charset="0"/>
              </a:rPr>
              <a:t>). </a:t>
            </a:r>
            <a:r>
              <a:rPr lang="en-GB" altLang="cs-CZ" dirty="0" err="1">
                <a:latin typeface="Arial" panose="020B0604020202020204" pitchFamily="34" charset="0"/>
              </a:rPr>
              <a:t>časy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minut</a:t>
            </a:r>
            <a:r>
              <a:rPr lang="en-GB" altLang="cs-CZ" dirty="0">
                <a:latin typeface="Arial" panose="020B0604020202020204" pitchFamily="34" charset="0"/>
              </a:rPr>
              <a:t> do let).</a:t>
            </a:r>
            <a:r>
              <a:rPr lang="cs-CZ" altLang="cs-CZ" dirty="0">
                <a:latin typeface="Arial" panose="020B0604020202020204" pitchFamily="34" charset="0"/>
              </a:rPr>
              <a:t> Pro h</a:t>
            </a:r>
            <a:r>
              <a:rPr lang="en-GB" altLang="cs-CZ" dirty="0">
                <a:latin typeface="Arial" panose="020B0604020202020204" pitchFamily="34" charset="0"/>
              </a:rPr>
              <a:t>lubok</a:t>
            </a:r>
            <a:r>
              <a:rPr lang="cs-CZ" altLang="cs-CZ" dirty="0">
                <a:latin typeface="Arial" panose="020B0604020202020204" pitchFamily="34" charset="0"/>
              </a:rPr>
              <a:t>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</a:t>
            </a:r>
            <a:r>
              <a:rPr lang="cs-CZ" altLang="cs-CZ" dirty="0">
                <a:latin typeface="Arial" panose="020B0604020202020204" pitchFamily="34" charset="0"/>
              </a:rPr>
              <a:t>u</a:t>
            </a:r>
            <a:r>
              <a:rPr lang="en-GB" altLang="cs-CZ" dirty="0">
                <a:latin typeface="Arial" panose="020B0604020202020204" pitchFamily="34" charset="0"/>
              </a:rPr>
              <a:t> (</a:t>
            </a:r>
            <a:r>
              <a:rPr lang="en-GB" altLang="cs-CZ" dirty="0" err="1">
                <a:latin typeface="Arial" panose="020B0604020202020204" pitchFamily="34" charset="0"/>
              </a:rPr>
              <a:t>která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vzdálená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povrchového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doplňování</a:t>
            </a:r>
            <a:r>
              <a:rPr lang="en-GB" altLang="cs-CZ" dirty="0">
                <a:latin typeface="Arial" panose="020B0604020202020204" pitchFamily="34" charset="0"/>
              </a:rPr>
              <a:t>)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trvat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velmi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dlouho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než</a:t>
            </a:r>
            <a:r>
              <a:rPr lang="en-GB" altLang="cs-CZ" dirty="0">
                <a:latin typeface="Arial" panose="020B0604020202020204" pitchFamily="34" charset="0"/>
              </a:rPr>
              <a:t> se </a:t>
            </a:r>
            <a:r>
              <a:rPr lang="en-GB" altLang="cs-CZ" dirty="0" err="1">
                <a:latin typeface="Arial" panose="020B0604020202020204" pitchFamily="34" charset="0"/>
              </a:rPr>
              <a:t>dokončí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její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přirozený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cyklus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83F03F1B-3938-470D-8F05-7928C71FE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59E88D-D21C-4E03-969D-2219E4A92E6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10A1A9B7-DFAE-4399-AE49-C11732453E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5046AA92-B842-4072-9A20-1316910C8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/>
              <a:t>Ročně</a:t>
            </a:r>
            <a:r>
              <a:rPr lang="en-US" dirty="0"/>
              <a:t> se z </a:t>
            </a:r>
            <a:r>
              <a:rPr lang="en-US" dirty="0" err="1"/>
              <a:t>oceánů</a:t>
            </a:r>
            <a:r>
              <a:rPr lang="en-US" dirty="0"/>
              <a:t> </a:t>
            </a:r>
            <a:r>
              <a:rPr lang="en-US" dirty="0" err="1"/>
              <a:t>vypaří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430 000 km3 </a:t>
            </a:r>
            <a:r>
              <a:rPr lang="en-US" dirty="0" err="1"/>
              <a:t>vody</a:t>
            </a:r>
            <a:r>
              <a:rPr lang="en-US" dirty="0"/>
              <a:t>, z </a:t>
            </a:r>
            <a:r>
              <a:rPr lang="en-US" dirty="0" err="1"/>
              <a:t>níž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spadne</a:t>
            </a:r>
            <a:r>
              <a:rPr lang="en-US" dirty="0"/>
              <a:t>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do </a:t>
            </a:r>
            <a:r>
              <a:rPr lang="en-US" dirty="0" err="1"/>
              <a:t>oceánů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 </a:t>
            </a:r>
            <a:r>
              <a:rPr lang="en-US" dirty="0" err="1"/>
              <a:t>Dalších</a:t>
            </a:r>
            <a:r>
              <a:rPr lang="en-US" dirty="0"/>
              <a:t> 70 000 km3 se </a:t>
            </a:r>
            <a:r>
              <a:rPr lang="en-US" dirty="0" err="1"/>
              <a:t>vypaří</a:t>
            </a:r>
            <a:r>
              <a:rPr lang="en-US" dirty="0"/>
              <a:t> z </a:t>
            </a:r>
            <a:r>
              <a:rPr lang="en-US" dirty="0" err="1"/>
              <a:t>pevnin</a:t>
            </a:r>
            <a:r>
              <a:rPr lang="en-US" dirty="0"/>
              <a:t>. </a:t>
            </a:r>
            <a:endParaRPr lang="cs-CZ" dirty="0"/>
          </a:p>
          <a:p>
            <a:pPr eaLnBrk="1" hangingPunct="1"/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dopadne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pevninu</a:t>
            </a:r>
            <a:r>
              <a:rPr lang="en-US" dirty="0"/>
              <a:t> </a:t>
            </a:r>
            <a:r>
              <a:rPr lang="en-US" dirty="0" err="1"/>
              <a:t>ročně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110 000 km3 </a:t>
            </a:r>
            <a:r>
              <a:rPr lang="en-US" dirty="0" err="1"/>
              <a:t>vody</a:t>
            </a:r>
            <a:r>
              <a:rPr lang="en-US" dirty="0"/>
              <a:t>, z </a:t>
            </a:r>
            <a:r>
              <a:rPr lang="en-US" dirty="0" err="1"/>
              <a:t>níž</a:t>
            </a:r>
            <a:r>
              <a:rPr lang="en-US" dirty="0"/>
              <a:t> </a:t>
            </a:r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se </a:t>
            </a:r>
            <a:r>
              <a:rPr lang="en-US" dirty="0" err="1"/>
              <a:t>vypaří</a:t>
            </a:r>
            <a:r>
              <a:rPr lang="en-US" dirty="0"/>
              <a:t>,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odteče</a:t>
            </a:r>
            <a:r>
              <a:rPr lang="en-US" dirty="0"/>
              <a:t> </a:t>
            </a:r>
            <a:r>
              <a:rPr lang="en-US" dirty="0" err="1"/>
              <a:t>řekami</a:t>
            </a:r>
            <a:r>
              <a:rPr lang="en-US" dirty="0"/>
              <a:t> (40 000 km3 -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stabilní</a:t>
            </a:r>
            <a:r>
              <a:rPr lang="en-US" dirty="0"/>
              <a:t> </a:t>
            </a:r>
            <a:r>
              <a:rPr lang="en-US" dirty="0" err="1"/>
              <a:t>roční</a:t>
            </a:r>
            <a:r>
              <a:rPr lang="en-US" dirty="0"/>
              <a:t> </a:t>
            </a:r>
            <a:r>
              <a:rPr lang="en-US" dirty="0" err="1"/>
              <a:t>odtok</a:t>
            </a:r>
            <a:r>
              <a:rPr lang="en-US" dirty="0"/>
              <a:t>) a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dosáhne</a:t>
            </a:r>
            <a:r>
              <a:rPr lang="en-US" dirty="0"/>
              <a:t> </a:t>
            </a:r>
            <a:r>
              <a:rPr lang="en-US" dirty="0" err="1"/>
              <a:t>moře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podzemní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. </a:t>
            </a:r>
            <a:endParaRPr lang="cs-CZ" dirty="0"/>
          </a:p>
          <a:p>
            <a:pPr eaLnBrk="1" hangingPunct="1"/>
            <a:r>
              <a:rPr lang="en-US" dirty="0" err="1"/>
              <a:t>Převážné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spadne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oceán</a:t>
            </a:r>
            <a:r>
              <a:rPr lang="cs-CZ" dirty="0"/>
              <a:t>u</a:t>
            </a:r>
            <a:r>
              <a:rPr lang="en-US" dirty="0"/>
              <a:t>. 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Existuje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rovnováha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výparu</a:t>
            </a:r>
            <a:r>
              <a:rPr lang="en-GB" altLang="cs-CZ" dirty="0">
                <a:latin typeface="Arial" panose="020B0604020202020204" pitchFamily="34" charset="0"/>
              </a:rPr>
              <a:t>, ale V </a:t>
            </a:r>
            <a:r>
              <a:rPr lang="en-GB" altLang="cs-CZ" dirty="0" err="1">
                <a:latin typeface="Arial" panose="020B0604020202020204" pitchFamily="34" charset="0"/>
              </a:rPr>
              <a:t>celoroční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bilanci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množství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převýšit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Evapotranspiraci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nebo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naopak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přenos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oceánů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doprovázen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velkým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množstvím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tepelné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podproces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hydrologického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reguluje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klima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počasí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endParaRPr lang="sk-SK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skutečně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komplexní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nekonečný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mnoha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podprocesy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Například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tepla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ledovec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přijme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zásobárny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nicméně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odteče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vypařit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konečně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vzniknout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opět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dopadnout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ledovec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ledových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krystalků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ideálním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rovnovážný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"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ubude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přibude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".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Zároveň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všude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platí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reverzní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vztah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což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současně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51BE5472-E93E-4085-916F-B06C9C3BB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E6099-B174-4CA1-82A9-03F218435A5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8C602DCA-A8C7-4CA9-9BA6-885019883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FD05AC8-E903-433B-9161-9781FABC0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Přemisťování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pomocí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nadzemních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odtoků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chemicky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fyzicky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eroduje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zemi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utváří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její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reliéf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Převádí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ukládá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sedimenty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řek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vytváří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mořského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dna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pronikne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porézních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částí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rozpustit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skály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utvářet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krasové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přenáší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minerály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živiny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potravou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sladkovodní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ekosystémy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neposlední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řadě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složkou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většiny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biologických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lidském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přibližně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60%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těle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medúzy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90%.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A3EE0CE1-5B81-4809-AEFA-2D2D2738A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6E7A2B-4792-4145-8D83-3A860D46FD4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CB5E465E-1505-497B-8493-B22428EAA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56B80CA4-1A50-4343-80ED-770D09695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sluneční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základem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fungování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veškerých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biogeochemických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Zemi,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zahrnují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pohyby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prvků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neživými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částmi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litosféry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Hydrologický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dynamických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sk-SK" altLang="cs-CZ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fontAlgn="t"/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Zatímco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koloběh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sám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sobě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biogeochemickým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cyklem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nad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pod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klíčovou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součástí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cyklování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dalších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biogeochemikálií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zodpovědný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téměř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veškerý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transport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erodovaného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sedimentu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fosforu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pevniny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do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vodních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ploch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S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alinita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oceánů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odvozena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eroze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transportu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rozpuštěných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solí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pevniny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Kulturní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1" i="0" dirty="0" err="1">
                <a:solidFill>
                  <a:srgbClr val="777777"/>
                </a:solidFill>
                <a:effectLst/>
                <a:latin typeface="Roboto"/>
              </a:rPr>
              <a:t>eutrofizace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jezer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způsobena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především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fosforem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který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nadměrném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množství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aplikuje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zemědělská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pole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hnojivech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poté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transportuje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řekami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Splavování do podzemních vod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podzemní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hrají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významnou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roli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přepravě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dusíku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do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vodních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útvarů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také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hraje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roli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uhlíkovém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opět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prostřednictvím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transportu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erodované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horniny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půdy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8BD2-61B7-4F04-996A-D0504B0B7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3615C-95AD-46AF-9EC3-64778E685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1364-4B17-4670-B795-8D664881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8A3B-3568-4DE0-A295-7C2015F9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317D2-D999-42C2-B705-65A6B7FB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43205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731A-F89C-440D-B493-A88740A6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DFC87-B498-4E2E-9742-15F66F4BE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596B-2BD8-4F08-AB05-2DF05FE3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DDD4-0569-404F-978F-BB3A1B2E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44A2-ABF9-4106-BD6E-336A3480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12369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5D25A-B5A3-4FF3-84C6-DF2B01969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CEF47-913D-457C-AE18-35BFFF04F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005D-5618-458C-B1B6-3383BB97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6619-B63C-4224-A283-88B4EBD2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31095-2BE2-47FA-92C6-C08E6E95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27432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79690" y="6147545"/>
            <a:ext cx="3470885" cy="409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382199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80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B5CB-ED24-477B-8487-CC728786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0723-433E-4435-BF4B-647D73AE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43-5787-4FB6-8E05-7836F9F0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FF56-9BF5-42EF-9FD0-66A0AA96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A450C-E8F6-4FBA-9C7E-1F71DC16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8314158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86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5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660D2-B734-4842-8D64-ADA7E7D45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97D49-E318-42C3-A237-383F4D24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5A37B84-1352-4695-8F7A-3618175F5C6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61877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4423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EAFF-3718-4B19-8AE6-271E1C04E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352AF-EE5C-4675-907D-A31A862A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D337F-935A-4DD7-A18C-F1F16D79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1184F-0F3F-4F22-93B6-F2A29136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569B4-D635-47FA-AD3A-DEA11064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9670861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6372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67C8-E61E-4A0D-A92E-43C92F24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24726-051F-444B-87FE-982D5D6FF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800AB-C03E-4049-A9AF-4AB9D3194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A4CE-CD17-4A2C-882E-DF20A3F4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356DE-4FEA-45B8-91C7-5304DE67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5B34A-7335-4DBD-942C-9026D341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735663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DB57-26D7-44B2-8777-0E76C496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90F76-F4B4-4CAF-8108-A91494CC0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4D1EF-7ADC-45A5-96B0-3993ED49E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A5697-4C6E-4425-AEE1-DCE101300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19ADA-0C1B-4A66-B59D-CE3B042DB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E787E-052B-48E7-8D0F-7D3C5BDA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72DC1-EF70-4B12-848D-759FE7F0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39687-10C8-4600-89C3-E672C142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13129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75B4-18A6-4BF6-AD9B-1D4C8885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E3F3E-463A-4BA4-95CC-2F4D273F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A73CE-8EBA-454D-BE93-43E60703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182D3-F6E1-4F8A-8086-142E2491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107205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7BC226-A99E-4699-948E-421E6440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D0135-BB47-4415-A269-F5AF17B5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3E8D1-5354-454B-A613-696BE64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22461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C69D-7BC5-4F9B-9AEB-2D12DABA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335F3-AAAC-406E-A05C-72A1FD3B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89F21-19F9-47C9-A31A-3A671A22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05EAF-DA59-4235-8447-AF499E6D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61AB-F2F7-482F-888A-3AC8D578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E2EBB-441B-46DB-8469-F966D776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16113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452A-DC44-4574-8747-42BEA3AA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9FFEA-2AC4-40E0-8A32-D080FDA5D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FC6BD-A539-4087-96B2-7DCD263E7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EE0EF-B151-439A-9EF3-CEED4BAC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BB3-890E-481E-B6DA-9B0F7D05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1F-E03F-49B5-BB1E-2F063177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769055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EC7EB-403D-4419-B8A2-DBC2BE69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94AC8-EF66-4BCA-A55D-2E0224E7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0CD5-8268-4D3E-8720-6A7B62C1A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1B6FB-D1D1-4DD4-99FA-C1AAEC9CF73B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E975-9CBE-4CAE-8D2F-EED7CF0BE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BA87-2825-4A2A-9975-1C3B28B08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29E60AC-5ECE-4201-97BC-CE6C4EDFC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53" r:id="rId13"/>
    <p:sldLayoutId id="2147483754" r:id="rId14"/>
    <p:sldLayoutId id="2147483756" r:id="rId15"/>
    <p:sldLayoutId id="2147483690" r:id="rId16"/>
    <p:sldLayoutId id="2147483685" r:id="rId17"/>
    <p:sldLayoutId id="2147483673" r:id="rId18"/>
    <p:sldLayoutId id="2147483675" r:id="rId19"/>
    <p:sldLayoutId id="2147483677" r:id="rId20"/>
    <p:sldLayoutId id="2147483694" r:id="rId21"/>
    <p:sldLayoutId id="2147483692" r:id="rId22"/>
    <p:sldLayoutId id="2147483693" r:id="rId23"/>
    <p:sldLayoutId id="2147483695" r:id="rId24"/>
    <p:sldLayoutId id="214748373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57" r:id="rId2"/>
    <p:sldLayoutId id="2147483758" r:id="rId3"/>
    <p:sldLayoutId id="2147483759" r:id="rId4"/>
    <p:sldLayoutId id="2147483760" r:id="rId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e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.emf"/><Relationship Id="rId7" Type="http://schemas.openxmlformats.org/officeDocument/2006/relationships/image" Target="../media/image5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50.wmf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openxmlformats.org/officeDocument/2006/relationships/image" Target="../media/image6.emf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comments" Target="../comments/comment1.xml"/><Relationship Id="rId5" Type="http://schemas.openxmlformats.org/officeDocument/2006/relationships/image" Target="../media/image75.png"/><Relationship Id="rId10" Type="http://schemas.openxmlformats.org/officeDocument/2006/relationships/image" Target="../media/image2.emf"/><Relationship Id="rId4" Type="http://schemas.openxmlformats.org/officeDocument/2006/relationships/image" Target="../media/image74.jpeg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chart" Target="../charts/chart3.xml"/><Relationship Id="rId3" Type="http://schemas.openxmlformats.org/officeDocument/2006/relationships/image" Target="../media/image79.jpeg"/><Relationship Id="rId7" Type="http://schemas.openxmlformats.org/officeDocument/2006/relationships/chart" Target="../charts/chart2.xml"/><Relationship Id="rId12" Type="http://schemas.openxmlformats.org/officeDocument/2006/relationships/image" Target="../media/image8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11" Type="http://schemas.openxmlformats.org/officeDocument/2006/relationships/image" Target="../media/image86.jpeg"/><Relationship Id="rId5" Type="http://schemas.openxmlformats.org/officeDocument/2006/relationships/image" Target="../media/image81.jpeg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chart" Target="../charts/char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0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wmf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gif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C8F7F-C726-45FF-9627-515A659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16" y="3837476"/>
            <a:ext cx="4506368" cy="30164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227928"/>
            <a:ext cx="11552100" cy="1171580"/>
          </a:xfrm>
        </p:spPr>
        <p:txBody>
          <a:bodyPr/>
          <a:lstStyle/>
          <a:p>
            <a:pPr algn="ctr"/>
            <a:r>
              <a:rPr lang="en-US" dirty="0" err="1">
                <a:cs typeface="Arial"/>
              </a:rPr>
              <a:t>Hydrosf</a:t>
            </a:r>
            <a:r>
              <a:rPr lang="sk-SK" dirty="0">
                <a:cs typeface="Arial"/>
              </a:rPr>
              <a:t>éra </a:t>
            </a:r>
            <a:r>
              <a:rPr lang="cs-CZ" dirty="0">
                <a:cs typeface="Arial"/>
              </a:rPr>
              <a:t>– kvalita vod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 err="1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548" y="3837476"/>
            <a:ext cx="4280452" cy="30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B72E-F7DB-41A5-9ABC-F101D316238E}"/>
              </a:ext>
            </a:extLst>
          </p:cNvPr>
          <p:cNvSpPr txBox="1"/>
          <p:nvPr/>
        </p:nvSpPr>
        <p:spPr>
          <a:xfrm>
            <a:off x="3866322" y="2415310"/>
            <a:ext cx="482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Doc. Ing. Branislav Vrana, PhD.</a:t>
            </a:r>
          </a:p>
          <a:p>
            <a:pPr algn="ctr"/>
            <a:r>
              <a:rPr lang="en-US" sz="2000" dirty="0"/>
              <a:t>branislav.vrana@recetox.muni.cz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244342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A65FE80-8643-4380-AB04-950CF4F0A22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952500"/>
            <a:ext cx="5195887" cy="4953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70136A7C-1CC1-4F0B-A18E-31AABD954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19769"/>
            <a:ext cx="10296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Vztahy mezi vodou a krajinou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C1141F-E540-4FF5-AD2B-51526069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383" y="173038"/>
            <a:ext cx="4381874" cy="65478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4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202A9AF-6CE7-4542-BF01-6DB94ED9F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499208"/>
              </p:ext>
            </p:extLst>
          </p:nvPr>
        </p:nvGraphicFramePr>
        <p:xfrm>
          <a:off x="2324911" y="1021404"/>
          <a:ext cx="7373566" cy="499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52BECD-F355-4EC0-BDA4-3B2F78E1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1527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Problémy planety a jejich dopady</a:t>
            </a:r>
            <a:br>
              <a:rPr lang="pl-PL" dirty="0"/>
            </a:br>
            <a:endParaRPr lang="en-US" dirty="0"/>
          </a:p>
        </p:txBody>
      </p:sp>
      <p:pic>
        <p:nvPicPr>
          <p:cNvPr id="7" name="Picture 6" descr="A picture containing sitting, table, animal, white&#10;&#10;Description automatically generated">
            <a:extLst>
              <a:ext uri="{FF2B5EF4-FFF2-40B4-BE49-F238E27FC236}">
                <a16:creationId xmlns:a16="http://schemas.microsoft.com/office/drawing/2014/main" id="{C456EC68-8821-4D90-9A2E-F67186EA7A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1" y="3289151"/>
            <a:ext cx="1535747" cy="16270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704F-C5B7-5238-EC5B-7B86E783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Planetární</a:t>
            </a:r>
            <a:r>
              <a:rPr lang="sk-SK" dirty="0"/>
              <a:t> </a:t>
            </a:r>
            <a:r>
              <a:rPr lang="sk-SK" dirty="0" err="1"/>
              <a:t>meze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4678B-1AAD-3365-C7C9-1DD099145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430" y="995498"/>
            <a:ext cx="5226123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Identifikuje</a:t>
            </a:r>
            <a:r>
              <a:rPr lang="en-US" sz="2000" dirty="0"/>
              <a:t> </a:t>
            </a:r>
            <a:r>
              <a:rPr lang="en-US" sz="2000" dirty="0" err="1"/>
              <a:t>devět</a:t>
            </a:r>
            <a:r>
              <a:rPr lang="en-US" sz="2000" dirty="0"/>
              <a:t> </a:t>
            </a:r>
            <a:r>
              <a:rPr lang="en-US" sz="2000" dirty="0" err="1"/>
              <a:t>procesů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kritické</a:t>
            </a:r>
            <a:r>
              <a:rPr lang="en-US" sz="2000" dirty="0"/>
              <a:t> pro </a:t>
            </a:r>
            <a:r>
              <a:rPr lang="en-US" sz="2000" dirty="0" err="1"/>
              <a:t>udržení</a:t>
            </a:r>
            <a:r>
              <a:rPr lang="en-US" sz="2000" dirty="0"/>
              <a:t> stability a </a:t>
            </a:r>
            <a:r>
              <a:rPr lang="en-US" sz="2000" dirty="0" err="1"/>
              <a:t>odolnosti</a:t>
            </a:r>
            <a:r>
              <a:rPr lang="en-US" sz="2000" dirty="0"/>
              <a:t> </a:t>
            </a:r>
            <a:r>
              <a:rPr lang="en-US" sz="2000" dirty="0" err="1"/>
              <a:t>zemského</a:t>
            </a:r>
            <a:r>
              <a:rPr lang="en-US" sz="2000" dirty="0"/>
              <a:t> </a:t>
            </a:r>
            <a:r>
              <a:rPr lang="en-US" sz="2000" dirty="0" err="1"/>
              <a:t>systému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celku</a:t>
            </a: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/>
              <a:t>C</a:t>
            </a:r>
            <a:r>
              <a:rPr lang="en-US" sz="2000" dirty="0" err="1"/>
              <a:t>íl</a:t>
            </a:r>
            <a:r>
              <a:rPr lang="sk-SK" sz="2000" dirty="0"/>
              <a:t>:</a:t>
            </a:r>
            <a:r>
              <a:rPr lang="en-US" sz="2000" dirty="0" err="1"/>
              <a:t>vymezit</a:t>
            </a:r>
            <a:r>
              <a:rPr lang="en-US" sz="2000" dirty="0"/>
              <a:t> a </a:t>
            </a:r>
            <a:r>
              <a:rPr lang="en-US" sz="2000" dirty="0" err="1"/>
              <a:t>kvantifikovat</a:t>
            </a:r>
            <a:r>
              <a:rPr lang="en-US" sz="2000" dirty="0"/>
              <a:t> </a:t>
            </a:r>
            <a:r>
              <a:rPr lang="en-US" sz="2000" dirty="0" err="1"/>
              <a:t>úrovně</a:t>
            </a:r>
            <a:r>
              <a:rPr lang="en-US" sz="2000" dirty="0"/>
              <a:t> </a:t>
            </a:r>
            <a:r>
              <a:rPr lang="en-US" sz="2000" dirty="0" err="1"/>
              <a:t>antropogenních</a:t>
            </a:r>
            <a:r>
              <a:rPr lang="en-US" sz="2000" dirty="0"/>
              <a:t> </a:t>
            </a:r>
            <a:r>
              <a:rPr lang="en-US" sz="2000" dirty="0" err="1"/>
              <a:t>poruch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by, </a:t>
            </a:r>
            <a:r>
              <a:rPr lang="en-US" sz="2000" dirty="0" err="1"/>
              <a:t>pokud</a:t>
            </a:r>
            <a:r>
              <a:rPr lang="en-US" sz="2000" dirty="0"/>
              <a:t> by </a:t>
            </a:r>
            <a:r>
              <a:rPr lang="en-US" sz="2000" dirty="0" err="1"/>
              <a:t>byly</a:t>
            </a:r>
            <a:r>
              <a:rPr lang="en-US" sz="2000" dirty="0"/>
              <a:t> </a:t>
            </a:r>
            <a:r>
              <a:rPr lang="en-US" sz="2000" dirty="0" err="1"/>
              <a:t>respektovány</a:t>
            </a:r>
            <a:r>
              <a:rPr lang="en-US" sz="2000" dirty="0"/>
              <a:t>, </a:t>
            </a:r>
            <a:r>
              <a:rPr lang="en-US" sz="2000" dirty="0" err="1"/>
              <a:t>umožnily</a:t>
            </a:r>
            <a:r>
              <a:rPr lang="en-US" sz="2000" dirty="0"/>
              <a:t> Zemi </a:t>
            </a:r>
            <a:r>
              <a:rPr lang="en-US" sz="2000" dirty="0" err="1"/>
              <a:t>zůstat</a:t>
            </a:r>
            <a:r>
              <a:rPr lang="en-US" sz="2000" dirty="0"/>
              <a:t> v </a:t>
            </a:r>
            <a:r>
              <a:rPr lang="en-US" sz="2000" dirty="0" err="1"/>
              <a:t>stavu</a:t>
            </a:r>
            <a:r>
              <a:rPr lang="en-US" sz="2000" dirty="0"/>
              <a:t> „</a:t>
            </a:r>
            <a:r>
              <a:rPr lang="en-US" sz="2000" dirty="0" err="1"/>
              <a:t>podobném</a:t>
            </a:r>
            <a:r>
              <a:rPr lang="sk-SK" sz="2000" dirty="0"/>
              <a:t>u</a:t>
            </a:r>
            <a:r>
              <a:rPr lang="en-US" sz="2000" dirty="0"/>
              <a:t> </a:t>
            </a:r>
            <a:r>
              <a:rPr lang="en-US" sz="2000" dirty="0" err="1"/>
              <a:t>holocénu</a:t>
            </a:r>
            <a:r>
              <a:rPr lang="en-US" sz="2000" dirty="0"/>
              <a:t>“</a:t>
            </a: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 err="1"/>
              <a:t>Lidské</a:t>
            </a:r>
            <a:r>
              <a:rPr lang="sk-SK" sz="2000" dirty="0"/>
              <a:t> aktivity </a:t>
            </a:r>
            <a:r>
              <a:rPr lang="sk-SK" sz="2000" dirty="0" err="1"/>
              <a:t>nyní</a:t>
            </a:r>
            <a:r>
              <a:rPr lang="sk-SK" sz="2000" dirty="0"/>
              <a:t> </a:t>
            </a:r>
            <a:r>
              <a:rPr lang="sk-SK" sz="2000" dirty="0" err="1"/>
              <a:t>přivedly</a:t>
            </a:r>
            <a:r>
              <a:rPr lang="sk-SK" sz="2000" dirty="0"/>
              <a:t> Zemi mimo </a:t>
            </a:r>
            <a:r>
              <a:rPr lang="sk-SK" sz="2000" dirty="0" err="1"/>
              <a:t>holocénní</a:t>
            </a:r>
            <a:r>
              <a:rPr lang="sk-SK" sz="2000" dirty="0"/>
              <a:t> </a:t>
            </a:r>
            <a:r>
              <a:rPr lang="sk-SK" sz="2000" dirty="0" err="1"/>
              <a:t>oblast</a:t>
            </a:r>
            <a:r>
              <a:rPr lang="sk-SK" sz="2000" dirty="0"/>
              <a:t> </a:t>
            </a:r>
            <a:r>
              <a:rPr lang="sk-SK" sz="2000" dirty="0" err="1"/>
              <a:t>proměnlivosti</a:t>
            </a:r>
            <a:r>
              <a:rPr lang="sk-SK" sz="2000" dirty="0"/>
              <a:t> </a:t>
            </a:r>
            <a:r>
              <a:rPr lang="sk-SK" sz="2000" dirty="0" err="1"/>
              <a:t>životního</a:t>
            </a:r>
            <a:r>
              <a:rPr lang="sk-SK" sz="2000" dirty="0"/>
              <a:t> </a:t>
            </a:r>
            <a:r>
              <a:rPr lang="sk-SK" sz="2000" dirty="0" err="1"/>
              <a:t>prostředí</a:t>
            </a:r>
            <a:r>
              <a:rPr lang="sk-SK" sz="2000" dirty="0"/>
              <a:t>, </a:t>
            </a:r>
            <a:r>
              <a:rPr lang="sk-SK" sz="2000" dirty="0" err="1"/>
              <a:t>což</a:t>
            </a:r>
            <a:r>
              <a:rPr lang="sk-SK" sz="2000" dirty="0"/>
              <a:t> dalo </a:t>
            </a:r>
            <a:r>
              <a:rPr lang="sk-SK" sz="2000" dirty="0" err="1"/>
              <a:t>vzniknout</a:t>
            </a:r>
            <a:r>
              <a:rPr lang="sk-SK" sz="2000" dirty="0"/>
              <a:t> nové </a:t>
            </a:r>
            <a:r>
              <a:rPr lang="sk-SK" sz="2000" dirty="0" err="1"/>
              <a:t>době</a:t>
            </a:r>
            <a:r>
              <a:rPr lang="sk-SK" sz="2000" dirty="0"/>
              <a:t>: </a:t>
            </a:r>
            <a:r>
              <a:rPr lang="sk-SK" sz="2000" dirty="0" err="1"/>
              <a:t>antropocénu</a:t>
            </a:r>
            <a:r>
              <a:rPr lang="sk-SK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708E1-2C10-3FC2-ECDA-EAAE01094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7605" y="652409"/>
            <a:ext cx="6263567" cy="50097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486E9-C3AB-BC26-3C98-AA4542D52056}"/>
              </a:ext>
            </a:extLst>
          </p:cNvPr>
          <p:cNvSpPr txBox="1"/>
          <p:nvPr/>
        </p:nvSpPr>
        <p:spPr>
          <a:xfrm>
            <a:off x="507169" y="6159357"/>
            <a:ext cx="899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Richardson</a:t>
            </a:r>
            <a:r>
              <a:rPr lang="sk-SK" sz="1200" dirty="0"/>
              <a:t> et al.</a:t>
            </a:r>
            <a:r>
              <a:rPr lang="en-US" sz="1200" dirty="0"/>
              <a:t> Earth beyond six of nine planetary boundaries. Sci</a:t>
            </a:r>
            <a:r>
              <a:rPr lang="sk-SK" sz="1200" dirty="0" err="1"/>
              <a:t>ence</a:t>
            </a:r>
            <a:r>
              <a:rPr lang="en-US" sz="1200" dirty="0"/>
              <a:t> Adv</a:t>
            </a:r>
            <a:r>
              <a:rPr lang="sk-SK" sz="1200" dirty="0" err="1"/>
              <a:t>ances</a:t>
            </a:r>
            <a:r>
              <a:rPr lang="en-US" sz="1200" dirty="0"/>
              <a:t> 9, </a:t>
            </a:r>
            <a:r>
              <a:rPr lang="sk-SK" sz="1200" dirty="0"/>
              <a:t>2023, eadh2458</a:t>
            </a:r>
            <a:r>
              <a:rPr 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882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704F-C5B7-5238-EC5B-7B86E783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Planetární</a:t>
            </a:r>
            <a:r>
              <a:rPr lang="sk-SK" dirty="0"/>
              <a:t> </a:t>
            </a:r>
            <a:r>
              <a:rPr lang="sk-SK" dirty="0" err="1"/>
              <a:t>meze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4678B-1AAD-3365-C7C9-1DD099145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430" y="995498"/>
            <a:ext cx="5226123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/>
              <a:t>Integrita biosféry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/>
              <a:t>Klimatická </a:t>
            </a:r>
            <a:r>
              <a:rPr lang="sk-SK" sz="2000" dirty="0" err="1"/>
              <a:t>změna</a:t>
            </a: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rgbClr val="FF0000"/>
                </a:solidFill>
              </a:rPr>
              <a:t>Nové entity = chemické látky + GMO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 err="1"/>
              <a:t>Úbytek</a:t>
            </a:r>
            <a:r>
              <a:rPr lang="sk-SK" sz="2000" dirty="0"/>
              <a:t> stratosférického ozónu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FF0000"/>
                </a:solidFill>
              </a:rPr>
              <a:t>Změna</a:t>
            </a:r>
            <a:r>
              <a:rPr lang="sk-SK" sz="2000" dirty="0">
                <a:solidFill>
                  <a:srgbClr val="FF0000"/>
                </a:solidFill>
              </a:rPr>
              <a:t> </a:t>
            </a:r>
            <a:r>
              <a:rPr lang="sk-SK" sz="2000" dirty="0" err="1">
                <a:solidFill>
                  <a:srgbClr val="FF0000"/>
                </a:solidFill>
              </a:rPr>
              <a:t>sladkovodního</a:t>
            </a:r>
            <a:r>
              <a:rPr lang="sk-SK" sz="2000" dirty="0">
                <a:solidFill>
                  <a:srgbClr val="FF0000"/>
                </a:solidFill>
              </a:rPr>
              <a:t> režimu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/>
              <a:t>Atmosférické </a:t>
            </a:r>
            <a:r>
              <a:rPr lang="sk-SK" sz="2000" dirty="0" err="1"/>
              <a:t>aerosolové</a:t>
            </a:r>
            <a:r>
              <a:rPr lang="sk-SK" sz="2000" dirty="0"/>
              <a:t> </a:t>
            </a:r>
            <a:r>
              <a:rPr lang="sk-SK" sz="2000" dirty="0" err="1"/>
              <a:t>zatížení</a:t>
            </a: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FF0000"/>
                </a:solidFill>
              </a:rPr>
              <a:t>Acidifikace</a:t>
            </a:r>
            <a:r>
              <a:rPr lang="sk-SK" sz="2000" dirty="0">
                <a:solidFill>
                  <a:srgbClr val="FF0000"/>
                </a:solidFill>
              </a:rPr>
              <a:t> oceánu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 err="1"/>
              <a:t>Změna</a:t>
            </a:r>
            <a:r>
              <a:rPr lang="sk-SK" sz="2000" dirty="0"/>
              <a:t> suchozemského systému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000" dirty="0" err="1">
                <a:solidFill>
                  <a:srgbClr val="FF0000"/>
                </a:solidFill>
              </a:rPr>
              <a:t>Biogeochemické</a:t>
            </a:r>
            <a:r>
              <a:rPr lang="sk-SK" sz="2000" dirty="0">
                <a:solidFill>
                  <a:srgbClr val="FF0000"/>
                </a:solidFill>
              </a:rPr>
              <a:t> toky (N, 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708E1-2C10-3FC2-ECDA-EAAE01094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7605" y="652409"/>
            <a:ext cx="6263567" cy="50097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486E9-C3AB-BC26-3C98-AA4542D52056}"/>
              </a:ext>
            </a:extLst>
          </p:cNvPr>
          <p:cNvSpPr txBox="1"/>
          <p:nvPr/>
        </p:nvSpPr>
        <p:spPr>
          <a:xfrm>
            <a:off x="507169" y="6159357"/>
            <a:ext cx="899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Richardson</a:t>
            </a:r>
            <a:r>
              <a:rPr lang="sk-SK" sz="1200" dirty="0"/>
              <a:t> et al.</a:t>
            </a:r>
            <a:r>
              <a:rPr lang="en-US" sz="1200" dirty="0"/>
              <a:t> Earth beyond six of nine planetary boundaries. Sci</a:t>
            </a:r>
            <a:r>
              <a:rPr lang="sk-SK" sz="1200" dirty="0" err="1"/>
              <a:t>ence</a:t>
            </a:r>
            <a:r>
              <a:rPr lang="en-US" sz="1200" dirty="0"/>
              <a:t> Adv</a:t>
            </a:r>
            <a:r>
              <a:rPr lang="sk-SK" sz="1200" dirty="0" err="1"/>
              <a:t>ances</a:t>
            </a:r>
            <a:r>
              <a:rPr lang="en-US" sz="1200" dirty="0"/>
              <a:t> 9, </a:t>
            </a:r>
            <a:r>
              <a:rPr lang="sk-SK" sz="1200" dirty="0"/>
              <a:t>2023, eadh2458</a:t>
            </a:r>
            <a:r>
              <a:rPr 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095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50A2E6-9C49-4C82-A357-7965E1BE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8C0EF14-9C2A-42C9-BA2D-61BB35BFA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09" y="1275519"/>
            <a:ext cx="8116659" cy="4766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ED704A-A885-4D9B-AA7E-8F0EDB900700}"/>
              </a:ext>
            </a:extLst>
          </p:cNvPr>
          <p:cNvSpPr/>
          <p:nvPr/>
        </p:nvSpPr>
        <p:spPr>
          <a:xfrm>
            <a:off x="197224" y="1171575"/>
            <a:ext cx="3101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Oceány</a:t>
            </a:r>
            <a:r>
              <a:rPr lang="en-US" dirty="0"/>
              <a:t> </a:t>
            </a:r>
            <a:r>
              <a:rPr lang="en-US" dirty="0" err="1"/>
              <a:t>pohlcují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z </a:t>
            </a:r>
            <a:r>
              <a:rPr lang="en-US" dirty="0" err="1"/>
              <a:t>atmosféry</a:t>
            </a:r>
            <a:r>
              <a:rPr lang="en-US" dirty="0"/>
              <a:t>,</a:t>
            </a:r>
            <a:br>
              <a:rPr lang="cs-CZ" dirty="0"/>
            </a:br>
            <a:r>
              <a:rPr lang="en-US" dirty="0"/>
              <a:t>a proto </a:t>
            </a:r>
            <a:r>
              <a:rPr lang="en-US" dirty="0" err="1"/>
              <a:t>stoupá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acidita</a:t>
            </a:r>
            <a:r>
              <a:rPr lang="en-US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5CD81F-21D3-4B9A-B38C-58C4EF2F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6644"/>
            <a:ext cx="4049808" cy="24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C616-B25D-45F4-8D0C-3F7917CA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kolik </a:t>
            </a:r>
            <a:r>
              <a:rPr lang="en-US" dirty="0"/>
              <a:t>% </a:t>
            </a:r>
            <a:r>
              <a:rPr lang="en-US" dirty="0" err="1"/>
              <a:t>vzroste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H</a:t>
            </a:r>
            <a:r>
              <a:rPr lang="en-US" baseline="30000" dirty="0"/>
              <a:t>+</a:t>
            </a:r>
            <a:r>
              <a:rPr lang="en-US" dirty="0"/>
              <a:t> p</a:t>
            </a:r>
            <a:r>
              <a:rPr lang="sk-SK" dirty="0"/>
              <a:t>ři poklesu pH z 8,19 na 8,05?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8C4A8E-583B-4955-BA71-EBAF1437CF68}"/>
                  </a:ext>
                </a:extLst>
              </p:cNvPr>
              <p:cNvSpPr txBox="1"/>
              <p:nvPr/>
            </p:nvSpPr>
            <p:spPr>
              <a:xfrm>
                <a:off x="1948070" y="2199861"/>
                <a:ext cx="6490151" cy="3693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k-SK" dirty="0"/>
                  <a:t>H</a:t>
                </a:r>
                <a:r>
                  <a:rPr lang="sk-SK" baseline="-25000" dirty="0"/>
                  <a:t>1</a:t>
                </a:r>
                <a:r>
                  <a:rPr lang="sk-SK" dirty="0"/>
                  <a:t>=-log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sk-SK" dirty="0"/>
                  <a:t> =8.19</a:t>
                </a:r>
              </a:p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k-SK" dirty="0"/>
                  <a:t>H</a:t>
                </a:r>
                <a:r>
                  <a:rPr lang="sk-SK" baseline="-25000" dirty="0"/>
                  <a:t>2</a:t>
                </a:r>
                <a:r>
                  <a:rPr lang="sk-SK" dirty="0"/>
                  <a:t>=-log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 =8.05</a:t>
                </a:r>
              </a:p>
              <a:p>
                <a:endParaRPr lang="sk-SK" dirty="0"/>
              </a:p>
              <a:p>
                <a:r>
                  <a:rPr lang="sk-SK" dirty="0"/>
                  <a:t>pH1-pH2= (-log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sk-SK" dirty="0"/>
                  <a:t>)-(-log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)=0.14</a:t>
                </a:r>
              </a:p>
              <a:p>
                <a:endParaRPr lang="sk-SK" dirty="0"/>
              </a:p>
              <a:p>
                <a:r>
                  <a:rPr lang="sk-SK" dirty="0"/>
                  <a:t>log(H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/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en-US" dirty="0"/>
                  <a:t>)</a:t>
                </a:r>
                <a:r>
                  <a:rPr lang="sk-SK" dirty="0"/>
                  <a:t>=0.14</a:t>
                </a:r>
              </a:p>
              <a:p>
                <a:endParaRPr lang="sk-SK" dirty="0"/>
              </a:p>
              <a:p>
                <a:r>
                  <a:rPr lang="sk-SK" dirty="0"/>
                  <a:t>(H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/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en-US" dirty="0"/>
                  <a:t>)</a:t>
                </a:r>
                <a:r>
                  <a:rPr lang="sk-SK" dirty="0"/>
                  <a:t>=10</a:t>
                </a:r>
                <a:r>
                  <a:rPr lang="en-US" baseline="30000" dirty="0"/>
                  <a:t>0.14</a:t>
                </a:r>
                <a:r>
                  <a:rPr lang="en-US" dirty="0"/>
                  <a:t>=1.38=138%</a:t>
                </a:r>
                <a:endParaRPr lang="sk-SK" dirty="0"/>
              </a:p>
              <a:p>
                <a:endParaRPr lang="sk-SK" dirty="0"/>
              </a:p>
              <a:p>
                <a:r>
                  <a:rPr lang="en-US" dirty="0" err="1"/>
                  <a:t>Vzroste</a:t>
                </a:r>
                <a:r>
                  <a:rPr lang="en-US" dirty="0"/>
                  <a:t> o 38%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8C4A8E-583B-4955-BA71-EBAF1437C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070" y="2199861"/>
                <a:ext cx="6490151" cy="3693319"/>
              </a:xfrm>
              <a:prstGeom prst="rect">
                <a:avLst/>
              </a:prstGeom>
              <a:blipFill>
                <a:blip r:embed="rId2"/>
                <a:stretch>
                  <a:fillRect l="-2914" t="-2805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466B10-3A03-4D3D-AD10-0B5C187072EE}"/>
              </a:ext>
            </a:extLst>
          </p:cNvPr>
          <p:cNvSpPr txBox="1"/>
          <p:nvPr/>
        </p:nvSpPr>
        <p:spPr>
          <a:xfrm>
            <a:off x="5854700" y="169068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Odhaduje se, že průměrné pH mořské vody pokleslo od roku 1750 z </a:t>
            </a:r>
            <a:r>
              <a:rPr lang="en-US" dirty="0">
                <a:solidFill>
                  <a:srgbClr val="FF0000"/>
                </a:solidFill>
              </a:rPr>
              <a:t>8.19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8.05, </a:t>
            </a:r>
          </a:p>
        </p:txBody>
      </p:sp>
    </p:spTree>
    <p:extLst>
      <p:ext uri="{BB962C8B-B14F-4D97-AF65-F5344CB8AC3E}">
        <p14:creationId xmlns:p14="http://schemas.microsoft.com/office/powerpoint/2010/main" val="4002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D44F-1CC0-4958-947F-06652A94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Acidifikace oceánu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F6CA94-59A2-45DF-886E-9E2A02B6EA8D}"/>
              </a:ext>
            </a:extLst>
          </p:cNvPr>
          <p:cNvGrpSpPr/>
          <p:nvPr/>
        </p:nvGrpSpPr>
        <p:grpSpPr>
          <a:xfrm>
            <a:off x="3636228" y="1291881"/>
            <a:ext cx="8555772" cy="5152691"/>
            <a:chOff x="3636228" y="1291881"/>
            <a:chExt cx="8555772" cy="51526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F2C66B-2532-4D56-AB3C-61F2AEE53F16}"/>
                </a:ext>
              </a:extLst>
            </p:cNvPr>
            <p:cNvGrpSpPr/>
            <p:nvPr/>
          </p:nvGrpSpPr>
          <p:grpSpPr>
            <a:xfrm>
              <a:off x="3636228" y="1291881"/>
              <a:ext cx="8555772" cy="5152691"/>
              <a:chOff x="3636228" y="1291881"/>
              <a:chExt cx="8555772" cy="5152691"/>
            </a:xfrm>
          </p:grpSpPr>
          <p:pic>
            <p:nvPicPr>
              <p:cNvPr id="4" name="Picture 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2BA1506-5E9B-4F74-A32C-80CAC4CE2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228" y="1291881"/>
                <a:ext cx="8327583" cy="515269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2CEC91-6FE1-45E2-91D8-D76D38F40EFE}"/>
                  </a:ext>
                </a:extLst>
              </p:cNvPr>
              <p:cNvSpPr txBox="1"/>
              <p:nvPr/>
            </p:nvSpPr>
            <p:spPr>
              <a:xfrm>
                <a:off x="7485530" y="4760259"/>
                <a:ext cx="118334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očekáva-ná změna</a:t>
                </a:r>
                <a:endParaRPr lang="en-US" sz="16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DDB0CA-D954-4862-9D05-E2A84606E178}"/>
                  </a:ext>
                </a:extLst>
              </p:cNvPr>
              <p:cNvSpPr txBox="1"/>
              <p:nvPr/>
            </p:nvSpPr>
            <p:spPr>
              <a:xfrm>
                <a:off x="5194570" y="5781456"/>
                <a:ext cx="16147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kyselé</a:t>
                </a:r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24CC2B-6C88-41FF-9511-55A14DF4B898}"/>
                  </a:ext>
                </a:extLst>
              </p:cNvPr>
              <p:cNvSpPr txBox="1"/>
              <p:nvPr/>
            </p:nvSpPr>
            <p:spPr>
              <a:xfrm>
                <a:off x="10577209" y="5781456"/>
                <a:ext cx="16147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zásadité</a:t>
                </a:r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04A092-3A2B-4E27-B626-7FA60FABB074}"/>
                  </a:ext>
                </a:extLst>
              </p:cNvPr>
              <p:cNvSpPr txBox="1"/>
              <p:nvPr/>
            </p:nvSpPr>
            <p:spPr>
              <a:xfrm rot="16200000">
                <a:off x="2283491" y="3513703"/>
                <a:ext cx="364316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/>
                  <a:t>Podíl koncentrace</a:t>
                </a:r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A679C6-E8A0-4473-BB64-5C50A89179E3}"/>
                </a:ext>
              </a:extLst>
            </p:cNvPr>
            <p:cNvSpPr txBox="1"/>
            <p:nvPr/>
          </p:nvSpPr>
          <p:spPr>
            <a:xfrm>
              <a:off x="9112991" y="3283451"/>
              <a:ext cx="146421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DC"/>
                  </a:solidFill>
                </a:rPr>
                <a:t>Rozsah pH</a:t>
              </a:r>
            </a:p>
            <a:p>
              <a:r>
                <a:rPr lang="cs-CZ" sz="1600" dirty="0">
                  <a:solidFill>
                    <a:srgbClr val="0000DC"/>
                  </a:solidFill>
                </a:rPr>
                <a:t>v oceánech </a:t>
              </a:r>
              <a:br>
                <a:rPr lang="cs-CZ" sz="1600" dirty="0">
                  <a:solidFill>
                    <a:srgbClr val="0000DC"/>
                  </a:solidFill>
                </a:rPr>
              </a:br>
              <a:r>
                <a:rPr lang="cs-CZ" sz="1600" dirty="0">
                  <a:solidFill>
                    <a:srgbClr val="0000DC"/>
                  </a:solidFill>
                </a:rPr>
                <a:t>v současnosti</a:t>
              </a:r>
              <a:endParaRPr lang="en-US" sz="1600" dirty="0">
                <a:solidFill>
                  <a:srgbClr val="0000DC"/>
                </a:solidFill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1F11DB-3925-4FC5-83F8-9A46A415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7" y="1618639"/>
            <a:ext cx="2878138" cy="362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5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780C-E84E-42F2-B89B-7DB3D53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F4BF3B8-0347-4A86-B23A-FCB3023A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9" y="1512981"/>
            <a:ext cx="6148061" cy="4140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8A883F-0D39-42D0-82B4-43C72D81D45D}"/>
              </a:ext>
            </a:extLst>
          </p:cNvPr>
          <p:cNvSpPr/>
          <p:nvPr/>
        </p:nvSpPr>
        <p:spPr>
          <a:xfrm>
            <a:off x="332232" y="1620162"/>
            <a:ext cx="49031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Odhaduje se, že průměrné pH mořské vody pokleslo od roku 1750 z </a:t>
            </a:r>
            <a:r>
              <a:rPr lang="en-US" dirty="0"/>
              <a:t>8.19 </a:t>
            </a:r>
            <a:r>
              <a:rPr lang="en-US" dirty="0" err="1"/>
              <a:t>na</a:t>
            </a:r>
            <a:r>
              <a:rPr lang="en-US" dirty="0"/>
              <a:t> 8.05, </a:t>
            </a:r>
          </a:p>
          <a:p>
            <a:endParaRPr lang="en-US" dirty="0"/>
          </a:p>
          <a:p>
            <a:r>
              <a:rPr lang="cs-CZ" dirty="0"/>
              <a:t>co znamená</a:t>
            </a:r>
            <a:r>
              <a:rPr lang="en-US" dirty="0"/>
              <a:t> t</a:t>
            </a:r>
            <a:r>
              <a:rPr lang="sk-SK" dirty="0"/>
              <a:t>éměř</a:t>
            </a:r>
            <a:r>
              <a:rPr lang="en-US" dirty="0"/>
              <a:t> 40% </a:t>
            </a:r>
            <a:r>
              <a:rPr lang="cs-CZ" dirty="0"/>
              <a:t>nárůst </a:t>
            </a:r>
            <a:r>
              <a:rPr lang="en-US" dirty="0" err="1"/>
              <a:t>koncentrace</a:t>
            </a:r>
            <a:r>
              <a:rPr lang="en-US" dirty="0"/>
              <a:t> H</a:t>
            </a:r>
            <a:r>
              <a:rPr lang="en-US" baseline="30000" dirty="0"/>
              <a:t>+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Acidifikace</a:t>
            </a:r>
            <a:r>
              <a:rPr lang="en-US" dirty="0"/>
              <a:t> m</a:t>
            </a:r>
            <a:r>
              <a:rPr lang="cs-CZ" dirty="0"/>
              <a:t>ůže způsobit zásadní narušení fungování mořských ekosystémů.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7E8C-FF08-461E-94D3-F6C1BEF0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Biogeochemické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a </a:t>
            </a:r>
            <a:r>
              <a:rPr lang="en-US" dirty="0" err="1"/>
              <a:t>fosforu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C25F94-6B1D-4B39-89C7-C4C15A2FA59A}"/>
              </a:ext>
            </a:extLst>
          </p:cNvPr>
          <p:cNvSpPr/>
          <p:nvPr/>
        </p:nvSpPr>
        <p:spPr>
          <a:xfrm>
            <a:off x="448236" y="1448272"/>
            <a:ext cx="38279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Biogeochemické</a:t>
            </a:r>
            <a:r>
              <a:rPr lang="en-US" dirty="0"/>
              <a:t> </a:t>
            </a:r>
            <a:r>
              <a:rPr lang="en-US" dirty="0" err="1"/>
              <a:t>cykly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a </a:t>
            </a:r>
            <a:r>
              <a:rPr lang="en-US" dirty="0" err="1"/>
              <a:t>fosforu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lidmi</a:t>
            </a:r>
            <a:r>
              <a:rPr lang="en-US" dirty="0"/>
              <a:t> </a:t>
            </a:r>
            <a:r>
              <a:rPr lang="en-US" dirty="0" err="1"/>
              <a:t>radikálně</a:t>
            </a:r>
            <a:r>
              <a:rPr lang="en-US" dirty="0"/>
              <a:t> </a:t>
            </a:r>
            <a:r>
              <a:rPr lang="en-US" dirty="0" err="1"/>
              <a:t>změněny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mnoha</a:t>
            </a:r>
            <a:r>
              <a:rPr lang="en-US" dirty="0"/>
              <a:t> </a:t>
            </a:r>
            <a:r>
              <a:rPr lang="en-US" dirty="0" err="1"/>
              <a:t>průmyslových</a:t>
            </a:r>
            <a:r>
              <a:rPr lang="en-US" dirty="0"/>
              <a:t> a </a:t>
            </a:r>
            <a:r>
              <a:rPr lang="en-US" dirty="0" err="1"/>
              <a:t>zemědělských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190738E-1595-4985-A65F-66C93909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5" y="1448272"/>
            <a:ext cx="6986617" cy="48678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873C929-F502-4EAF-AC49-FEBF5A4B4F66}"/>
              </a:ext>
            </a:extLst>
          </p:cNvPr>
          <p:cNvGrpSpPr/>
          <p:nvPr/>
        </p:nvGrpSpPr>
        <p:grpSpPr>
          <a:xfrm>
            <a:off x="161365" y="3882189"/>
            <a:ext cx="3971385" cy="2255811"/>
            <a:chOff x="161365" y="3882189"/>
            <a:chExt cx="3971385" cy="22558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6B642-59C7-49B2-9770-E0C9C66D0707}"/>
                </a:ext>
              </a:extLst>
            </p:cNvPr>
            <p:cNvGrpSpPr/>
            <p:nvPr/>
          </p:nvGrpSpPr>
          <p:grpSpPr>
            <a:xfrm>
              <a:off x="161365" y="3882189"/>
              <a:ext cx="2095767" cy="2255811"/>
              <a:chOff x="161365" y="3882189"/>
              <a:chExt cx="2095767" cy="225581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A51D3C8-01EA-423D-816B-21845B148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236" y="3882189"/>
                <a:ext cx="1370403" cy="1938142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E0585D-3593-4FCD-9723-8EB2DD3EF03E}"/>
                  </a:ext>
                </a:extLst>
              </p:cNvPr>
              <p:cNvSpPr txBox="1"/>
              <p:nvPr/>
            </p:nvSpPr>
            <p:spPr>
              <a:xfrm>
                <a:off x="161365" y="5830223"/>
                <a:ext cx="20957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Fritz Haber (1868-1934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9" name="Picture 8" descr="A factory in the background&#10;&#10;Description automatically generated">
              <a:extLst>
                <a:ext uri="{FF2B5EF4-FFF2-40B4-BE49-F238E27FC236}">
                  <a16:creationId xmlns:a16="http://schemas.microsoft.com/office/drawing/2014/main" id="{B4AD5DA6-7ECD-4938-9508-1D374E059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054" y="4180266"/>
              <a:ext cx="2170696" cy="1341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38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704F-C5B7-5238-EC5B-7B86E783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Planetární</a:t>
            </a:r>
            <a:r>
              <a:rPr lang="sk-SK" dirty="0"/>
              <a:t> </a:t>
            </a:r>
            <a:r>
              <a:rPr lang="sk-SK" dirty="0" err="1"/>
              <a:t>meze</a:t>
            </a:r>
            <a:r>
              <a:rPr lang="sk-SK" dirty="0"/>
              <a:t>: </a:t>
            </a:r>
            <a:r>
              <a:rPr lang="sk-SK" dirty="0" err="1"/>
              <a:t>biogeochemické</a:t>
            </a:r>
            <a:r>
              <a:rPr lang="sk-SK" dirty="0"/>
              <a:t> toky N a 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4678B-1AAD-3365-C7C9-1DD099145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579" y="995498"/>
            <a:ext cx="6263567" cy="510221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 err="1"/>
              <a:t>jejich</a:t>
            </a:r>
            <a:r>
              <a:rPr lang="sk-SK" sz="1800" dirty="0"/>
              <a:t> </a:t>
            </a:r>
            <a:r>
              <a:rPr lang="sk-SK" sz="1800" dirty="0" err="1"/>
              <a:t>globální</a:t>
            </a:r>
            <a:r>
              <a:rPr lang="sk-SK" sz="1800" dirty="0"/>
              <a:t> cykly </a:t>
            </a:r>
            <a:r>
              <a:rPr lang="sk-SK" sz="1800" dirty="0" err="1"/>
              <a:t>se</a:t>
            </a:r>
            <a:r>
              <a:rPr lang="sk-SK" sz="1800" dirty="0"/>
              <a:t> </a:t>
            </a:r>
            <a:r>
              <a:rPr lang="sk-SK" sz="1800" dirty="0" err="1"/>
              <a:t>díky</a:t>
            </a:r>
            <a:r>
              <a:rPr lang="sk-SK" sz="1800" dirty="0"/>
              <a:t> </a:t>
            </a:r>
            <a:r>
              <a:rPr lang="sk-SK" sz="1800" dirty="0" err="1"/>
              <a:t>zemědělství</a:t>
            </a:r>
            <a:r>
              <a:rPr lang="sk-SK" sz="1800" dirty="0"/>
              <a:t> a </a:t>
            </a:r>
            <a:r>
              <a:rPr lang="sk-SK" sz="1800" dirty="0" err="1"/>
              <a:t>průmyslu</a:t>
            </a:r>
            <a:r>
              <a:rPr lang="sk-SK" sz="1800" dirty="0"/>
              <a:t> </a:t>
            </a:r>
            <a:r>
              <a:rPr lang="sk-SK" sz="1800" dirty="0" err="1"/>
              <a:t>výrazně</a:t>
            </a:r>
            <a:r>
              <a:rPr lang="sk-SK" sz="1800" dirty="0"/>
              <a:t> </a:t>
            </a:r>
            <a:r>
              <a:rPr lang="sk-SK" sz="1800" dirty="0" err="1"/>
              <a:t>změnily</a:t>
            </a:r>
            <a:endParaRPr lang="sk-SK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 err="1"/>
              <a:t>Antropogenní</a:t>
            </a:r>
            <a:r>
              <a:rPr lang="sk-SK" sz="1800" dirty="0"/>
              <a:t> dopady na </a:t>
            </a:r>
            <a:r>
              <a:rPr lang="sk-SK" sz="1800" dirty="0" err="1"/>
              <a:t>globální</a:t>
            </a:r>
            <a:r>
              <a:rPr lang="sk-SK" sz="1800" dirty="0"/>
              <a:t> </a:t>
            </a:r>
            <a:r>
              <a:rPr lang="sk-SK" sz="1800" dirty="0" err="1"/>
              <a:t>koloběh</a:t>
            </a:r>
            <a:r>
              <a:rPr lang="sk-SK" sz="1800" dirty="0"/>
              <a:t> uhlíku </a:t>
            </a:r>
            <a:r>
              <a:rPr lang="sk-SK" sz="1800" dirty="0" err="1"/>
              <a:t>jsou</a:t>
            </a:r>
            <a:r>
              <a:rPr lang="sk-SK" sz="1800" dirty="0"/>
              <a:t> </a:t>
            </a:r>
            <a:r>
              <a:rPr lang="sk-SK" sz="1800" dirty="0" err="1"/>
              <a:t>stejně</a:t>
            </a:r>
            <a:r>
              <a:rPr lang="sk-SK" sz="1800" dirty="0"/>
              <a:t> zásadní, ale </a:t>
            </a:r>
            <a:r>
              <a:rPr lang="sk-SK" sz="1800" dirty="0" err="1"/>
              <a:t>řeší</a:t>
            </a:r>
            <a:r>
              <a:rPr lang="sk-SK" sz="1800" dirty="0"/>
              <a:t> </a:t>
            </a:r>
            <a:r>
              <a:rPr lang="sk-SK" sz="1800" dirty="0" err="1"/>
              <a:t>se</a:t>
            </a:r>
            <a:r>
              <a:rPr lang="sk-SK" sz="1800" dirty="0"/>
              <a:t> v </a:t>
            </a:r>
            <a:r>
              <a:rPr lang="sk-SK" sz="1800" dirty="0" err="1"/>
              <a:t>mezích</a:t>
            </a:r>
            <a:r>
              <a:rPr lang="sk-SK" sz="1800" dirty="0"/>
              <a:t> integrity </a:t>
            </a:r>
            <a:r>
              <a:rPr lang="sk-SK" sz="1800" dirty="0" err="1"/>
              <a:t>klimatu</a:t>
            </a:r>
            <a:r>
              <a:rPr lang="sk-SK" sz="1800" dirty="0"/>
              <a:t> a biosféry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rgbClr val="0000DC"/>
                </a:solidFill>
              </a:rPr>
              <a:t>FOSFOR: </a:t>
            </a:r>
            <a:r>
              <a:rPr lang="sk-SK" sz="1800" dirty="0" err="1"/>
              <a:t>Globální</a:t>
            </a:r>
            <a:r>
              <a:rPr lang="sk-SK" sz="1800" dirty="0"/>
              <a:t> </a:t>
            </a:r>
            <a:r>
              <a:rPr lang="sk-SK" sz="1800" dirty="0" err="1"/>
              <a:t>mez</a:t>
            </a:r>
            <a:r>
              <a:rPr lang="sk-SK" sz="1800" dirty="0"/>
              <a:t> pro P je trvalý tok 11 </a:t>
            </a:r>
            <a:r>
              <a:rPr lang="sk-SK" sz="1800" dirty="0" err="1"/>
              <a:t>Tg</a:t>
            </a:r>
            <a:r>
              <a:rPr lang="sk-SK" sz="1800" dirty="0"/>
              <a:t> P za rok </a:t>
            </a:r>
            <a:r>
              <a:rPr lang="sk-SK" sz="1800" dirty="0" err="1"/>
              <a:t>ze</a:t>
            </a:r>
            <a:r>
              <a:rPr lang="sk-SK" sz="1800" dirty="0"/>
              <a:t> sladké vody do oceánu, aby </a:t>
            </a:r>
            <a:r>
              <a:rPr lang="sk-SK" sz="1800" dirty="0" err="1"/>
              <a:t>se</a:t>
            </a:r>
            <a:r>
              <a:rPr lang="sk-SK" sz="1800" dirty="0"/>
              <a:t> zabránilo </a:t>
            </a:r>
            <a:r>
              <a:rPr lang="sk-SK" sz="1800" dirty="0" err="1"/>
              <a:t>rozsáhlé</a:t>
            </a:r>
            <a:r>
              <a:rPr lang="sk-SK" sz="1800" dirty="0"/>
              <a:t> </a:t>
            </a:r>
            <a:r>
              <a:rPr lang="sk-SK" sz="1800" dirty="0" err="1"/>
              <a:t>anoxii</a:t>
            </a:r>
            <a:endParaRPr lang="sk-SK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 err="1"/>
              <a:t>Současný</a:t>
            </a:r>
            <a:r>
              <a:rPr lang="sk-SK" sz="1800" dirty="0"/>
              <a:t> odhad toku: 22 </a:t>
            </a:r>
            <a:r>
              <a:rPr lang="sk-SK" sz="1800" dirty="0" err="1"/>
              <a:t>Tg</a:t>
            </a:r>
            <a:r>
              <a:rPr lang="sk-SK" sz="1800" dirty="0"/>
              <a:t> P za rok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 err="1"/>
              <a:t>aplikace</a:t>
            </a:r>
            <a:r>
              <a:rPr lang="sk-SK" sz="1800" dirty="0"/>
              <a:t> fosforu v </a:t>
            </a:r>
            <a:r>
              <a:rPr lang="sk-SK" sz="1800" dirty="0" err="1"/>
              <a:t>hnojivech</a:t>
            </a:r>
            <a:r>
              <a:rPr lang="sk-SK" sz="1800" dirty="0"/>
              <a:t> do orné </a:t>
            </a:r>
            <a:r>
              <a:rPr lang="sk-SK" sz="1800" dirty="0" err="1"/>
              <a:t>půdy</a:t>
            </a:r>
            <a:r>
              <a:rPr lang="sk-SK" sz="1800" dirty="0"/>
              <a:t> je</a:t>
            </a:r>
            <a:br>
              <a:rPr lang="sk-SK" sz="1800" dirty="0"/>
            </a:br>
            <a:r>
              <a:rPr lang="sk-SK" sz="1800" dirty="0"/>
              <a:t>17,5 </a:t>
            </a:r>
            <a:r>
              <a:rPr lang="sk-SK" sz="1800" dirty="0" err="1"/>
              <a:t>Tg</a:t>
            </a:r>
            <a:r>
              <a:rPr lang="sk-SK" sz="1800" dirty="0"/>
              <a:t> P za rok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rgbClr val="0000DC"/>
                </a:solidFill>
              </a:rPr>
              <a:t>DUSÍK: </a:t>
            </a:r>
            <a:r>
              <a:rPr lang="sk-SK" sz="1800" dirty="0" err="1"/>
              <a:t>planetární</a:t>
            </a:r>
            <a:r>
              <a:rPr lang="sk-SK" sz="1800" dirty="0"/>
              <a:t> hranice pro N je aplikační dávka </a:t>
            </a:r>
            <a:r>
              <a:rPr lang="sk-SK" sz="1800" dirty="0" err="1"/>
              <a:t>záměrně</a:t>
            </a:r>
            <a:r>
              <a:rPr lang="sk-SK" sz="1800" dirty="0"/>
              <a:t> fixovaného N do </a:t>
            </a:r>
            <a:r>
              <a:rPr lang="sk-SK" sz="1800" dirty="0" err="1"/>
              <a:t>zemědělského</a:t>
            </a:r>
            <a:r>
              <a:rPr lang="sk-SK" sz="1800" dirty="0"/>
              <a:t> systému</a:t>
            </a:r>
            <a:br>
              <a:rPr lang="sk-SK" sz="1800" dirty="0"/>
            </a:br>
            <a:r>
              <a:rPr lang="sk-SK" sz="1800" dirty="0"/>
              <a:t>62 </a:t>
            </a:r>
            <a:r>
              <a:rPr lang="sk-SK" sz="1800" dirty="0" err="1"/>
              <a:t>Tg</a:t>
            </a:r>
            <a:r>
              <a:rPr lang="sk-SK" sz="1800" dirty="0"/>
              <a:t> N za rok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1800" dirty="0"/>
              <a:t>Celkový </a:t>
            </a:r>
            <a:r>
              <a:rPr lang="sk-SK" sz="1800" dirty="0" err="1"/>
              <a:t>přísun</a:t>
            </a:r>
            <a:r>
              <a:rPr lang="sk-SK" sz="1800" dirty="0"/>
              <a:t> </a:t>
            </a:r>
            <a:r>
              <a:rPr lang="sk-SK" sz="1800" dirty="0" err="1"/>
              <a:t>antropogenně</a:t>
            </a:r>
            <a:r>
              <a:rPr lang="sk-SK" sz="1800" dirty="0"/>
              <a:t> fixovaného N aplikovaného do </a:t>
            </a:r>
            <a:r>
              <a:rPr lang="sk-SK" sz="1800" dirty="0" err="1"/>
              <a:t>zemědělského</a:t>
            </a:r>
            <a:r>
              <a:rPr lang="sk-SK" sz="1800" dirty="0"/>
              <a:t> systému je </a:t>
            </a:r>
            <a:br>
              <a:rPr lang="sk-SK" sz="1800" dirty="0"/>
            </a:br>
            <a:r>
              <a:rPr lang="sk-SK" sz="1800" dirty="0"/>
              <a:t>~190 </a:t>
            </a:r>
            <a:r>
              <a:rPr lang="sk-SK" sz="1800" dirty="0" err="1"/>
              <a:t>Tg</a:t>
            </a:r>
            <a:r>
              <a:rPr lang="sk-SK" sz="1800" dirty="0"/>
              <a:t> za rok</a:t>
            </a:r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708E1-2C10-3FC2-ECDA-EAAE01094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6838" y="1114746"/>
            <a:ext cx="5068583" cy="43408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486E9-C3AB-BC26-3C98-AA4542D52056}"/>
              </a:ext>
            </a:extLst>
          </p:cNvPr>
          <p:cNvSpPr txBox="1"/>
          <p:nvPr/>
        </p:nvSpPr>
        <p:spPr>
          <a:xfrm>
            <a:off x="507169" y="6159357"/>
            <a:ext cx="899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Richardson</a:t>
            </a:r>
            <a:r>
              <a:rPr lang="sk-SK" sz="1200" dirty="0"/>
              <a:t> et al.</a:t>
            </a:r>
            <a:r>
              <a:rPr lang="en-US" sz="1200" dirty="0"/>
              <a:t> Earth beyond six of nine planetary boundaries. Sci</a:t>
            </a:r>
            <a:r>
              <a:rPr lang="sk-SK" sz="1200" dirty="0" err="1"/>
              <a:t>ence</a:t>
            </a:r>
            <a:r>
              <a:rPr lang="en-US" sz="1200" dirty="0"/>
              <a:t> Adv</a:t>
            </a:r>
            <a:r>
              <a:rPr lang="sk-SK" sz="1200" dirty="0" err="1"/>
              <a:t>ances</a:t>
            </a:r>
            <a:r>
              <a:rPr lang="en-US" sz="1200" dirty="0"/>
              <a:t> 9, </a:t>
            </a:r>
            <a:r>
              <a:rPr lang="sk-SK" sz="1200" dirty="0"/>
              <a:t>2023, eadh2458</a:t>
            </a:r>
            <a:r>
              <a:rPr lang="en-U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899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2B98A-3476-4E4D-B5E9-7ECE4B2FD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9EE45-DB09-4A8A-9E2D-0CCA86D9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34" y="112928"/>
            <a:ext cx="7745506" cy="56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A790D0-16DE-4717-A4A0-9180E75C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834"/>
            <a:ext cx="12212878" cy="5800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CBBF5-E750-427E-AC42-8BF30ACC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4823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Eutrofizace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E52DDC-1808-4419-8E8F-42792FF91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11" y="2644530"/>
            <a:ext cx="3197577" cy="421346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kern="1200" dirty="0" err="1">
                <a:latin typeface="Tahoma" pitchFamily="34" charset="0"/>
              </a:rPr>
              <a:t>Obohacov</a:t>
            </a:r>
            <a:r>
              <a:rPr lang="sk-SK" sz="2400" kern="1200" dirty="0">
                <a:latin typeface="Tahoma" pitchFamily="34" charset="0"/>
              </a:rPr>
              <a:t>ání vod o živiny- dusík a fosfor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400" kern="1200" dirty="0">
                <a:solidFill>
                  <a:schemeClr val="accent1"/>
                </a:solidFill>
                <a:latin typeface="Tahoma" pitchFamily="34" charset="0"/>
              </a:rPr>
              <a:t>Přirozená </a:t>
            </a:r>
            <a:r>
              <a:rPr lang="sk-SK" sz="2400" kern="1200" dirty="0">
                <a:latin typeface="Tahoma" pitchFamily="34" charset="0"/>
              </a:rPr>
              <a:t>– výplach z p</a:t>
            </a:r>
            <a:r>
              <a:rPr lang="cs-CZ" sz="2400" kern="1200" dirty="0">
                <a:latin typeface="Tahoma" pitchFamily="34" charset="0"/>
              </a:rPr>
              <a:t>ůdy, rozklad mrtvých organismů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kern="1200" dirty="0">
                <a:solidFill>
                  <a:schemeClr val="accent1"/>
                </a:solidFill>
                <a:latin typeface="Tahoma" pitchFamily="34" charset="0"/>
              </a:rPr>
              <a:t>Nepřirozená</a:t>
            </a:r>
            <a:r>
              <a:rPr lang="cs-CZ" sz="2400" kern="1200" dirty="0">
                <a:latin typeface="Tahoma" pitchFamily="34" charset="0"/>
              </a:rPr>
              <a:t> – lidská činnost (hnojiva, čistící prostředky, průmyslové a komunální odpadní vody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A01AC-61E6-40A8-8C72-788B0467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29" y="2536955"/>
            <a:ext cx="5595029" cy="387280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1A28169-F4C0-436F-9D9D-67330152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45" y="1057834"/>
            <a:ext cx="4558233" cy="58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DDB8DB-0244-4776-9900-975BAD4866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33" y="2612555"/>
            <a:ext cx="4871716" cy="3965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834941-D3A0-4398-9C1F-F83E7E9DADF6}"/>
              </a:ext>
            </a:extLst>
          </p:cNvPr>
          <p:cNvSpPr txBox="1"/>
          <p:nvPr/>
        </p:nvSpPr>
        <p:spPr>
          <a:xfrm>
            <a:off x="5896238" y="2562384"/>
            <a:ext cx="43658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Kde je na Zemi sladká voda?</a:t>
            </a:r>
            <a:endParaRPr lang="en-US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4136E64-997C-463F-8DEA-7389191C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091"/>
            <a:ext cx="4365811" cy="558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F3C6A-6B49-4EDB-ACC0-8531246C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13812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Globální problém: Zdroje sladké vody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1C512-9ABD-4DDA-86FD-3C5AEA374D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8B75-3100-4738-B298-071BF1667419}"/>
              </a:ext>
            </a:extLst>
          </p:cNvPr>
          <p:cNvSpPr/>
          <p:nvPr/>
        </p:nvSpPr>
        <p:spPr>
          <a:xfrm>
            <a:off x="4509246" y="1062176"/>
            <a:ext cx="6875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třetiny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populace (4 </a:t>
            </a:r>
            <a:r>
              <a:rPr lang="en-US" dirty="0" err="1"/>
              <a:t>miliardy</a:t>
            </a:r>
            <a:r>
              <a:rPr lang="en-US" dirty="0"/>
              <a:t> </a:t>
            </a:r>
            <a:r>
              <a:rPr lang="en-US" dirty="0" err="1"/>
              <a:t>lidí</a:t>
            </a:r>
            <a:r>
              <a:rPr lang="en-US" dirty="0"/>
              <a:t>) </a:t>
            </a:r>
            <a:r>
              <a:rPr lang="en-US" dirty="0" err="1"/>
              <a:t>žijí</a:t>
            </a:r>
            <a:r>
              <a:rPr lang="en-US" dirty="0"/>
              <a:t> v </a:t>
            </a:r>
            <a:r>
              <a:rPr lang="en-US" dirty="0" err="1"/>
              <a:t>podmínkách</a:t>
            </a:r>
            <a:r>
              <a:rPr lang="en-US" dirty="0"/>
              <a:t> </a:t>
            </a:r>
            <a:r>
              <a:rPr lang="en-US" dirty="0" err="1"/>
              <a:t>vážného</a:t>
            </a:r>
            <a:r>
              <a:rPr lang="en-US" dirty="0"/>
              <a:t> </a:t>
            </a:r>
            <a:r>
              <a:rPr lang="en-US" dirty="0" err="1"/>
              <a:t>nedostatku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alespoň</a:t>
            </a:r>
            <a:r>
              <a:rPr lang="en-US" dirty="0"/>
              <a:t> 1 </a:t>
            </a:r>
            <a:r>
              <a:rPr lang="en-US" dirty="0" err="1"/>
              <a:t>měsíc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35F56E-FEE3-4007-9769-E68AD79F641C}"/>
              </a:ext>
            </a:extLst>
          </p:cNvPr>
          <p:cNvGrpSpPr/>
          <p:nvPr/>
        </p:nvGrpSpPr>
        <p:grpSpPr>
          <a:xfrm>
            <a:off x="4276164" y="2424370"/>
            <a:ext cx="8080255" cy="4433630"/>
            <a:chOff x="4175865" y="2496088"/>
            <a:chExt cx="8080255" cy="4433630"/>
          </a:xfrm>
        </p:grpSpPr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572FE367-3F8E-4853-8FCE-0F6EE8444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865" y="2496088"/>
              <a:ext cx="8016135" cy="4048148"/>
            </a:xfrm>
            <a:prstGeom prst="rect">
              <a:avLst/>
            </a:prstGeom>
          </p:spPr>
        </p:pic>
        <p:pic>
          <p:nvPicPr>
            <p:cNvPr id="12" name="Picture 11" descr="A person in a dirty area&#10;&#10;Description automatically generated">
              <a:extLst>
                <a:ext uri="{FF2B5EF4-FFF2-40B4-BE49-F238E27FC236}">
                  <a16:creationId xmlns:a16="http://schemas.microsoft.com/office/drawing/2014/main" id="{DBACB89A-2D6B-43CB-A076-705FA523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893" y="5043631"/>
              <a:ext cx="2323227" cy="1886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3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C7EFEAF-56BB-40C9-8EB5-1D81619A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348" y="853082"/>
            <a:ext cx="84582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Voda je kritickým zdrojem pro udržení života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EF5272B-5956-43DF-AC6C-2D855A19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88913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Odhadovaná spotřeba vody 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19458" name="Picture 2" descr="porovnání spotřeby vody v roce 2010 a 2030">
            <a:extLst>
              <a:ext uri="{FF2B5EF4-FFF2-40B4-BE49-F238E27FC236}">
                <a16:creationId xmlns:a16="http://schemas.microsoft.com/office/drawing/2014/main" id="{14A184A2-65B5-4938-9721-013B9B73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68" y="1396322"/>
            <a:ext cx="6013132" cy="48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56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3364DF-4361-4A92-8D19-DA9CFB40660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94966" y="1282754"/>
            <a:ext cx="8897420" cy="4515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Environmentální problémy: Aralské moře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F3C6A-6B49-4EDB-ACC0-8531246C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Zdroje sladké vody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009E8-992B-4275-B192-D3C05CD7872C}"/>
              </a:ext>
            </a:extLst>
          </p:cNvPr>
          <p:cNvGrpSpPr/>
          <p:nvPr/>
        </p:nvGrpSpPr>
        <p:grpSpPr>
          <a:xfrm>
            <a:off x="3731278" y="1845508"/>
            <a:ext cx="5802638" cy="4929975"/>
            <a:chOff x="3283043" y="1810530"/>
            <a:chExt cx="5802638" cy="4929975"/>
          </a:xfrm>
        </p:grpSpPr>
        <p:pic>
          <p:nvPicPr>
            <p:cNvPr id="7" name="Picture 6" descr="A picture containing sitting, bird, cow, black&#10;&#10;Description automatically generated">
              <a:extLst>
                <a:ext uri="{FF2B5EF4-FFF2-40B4-BE49-F238E27FC236}">
                  <a16:creationId xmlns:a16="http://schemas.microsoft.com/office/drawing/2014/main" id="{2387F6B5-58C8-45E7-8745-87E01AF7A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043" y="1810530"/>
              <a:ext cx="5802638" cy="4929975"/>
            </a:xfrm>
            <a:prstGeom prst="rect">
              <a:avLst/>
            </a:prstGeom>
          </p:spPr>
        </p:pic>
        <p:sp>
          <p:nvSpPr>
            <p:cNvPr id="13" name="Content Placeholder 10">
              <a:extLst>
                <a:ext uri="{FF2B5EF4-FFF2-40B4-BE49-F238E27FC236}">
                  <a16:creationId xmlns:a16="http://schemas.microsoft.com/office/drawing/2014/main" id="{1A8CB5BC-BCEC-4DE1-A9F7-DF7774D4FA96}"/>
                </a:ext>
              </a:extLst>
            </p:cNvPr>
            <p:cNvSpPr txBox="1">
              <a:spLocks/>
            </p:cNvSpPr>
            <p:nvPr/>
          </p:nvSpPr>
          <p:spPr>
            <a:xfrm>
              <a:off x="3283043" y="1962930"/>
              <a:ext cx="2185428" cy="4515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cs-CZ" kern="0" dirty="0">
                  <a:solidFill>
                    <a:schemeClr val="bg1"/>
                  </a:solidFill>
                </a:rPr>
                <a:t>1989</a:t>
              </a:r>
              <a:endParaRPr lang="en-US" kern="0" dirty="0">
                <a:solidFill>
                  <a:schemeClr val="bg1"/>
                </a:solidFill>
              </a:endParaRPr>
            </a:p>
          </p:txBody>
        </p:sp>
        <p:sp>
          <p:nvSpPr>
            <p:cNvPr id="14" name="Content Placeholder 10">
              <a:extLst>
                <a:ext uri="{FF2B5EF4-FFF2-40B4-BE49-F238E27FC236}">
                  <a16:creationId xmlns:a16="http://schemas.microsoft.com/office/drawing/2014/main" id="{AD52E957-B742-45AC-89AE-C6F5E483D43B}"/>
                </a:ext>
              </a:extLst>
            </p:cNvPr>
            <p:cNvSpPr txBox="1">
              <a:spLocks/>
            </p:cNvSpPr>
            <p:nvPr/>
          </p:nvSpPr>
          <p:spPr>
            <a:xfrm>
              <a:off x="6277254" y="1962930"/>
              <a:ext cx="2185428" cy="4515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cs-CZ" kern="0" dirty="0">
                  <a:solidFill>
                    <a:schemeClr val="bg1"/>
                  </a:solidFill>
                </a:rPr>
                <a:t>2014</a:t>
              </a:r>
              <a:endParaRPr lang="en-US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9ABF2F-0D6C-4795-BD67-1086B9B521C0}"/>
              </a:ext>
            </a:extLst>
          </p:cNvPr>
          <p:cNvSpPr txBox="1"/>
          <p:nvPr/>
        </p:nvSpPr>
        <p:spPr>
          <a:xfrm>
            <a:off x="368533" y="2709461"/>
            <a:ext cx="30559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</a:t>
            </a:r>
            <a:r>
              <a:rPr lang="en-US" dirty="0" err="1"/>
              <a:t>nadměrné</a:t>
            </a:r>
            <a:r>
              <a:rPr lang="en-US" dirty="0"/>
              <a:t> </a:t>
            </a:r>
            <a:r>
              <a:rPr lang="cs-CZ" dirty="0"/>
              <a:t>exploataci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je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těžen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extrahován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překračuje</a:t>
            </a:r>
            <a:r>
              <a:rPr lang="en-US" dirty="0"/>
              <a:t>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cs-CZ" dirty="0"/>
              <a:t>doplňování</a:t>
            </a:r>
            <a:r>
              <a:rPr lang="en-US" dirty="0"/>
              <a:t>.</a:t>
            </a:r>
          </a:p>
        </p:txBody>
      </p:sp>
      <p:pic>
        <p:nvPicPr>
          <p:cNvPr id="1026" name="Picture 2" descr="Central Asia: Aral Sea Disappearance Cause For Concern">
            <a:extLst>
              <a:ext uri="{FF2B5EF4-FFF2-40B4-BE49-F238E27FC236}">
                <a16:creationId xmlns:a16="http://schemas.microsoft.com/office/drawing/2014/main" id="{50E64C29-A698-45A3-B79E-77D8DDD3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59" y="4543299"/>
            <a:ext cx="3469341" cy="2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72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24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518610" y="116302"/>
            <a:ext cx="784663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Znečištění vod chemickými látkami</a:t>
            </a:r>
            <a:endParaRPr lang="en-US" altLang="de-DE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301162" y="655010"/>
            <a:ext cx="9271813" cy="5456550"/>
            <a:chOff x="243274" y="544680"/>
            <a:chExt cx="9271813" cy="5789351"/>
          </a:xfrm>
        </p:grpSpPr>
        <p:pic>
          <p:nvPicPr>
            <p:cNvPr id="9218" name="Picture 2" descr="http://www.filterwater.com/images/upload/waterpollutionsourc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74" y="567000"/>
              <a:ext cx="7844651" cy="5767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3274" y="544680"/>
              <a:ext cx="2977375" cy="737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7712" y="566999"/>
              <a:ext cx="2977375" cy="737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7887628" y="1613814"/>
            <a:ext cx="41222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sídla - tuhý a kapalný odpad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průmyslová výroba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zemědělská výroba (hnojiva, pesticidy, odpadní vody)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doprava (exhaláty, ropné produkty)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BF581-63FF-4D15-A73D-4CC34013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97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79690" y="6147545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6074075" y="200754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8" name="TextBox 17"/>
          <p:cNvSpPr txBox="1"/>
          <p:nvPr/>
        </p:nvSpPr>
        <p:spPr>
          <a:xfrm>
            <a:off x="412596" y="123409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2596" y="150254"/>
            <a:ext cx="5537022" cy="4154340"/>
            <a:chOff x="412596" y="1793862"/>
            <a:chExt cx="5537022" cy="41543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6" y="1795435"/>
              <a:ext cx="5537022" cy="415276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12596" y="1793862"/>
              <a:ext cx="553702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1986: Únik chemikálií do Rýna 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21580" y="678683"/>
            <a:ext cx="6877439" cy="3823883"/>
            <a:chOff x="6529774" y="1234098"/>
            <a:chExt cx="6134476" cy="3277396"/>
          </a:xfrm>
        </p:grpSpPr>
        <p:grpSp>
          <p:nvGrpSpPr>
            <p:cNvPr id="23" name="Group 22"/>
            <p:cNvGrpSpPr/>
            <p:nvPr/>
          </p:nvGrpSpPr>
          <p:grpSpPr>
            <a:xfrm>
              <a:off x="6530833" y="1234098"/>
              <a:ext cx="6133417" cy="3277396"/>
              <a:chOff x="6530833" y="1234098"/>
              <a:chExt cx="6133417" cy="32773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0833" y="1234098"/>
                <a:ext cx="4729500" cy="327739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68250" y="4218705"/>
                <a:ext cx="6096000" cy="2462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Photo: Délmagyarország/Karnok Csaba 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529774" y="1257382"/>
              <a:ext cx="4729500" cy="3956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2000: Únik kyanidu do Tisy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83028" y="1233405"/>
            <a:ext cx="5850445" cy="3663394"/>
            <a:chOff x="4602756" y="2366506"/>
            <a:chExt cx="5850445" cy="36633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78" y="2747432"/>
              <a:ext cx="5834123" cy="328246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602756" y="2366506"/>
              <a:ext cx="583412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2002: Povodeň na Labi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08" y="2485467"/>
            <a:ext cx="5282155" cy="3523197"/>
          </a:xfrm>
        </p:spPr>
      </p:pic>
      <p:sp>
        <p:nvSpPr>
          <p:cNvPr id="8" name="Rectangle 7"/>
          <p:cNvSpPr/>
          <p:nvPr/>
        </p:nvSpPr>
        <p:spPr>
          <a:xfrm>
            <a:off x="1309676" y="2062439"/>
            <a:ext cx="5280501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2010: Protržení hráze odkaliště, Ajka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60300" y="2618035"/>
            <a:ext cx="5635163" cy="4137211"/>
            <a:chOff x="4652389" y="2457766"/>
            <a:chExt cx="6400800" cy="42860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389" y="2476603"/>
              <a:ext cx="6400800" cy="42672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652389" y="2457766"/>
              <a:ext cx="6400800" cy="47827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2012: Únik ropních látek do Dunaje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B738FAF1-34E4-4A68-90DB-B6B5DE331D5E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3E996F49-3F3A-4D10-A319-56D1797A5F48}" type="slidenum">
              <a:rPr lang="cs-CZ" altLang="cs-CZ" sz="1200" smtClean="0"/>
              <a:pPr algn="r">
                <a:defRPr/>
              </a:pPr>
              <a:t>25</a:t>
            </a:fld>
            <a:endParaRPr lang="cs-CZ" altLang="cs-CZ" sz="12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6054F0-4E17-4672-99A6-FE409FA36B84}"/>
              </a:ext>
            </a:extLst>
          </p:cNvPr>
          <p:cNvGrpSpPr/>
          <p:nvPr/>
        </p:nvGrpSpPr>
        <p:grpSpPr>
          <a:xfrm>
            <a:off x="6680685" y="1841368"/>
            <a:ext cx="5635163" cy="4167296"/>
            <a:chOff x="6919230" y="2007544"/>
            <a:chExt cx="5635163" cy="4167296"/>
          </a:xfrm>
        </p:grpSpPr>
        <p:pic>
          <p:nvPicPr>
            <p:cNvPr id="33" name="Picture 32" descr="A large pile of fish&#10;&#10;Description automatically generated with medium confidence">
              <a:extLst>
                <a:ext uri="{FF2B5EF4-FFF2-40B4-BE49-F238E27FC236}">
                  <a16:creationId xmlns:a16="http://schemas.microsoft.com/office/drawing/2014/main" id="{D7572585-1E1B-4DC3-A6A8-111311292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230" y="2007544"/>
              <a:ext cx="5556395" cy="41672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0BE33C-E41B-4287-BD0C-04C9564EDC61}"/>
                </a:ext>
              </a:extLst>
            </p:cNvPr>
            <p:cNvSpPr txBox="1"/>
            <p:nvPr/>
          </p:nvSpPr>
          <p:spPr>
            <a:xfrm>
              <a:off x="6919230" y="2007544"/>
              <a:ext cx="563516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2019: Únik kyanidu do Bečvy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3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26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506231" y="254558"/>
            <a:ext cx="1029140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Regionální znečištění vod chemickými látkami</a:t>
            </a:r>
            <a:endParaRPr lang="en-US" altLang="de-DE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1" y="1400174"/>
            <a:ext cx="10379929" cy="4487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316" y="1529109"/>
            <a:ext cx="37153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BSK5-</a:t>
            </a:r>
            <a:r>
              <a:rPr lang="sk-SK" dirty="0"/>
              <a:t>řeky-Evropský trend</a:t>
            </a:r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5282928" y="1529108"/>
            <a:ext cx="4166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Amoniak-</a:t>
            </a:r>
            <a:r>
              <a:rPr lang="sk-SK" dirty="0"/>
              <a:t>řeky-Evropský trend</a:t>
            </a:r>
            <a:endParaRPr lang="cs-CZ" dirty="0"/>
          </a:p>
        </p:txBody>
      </p:sp>
      <p:pic>
        <p:nvPicPr>
          <p:cNvPr id="11266" name="Picture 2" descr="VÃ½sledok vyhÄ¾adÃ¡vania obrÃ¡zkov pre dopyt C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966" y="2703256"/>
            <a:ext cx="2508672" cy="188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D0B-AA32-4BD4-81FB-BFAAC72E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5174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3"/>
          <p:cNvSpPr>
            <a:spLocks noChangeArrowheads="1"/>
          </p:cNvSpPr>
          <p:nvPr/>
        </p:nvSpPr>
        <p:spPr bwMode="auto">
          <a:xfrm>
            <a:off x="2036605" y="769298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 dirty="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6475" y="796925"/>
            <a:ext cx="3938906" cy="5213350"/>
            <a:chOff x="6086475" y="796925"/>
            <a:chExt cx="3938906" cy="5213350"/>
          </a:xfrm>
        </p:grpSpPr>
        <p:sp>
          <p:nvSpPr>
            <p:cNvPr id="6147" name="Ellipse 8"/>
            <p:cNvSpPr>
              <a:spLocks noChangeArrowheads="1"/>
            </p:cNvSpPr>
            <p:nvPr/>
          </p:nvSpPr>
          <p:spPr bwMode="auto">
            <a:xfrm>
              <a:off x="6086475" y="981075"/>
              <a:ext cx="3938588" cy="5029200"/>
            </a:xfrm>
            <a:prstGeom prst="ellipse">
              <a:avLst/>
            </a:prstGeom>
            <a:solidFill>
              <a:srgbClr val="E0F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48" name="Textfeld 13"/>
            <p:cNvSpPr txBox="1">
              <a:spLocks noChangeArrowheads="1"/>
            </p:cNvSpPr>
            <p:nvPr/>
          </p:nvSpPr>
          <p:spPr bwMode="auto">
            <a:xfrm>
              <a:off x="8712201" y="796925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E0FEB0"/>
                  </a:solidFill>
                </a:rPr>
                <a:t>E</a:t>
              </a:r>
              <a:r>
                <a:rPr lang="sk-SK" altLang="de-DE" sz="1800" dirty="0">
                  <a:solidFill>
                    <a:srgbClr val="E0FEB0"/>
                  </a:solidFill>
                </a:rPr>
                <a:t>kosystém</a:t>
              </a:r>
              <a:endParaRPr lang="de-DE" altLang="de-DE" sz="1800" dirty="0">
                <a:solidFill>
                  <a:srgbClr val="E0FEB0"/>
                </a:solidFill>
              </a:endParaRPr>
            </a:p>
          </p:txBody>
        </p:sp>
        <p:sp>
          <p:nvSpPr>
            <p:cNvPr id="6149" name="Ellipse 14"/>
            <p:cNvSpPr>
              <a:spLocks noChangeArrowheads="1"/>
            </p:cNvSpPr>
            <p:nvPr/>
          </p:nvSpPr>
          <p:spPr bwMode="auto">
            <a:xfrm>
              <a:off x="7216776" y="11652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50" name="Ellipse 15"/>
            <p:cNvSpPr>
              <a:spLocks noChangeArrowheads="1"/>
            </p:cNvSpPr>
            <p:nvPr/>
          </p:nvSpPr>
          <p:spPr bwMode="auto">
            <a:xfrm>
              <a:off x="8132764" y="25114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51" name="Ellipse 16"/>
            <p:cNvSpPr>
              <a:spLocks noChangeArrowheads="1"/>
            </p:cNvSpPr>
            <p:nvPr/>
          </p:nvSpPr>
          <p:spPr bwMode="auto">
            <a:xfrm>
              <a:off x="7664451" y="40735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pic>
          <p:nvPicPr>
            <p:cNvPr id="6152" name="Picture 2" descr="http://www.flussnetzwerke.nrw.de/uebungen/images/gammarus_roeselii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2622551"/>
              <a:ext cx="128746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" name="Textfeld 17"/>
            <p:cNvSpPr txBox="1">
              <a:spLocks noChangeArrowheads="1"/>
            </p:cNvSpPr>
            <p:nvPr/>
          </p:nvSpPr>
          <p:spPr bwMode="auto">
            <a:xfrm>
              <a:off x="8414386" y="3464873"/>
              <a:ext cx="9701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400" dirty="0">
                  <a:solidFill>
                    <a:srgbClr val="002060"/>
                  </a:solidFill>
                </a:rPr>
                <a:t>bezobratlí</a:t>
              </a:r>
              <a:endParaRPr lang="de-DE" altLang="de-DE" sz="1400" dirty="0">
                <a:solidFill>
                  <a:srgbClr val="002060"/>
                </a:solidFill>
              </a:endParaRPr>
            </a:p>
          </p:txBody>
        </p:sp>
        <p:pic>
          <p:nvPicPr>
            <p:cNvPr id="6154" name="Picture 4" descr="http://static.freepik.com/fotos-kostenlos/forelle-nahaufnahme_2102279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6" y="4348163"/>
              <a:ext cx="96837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Textfeld 18"/>
            <p:cNvSpPr txBox="1">
              <a:spLocks noChangeArrowheads="1"/>
            </p:cNvSpPr>
            <p:nvPr/>
          </p:nvSpPr>
          <p:spPr bwMode="auto">
            <a:xfrm>
              <a:off x="8143876" y="505777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ryby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pic>
          <p:nvPicPr>
            <p:cNvPr id="615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t="22766" r="18185" b="30589"/>
            <a:stretch>
              <a:fillRect/>
            </a:stretch>
          </p:blipFill>
          <p:spPr bwMode="auto">
            <a:xfrm>
              <a:off x="7392988" y="1400176"/>
              <a:ext cx="1143000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7" name="Textfeld 19"/>
            <p:cNvSpPr txBox="1">
              <a:spLocks noChangeArrowheads="1"/>
            </p:cNvSpPr>
            <p:nvPr/>
          </p:nvSpPr>
          <p:spPr bwMode="auto">
            <a:xfrm>
              <a:off x="7615238" y="218122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řasy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sp>
          <p:nvSpPr>
            <p:cNvPr id="6158" name="Textfeld 20"/>
            <p:cNvSpPr txBox="1">
              <a:spLocks noChangeArrowheads="1"/>
            </p:cNvSpPr>
            <p:nvPr/>
          </p:nvSpPr>
          <p:spPr bwMode="auto">
            <a:xfrm>
              <a:off x="6219825" y="2759075"/>
              <a:ext cx="20510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002060"/>
                  </a:solidFill>
                </a:rPr>
                <a:t>Biologic</a:t>
              </a:r>
              <a:r>
                <a:rPr lang="sk-SK" altLang="de-DE" sz="1800" dirty="0">
                  <a:solidFill>
                    <a:srgbClr val="002060"/>
                  </a:solidFill>
                </a:rPr>
                <a:t>ké prvky kvality</a:t>
              </a:r>
              <a:r>
                <a:rPr lang="de-DE" altLang="de-DE" sz="1800" dirty="0">
                  <a:solidFill>
                    <a:srgbClr val="002060"/>
                  </a:solidFill>
                </a:rPr>
                <a:t> (BQEs) + </a:t>
              </a:r>
              <a:r>
                <a:rPr lang="sk-SK" altLang="de-DE" sz="1800" dirty="0">
                  <a:solidFill>
                    <a:srgbClr val="002060"/>
                  </a:solidFill>
                </a:rPr>
                <a:t>p</a:t>
              </a:r>
              <a:r>
                <a:rPr lang="en-US" altLang="de-DE" sz="1800" dirty="0" err="1">
                  <a:solidFill>
                    <a:srgbClr val="002060"/>
                  </a:solidFill>
                </a:rPr>
                <a:t>odp</a:t>
              </a:r>
              <a:r>
                <a:rPr lang="cs-CZ" altLang="de-DE" sz="1800" dirty="0">
                  <a:solidFill>
                    <a:srgbClr val="002060"/>
                  </a:solidFill>
                </a:rPr>
                <a:t>ůrné faktory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135" name="Textfeld 22"/>
          <p:cNvSpPr txBox="1">
            <a:spLocks noChangeArrowheads="1"/>
          </p:cNvSpPr>
          <p:nvPr/>
        </p:nvSpPr>
        <p:spPr bwMode="auto">
          <a:xfrm>
            <a:off x="2036605" y="1818268"/>
            <a:ext cx="42941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de-DE" altLang="de-DE" sz="2800" dirty="0">
                <a:solidFill>
                  <a:srgbClr val="E0FEB0"/>
                </a:solidFill>
              </a:rPr>
              <a:t>Ekologi</a:t>
            </a:r>
            <a:r>
              <a:rPr lang="cs-CZ" altLang="de-DE" sz="2800" dirty="0">
                <a:solidFill>
                  <a:srgbClr val="E0FEB0"/>
                </a:solidFill>
              </a:rPr>
              <a:t>cký stav</a:t>
            </a:r>
            <a:r>
              <a:rPr lang="de-DE" altLang="de-DE" sz="2800" dirty="0">
                <a:solidFill>
                  <a:srgbClr val="E0FEB0"/>
                </a:solidFill>
              </a:rPr>
              <a:t>:</a:t>
            </a:r>
            <a:br>
              <a:rPr lang="cs-CZ" altLang="de-DE" sz="2800" dirty="0">
                <a:solidFill>
                  <a:srgbClr val="E0FEB0"/>
                </a:solidFill>
              </a:rPr>
            </a:br>
            <a:r>
              <a:rPr lang="de-DE" altLang="de-DE" sz="2800" dirty="0">
                <a:solidFill>
                  <a:srgbClr val="E0FEB0"/>
                </a:solidFill>
              </a:rPr>
              <a:t>holistic</a:t>
            </a:r>
            <a:r>
              <a:rPr lang="cs-CZ" altLang="de-DE" sz="2800" dirty="0">
                <a:solidFill>
                  <a:srgbClr val="E0FEB0"/>
                </a:solidFill>
              </a:rPr>
              <a:t>ký přístup</a:t>
            </a:r>
            <a:endParaRPr lang="de-DE" altLang="de-DE" sz="2800" dirty="0">
              <a:solidFill>
                <a:srgbClr val="E0FEB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cs-CZ" altLang="de-DE" sz="2000" dirty="0">
                <a:solidFill>
                  <a:srgbClr val="E0FEB0"/>
                </a:solidFill>
              </a:rPr>
              <a:t>charakterizuje kumulativní</a:t>
            </a:r>
            <a:br>
              <a:rPr lang="cs-CZ" altLang="de-DE" sz="2000" dirty="0">
                <a:solidFill>
                  <a:srgbClr val="E0FEB0"/>
                </a:solidFill>
              </a:rPr>
            </a:br>
            <a:r>
              <a:rPr lang="cs-CZ" altLang="de-DE" sz="2000" dirty="0">
                <a:solidFill>
                  <a:srgbClr val="E0FEB0"/>
                </a:solidFill>
              </a:rPr>
              <a:t>účinek stresorů</a:t>
            </a:r>
            <a:endParaRPr lang="en-US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Hydromor</a:t>
            </a:r>
            <a:r>
              <a:rPr lang="cs-CZ" altLang="de-DE" sz="2000" dirty="0">
                <a:solidFill>
                  <a:srgbClr val="E0FEB0"/>
                </a:solidFill>
              </a:rPr>
              <a:t>f</a:t>
            </a:r>
            <a:r>
              <a:rPr lang="de-DE" altLang="de-DE" sz="2000" dirty="0">
                <a:solidFill>
                  <a:srgbClr val="E0FEB0"/>
                </a:solidFill>
              </a:rPr>
              <a:t>olog</a:t>
            </a:r>
            <a:r>
              <a:rPr lang="cs-CZ" altLang="de-DE" sz="2000" dirty="0">
                <a:solidFill>
                  <a:srgbClr val="E0FEB0"/>
                </a:solidFill>
              </a:rPr>
              <a:t>ie</a:t>
            </a:r>
            <a:endParaRPr lang="en-US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Eutro</a:t>
            </a:r>
            <a:r>
              <a:rPr lang="cs-CZ" altLang="de-DE" sz="2000" dirty="0">
                <a:solidFill>
                  <a:srgbClr val="E0FEB0"/>
                </a:solidFill>
              </a:rPr>
              <a:t>f</a:t>
            </a:r>
            <a:r>
              <a:rPr lang="de-DE" altLang="de-DE" sz="2000" dirty="0">
                <a:solidFill>
                  <a:srgbClr val="E0FEB0"/>
                </a:solidFill>
              </a:rPr>
              <a:t>i</a:t>
            </a:r>
            <a:r>
              <a:rPr lang="cs-CZ" altLang="de-DE" sz="2000" dirty="0">
                <a:solidFill>
                  <a:srgbClr val="E0FEB0"/>
                </a:solidFill>
              </a:rPr>
              <a:t>z</a:t>
            </a:r>
            <a:r>
              <a:rPr lang="de-DE" altLang="de-DE" sz="2000" dirty="0">
                <a:solidFill>
                  <a:srgbClr val="E0FEB0"/>
                </a:solidFill>
              </a:rPr>
              <a:t>a</a:t>
            </a:r>
            <a:r>
              <a:rPr lang="cs-CZ" altLang="de-DE" sz="2000" dirty="0">
                <a:solidFill>
                  <a:srgbClr val="E0FEB0"/>
                </a:solidFill>
              </a:rPr>
              <a:t>ce</a:t>
            </a:r>
            <a:endParaRPr lang="de-DE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Teplota, pH</a:t>
            </a: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Invazivn</a:t>
            </a:r>
            <a:r>
              <a:rPr lang="sk-SK" altLang="de-DE" sz="2000" dirty="0">
                <a:solidFill>
                  <a:srgbClr val="E0FEB0"/>
                </a:solidFill>
              </a:rPr>
              <a:t>í druhy</a:t>
            </a:r>
            <a:endParaRPr lang="de-DE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sk-SK" altLang="de-DE" sz="2000" b="1" dirty="0">
                <a:solidFill>
                  <a:srgbClr val="FFFF00"/>
                </a:solidFill>
              </a:rPr>
              <a:t>C</a:t>
            </a:r>
            <a:r>
              <a:rPr lang="de-DE" altLang="de-DE" sz="2000" b="1" dirty="0">
                <a:solidFill>
                  <a:srgbClr val="FFFF00"/>
                </a:solidFill>
              </a:rPr>
              <a:t>hemic</a:t>
            </a:r>
            <a:r>
              <a:rPr lang="cs-CZ" altLang="de-DE" sz="2000" b="1" dirty="0">
                <a:solidFill>
                  <a:srgbClr val="FFFF00"/>
                </a:solidFill>
              </a:rPr>
              <a:t>ké látky</a:t>
            </a:r>
            <a:endParaRPr lang="de-DE" altLang="de-DE" sz="2000" b="1" dirty="0">
              <a:solidFill>
                <a:srgbClr val="FFFF00"/>
              </a:solidFill>
            </a:endParaRPr>
          </a:p>
        </p:txBody>
      </p:sp>
      <p:pic>
        <p:nvPicPr>
          <p:cNvPr id="17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720854" y="12244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8609" y="866131"/>
            <a:ext cx="5186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Vodní rámcova směrnice 2000</a:t>
            </a:r>
            <a:r>
              <a:rPr lang="en-US" dirty="0">
                <a:solidFill>
                  <a:schemeClr val="bg1"/>
                </a:solidFill>
              </a:rPr>
              <a:t>/60/ES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BDEC9-A729-4B73-B338-9975B24F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3944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" y="0"/>
            <a:ext cx="12219978" cy="6858000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89630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166302" y="6342458"/>
            <a:ext cx="24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/>
              <a:t>Autor: Ján Kautman</a:t>
            </a:r>
          </a:p>
        </p:txBody>
      </p:sp>
    </p:spTree>
    <p:extLst>
      <p:ext uri="{BB962C8B-B14F-4D97-AF65-F5344CB8AC3E}">
        <p14:creationId xmlns:p14="http://schemas.microsoft.com/office/powerpoint/2010/main" val="3636448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191E5-9E79-413D-99EC-BF8596EA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4" name="Picture 3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E0DD3CD9-3FB0-4F88-BFE2-999C64EF1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" y="0"/>
            <a:ext cx="10273553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05840" y="321845"/>
            <a:ext cx="8229600" cy="1252538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S</a:t>
            </a:r>
            <a:r>
              <a:rPr lang="cs-CZ" b="1" dirty="0"/>
              <a:t>kupenství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557338"/>
            <a:ext cx="7148513" cy="51117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		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1524000" y="1268760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847528" y="2908102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vodní pára</a:t>
            </a:r>
          </a:p>
          <a:p>
            <a:pPr>
              <a:spcBef>
                <a:spcPts val="0"/>
              </a:spcBef>
            </a:pPr>
            <a:endParaRPr lang="cs-CZ" sz="28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kapalina</a:t>
            </a:r>
          </a:p>
          <a:p>
            <a:pPr>
              <a:spcBef>
                <a:spcPts val="0"/>
              </a:spcBef>
            </a:pPr>
            <a:endParaRPr lang="cs-CZ" sz="28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led</a:t>
            </a:r>
          </a:p>
        </p:txBody>
      </p:sp>
      <p:pic>
        <p:nvPicPr>
          <p:cNvPr id="1026" name="Picture 2" descr="Soubor:Glacial iceberg in Argent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0758" y="1512888"/>
            <a:ext cx="6192000" cy="46440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V="1">
            <a:off x="4079776" y="2420888"/>
            <a:ext cx="5400600" cy="79208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3647728" y="4149080"/>
            <a:ext cx="2664296" cy="1584176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2783632" y="4509120"/>
            <a:ext cx="3096344" cy="36004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296582" y="1305545"/>
            <a:ext cx="55367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2800" b="1" dirty="0">
                <a:solidFill>
                  <a:schemeClr val="bg1"/>
                </a:solidFill>
              </a:rPr>
              <a:t>Jaký je stav vod v Evropě dnes</a:t>
            </a:r>
            <a:r>
              <a:rPr lang="en-US" altLang="de-DE" sz="2800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55469" y="2065323"/>
            <a:ext cx="5314950" cy="3795934"/>
            <a:chOff x="2819400" y="2290156"/>
            <a:chExt cx="5314950" cy="3795934"/>
          </a:xfrm>
        </p:grpSpPr>
        <p:sp>
          <p:nvSpPr>
            <p:cNvPr id="5126" name="Rechteck 6"/>
            <p:cNvSpPr>
              <a:spLocks noChangeArrowheads="1"/>
            </p:cNvSpPr>
            <p:nvPr/>
          </p:nvSpPr>
          <p:spPr bwMode="auto">
            <a:xfrm>
              <a:off x="2819400" y="2290156"/>
              <a:ext cx="5314950" cy="3795934"/>
            </a:xfrm>
            <a:prstGeom prst="rect">
              <a:avLst/>
            </a:prstGeom>
            <a:solidFill>
              <a:schemeClr val="accent1"/>
            </a:solidFill>
            <a:ln w="63500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5127" name="Textfeld 7"/>
            <p:cNvSpPr txBox="1">
              <a:spLocks noChangeArrowheads="1"/>
            </p:cNvSpPr>
            <p:nvPr/>
          </p:nvSpPr>
          <p:spPr bwMode="auto">
            <a:xfrm>
              <a:off x="2909888" y="2621107"/>
              <a:ext cx="5133975" cy="319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sk-SK" altLang="de-DE" sz="2400" dirty="0">
                  <a:solidFill>
                    <a:schemeClr val="bg1"/>
                  </a:solidFill>
                </a:rPr>
                <a:t>Ve většině evropských řek </a:t>
              </a:r>
              <a:br>
                <a:rPr lang="sk-SK" altLang="de-DE" sz="2400" dirty="0">
                  <a:solidFill>
                    <a:schemeClr val="bg1"/>
                  </a:solidFill>
                </a:rPr>
              </a:br>
              <a:r>
                <a:rPr lang="sk-SK" altLang="de-DE" sz="2400" dirty="0">
                  <a:solidFill>
                    <a:schemeClr val="bg1"/>
                  </a:solidFill>
                </a:rPr>
                <a:t>a jezer není dosaženo dobrého ekologického stavu</a:t>
              </a:r>
              <a:r>
                <a:rPr lang="de-DE" altLang="de-DE" sz="2400" dirty="0">
                  <a:solidFill>
                    <a:schemeClr val="bg1"/>
                  </a:solidFill>
                </a:rPr>
                <a:t> (</a:t>
              </a:r>
              <a:r>
                <a:rPr lang="sk-SK" altLang="de-DE" sz="2400" dirty="0">
                  <a:solidFill>
                    <a:schemeClr val="bg1"/>
                  </a:solidFill>
                </a:rPr>
                <a:t>Vodní rámcová směrnice 2000</a:t>
              </a:r>
              <a:r>
                <a:rPr lang="en-US" altLang="de-DE" sz="2400" dirty="0">
                  <a:solidFill>
                    <a:schemeClr val="bg1"/>
                  </a:solidFill>
                </a:rPr>
                <a:t>/60/ES</a:t>
              </a:r>
              <a:r>
                <a:rPr lang="de-DE" altLang="de-DE" sz="2400" dirty="0">
                  <a:solidFill>
                    <a:schemeClr val="bg1"/>
                  </a:solidFill>
                </a:rPr>
                <a:t>)</a:t>
              </a:r>
              <a:endParaRPr lang="sk-SK" altLang="de-DE" sz="2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de-DE" altLang="de-DE" sz="2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sk-SK" altLang="de-DE" sz="2400" dirty="0">
                  <a:solidFill>
                    <a:schemeClr val="bg1"/>
                  </a:solidFill>
                </a:rPr>
                <a:t>Chemické látky stále hrají významnou roli </a:t>
              </a:r>
              <a:r>
                <a:rPr lang="sk-SK" altLang="de-DE" sz="2400" dirty="0" err="1">
                  <a:solidFill>
                    <a:schemeClr val="bg1"/>
                  </a:solidFill>
                </a:rPr>
                <a:t>ve</a:t>
              </a:r>
              <a:r>
                <a:rPr lang="sk-SK" altLang="de-DE" sz="2400" dirty="0">
                  <a:solidFill>
                    <a:schemeClr val="bg1"/>
                  </a:solidFill>
                </a:rPr>
                <a:t> zhoršování stavu</a:t>
              </a:r>
              <a:endParaRPr lang="de-DE" altLang="de-DE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89630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343586" y="431707"/>
            <a:ext cx="5594350" cy="5448300"/>
            <a:chOff x="343586" y="431707"/>
            <a:chExt cx="5594350" cy="5448300"/>
          </a:xfrm>
        </p:grpSpPr>
        <p:grpSp>
          <p:nvGrpSpPr>
            <p:cNvPr id="6" name="Group 5"/>
            <p:cNvGrpSpPr/>
            <p:nvPr/>
          </p:nvGrpSpPr>
          <p:grpSpPr>
            <a:xfrm>
              <a:off x="343586" y="431707"/>
              <a:ext cx="5594350" cy="5448300"/>
              <a:chOff x="497292" y="726890"/>
              <a:chExt cx="5594350" cy="54483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97292" y="726890"/>
                <a:ext cx="5594350" cy="5448300"/>
                <a:chOff x="497292" y="726890"/>
                <a:chExt cx="5594350" cy="54483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292" y="726890"/>
                  <a:ext cx="5594350" cy="544830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789" y="4403287"/>
                  <a:ext cx="1663700" cy="463550"/>
                </a:xfrm>
                <a:prstGeom prst="rect">
                  <a:avLst/>
                </a:prstGeom>
              </p:spPr>
            </p:pic>
          </p:grpSp>
          <p:pic>
            <p:nvPicPr>
              <p:cNvPr id="8194" name="Picture 2" descr="European Environment Agenc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292" y="726890"/>
                <a:ext cx="2552700" cy="523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92797" y="1074712"/>
              <a:ext cx="54959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k-SK" dirty="0"/>
                <a:t>Ekologický stav povrchových vod, 2018</a:t>
              </a:r>
              <a:endParaRPr lang="cs-CZ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1" y="2065323"/>
            <a:ext cx="5715000" cy="3168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0" y="2344702"/>
            <a:ext cx="5626100" cy="25146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27F644-41BC-463F-8913-CC4AE224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7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31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35263" y="42029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45170" y="723900"/>
            <a:ext cx="3938906" cy="5213350"/>
            <a:chOff x="6086475" y="796925"/>
            <a:chExt cx="3938906" cy="5213350"/>
          </a:xfrm>
        </p:grpSpPr>
        <p:sp>
          <p:nvSpPr>
            <p:cNvPr id="28" name="Ellipse 8"/>
            <p:cNvSpPr>
              <a:spLocks noChangeArrowheads="1"/>
            </p:cNvSpPr>
            <p:nvPr/>
          </p:nvSpPr>
          <p:spPr bwMode="auto">
            <a:xfrm>
              <a:off x="6086475" y="981075"/>
              <a:ext cx="3938588" cy="5029200"/>
            </a:xfrm>
            <a:prstGeom prst="ellipse">
              <a:avLst/>
            </a:prstGeom>
            <a:solidFill>
              <a:srgbClr val="E0F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29" name="Textfeld 13"/>
            <p:cNvSpPr txBox="1">
              <a:spLocks noChangeArrowheads="1"/>
            </p:cNvSpPr>
            <p:nvPr/>
          </p:nvSpPr>
          <p:spPr bwMode="auto">
            <a:xfrm>
              <a:off x="8712201" y="796925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E0FEB0"/>
                  </a:solidFill>
                </a:rPr>
                <a:t>E</a:t>
              </a:r>
              <a:r>
                <a:rPr lang="sk-SK" altLang="de-DE" sz="1800" dirty="0">
                  <a:solidFill>
                    <a:srgbClr val="E0FEB0"/>
                  </a:solidFill>
                </a:rPr>
                <a:t>kosystém</a:t>
              </a:r>
              <a:endParaRPr lang="de-DE" altLang="de-DE" sz="1800" dirty="0">
                <a:solidFill>
                  <a:srgbClr val="E0FEB0"/>
                </a:solidFill>
              </a:endParaRPr>
            </a:p>
          </p:txBody>
        </p:sp>
        <p:sp>
          <p:nvSpPr>
            <p:cNvPr id="30" name="Ellipse 14"/>
            <p:cNvSpPr>
              <a:spLocks noChangeArrowheads="1"/>
            </p:cNvSpPr>
            <p:nvPr/>
          </p:nvSpPr>
          <p:spPr bwMode="auto">
            <a:xfrm>
              <a:off x="7216776" y="11652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31" name="Ellipse 15"/>
            <p:cNvSpPr>
              <a:spLocks noChangeArrowheads="1"/>
            </p:cNvSpPr>
            <p:nvPr/>
          </p:nvSpPr>
          <p:spPr bwMode="auto">
            <a:xfrm>
              <a:off x="8132764" y="25114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32" name="Ellipse 16"/>
            <p:cNvSpPr>
              <a:spLocks noChangeArrowheads="1"/>
            </p:cNvSpPr>
            <p:nvPr/>
          </p:nvSpPr>
          <p:spPr bwMode="auto">
            <a:xfrm>
              <a:off x="7664451" y="40735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pic>
          <p:nvPicPr>
            <p:cNvPr id="33" name="Picture 2" descr="http://www.flussnetzwerke.nrw.de/uebungen/images/gammarus_roeselii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2622551"/>
              <a:ext cx="128746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feld 17"/>
            <p:cNvSpPr txBox="1">
              <a:spLocks noChangeArrowheads="1"/>
            </p:cNvSpPr>
            <p:nvPr/>
          </p:nvSpPr>
          <p:spPr bwMode="auto">
            <a:xfrm>
              <a:off x="8414386" y="3464873"/>
              <a:ext cx="9701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400" dirty="0">
                  <a:solidFill>
                    <a:srgbClr val="002060"/>
                  </a:solidFill>
                </a:rPr>
                <a:t>bezobratlí</a:t>
              </a:r>
              <a:endParaRPr lang="de-DE" altLang="de-DE" sz="1400" dirty="0">
                <a:solidFill>
                  <a:srgbClr val="002060"/>
                </a:solidFill>
              </a:endParaRPr>
            </a:p>
          </p:txBody>
        </p:sp>
        <p:pic>
          <p:nvPicPr>
            <p:cNvPr id="35" name="Picture 4" descr="http://static.freepik.com/fotos-kostenlos/forelle-nahaufnahme_2102279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6" y="4348163"/>
              <a:ext cx="96837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feld 18"/>
            <p:cNvSpPr txBox="1">
              <a:spLocks noChangeArrowheads="1"/>
            </p:cNvSpPr>
            <p:nvPr/>
          </p:nvSpPr>
          <p:spPr bwMode="auto">
            <a:xfrm>
              <a:off x="8143876" y="505777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ryby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t="22766" r="18185" b="30589"/>
            <a:stretch>
              <a:fillRect/>
            </a:stretch>
          </p:blipFill>
          <p:spPr bwMode="auto">
            <a:xfrm>
              <a:off x="7392988" y="1400176"/>
              <a:ext cx="1143000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feld 19"/>
            <p:cNvSpPr txBox="1">
              <a:spLocks noChangeArrowheads="1"/>
            </p:cNvSpPr>
            <p:nvPr/>
          </p:nvSpPr>
          <p:spPr bwMode="auto">
            <a:xfrm>
              <a:off x="7615238" y="218122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řasy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feld 20"/>
            <p:cNvSpPr txBox="1">
              <a:spLocks noChangeArrowheads="1"/>
            </p:cNvSpPr>
            <p:nvPr/>
          </p:nvSpPr>
          <p:spPr bwMode="auto">
            <a:xfrm>
              <a:off x="6219825" y="2759075"/>
              <a:ext cx="20510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002060"/>
                  </a:solidFill>
                </a:rPr>
                <a:t>Biologic</a:t>
              </a:r>
              <a:r>
                <a:rPr lang="sk-SK" altLang="de-DE" sz="1800" dirty="0">
                  <a:solidFill>
                    <a:srgbClr val="002060"/>
                  </a:solidFill>
                </a:rPr>
                <a:t>ké prvky kvality</a:t>
              </a:r>
              <a:r>
                <a:rPr lang="de-DE" altLang="de-DE" sz="1800" dirty="0">
                  <a:solidFill>
                    <a:srgbClr val="002060"/>
                  </a:solidFill>
                </a:rPr>
                <a:t> (BQEs) + </a:t>
              </a:r>
              <a:r>
                <a:rPr lang="sk-SK" altLang="de-DE" sz="1800" dirty="0">
                  <a:solidFill>
                    <a:srgbClr val="002060"/>
                  </a:solidFill>
                </a:rPr>
                <a:t>podpůrné</a:t>
              </a:r>
              <a:r>
                <a:rPr lang="cs-CZ" altLang="de-DE" sz="1800" dirty="0">
                  <a:solidFill>
                    <a:srgbClr val="002060"/>
                  </a:solidFill>
                </a:rPr>
                <a:t> faktory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4B48B-C770-400B-86B0-5D2F4D41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790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32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35263" y="15276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extfeld 16"/>
          <p:cNvSpPr txBox="1">
            <a:spLocks noChangeArrowheads="1"/>
          </p:cNvSpPr>
          <p:nvPr/>
        </p:nvSpPr>
        <p:spPr bwMode="auto">
          <a:xfrm>
            <a:off x="5741988" y="1460455"/>
            <a:ext cx="406717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</a:pPr>
            <a:r>
              <a:rPr lang="de-DE" altLang="de-DE" sz="2400" dirty="0">
                <a:solidFill>
                  <a:srgbClr val="FFFF99"/>
                </a:solidFill>
              </a:rPr>
              <a:t>Priorit</a:t>
            </a:r>
            <a:r>
              <a:rPr lang="cs-CZ" altLang="de-DE" sz="2400" dirty="0">
                <a:solidFill>
                  <a:srgbClr val="FFFF99"/>
                </a:solidFill>
              </a:rPr>
              <a:t>ní znečišťující látky</a:t>
            </a:r>
            <a:r>
              <a:rPr lang="de-DE" altLang="de-DE" sz="2400" dirty="0">
                <a:solidFill>
                  <a:srgbClr val="FFFF99"/>
                </a:solidFill>
              </a:rPr>
              <a:t> 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typické jsou nepolární persistentní organické látky a těžké kovy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většinou zakáz používání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často nevysvětlují pozorované účinky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FFFF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191EE-3B91-4601-8765-AAD4C990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74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Příklad: PCB</a:t>
            </a:r>
            <a:endParaRPr lang="cs-C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3104" y="1915007"/>
            <a:ext cx="10753200" cy="4139998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POLYCHL</a:t>
            </a:r>
            <a:r>
              <a:rPr lang="sk-SK" dirty="0"/>
              <a:t>OROVANÉ BIFENYLY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Substituční deriváty bifenylu -209 kongenerů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se stupňem chlorace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roste stabilita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klesá rozpustnost ve vodě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roste rozpustnost v tuku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persistentní organické látky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jednotlivé kongenery mají různou toxicitu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843" y="3445062"/>
            <a:ext cx="4915613" cy="2212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127" y="257384"/>
            <a:ext cx="2895849" cy="1998136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34" y="6119122"/>
            <a:ext cx="4158308" cy="469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4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222" y="-31062"/>
            <a:ext cx="12247222" cy="688906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5004" y="47354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Polychlorované bifenyly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959" y="496319"/>
            <a:ext cx="2895849" cy="1998136"/>
          </a:xfrm>
          <a:prstGeom prst="rect">
            <a:avLst/>
          </a:prstGeom>
        </p:spPr>
      </p:pic>
      <p:pic>
        <p:nvPicPr>
          <p:cNvPr id="12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899296" y="6362700"/>
            <a:ext cx="3201512" cy="3779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ontent Placeholder 6"/>
          <p:cNvSpPr txBox="1">
            <a:spLocks/>
          </p:cNvSpPr>
          <p:nvPr/>
        </p:nvSpPr>
        <p:spPr>
          <a:xfrm>
            <a:off x="275004" y="1508174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 PCB: podnik Chemko Strážske r.1959-1984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Výrobky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Delor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Hydelor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Delotherm</a:t>
            </a:r>
            <a:r>
              <a:rPr lang="es-ES" dirty="0">
                <a:solidFill>
                  <a:schemeClr val="bg1"/>
                </a:solidFill>
              </a:rPr>
              <a:t> (21 000 t)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kern="0" dirty="0">
                <a:solidFill>
                  <a:schemeClr val="bg1"/>
                </a:solidFill>
              </a:rPr>
              <a:t> Použitií: při výrobě transformátorů a kondenzátorů,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kern="0" dirty="0">
                <a:solidFill>
                  <a:schemeClr val="bg1"/>
                </a:solidFill>
              </a:rPr>
              <a:t> nátěrové hmoty, teplonosné kapaliny, aditiva plastů...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095087" y="6362700"/>
            <a:ext cx="2809930" cy="331732"/>
          </a:xfrm>
          <a:prstGeom prst="rect">
            <a:avLst/>
          </a:prstGeom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9095087" y="6391918"/>
            <a:ext cx="2860680" cy="3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33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 bwMode="auto">
          <a:xfrm>
            <a:off x="120580" y="1192059"/>
            <a:ext cx="11352620" cy="471267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15" y="2367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Bioakumulace</a:t>
            </a:r>
            <a:r>
              <a:rPr lang="en-US" dirty="0"/>
              <a:t> PCB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3408008" y="1427973"/>
            <a:ext cx="174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800" dirty="0"/>
              <a:t>ČAS</a:t>
            </a:r>
            <a:endParaRPr lang="cs-CZ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51143" y="2909157"/>
            <a:ext cx="1361684" cy="1773176"/>
            <a:chOff x="251143" y="2909157"/>
            <a:chExt cx="1361684" cy="1773176"/>
          </a:xfrm>
        </p:grpSpPr>
        <p:grpSp>
          <p:nvGrpSpPr>
            <p:cNvPr id="3" name="Group 2"/>
            <p:cNvGrpSpPr/>
            <p:nvPr/>
          </p:nvGrpSpPr>
          <p:grpSpPr>
            <a:xfrm>
              <a:off x="654752" y="3456222"/>
              <a:ext cx="958075" cy="639241"/>
              <a:chOff x="1454724" y="2269066"/>
              <a:chExt cx="2236895" cy="1521600"/>
            </a:xfrm>
          </p:grpSpPr>
          <p:pic>
            <p:nvPicPr>
              <p:cNvPr id="4" name="Picture 3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51143" y="2909157"/>
              <a:ext cx="958075" cy="639241"/>
              <a:chOff x="1454724" y="2269066"/>
              <a:chExt cx="2236895" cy="1521600"/>
            </a:xfrm>
          </p:grpSpPr>
          <p:pic>
            <p:nvPicPr>
              <p:cNvPr id="31" name="Picture 30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48601" y="4043092"/>
              <a:ext cx="958075" cy="639241"/>
              <a:chOff x="1454724" y="2269066"/>
              <a:chExt cx="2236895" cy="1521600"/>
            </a:xfrm>
          </p:grpSpPr>
          <p:pic>
            <p:nvPicPr>
              <p:cNvPr id="34" name="Picture 33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776373" y="2058160"/>
            <a:ext cx="2576558" cy="2683583"/>
            <a:chOff x="1776373" y="2058160"/>
            <a:chExt cx="2576558" cy="2683583"/>
          </a:xfrm>
        </p:grpSpPr>
        <p:grpSp>
          <p:nvGrpSpPr>
            <p:cNvPr id="26" name="Group 25"/>
            <p:cNvGrpSpPr/>
            <p:nvPr/>
          </p:nvGrpSpPr>
          <p:grpSpPr>
            <a:xfrm>
              <a:off x="1823843" y="2058160"/>
              <a:ext cx="1714917" cy="1408931"/>
              <a:chOff x="4009338" y="2523774"/>
              <a:chExt cx="2237386" cy="1671004"/>
            </a:xfrm>
          </p:grpSpPr>
          <p:pic>
            <p:nvPicPr>
              <p:cNvPr id="17" name="Picture 16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2638014" y="2848400"/>
              <a:ext cx="1714917" cy="1408931"/>
              <a:chOff x="4009338" y="2523774"/>
              <a:chExt cx="2237386" cy="1671004"/>
            </a:xfrm>
          </p:grpSpPr>
          <p:pic>
            <p:nvPicPr>
              <p:cNvPr id="28" name="Picture 27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1776373" y="3332812"/>
              <a:ext cx="1714917" cy="1408931"/>
              <a:chOff x="4009338" y="2523774"/>
              <a:chExt cx="2237386" cy="1671004"/>
            </a:xfrm>
          </p:grpSpPr>
          <p:pic>
            <p:nvPicPr>
              <p:cNvPr id="37" name="Picture 36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38" name="Picture 37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6663235" y="1378645"/>
            <a:ext cx="4601658" cy="4416290"/>
            <a:chOff x="6663235" y="1378645"/>
            <a:chExt cx="4601658" cy="4416290"/>
          </a:xfrm>
        </p:grpSpPr>
        <p:pic>
          <p:nvPicPr>
            <p:cNvPr id="15" name="Picture 14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63235" y="1378645"/>
              <a:ext cx="3020290" cy="1634752"/>
            </a:xfrm>
            <a:prstGeom prst="rect">
              <a:avLst/>
            </a:prstGeom>
            <a:noFill/>
          </p:spPr>
        </p:pic>
        <p:pic>
          <p:nvPicPr>
            <p:cNvPr id="39" name="Picture 38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24198" y="2571032"/>
              <a:ext cx="2910973" cy="1575583"/>
            </a:xfrm>
            <a:prstGeom prst="rect">
              <a:avLst/>
            </a:prstGeom>
            <a:noFill/>
          </p:spPr>
        </p:pic>
        <p:pic>
          <p:nvPicPr>
            <p:cNvPr id="40" name="Picture 39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51432" y="4109754"/>
              <a:ext cx="3113461" cy="1685181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4282625" y="1535772"/>
            <a:ext cx="3452374" cy="3491937"/>
            <a:chOff x="4282625" y="1535772"/>
            <a:chExt cx="3452374" cy="3491937"/>
          </a:xfrm>
        </p:grpSpPr>
        <p:grpSp>
          <p:nvGrpSpPr>
            <p:cNvPr id="44" name="Group 43"/>
            <p:cNvGrpSpPr/>
            <p:nvPr/>
          </p:nvGrpSpPr>
          <p:grpSpPr>
            <a:xfrm>
              <a:off x="4374899" y="1535772"/>
              <a:ext cx="2217459" cy="1876609"/>
              <a:chOff x="4874858" y="2124216"/>
              <a:chExt cx="2217459" cy="1876609"/>
            </a:xfrm>
          </p:grpSpPr>
          <p:pic>
            <p:nvPicPr>
              <p:cNvPr id="42" name="Picture 41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41" name="Picture 40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5517540" y="2336645"/>
              <a:ext cx="2217459" cy="1876609"/>
              <a:chOff x="4874858" y="2124216"/>
              <a:chExt cx="2217459" cy="1876609"/>
            </a:xfrm>
          </p:grpSpPr>
          <p:pic>
            <p:nvPicPr>
              <p:cNvPr id="46" name="Picture 45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47" name="Picture 46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282625" y="3151100"/>
              <a:ext cx="2217459" cy="1876609"/>
              <a:chOff x="4874858" y="2124216"/>
              <a:chExt cx="2217459" cy="1876609"/>
            </a:xfrm>
          </p:grpSpPr>
          <p:pic>
            <p:nvPicPr>
              <p:cNvPr id="49" name="Picture 48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50" name="Picture 49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07" y="4830482"/>
            <a:ext cx="964819" cy="19296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05" y="4731473"/>
            <a:ext cx="1019682" cy="2039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729" y="4624148"/>
            <a:ext cx="1052053" cy="210410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22C-11AC-416F-8324-D296DA143411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0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767" y="2428484"/>
            <a:ext cx="2564622" cy="451576"/>
          </a:xfrm>
        </p:spPr>
        <p:txBody>
          <a:bodyPr>
            <a:normAutofit fontScale="90000"/>
          </a:bodyPr>
          <a:lstStyle/>
          <a:p>
            <a:r>
              <a:rPr lang="cs-CZ" sz="1800" dirty="0"/>
              <a:t>Pieter Brueghel: Velké ryby žerou malé ryby</a:t>
            </a:r>
          </a:p>
        </p:txBody>
      </p:sp>
      <p:pic>
        <p:nvPicPr>
          <p:cNvPr id="2050" name="Picture 2" descr="Big Fish Eat Little Fish, After Pieter Bruegel the Elder (Netherlandish, Breda (?) ca. 1525â1569 Brussels), Engraving; fourth state of fou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483" y="918913"/>
            <a:ext cx="6253011" cy="500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05011" y="2628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cs-CZ" sz="4400" b="0" dirty="0">
                <a:solidFill>
                  <a:schemeClr val="tx1"/>
                </a:solidFill>
              </a:rPr>
              <a:t>Potravní řetězec ve vodním ekosystému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8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9268" y="20576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PCB a ryby - biomagnifikace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0000" y="864186"/>
            <a:ext cx="9477657" cy="3401568"/>
            <a:chOff x="-1051418" y="401935"/>
            <a:chExt cx="12993886" cy="6456066"/>
          </a:xfrm>
        </p:grpSpPr>
        <p:grpSp>
          <p:nvGrpSpPr>
            <p:cNvPr id="2053" name="Group 2052"/>
            <p:cNvGrpSpPr/>
            <p:nvPr/>
          </p:nvGrpSpPr>
          <p:grpSpPr>
            <a:xfrm>
              <a:off x="-1051418" y="401935"/>
              <a:ext cx="8671251" cy="6456066"/>
              <a:chOff x="-1051418" y="401935"/>
              <a:chExt cx="8671251" cy="6456066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1051418" y="401935"/>
                <a:ext cx="8671251" cy="6456066"/>
                <a:chOff x="-1051418" y="401935"/>
                <a:chExt cx="8671251" cy="6456066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051418" y="401935"/>
                  <a:ext cx="8671251" cy="645606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11369" y="592198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7805" y="4495598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5177" y="542176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2014" y="464446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1715" y="3906301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3830" y="4080041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5349" y="3279083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2616" y="2825513"/>
                  <a:ext cx="712733" cy="30480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768" y="2134873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5742" y="1462591"/>
                  <a:ext cx="712733" cy="320730"/>
                </a:xfrm>
                <a:prstGeom prst="rect">
                  <a:avLst/>
                </a:prstGeom>
              </p:spPr>
            </p:pic>
          </p:grpSp>
          <p:sp>
            <p:nvSpPr>
              <p:cNvPr id="38" name="Left Arrow 37"/>
              <p:cNvSpPr/>
              <p:nvPr/>
            </p:nvSpPr>
            <p:spPr bwMode="auto">
              <a:xfrm>
                <a:off x="4284697" y="3707802"/>
                <a:ext cx="677140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052" name="Group 2051"/>
            <p:cNvGrpSpPr/>
            <p:nvPr/>
          </p:nvGrpSpPr>
          <p:grpSpPr>
            <a:xfrm>
              <a:off x="5091129" y="2662813"/>
              <a:ext cx="4632028" cy="2194836"/>
              <a:chOff x="5091129" y="2662813"/>
              <a:chExt cx="4632028" cy="219483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91129" y="2662813"/>
                <a:ext cx="4632028" cy="2194836"/>
                <a:chOff x="5974824" y="1588845"/>
                <a:chExt cx="4632028" cy="3376755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974824" y="1588845"/>
                  <a:ext cx="4632028" cy="3376755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90416" y="3161344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7653" y="3608886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9034" y="2633222"/>
                  <a:ext cx="712733" cy="320730"/>
                </a:xfrm>
                <a:prstGeom prst="rect">
                  <a:avLst/>
                </a:prstGeom>
              </p:spPr>
            </p:pic>
          </p:grpSp>
          <p:sp>
            <p:nvSpPr>
              <p:cNvPr id="37" name="Left Arrow 36"/>
              <p:cNvSpPr/>
              <p:nvPr/>
            </p:nvSpPr>
            <p:spPr bwMode="auto">
              <a:xfrm>
                <a:off x="8194275" y="3615329"/>
                <a:ext cx="677140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051" name="Group 2050"/>
            <p:cNvGrpSpPr/>
            <p:nvPr/>
          </p:nvGrpSpPr>
          <p:grpSpPr>
            <a:xfrm>
              <a:off x="9064717" y="3305680"/>
              <a:ext cx="2877751" cy="1170531"/>
              <a:chOff x="9064717" y="3305680"/>
              <a:chExt cx="2877751" cy="117053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064717" y="3305680"/>
                <a:ext cx="1974032" cy="1170531"/>
                <a:chOff x="8050203" y="4205741"/>
                <a:chExt cx="1974032" cy="141536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8050203" y="4205741"/>
                  <a:ext cx="1974032" cy="1415362"/>
                  <a:chOff x="1454724" y="2269066"/>
                  <a:chExt cx="2236895" cy="1521600"/>
                </a:xfrm>
              </p:grpSpPr>
              <p:pic>
                <p:nvPicPr>
                  <p:cNvPr id="10" name="Picture 9" descr="fish-clip-art-black-and-white-1058727.png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454724" y="2269066"/>
                    <a:ext cx="2236895" cy="121073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981200" y="3513667"/>
                    <a:ext cx="1847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cs-CZ" sz="1200" dirty="0"/>
                  </a:p>
                </p:txBody>
              </p:sp>
            </p:grp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5352" y="4573342"/>
                  <a:ext cx="543377" cy="244520"/>
                </a:xfrm>
                <a:prstGeom prst="rect">
                  <a:avLst/>
                </a:prstGeom>
              </p:spPr>
            </p:pic>
          </p:grpSp>
          <p:grpSp>
            <p:nvGrpSpPr>
              <p:cNvPr id="2049" name="Group 2048"/>
              <p:cNvGrpSpPr/>
              <p:nvPr/>
            </p:nvGrpSpPr>
            <p:grpSpPr>
              <a:xfrm>
                <a:off x="11326600" y="3531939"/>
                <a:ext cx="615868" cy="533400"/>
                <a:chOff x="11326600" y="3531939"/>
                <a:chExt cx="615868" cy="533400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11326600" y="3531939"/>
                  <a:ext cx="615868" cy="533400"/>
                </a:xfrm>
                <a:custGeom>
                  <a:avLst/>
                  <a:gdLst>
                    <a:gd name="connsiteX0" fmla="*/ 609600 w 615868"/>
                    <a:gd name="connsiteY0" fmla="*/ 143934 h 533400"/>
                    <a:gd name="connsiteX1" fmla="*/ 609600 w 615868"/>
                    <a:gd name="connsiteY1" fmla="*/ 143934 h 533400"/>
                    <a:gd name="connsiteX2" fmla="*/ 440266 w 615868"/>
                    <a:gd name="connsiteY2" fmla="*/ 67734 h 533400"/>
                    <a:gd name="connsiteX3" fmla="*/ 406400 w 615868"/>
                    <a:gd name="connsiteY3" fmla="*/ 59267 h 533400"/>
                    <a:gd name="connsiteX4" fmla="*/ 389466 w 615868"/>
                    <a:gd name="connsiteY4" fmla="*/ 42334 h 533400"/>
                    <a:gd name="connsiteX5" fmla="*/ 313266 w 615868"/>
                    <a:gd name="connsiteY5" fmla="*/ 0 h 533400"/>
                    <a:gd name="connsiteX6" fmla="*/ 254000 w 615868"/>
                    <a:gd name="connsiteY6" fmla="*/ 8467 h 533400"/>
                    <a:gd name="connsiteX7" fmla="*/ 237066 w 615868"/>
                    <a:gd name="connsiteY7" fmla="*/ 25400 h 533400"/>
                    <a:gd name="connsiteX8" fmla="*/ 194733 w 615868"/>
                    <a:gd name="connsiteY8" fmla="*/ 42334 h 533400"/>
                    <a:gd name="connsiteX9" fmla="*/ 152400 w 615868"/>
                    <a:gd name="connsiteY9" fmla="*/ 76200 h 533400"/>
                    <a:gd name="connsiteX10" fmla="*/ 101600 w 615868"/>
                    <a:gd name="connsiteY10" fmla="*/ 110067 h 533400"/>
                    <a:gd name="connsiteX11" fmla="*/ 67733 w 615868"/>
                    <a:gd name="connsiteY11" fmla="*/ 127000 h 533400"/>
                    <a:gd name="connsiteX12" fmla="*/ 42333 w 615868"/>
                    <a:gd name="connsiteY12" fmla="*/ 177800 h 533400"/>
                    <a:gd name="connsiteX13" fmla="*/ 8466 w 615868"/>
                    <a:gd name="connsiteY13" fmla="*/ 211667 h 533400"/>
                    <a:gd name="connsiteX14" fmla="*/ 0 w 615868"/>
                    <a:gd name="connsiteY14" fmla="*/ 237067 h 533400"/>
                    <a:gd name="connsiteX15" fmla="*/ 16933 w 615868"/>
                    <a:gd name="connsiteY15" fmla="*/ 304800 h 533400"/>
                    <a:gd name="connsiteX16" fmla="*/ 33866 w 615868"/>
                    <a:gd name="connsiteY16" fmla="*/ 321734 h 533400"/>
                    <a:gd name="connsiteX17" fmla="*/ 50800 w 615868"/>
                    <a:gd name="connsiteY17" fmla="*/ 347134 h 533400"/>
                    <a:gd name="connsiteX18" fmla="*/ 67733 w 615868"/>
                    <a:gd name="connsiteY18" fmla="*/ 406400 h 533400"/>
                    <a:gd name="connsiteX19" fmla="*/ 76200 w 615868"/>
                    <a:gd name="connsiteY19" fmla="*/ 431800 h 533400"/>
                    <a:gd name="connsiteX20" fmla="*/ 118533 w 615868"/>
                    <a:gd name="connsiteY20" fmla="*/ 533400 h 533400"/>
                    <a:gd name="connsiteX21" fmla="*/ 169333 w 615868"/>
                    <a:gd name="connsiteY21" fmla="*/ 516467 h 533400"/>
                    <a:gd name="connsiteX22" fmla="*/ 194733 w 615868"/>
                    <a:gd name="connsiteY22" fmla="*/ 508000 h 533400"/>
                    <a:gd name="connsiteX23" fmla="*/ 220133 w 615868"/>
                    <a:gd name="connsiteY23" fmla="*/ 491067 h 533400"/>
                    <a:gd name="connsiteX24" fmla="*/ 237066 w 615868"/>
                    <a:gd name="connsiteY24" fmla="*/ 457200 h 533400"/>
                    <a:gd name="connsiteX25" fmla="*/ 254000 w 615868"/>
                    <a:gd name="connsiteY25" fmla="*/ 440267 h 533400"/>
                    <a:gd name="connsiteX26" fmla="*/ 270933 w 615868"/>
                    <a:gd name="connsiteY26" fmla="*/ 414867 h 533400"/>
                    <a:gd name="connsiteX27" fmla="*/ 279400 w 615868"/>
                    <a:gd name="connsiteY27" fmla="*/ 287867 h 533400"/>
                    <a:gd name="connsiteX28" fmla="*/ 304800 w 615868"/>
                    <a:gd name="connsiteY28" fmla="*/ 262467 h 533400"/>
                    <a:gd name="connsiteX29" fmla="*/ 355600 w 615868"/>
                    <a:gd name="connsiteY29" fmla="*/ 237067 h 533400"/>
                    <a:gd name="connsiteX30" fmla="*/ 406400 w 615868"/>
                    <a:gd name="connsiteY30" fmla="*/ 245534 h 533400"/>
                    <a:gd name="connsiteX31" fmla="*/ 448733 w 615868"/>
                    <a:gd name="connsiteY31" fmla="*/ 296334 h 533400"/>
                    <a:gd name="connsiteX32" fmla="*/ 499533 w 615868"/>
                    <a:gd name="connsiteY32" fmla="*/ 330200 h 533400"/>
                    <a:gd name="connsiteX33" fmla="*/ 575733 w 615868"/>
                    <a:gd name="connsiteY33" fmla="*/ 313267 h 533400"/>
                    <a:gd name="connsiteX34" fmla="*/ 601133 w 615868"/>
                    <a:gd name="connsiteY34" fmla="*/ 296334 h 533400"/>
                    <a:gd name="connsiteX35" fmla="*/ 601133 w 615868"/>
                    <a:gd name="connsiteY35" fmla="*/ 169334 h 533400"/>
                    <a:gd name="connsiteX36" fmla="*/ 575733 w 615868"/>
                    <a:gd name="connsiteY36" fmla="*/ 118534 h 533400"/>
                    <a:gd name="connsiteX37" fmla="*/ 533400 w 615868"/>
                    <a:gd name="connsiteY37" fmla="*/ 110067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615868" h="533400">
                      <a:moveTo>
                        <a:pt x="609600" y="143934"/>
                      </a:moveTo>
                      <a:lnTo>
                        <a:pt x="609600" y="143934"/>
                      </a:lnTo>
                      <a:cubicBezTo>
                        <a:pt x="553155" y="118534"/>
                        <a:pt x="497401" y="91540"/>
                        <a:pt x="440266" y="67734"/>
                      </a:cubicBezTo>
                      <a:cubicBezTo>
                        <a:pt x="429525" y="63259"/>
                        <a:pt x="416808" y="64471"/>
                        <a:pt x="406400" y="59267"/>
                      </a:cubicBezTo>
                      <a:cubicBezTo>
                        <a:pt x="399260" y="55697"/>
                        <a:pt x="395852" y="47123"/>
                        <a:pt x="389466" y="42334"/>
                      </a:cubicBezTo>
                      <a:cubicBezTo>
                        <a:pt x="342884" y="7398"/>
                        <a:pt x="352867" y="13201"/>
                        <a:pt x="313266" y="0"/>
                      </a:cubicBezTo>
                      <a:cubicBezTo>
                        <a:pt x="293511" y="2822"/>
                        <a:pt x="272932" y="2156"/>
                        <a:pt x="254000" y="8467"/>
                      </a:cubicBezTo>
                      <a:cubicBezTo>
                        <a:pt x="246427" y="10991"/>
                        <a:pt x="243997" y="21440"/>
                        <a:pt x="237066" y="25400"/>
                      </a:cubicBezTo>
                      <a:cubicBezTo>
                        <a:pt x="223870" y="32940"/>
                        <a:pt x="208844" y="36689"/>
                        <a:pt x="194733" y="42334"/>
                      </a:cubicBezTo>
                      <a:cubicBezTo>
                        <a:pt x="163445" y="89267"/>
                        <a:pt x="195702" y="52144"/>
                        <a:pt x="152400" y="76200"/>
                      </a:cubicBezTo>
                      <a:cubicBezTo>
                        <a:pt x="134610" y="86083"/>
                        <a:pt x="119803" y="100966"/>
                        <a:pt x="101600" y="110067"/>
                      </a:cubicBezTo>
                      <a:lnTo>
                        <a:pt x="67733" y="127000"/>
                      </a:lnTo>
                      <a:cubicBezTo>
                        <a:pt x="14024" y="180713"/>
                        <a:pt x="94352" y="94572"/>
                        <a:pt x="42333" y="177800"/>
                      </a:cubicBezTo>
                      <a:cubicBezTo>
                        <a:pt x="33871" y="191338"/>
                        <a:pt x="8466" y="211667"/>
                        <a:pt x="8466" y="211667"/>
                      </a:cubicBezTo>
                      <a:cubicBezTo>
                        <a:pt x="5644" y="220134"/>
                        <a:pt x="0" y="228142"/>
                        <a:pt x="0" y="237067"/>
                      </a:cubicBezTo>
                      <a:cubicBezTo>
                        <a:pt x="0" y="243140"/>
                        <a:pt x="10251" y="293663"/>
                        <a:pt x="16933" y="304800"/>
                      </a:cubicBezTo>
                      <a:cubicBezTo>
                        <a:pt x="21040" y="311645"/>
                        <a:pt x="28879" y="315501"/>
                        <a:pt x="33866" y="321734"/>
                      </a:cubicBezTo>
                      <a:cubicBezTo>
                        <a:pt x="40223" y="329680"/>
                        <a:pt x="45155" y="338667"/>
                        <a:pt x="50800" y="347134"/>
                      </a:cubicBezTo>
                      <a:cubicBezTo>
                        <a:pt x="71105" y="408055"/>
                        <a:pt x="46462" y="331956"/>
                        <a:pt x="67733" y="406400"/>
                      </a:cubicBezTo>
                      <a:cubicBezTo>
                        <a:pt x="70185" y="414981"/>
                        <a:pt x="74193" y="423104"/>
                        <a:pt x="76200" y="431800"/>
                      </a:cubicBezTo>
                      <a:cubicBezTo>
                        <a:pt x="98571" y="528740"/>
                        <a:pt x="67968" y="499691"/>
                        <a:pt x="118533" y="533400"/>
                      </a:cubicBezTo>
                      <a:lnTo>
                        <a:pt x="169333" y="516467"/>
                      </a:lnTo>
                      <a:cubicBezTo>
                        <a:pt x="177800" y="513645"/>
                        <a:pt x="187307" y="512950"/>
                        <a:pt x="194733" y="508000"/>
                      </a:cubicBezTo>
                      <a:lnTo>
                        <a:pt x="220133" y="491067"/>
                      </a:lnTo>
                      <a:cubicBezTo>
                        <a:pt x="225777" y="479778"/>
                        <a:pt x="230065" y="467702"/>
                        <a:pt x="237066" y="457200"/>
                      </a:cubicBezTo>
                      <a:cubicBezTo>
                        <a:pt x="241494" y="450558"/>
                        <a:pt x="249013" y="446500"/>
                        <a:pt x="254000" y="440267"/>
                      </a:cubicBezTo>
                      <a:cubicBezTo>
                        <a:pt x="260357" y="432321"/>
                        <a:pt x="265289" y="423334"/>
                        <a:pt x="270933" y="414867"/>
                      </a:cubicBezTo>
                      <a:cubicBezTo>
                        <a:pt x="273755" y="372534"/>
                        <a:pt x="270196" y="329284"/>
                        <a:pt x="279400" y="287867"/>
                      </a:cubicBezTo>
                      <a:cubicBezTo>
                        <a:pt x="281997" y="276178"/>
                        <a:pt x="295602" y="270132"/>
                        <a:pt x="304800" y="262467"/>
                      </a:cubicBezTo>
                      <a:cubicBezTo>
                        <a:pt x="326683" y="244231"/>
                        <a:pt x="330144" y="245553"/>
                        <a:pt x="355600" y="237067"/>
                      </a:cubicBezTo>
                      <a:cubicBezTo>
                        <a:pt x="372533" y="239889"/>
                        <a:pt x="390713" y="238562"/>
                        <a:pt x="406400" y="245534"/>
                      </a:cubicBezTo>
                      <a:cubicBezTo>
                        <a:pt x="426044" y="254265"/>
                        <a:pt x="436165" y="281252"/>
                        <a:pt x="448733" y="296334"/>
                      </a:cubicBezTo>
                      <a:cubicBezTo>
                        <a:pt x="473126" y="325606"/>
                        <a:pt x="468228" y="319766"/>
                        <a:pt x="499533" y="330200"/>
                      </a:cubicBezTo>
                      <a:cubicBezTo>
                        <a:pt x="519049" y="326948"/>
                        <a:pt x="554888" y="323690"/>
                        <a:pt x="575733" y="313267"/>
                      </a:cubicBezTo>
                      <a:cubicBezTo>
                        <a:pt x="584834" y="308716"/>
                        <a:pt x="592666" y="301978"/>
                        <a:pt x="601133" y="296334"/>
                      </a:cubicBezTo>
                      <a:cubicBezTo>
                        <a:pt x="615868" y="237395"/>
                        <a:pt x="614116" y="260208"/>
                        <a:pt x="601133" y="169334"/>
                      </a:cubicBezTo>
                      <a:cubicBezTo>
                        <a:pt x="599154" y="155481"/>
                        <a:pt x="586550" y="127188"/>
                        <a:pt x="575733" y="118534"/>
                      </a:cubicBezTo>
                      <a:cubicBezTo>
                        <a:pt x="562918" y="108282"/>
                        <a:pt x="547912" y="110067"/>
                        <a:pt x="533400" y="110067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63405" y="3599813"/>
                  <a:ext cx="543377" cy="202223"/>
                </a:xfrm>
                <a:prstGeom prst="rect">
                  <a:avLst/>
                </a:prstGeom>
              </p:spPr>
            </p:pic>
          </p:grpSp>
          <p:sp>
            <p:nvSpPr>
              <p:cNvPr id="2048" name="Left Arrow 2047"/>
              <p:cNvSpPr/>
              <p:nvPr/>
            </p:nvSpPr>
            <p:spPr bwMode="auto">
              <a:xfrm>
                <a:off x="11089837" y="3556915"/>
                <a:ext cx="273567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251" y="3857081"/>
            <a:ext cx="1019682" cy="2192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8" y="3881988"/>
            <a:ext cx="1096252" cy="21925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623" y="3857081"/>
            <a:ext cx="1052053" cy="2192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118" y="504345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Hladina PCB:</a:t>
            </a:r>
            <a:endParaRPr lang="cs-CZ" dirty="0"/>
          </a:p>
        </p:txBody>
      </p:sp>
      <p:pic>
        <p:nvPicPr>
          <p:cNvPr id="41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42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900" y="148053"/>
            <a:ext cx="10753200" cy="1125614"/>
          </a:xfrm>
        </p:spPr>
        <p:txBody>
          <a:bodyPr/>
          <a:lstStyle/>
          <a:p>
            <a:pPr algn="ctr"/>
            <a:r>
              <a:rPr lang="en-US" dirty="0" err="1"/>
              <a:t>Srovn</a:t>
            </a:r>
            <a:r>
              <a:rPr lang="sk-SK" dirty="0"/>
              <a:t>ání kontaminace PCB</a:t>
            </a:r>
            <a:endParaRPr lang="cs-CZ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8081" y="1358797"/>
            <a:ext cx="5439794" cy="5080103"/>
            <a:chOff x="418081" y="1358797"/>
            <a:chExt cx="5439794" cy="5080103"/>
          </a:xfrm>
        </p:grpSpPr>
        <p:grpSp>
          <p:nvGrpSpPr>
            <p:cNvPr id="2" name="Group 1"/>
            <p:cNvGrpSpPr/>
            <p:nvPr/>
          </p:nvGrpSpPr>
          <p:grpSpPr>
            <a:xfrm>
              <a:off x="418081" y="1820462"/>
              <a:ext cx="5439794" cy="4618438"/>
              <a:chOff x="3399406" y="1629695"/>
              <a:chExt cx="6079958" cy="4724274"/>
            </a:xfrm>
          </p:grpSpPr>
          <p:graphicFrame>
            <p:nvGraphicFramePr>
              <p:cNvPr id="11" name="Chart 1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23762756"/>
                  </p:ext>
                </p:extLst>
              </p:nvPr>
            </p:nvGraphicFramePr>
            <p:xfrm>
              <a:off x="3399406" y="1629695"/>
              <a:ext cx="6079958" cy="472427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pic>
            <p:nvPicPr>
              <p:cNvPr id="6148" name="Picture 4" descr="VÃ½sledok vyhÄ¾adÃ¡vania obrÃ¡zkov pre dopyt eel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9952" y="4308806"/>
                <a:ext cx="1554239" cy="782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VÃ½sledok vyhÄ¾adÃ¡vania obrÃ¡zkov pre dopyt bolen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75945" y="2856773"/>
                <a:ext cx="1441310" cy="559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4" name="Picture 10" descr="VÃ½sledok vyhÄ¾adÃ¡vania obrÃ¡zkov pre dopyt barbus barbu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4191" y="1868087"/>
                <a:ext cx="1069510" cy="578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6" name="Picture 12" descr="VÃ½sledok vyhÄ¾adÃ¡vania obrÃ¡zkov pre dopyt stika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7104" y="4703926"/>
                <a:ext cx="1510365" cy="774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829286" y="1358797"/>
              <a:ext cx="26173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Zemplínska Šírava</a:t>
              </a:r>
              <a:endParaRPr lang="cs-CZ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57875" y="1358797"/>
            <a:ext cx="5905500" cy="4999141"/>
            <a:chOff x="5857875" y="1358797"/>
            <a:chExt cx="5905500" cy="4999141"/>
          </a:xfrm>
        </p:grpSpPr>
        <p:sp>
          <p:nvSpPr>
            <p:cNvPr id="13" name="TextBox 12"/>
            <p:cNvSpPr txBox="1"/>
            <p:nvPr/>
          </p:nvSpPr>
          <p:spPr>
            <a:xfrm>
              <a:off x="7813782" y="1358797"/>
              <a:ext cx="157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Pohořelice</a:t>
              </a:r>
              <a:endParaRPr lang="cs-CZ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857875" y="1820462"/>
              <a:ext cx="5905500" cy="4537476"/>
              <a:chOff x="5857875" y="1820462"/>
              <a:chExt cx="5905500" cy="4537476"/>
            </a:xfrm>
          </p:grpSpPr>
          <p:graphicFrame>
            <p:nvGraphicFramePr>
              <p:cNvPr id="12" name="Chart 11"/>
              <p:cNvGraphicFramePr>
                <a:graphicFrameLocks/>
              </p:cNvGraphicFramePr>
              <p:nvPr/>
            </p:nvGraphicFramePr>
            <p:xfrm>
              <a:off x="5857875" y="1820462"/>
              <a:ext cx="5905500" cy="453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9203" y="4720590"/>
                <a:ext cx="919162" cy="575310"/>
              </a:xfrm>
              <a:prstGeom prst="rect">
                <a:avLst/>
              </a:prstGeom>
            </p:spPr>
          </p:pic>
          <p:pic>
            <p:nvPicPr>
              <p:cNvPr id="15" name="Picture 2" descr="VÃ½sledok vyhÄ¾adÃ¡vania obrÃ¡zkov pre dopyt jelec tlouÅ¡Å¥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153146" flipV="1">
                <a:off x="9416256" y="4933549"/>
                <a:ext cx="1236127" cy="453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8365" y="5204329"/>
                <a:ext cx="1138728" cy="58382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1931" y="5276852"/>
                <a:ext cx="894324" cy="43877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82337" y="2222417"/>
                <a:ext cx="1062645" cy="589285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5857875" y="1905592"/>
            <a:ext cx="5978720" cy="4537476"/>
            <a:chOff x="5456380" y="3811165"/>
            <a:chExt cx="5978720" cy="4537476"/>
          </a:xfrm>
        </p:grpSpPr>
        <p:grpSp>
          <p:nvGrpSpPr>
            <p:cNvPr id="25" name="Group 24"/>
            <p:cNvGrpSpPr/>
            <p:nvPr/>
          </p:nvGrpSpPr>
          <p:grpSpPr>
            <a:xfrm>
              <a:off x="5456380" y="3811165"/>
              <a:ext cx="5978720" cy="4537476"/>
              <a:chOff x="1017217" y="4129681"/>
              <a:chExt cx="5978720" cy="4537476"/>
            </a:xfrm>
          </p:grpSpPr>
          <p:graphicFrame>
            <p:nvGraphicFramePr>
              <p:cNvPr id="19" name="Chart 18"/>
              <p:cNvGraphicFramePr>
                <a:graphicFrameLocks/>
              </p:cNvGraphicFramePr>
              <p:nvPr/>
            </p:nvGraphicFramePr>
            <p:xfrm>
              <a:off x="1017217" y="4129681"/>
              <a:ext cx="5978720" cy="453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2342" y="7496699"/>
                <a:ext cx="919162" cy="57531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42114" y="7492442"/>
                <a:ext cx="1138728" cy="5838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2452" y="7587913"/>
                <a:ext cx="894324" cy="438777"/>
              </a:xfrm>
              <a:prstGeom prst="rect">
                <a:avLst/>
              </a:prstGeom>
            </p:spPr>
          </p:pic>
          <p:pic>
            <p:nvPicPr>
              <p:cNvPr id="23" name="Picture 2" descr="VÃ½sledok vyhÄ¾adÃ¡vania obrÃ¡zkov pre dopyt jelec tlouÅ¡Å¥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153146" flipV="1">
                <a:off x="4478200" y="7604050"/>
                <a:ext cx="1236127" cy="453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6615" y="7203257"/>
              <a:ext cx="1062645" cy="589285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22C-11AC-416F-8324-D296DA14341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7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39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327614" y="123630"/>
            <a:ext cx="55367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2800" b="1" dirty="0">
                <a:solidFill>
                  <a:schemeClr val="accent1"/>
                </a:solidFill>
              </a:rPr>
              <a:t>Jaký je stav vod v Evropě dnes</a:t>
            </a:r>
            <a:r>
              <a:rPr lang="en-US" altLang="de-DE" sz="2800" b="1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extfeld 16"/>
          <p:cNvSpPr txBox="1">
            <a:spLocks noChangeArrowheads="1"/>
          </p:cNvSpPr>
          <p:nvPr/>
        </p:nvSpPr>
        <p:spPr bwMode="auto">
          <a:xfrm>
            <a:off x="5704033" y="1171239"/>
            <a:ext cx="4067176" cy="555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</a:pPr>
            <a:r>
              <a:rPr lang="sk-SK" altLang="de-DE" sz="2400" dirty="0">
                <a:solidFill>
                  <a:srgbClr val="FFFF99"/>
                </a:solidFill>
              </a:rPr>
              <a:t>Nové „emergentní“ látky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rozšířeny 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neregulovány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zřídka monitorovány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většinou polární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nízká účinnost odstraňování na ČOV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směsi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mohou mít vysokou biologickou aktivitu 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FFFF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844E0-432E-42DE-B92E-43E591A1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98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B6DFA3A-96FA-4851-9835-E91882EF3F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038600" y="333375"/>
            <a:ext cx="8153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Světové vodní 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32BBC3BF-78E4-4716-8F3B-492B92E5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1768475"/>
            <a:ext cx="5113337" cy="3321050"/>
          </a:xfrm>
          <a:prstGeom prst="rect">
            <a:avLst/>
          </a:prstGeom>
          <a:solidFill>
            <a:srgbClr val="33CCCC">
              <a:alpha val="23921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45F678C-DACD-4B1B-8989-42B600F7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981075"/>
            <a:ext cx="354330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69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40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283" y="35815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1F8E8-65BC-4F2A-8FCB-87B629CE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40</a:t>
            </a:fld>
            <a:endParaRPr lang="cs-CZ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44" y="912454"/>
            <a:ext cx="7202310" cy="3330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255" y="844911"/>
            <a:ext cx="1417699" cy="4957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0498" y="1447250"/>
            <a:ext cx="53452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2"/>
                </a:solidFill>
                <a:latin typeface="Open Sans"/>
              </a:rPr>
              <a:t>Na trhu cca 3000 účinných složek</a:t>
            </a:r>
            <a:endParaRPr lang="cs-CZ" dirty="0">
              <a:solidFill>
                <a:schemeClr val="tx2"/>
              </a:solidFill>
              <a:latin typeface="Open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  <a:latin typeface="Open Sans"/>
              </a:rPr>
              <a:t>137,87 mil. balení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  <a:latin typeface="Open Sans"/>
              </a:rPr>
              <a:t>5228 mil. definovaných</a:t>
            </a:r>
            <a:br>
              <a:rPr lang="cs-CZ" dirty="0">
                <a:solidFill>
                  <a:schemeClr val="tx2"/>
                </a:solidFill>
                <a:latin typeface="Open Sans"/>
              </a:rPr>
            </a:br>
            <a:r>
              <a:rPr lang="cs-CZ" dirty="0">
                <a:solidFill>
                  <a:schemeClr val="tx2"/>
                </a:solidFill>
                <a:latin typeface="Open Sans"/>
              </a:rPr>
              <a:t>denních dávek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27 miliard Kč bez DPH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altLang="de-DE" dirty="0">
                <a:solidFill>
                  <a:schemeClr val="tx2"/>
                </a:solidFill>
              </a:rPr>
              <a:t>trávící trakt a metabolizmus </a:t>
            </a:r>
            <a:br>
              <a:rPr lang="cs-CZ" altLang="de-DE" dirty="0">
                <a:solidFill>
                  <a:schemeClr val="tx2"/>
                </a:solidFill>
              </a:rPr>
            </a:br>
            <a:r>
              <a:rPr lang="cs-CZ" altLang="de-DE" dirty="0">
                <a:solidFill>
                  <a:schemeClr val="tx2"/>
                </a:solidFill>
              </a:rPr>
              <a:t>– 6 mld.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nervový systém </a:t>
            </a:r>
            <a:br>
              <a:rPr lang="pl-PL" dirty="0">
                <a:solidFill>
                  <a:schemeClr val="tx2"/>
                </a:solidFill>
                <a:latin typeface="Open Sans"/>
              </a:rPr>
            </a:br>
            <a:r>
              <a:rPr lang="pl-PL" dirty="0">
                <a:solidFill>
                  <a:schemeClr val="tx2"/>
                </a:solidFill>
                <a:latin typeface="Open Sans"/>
              </a:rPr>
              <a:t>– 4.9 mld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kardiovaskulární systém</a:t>
            </a:r>
            <a:br>
              <a:rPr lang="pl-PL" dirty="0">
                <a:solidFill>
                  <a:schemeClr val="tx2"/>
                </a:solidFill>
                <a:latin typeface="Open Sans"/>
              </a:rPr>
            </a:br>
            <a:r>
              <a:rPr lang="cs-CZ" altLang="de-DE" dirty="0">
                <a:solidFill>
                  <a:schemeClr val="tx2"/>
                </a:solidFill>
              </a:rPr>
              <a:t>– 6 mld.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altLang="de-DE" dirty="0">
                <a:solidFill>
                  <a:schemeClr val="tx2"/>
                </a:solidFill>
              </a:rPr>
              <a:t>respirační systém</a:t>
            </a:r>
            <a:br>
              <a:rPr lang="cs-CZ" altLang="de-DE" dirty="0">
                <a:solidFill>
                  <a:schemeClr val="tx2"/>
                </a:solidFill>
              </a:rPr>
            </a:br>
            <a:r>
              <a:rPr lang="cs-CZ" altLang="de-DE" dirty="0">
                <a:solidFill>
                  <a:schemeClr val="tx2"/>
                </a:solidFill>
              </a:rPr>
              <a:t>– 3 mld.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dirty="0">
              <a:solidFill>
                <a:schemeClr val="tx2"/>
              </a:solidFill>
              <a:latin typeface="Open Sans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921" y="760331"/>
            <a:ext cx="4297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altLang="de-DE" dirty="0"/>
              <a:t>Spotřeba léčiv v ČR v 2017</a:t>
            </a:r>
          </a:p>
        </p:txBody>
      </p:sp>
      <p:pic>
        <p:nvPicPr>
          <p:cNvPr id="8196" name="Picture 4" descr="VÃ½sledok vyhÄ¾adÃ¡vania obrÃ¡zkov pre dopyt pollution by pharmaceutical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90" y="4346005"/>
            <a:ext cx="4560710" cy="25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65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0111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</a:t>
            </a:r>
            <a:r>
              <a:rPr lang="cs-CZ" dirty="0"/>
              <a:t>éčiva – kde to všechno končí?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65081-87F8-4A1E-8391-00E36A21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41</a:t>
            </a:fld>
            <a:endParaRPr lang="cs-CZ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12" y="1338987"/>
            <a:ext cx="1014056" cy="14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3" y="3487101"/>
            <a:ext cx="912813" cy="146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8" y="3825299"/>
            <a:ext cx="1619411" cy="1237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8" y="2405565"/>
            <a:ext cx="1037267" cy="1273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01" y="3733844"/>
            <a:ext cx="2657133" cy="1626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19" y="2299825"/>
            <a:ext cx="1341280" cy="11311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42227" y="1342250"/>
            <a:ext cx="1508746" cy="1605455"/>
            <a:chOff x="5193844" y="1271067"/>
            <a:chExt cx="1508746" cy="16054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545" y="1271067"/>
              <a:ext cx="1205345" cy="12053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93844" y="2476412"/>
              <a:ext cx="1508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Domácnosti</a:t>
              </a: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200416" y="1484421"/>
            <a:ext cx="1472666" cy="5025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užívání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597679" y="1484422"/>
            <a:ext cx="1472666" cy="5025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likvidace</a:t>
            </a:r>
          </a:p>
        </p:txBody>
      </p:sp>
      <p:cxnSp>
        <p:nvCxnSpPr>
          <p:cNvPr id="20" name="Straight Arrow Connector 19"/>
          <p:cNvCxnSpPr>
            <a:endCxn id="17" idx="3"/>
          </p:cNvCxnSpPr>
          <p:nvPr/>
        </p:nvCxnSpPr>
        <p:spPr bwMode="auto">
          <a:xfrm flipH="1">
            <a:off x="4673082" y="1735700"/>
            <a:ext cx="669145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8" idx="1"/>
          </p:cNvCxnSpPr>
          <p:nvPr/>
        </p:nvCxnSpPr>
        <p:spPr bwMode="auto">
          <a:xfrm>
            <a:off x="6850973" y="1735700"/>
            <a:ext cx="746706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1"/>
            <a:endCxn id="27" idx="3"/>
          </p:cNvCxnSpPr>
          <p:nvPr/>
        </p:nvCxnSpPr>
        <p:spPr bwMode="auto">
          <a:xfrm flipH="1">
            <a:off x="1724994" y="2059027"/>
            <a:ext cx="34691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-14841" y="1858972"/>
            <a:ext cx="1739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metabolismus</a:t>
            </a:r>
          </a:p>
        </p:txBody>
      </p:sp>
      <p:cxnSp>
        <p:nvCxnSpPr>
          <p:cNvPr id="28" name="Straight Arrow Connector 27"/>
          <p:cNvCxnSpPr>
            <a:stCxn id="7" idx="2"/>
            <a:endCxn id="8" idx="0"/>
          </p:cNvCxnSpPr>
          <p:nvPr/>
        </p:nvCxnSpPr>
        <p:spPr bwMode="auto">
          <a:xfrm>
            <a:off x="2578940" y="2779067"/>
            <a:ext cx="1388390" cy="70803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3" idx="1"/>
          </p:cNvCxnSpPr>
          <p:nvPr/>
        </p:nvCxnSpPr>
        <p:spPr bwMode="auto">
          <a:xfrm>
            <a:off x="4423736" y="4217351"/>
            <a:ext cx="572665" cy="3297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912371" y="5361868"/>
            <a:ext cx="1559017" cy="1533460"/>
            <a:chOff x="4272747" y="5095056"/>
            <a:chExt cx="1559017" cy="15334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2007" y="5095056"/>
              <a:ext cx="653720" cy="8255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272747" y="5920630"/>
              <a:ext cx="1559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/>
                <a:t>kal a hnůj</a:t>
              </a:r>
              <a:br>
                <a:rPr lang="cs-CZ" sz="2000" dirty="0"/>
              </a:br>
              <a:r>
                <a:rPr lang="cs-CZ" sz="2000" dirty="0"/>
                <a:t>jako hnojivo</a:t>
              </a:r>
            </a:p>
          </p:txBody>
        </p:sp>
      </p:grpSp>
      <p:cxnSp>
        <p:nvCxnSpPr>
          <p:cNvPr id="39" name="Straight Arrow Connector 38"/>
          <p:cNvCxnSpPr>
            <a:stCxn id="13" idx="2"/>
          </p:cNvCxnSpPr>
          <p:nvPr/>
        </p:nvCxnSpPr>
        <p:spPr bwMode="auto">
          <a:xfrm flipH="1">
            <a:off x="3037553" y="5360388"/>
            <a:ext cx="3287415" cy="5056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52" y="3816866"/>
            <a:ext cx="912813" cy="1460500"/>
          </a:xfrm>
          <a:prstGeom prst="rect">
            <a:avLst/>
          </a:prstGeom>
        </p:spPr>
      </p:pic>
      <p:cxnSp>
        <p:nvCxnSpPr>
          <p:cNvPr id="43" name="Straight Arrow Connector 42"/>
          <p:cNvCxnSpPr>
            <a:stCxn id="42" idx="1"/>
            <a:endCxn id="13" idx="3"/>
          </p:cNvCxnSpPr>
          <p:nvPr/>
        </p:nvCxnSpPr>
        <p:spPr bwMode="auto">
          <a:xfrm flipH="1">
            <a:off x="7653534" y="4547116"/>
            <a:ext cx="23251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4" idx="2"/>
            <a:endCxn id="42" idx="0"/>
          </p:cNvCxnSpPr>
          <p:nvPr/>
        </p:nvCxnSpPr>
        <p:spPr bwMode="auto">
          <a:xfrm>
            <a:off x="8342459" y="3430971"/>
            <a:ext cx="0" cy="3858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21" y="3627703"/>
            <a:ext cx="1076027" cy="13373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3185" y="2344090"/>
            <a:ext cx="917300" cy="1062455"/>
          </a:xfrm>
          <a:prstGeom prst="rect">
            <a:avLst/>
          </a:prstGeom>
        </p:spPr>
      </p:pic>
      <p:cxnSp>
        <p:nvCxnSpPr>
          <p:cNvPr id="54" name="Straight Arrow Connector 53"/>
          <p:cNvCxnSpPr>
            <a:stCxn id="14" idx="3"/>
            <a:endCxn id="53" idx="3"/>
          </p:cNvCxnSpPr>
          <p:nvPr/>
        </p:nvCxnSpPr>
        <p:spPr bwMode="auto">
          <a:xfrm>
            <a:off x="9013099" y="2865398"/>
            <a:ext cx="1530086" cy="99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2"/>
            <a:endCxn id="52" idx="0"/>
          </p:cNvCxnSpPr>
          <p:nvPr/>
        </p:nvCxnSpPr>
        <p:spPr bwMode="auto">
          <a:xfrm>
            <a:off x="11001835" y="3406545"/>
            <a:ext cx="0" cy="22115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25753" y="2732974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až 90</a:t>
            </a:r>
            <a:r>
              <a:rPr lang="en-US" sz="2000" dirty="0"/>
              <a:t>%</a:t>
            </a:r>
            <a:endParaRPr lang="cs-CZ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6928169" y="128436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5</a:t>
            </a:r>
            <a:r>
              <a:rPr lang="en-US" sz="2000" dirty="0"/>
              <a:t>%</a:t>
            </a:r>
            <a:endParaRPr lang="cs-CZ" sz="2000" dirty="0"/>
          </a:p>
        </p:txBody>
      </p:sp>
      <p:sp>
        <p:nvSpPr>
          <p:cNvPr id="65" name="Rectangle 64"/>
          <p:cNvSpPr/>
          <p:nvPr/>
        </p:nvSpPr>
        <p:spPr bwMode="auto">
          <a:xfrm>
            <a:off x="9030721" y="5864840"/>
            <a:ext cx="2656636" cy="611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Podzemní</a:t>
            </a:r>
            <a:r>
              <a:rPr kumimoji="0" lang="cs-CZ" sz="2800" b="0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 voda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4880143" y="5864840"/>
            <a:ext cx="2889650" cy="611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Povrchová</a:t>
            </a:r>
            <a:r>
              <a:rPr kumimoji="0" lang="cs-CZ" sz="2800" b="0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 voda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6" idx="0"/>
          </p:cNvCxnSpPr>
          <p:nvPr/>
        </p:nvCxnSpPr>
        <p:spPr bwMode="auto">
          <a:xfrm>
            <a:off x="6324968" y="5360388"/>
            <a:ext cx="0" cy="5044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8086180" y="5454899"/>
            <a:ext cx="906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výluh</a:t>
            </a:r>
          </a:p>
        </p:txBody>
      </p:sp>
      <p:cxnSp>
        <p:nvCxnSpPr>
          <p:cNvPr id="93" name="Straight Arrow Connector 92"/>
          <p:cNvCxnSpPr>
            <a:stCxn id="52" idx="2"/>
            <a:endCxn id="65" idx="0"/>
          </p:cNvCxnSpPr>
          <p:nvPr/>
        </p:nvCxnSpPr>
        <p:spPr bwMode="auto">
          <a:xfrm flipH="1">
            <a:off x="10359039" y="4965075"/>
            <a:ext cx="642796" cy="8997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2" idx="1"/>
            <a:endCxn id="92" idx="3"/>
          </p:cNvCxnSpPr>
          <p:nvPr/>
        </p:nvCxnSpPr>
        <p:spPr bwMode="auto">
          <a:xfrm flipH="1">
            <a:off x="8992198" y="4296389"/>
            <a:ext cx="1471623" cy="132778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2" idx="1"/>
          </p:cNvCxnSpPr>
          <p:nvPr/>
        </p:nvCxnSpPr>
        <p:spPr bwMode="auto">
          <a:xfrm flipH="1" flipV="1">
            <a:off x="7224326" y="5177836"/>
            <a:ext cx="861854" cy="4463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605307" y="3839288"/>
            <a:ext cx="1153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rozklad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432452" y="5939853"/>
            <a:ext cx="1153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rozklad</a:t>
            </a:r>
          </a:p>
        </p:txBody>
      </p:sp>
      <p:cxnSp>
        <p:nvCxnSpPr>
          <p:cNvPr id="142" name="Elbow Connector 141"/>
          <p:cNvCxnSpPr>
            <a:stCxn id="9" idx="3"/>
          </p:cNvCxnSpPr>
          <p:nvPr/>
        </p:nvCxnSpPr>
        <p:spPr bwMode="auto">
          <a:xfrm>
            <a:off x="2232259" y="4444217"/>
            <a:ext cx="3372846" cy="515686"/>
          </a:xfrm>
          <a:prstGeom prst="bentConnector3">
            <a:avLst>
              <a:gd name="adj1" fmla="val 29168"/>
            </a:avLst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077" y="5277366"/>
            <a:ext cx="1233986" cy="966021"/>
          </a:xfrm>
          <a:prstGeom prst="rect">
            <a:avLst/>
          </a:prstGeom>
        </p:spPr>
      </p:pic>
      <p:cxnSp>
        <p:nvCxnSpPr>
          <p:cNvPr id="151" name="Straight Arrow Connector 150"/>
          <p:cNvCxnSpPr>
            <a:stCxn id="150" idx="1"/>
            <a:endCxn id="12" idx="3"/>
          </p:cNvCxnSpPr>
          <p:nvPr/>
        </p:nvCxnSpPr>
        <p:spPr bwMode="auto">
          <a:xfrm>
            <a:off x="1878063" y="5760377"/>
            <a:ext cx="473568" cy="142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" idx="3"/>
          </p:cNvCxnSpPr>
          <p:nvPr/>
        </p:nvCxnSpPr>
        <p:spPr bwMode="auto">
          <a:xfrm flipV="1">
            <a:off x="9013099" y="1735700"/>
            <a:ext cx="1680568" cy="11296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7" name="Picture 156"/>
          <p:cNvPicPr>
            <a:picLocks noChangeAspect="1"/>
          </p:cNvPicPr>
          <p:nvPr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67" y="826623"/>
            <a:ext cx="971890" cy="1160355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5591968" y="321667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ČOV</a:t>
            </a:r>
          </a:p>
        </p:txBody>
      </p:sp>
    </p:spTree>
    <p:extLst>
      <p:ext uri="{BB962C8B-B14F-4D97-AF65-F5344CB8AC3E}">
        <p14:creationId xmlns:p14="http://schemas.microsoft.com/office/powerpoint/2010/main" val="1129062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886200"/>
            <a:ext cx="3962400" cy="2971800"/>
          </a:xfrm>
          <a:prstGeom prst="rect">
            <a:avLst/>
          </a:prstGeom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42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002" y="305151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– kde to všechno končí?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926" y="816276"/>
            <a:ext cx="10753200" cy="413999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omezené účinnosti odstranění na ČOV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sorpce na kal (různé vlastnosti)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biodegradace na metabolity, nebo až na CO</a:t>
            </a:r>
            <a:r>
              <a:rPr lang="pl-PL" baseline="-25000" dirty="0"/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účinnost odstranění 0 –100 %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závisí od struktury látek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hledají se nové postupy odstranění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2" y="894366"/>
            <a:ext cx="1925836" cy="1925836"/>
          </a:xfrm>
          <a:prstGeom prst="rect">
            <a:avLst/>
          </a:prstGeom>
        </p:spPr>
      </p:pic>
      <p:pic>
        <p:nvPicPr>
          <p:cNvPr id="12290" name="Picture 2" descr="VÃ½sledok vyhÄ¾adÃ¡vania obrÃ¡zkov pre dopyt kanaliz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97" y="4732213"/>
            <a:ext cx="3549429" cy="2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98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43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4023" y="50245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Koncentrace léčiv ve vodě na odtoku z ČOV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8CA97-DFC9-4BD9-B27A-B8970EAC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43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" y="1365340"/>
            <a:ext cx="2005933" cy="2005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987" y="4216860"/>
            <a:ext cx="2813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asi 100 léčiv </a:t>
            </a:r>
            <a:br>
              <a:rPr lang="cs-CZ" dirty="0"/>
            </a:br>
            <a:r>
              <a:rPr lang="cs-CZ" dirty="0"/>
              <a:t>v 14 terapeutických skupinách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046279"/>
              </p:ext>
            </p:extLst>
          </p:nvPr>
        </p:nvGraphicFramePr>
        <p:xfrm>
          <a:off x="2336800" y="1074752"/>
          <a:ext cx="9632950" cy="5646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2" descr="VÃ½sledok vyhÄ¾adÃ¡vania obrÃ¡zkov pre dopyt q-exactive mass spectro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1537325"/>
            <a:ext cx="2571749" cy="18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09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44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6873" y="39924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Emise léčiv z komunálních odpadních vod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21EBF-AB0E-4A76-913F-A67A6719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44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" y="1365340"/>
            <a:ext cx="2005933" cy="2005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905" y="3538709"/>
            <a:ext cx="30787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Měření cca 100 léčiv </a:t>
            </a:r>
            <a:br>
              <a:rPr lang="cs-CZ" dirty="0"/>
            </a:br>
            <a:r>
              <a:rPr lang="cs-CZ" dirty="0"/>
              <a:t>v 14 terapeutických skupinách</a:t>
            </a:r>
          </a:p>
          <a:p>
            <a:endParaRPr lang="sk-SK" dirty="0"/>
          </a:p>
          <a:p>
            <a:r>
              <a:rPr lang="en-US" dirty="0"/>
              <a:t>c</a:t>
            </a:r>
            <a:r>
              <a:rPr lang="sk-SK" dirty="0"/>
              <a:t>ca 153 kg</a:t>
            </a:r>
            <a:r>
              <a:rPr lang="en-US" dirty="0"/>
              <a:t>/</a:t>
            </a:r>
            <a:r>
              <a:rPr lang="en-US" dirty="0" err="1"/>
              <a:t>rok</a:t>
            </a:r>
            <a:endParaRPr lang="sk-SK" dirty="0"/>
          </a:p>
          <a:p>
            <a:endParaRPr lang="sk-SK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564814"/>
              </p:ext>
            </p:extLst>
          </p:nvPr>
        </p:nvGraphicFramePr>
        <p:xfrm>
          <a:off x="3187699" y="905714"/>
          <a:ext cx="80994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00945" y="1283856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1418" y="2368306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0086" y="284397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4039" y="353870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0446" y="393881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6853" y="4138874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3260" y="4292761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86098" y="4552150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70192" y="4562185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3719" y="3667964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9272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45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a znečištění vod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42302-0344-44A3-A7DF-5D6ADC91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45</a:t>
            </a:fld>
            <a:endParaRPr lang="cs-CZ" altLang="en-US" dirty="0"/>
          </a:p>
        </p:txBody>
      </p:sp>
      <p:pic>
        <p:nvPicPr>
          <p:cNvPr id="13" name="Picture 2" descr="VÃ½sledok vyhÄ¾adÃ¡vania obrÃ¡zkov pre dopyt Br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" y="1824171"/>
            <a:ext cx="3604845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8517" y="1166530"/>
            <a:ext cx="1099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Koncentrace v řekách závisí od</a:t>
            </a:r>
            <a:r>
              <a:rPr lang="en-US" dirty="0"/>
              <a:t> </a:t>
            </a:r>
            <a:r>
              <a:rPr lang="sk-SK" dirty="0"/>
              <a:t>účinnosti</a:t>
            </a:r>
            <a:r>
              <a:rPr lang="en-US" dirty="0"/>
              <a:t> </a:t>
            </a:r>
            <a:r>
              <a:rPr lang="en-US" dirty="0" err="1"/>
              <a:t>odstran</a:t>
            </a:r>
            <a:r>
              <a:rPr lang="sk-SK" dirty="0"/>
              <a:t>ění na ČOV a ředícího poměru</a:t>
            </a:r>
            <a:endParaRPr lang="cs-CZ" dirty="0"/>
          </a:p>
        </p:txBody>
      </p:sp>
      <p:pic>
        <p:nvPicPr>
          <p:cNvPr id="13314" name="Picture 2" descr="VÃ½sledok vyhÄ¾adÃ¡vania obrÃ¡zkov pre dopyt Kosi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61" y="1824171"/>
            <a:ext cx="293632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3362" y="4296820"/>
            <a:ext cx="378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ČOV Košice: 225 000 obyvatel</a:t>
            </a:r>
          </a:p>
          <a:p>
            <a:r>
              <a:rPr lang="sk-SK" sz="2000" dirty="0"/>
              <a:t>Emise 5.2 kg</a:t>
            </a:r>
            <a:r>
              <a:rPr lang="en-US" sz="2000" dirty="0"/>
              <a:t>/den – 1900 kg/</a:t>
            </a:r>
            <a:r>
              <a:rPr lang="en-US" sz="2000" dirty="0" err="1"/>
              <a:t>rok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0.7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Řeka Hornád:     22 m</a:t>
            </a:r>
            <a:r>
              <a:rPr lang="sk-SK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en-US" sz="1200" dirty="0" err="1"/>
              <a:t>Zdroj</a:t>
            </a:r>
            <a:r>
              <a:rPr lang="en-US" sz="1200" dirty="0"/>
              <a:t>: STU Bratislava</a:t>
            </a:r>
            <a:endParaRPr lang="cs-CZ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01162" y="4296820"/>
            <a:ext cx="3677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ČOV </a:t>
            </a:r>
            <a:r>
              <a:rPr lang="en-US" sz="2000" dirty="0"/>
              <a:t>Brno</a:t>
            </a:r>
            <a:r>
              <a:rPr lang="sk-SK" sz="2000" dirty="0"/>
              <a:t>: 378 000 obyvatel</a:t>
            </a:r>
          </a:p>
          <a:p>
            <a:r>
              <a:rPr lang="sk-SK" sz="2000" dirty="0"/>
              <a:t>Emise </a:t>
            </a:r>
            <a:r>
              <a:rPr lang="en-US" sz="2000" dirty="0"/>
              <a:t>0.4 </a:t>
            </a:r>
            <a:r>
              <a:rPr lang="sk-SK" sz="2000" dirty="0"/>
              <a:t>kg</a:t>
            </a:r>
            <a:r>
              <a:rPr lang="en-US" sz="2000" dirty="0"/>
              <a:t>/den – 153 kg/</a:t>
            </a:r>
            <a:r>
              <a:rPr lang="en-US" sz="2000" dirty="0" err="1"/>
              <a:t>rok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</a:t>
            </a:r>
            <a:r>
              <a:rPr lang="en-US" sz="2000" dirty="0"/>
              <a:t>1.0</a:t>
            </a:r>
            <a:r>
              <a:rPr lang="cs-CZ" sz="2000" dirty="0"/>
              <a:t>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Řeka </a:t>
            </a:r>
            <a:r>
              <a:rPr lang="en-US" sz="2000" dirty="0" err="1"/>
              <a:t>Svratka</a:t>
            </a:r>
            <a:r>
              <a:rPr lang="sk-SK" sz="2000" dirty="0"/>
              <a:t>:     </a:t>
            </a:r>
            <a:r>
              <a:rPr lang="en-US" sz="2000" dirty="0"/>
              <a:t>7.68</a:t>
            </a:r>
            <a:r>
              <a:rPr lang="sk-SK" sz="2000" dirty="0"/>
              <a:t> m</a:t>
            </a:r>
            <a:r>
              <a:rPr lang="sk-SK" sz="2000" baseline="30000" dirty="0"/>
              <a:t>3</a:t>
            </a:r>
            <a:r>
              <a:rPr lang="en-US" sz="2000" dirty="0"/>
              <a:t>/s</a:t>
            </a:r>
            <a:endParaRPr lang="cs-CZ" sz="2000" dirty="0"/>
          </a:p>
        </p:txBody>
      </p:sp>
      <p:pic>
        <p:nvPicPr>
          <p:cNvPr id="13318" name="Picture 6" descr="VÃ½sledok vyhÄ¾adÃ¡vania obrÃ¡zkov pre dopyt Bratislav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80" y="1824171"/>
            <a:ext cx="3642263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10880" y="4296820"/>
            <a:ext cx="395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ČOV Bratislava: 500 000 obyvatel</a:t>
            </a:r>
          </a:p>
          <a:p>
            <a:r>
              <a:rPr lang="sk-SK" sz="2000" dirty="0"/>
              <a:t>Emise ?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1.2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Dunaj:		2 025 m³/s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9412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46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a znečištění vod - účinky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50C86-75D0-4339-AA17-DF39710B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46</a:t>
            </a:fld>
            <a:endParaRPr lang="cs-CZ" altLang="en-US" dirty="0"/>
          </a:p>
        </p:txBody>
      </p:sp>
      <p:pic>
        <p:nvPicPr>
          <p:cNvPr id="9222" name="Picture 6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74" y="1519766"/>
            <a:ext cx="5339076" cy="378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910" y="1448657"/>
            <a:ext cx="331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biologické účinky při nízkých koncentracích</a:t>
            </a:r>
            <a:endParaRPr lang="cs-CZ" dirty="0"/>
          </a:p>
        </p:txBody>
      </p:sp>
      <p:sp>
        <p:nvSpPr>
          <p:cNvPr id="20" name="TextBox 19"/>
          <p:cNvSpPr txBox="1"/>
          <p:nvPr/>
        </p:nvSpPr>
        <p:spPr>
          <a:xfrm>
            <a:off x="8734390" y="1935385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antibiotická rezistence</a:t>
            </a:r>
            <a:endParaRPr lang="cs-CZ" dirty="0"/>
          </a:p>
        </p:txBody>
      </p:sp>
      <p:sp>
        <p:nvSpPr>
          <p:cNvPr id="21" name="TextBox 20"/>
          <p:cNvSpPr txBox="1"/>
          <p:nvPr/>
        </p:nvSpPr>
        <p:spPr>
          <a:xfrm>
            <a:off x="247913" y="4842171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účinek směsí látek </a:t>
            </a:r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8815073" y="3296343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endokrinní disruptory</a:t>
            </a:r>
            <a:endParaRPr lang="cs-CZ" dirty="0"/>
          </a:p>
        </p:txBody>
      </p:sp>
      <p:sp>
        <p:nvSpPr>
          <p:cNvPr id="23" name="TextBox 22"/>
          <p:cNvSpPr txBox="1"/>
          <p:nvPr/>
        </p:nvSpPr>
        <p:spPr>
          <a:xfrm>
            <a:off x="8734390" y="4723135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poškození ekosystému</a:t>
            </a:r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247913" y="3842517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chronická expozice</a:t>
            </a:r>
            <a:endParaRPr lang="cs-CZ" dirty="0"/>
          </a:p>
        </p:txBody>
      </p:sp>
      <p:sp>
        <p:nvSpPr>
          <p:cNvPr id="25" name="TextBox 24"/>
          <p:cNvSpPr txBox="1"/>
          <p:nvPr/>
        </p:nvSpPr>
        <p:spPr>
          <a:xfrm>
            <a:off x="122910" y="2554244"/>
            <a:ext cx="331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persistence nebo pseudo - persistence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397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47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B258-C959-433A-813A-66BFCDEFF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2212" y="1048870"/>
            <a:ext cx="5525778" cy="4783129"/>
          </a:xfrm>
        </p:spPr>
        <p:txBody>
          <a:bodyPr/>
          <a:lstStyle/>
          <a:p>
            <a:pPr marL="72000" indent="0">
              <a:buNone/>
            </a:pPr>
            <a:r>
              <a:rPr lang="sk-SK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Které látky mohou být EDC?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armaceuti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antikoncepce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léky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Antibioti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Produkty rozkladu d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etergent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ů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insecticid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sk-SK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fungicidy...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Změkčovače plastů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Rostlinné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metabolit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kálie z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vaření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hoření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Kovy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590756" y="1186866"/>
            <a:ext cx="5218413" cy="4899635"/>
          </a:xfrm>
        </p:spPr>
        <p:txBody>
          <a:bodyPr/>
          <a:lstStyle/>
          <a:p>
            <a:r>
              <a:rPr lang="sk-SK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Jaké jsou následky disrupce? 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Neschopnost udržet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homeost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ázu</a:t>
            </a:r>
            <a:endParaRPr lang="en-US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Narušení růstu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vývoje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Narušení odpovědi na vnější impulsy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chování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Potlačená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gametogene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Embryon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ální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malforma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Zvýšená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neoplasi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arcinogene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</a:t>
            </a:r>
            <a:endParaRPr lang="cs-CZ" dirty="0"/>
          </a:p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753725" cy="4508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Endokrinní disruptory - EDC</a:t>
            </a:r>
          </a:p>
        </p:txBody>
      </p:sp>
      <p:pic>
        <p:nvPicPr>
          <p:cNvPr id="10" name="Picture 6" descr="Image result for endocrine disruptor human health effects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21" y="5105181"/>
            <a:ext cx="22082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undul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34" y="3636683"/>
            <a:ext cx="1389145" cy="113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VÃ½sledok vyhÄ¾adÃ¡vania obrÃ¡zkov pre dopyt pharmaceutical consumpti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80" y="5613776"/>
            <a:ext cx="1805658" cy="9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109" y="5105181"/>
            <a:ext cx="2524137" cy="14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48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Důvod</a:t>
            </a:r>
            <a:r>
              <a:rPr lang="en-GB" altLang="cs-CZ" dirty="0"/>
              <a:t> intersexuality </a:t>
            </a:r>
            <a:r>
              <a:rPr lang="cs-CZ" altLang="cs-CZ" dirty="0"/>
              <a:t>v rybách</a:t>
            </a:r>
            <a:r>
              <a:rPr lang="en-GB" altLang="cs-CZ" dirty="0"/>
              <a:t>?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7558-D438-4A0D-B887-B83422F9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48</a:t>
            </a:fld>
            <a:endParaRPr lang="cs-CZ" alt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1155107"/>
            <a:ext cx="2971800" cy="3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482" y="1323974"/>
            <a:ext cx="8178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Samci ryb jsou</a:t>
            </a:r>
            <a:r>
              <a:rPr lang="en-GB" altLang="cs-CZ" dirty="0"/>
              <a:t> ‘</a:t>
            </a:r>
            <a:r>
              <a:rPr lang="en-GB" altLang="cs-CZ" dirty="0" err="1"/>
              <a:t>feminiz</a:t>
            </a:r>
            <a:r>
              <a:rPr lang="cs-CZ" altLang="cs-CZ" dirty="0"/>
              <a:t>ováni</a:t>
            </a:r>
            <a:r>
              <a:rPr lang="en-GB" altLang="cs-CZ" dirty="0"/>
              <a:t>’</a:t>
            </a:r>
            <a:r>
              <a:rPr lang="cs-CZ" altLang="cs-CZ" dirty="0"/>
              <a:t> estrogenními látkami</a:t>
            </a:r>
            <a:endParaRPr lang="en-GB" altLang="cs-CZ" dirty="0"/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GB" altLang="cs-CZ" dirty="0"/>
              <a:t>M</a:t>
            </a:r>
            <a:r>
              <a:rPr lang="cs-CZ" altLang="cs-CZ" dirty="0"/>
              <a:t>noho látek s estrogenní </a:t>
            </a:r>
            <a:r>
              <a:rPr lang="en-GB" altLang="cs-CZ" dirty="0"/>
              <a:t>a</a:t>
            </a:r>
            <a:r>
              <a:rPr lang="cs-CZ" altLang="cs-CZ" dirty="0"/>
              <a:t>k</a:t>
            </a:r>
            <a:r>
              <a:rPr lang="en-GB" altLang="cs-CZ" dirty="0" err="1"/>
              <a:t>tivit</a:t>
            </a:r>
            <a:r>
              <a:rPr lang="cs-CZ" altLang="cs-CZ" dirty="0"/>
              <a:t>ou je přítomno ve výpustích ČOV</a:t>
            </a:r>
            <a:r>
              <a:rPr lang="en-GB" altLang="cs-CZ" dirty="0"/>
              <a:t> a</a:t>
            </a:r>
            <a:r>
              <a:rPr lang="cs-CZ" altLang="cs-CZ" dirty="0"/>
              <a:t> tak uvolňováno do řek</a:t>
            </a:r>
            <a:r>
              <a:rPr lang="en-GB" altLang="cs-CZ" dirty="0"/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GB" altLang="cs-CZ" b="1" dirty="0"/>
              <a:t>Steroid</a:t>
            </a:r>
            <a:r>
              <a:rPr lang="cs-CZ" altLang="cs-CZ" b="1" dirty="0"/>
              <a:t>ní</a:t>
            </a:r>
            <a:r>
              <a:rPr lang="en-GB" altLang="cs-CZ" b="1" dirty="0"/>
              <a:t> </a:t>
            </a:r>
            <a:r>
              <a:rPr lang="en-GB" altLang="cs-CZ" b="1" dirty="0" err="1"/>
              <a:t>estrogen</a:t>
            </a:r>
            <a:r>
              <a:rPr lang="cs-CZ" altLang="cs-CZ" b="1" dirty="0"/>
              <a:t>y</a:t>
            </a:r>
            <a:r>
              <a:rPr lang="en-GB" altLang="cs-CZ" dirty="0"/>
              <a:t>, </a:t>
            </a:r>
            <a:r>
              <a:rPr lang="cs-CZ" altLang="cs-CZ" dirty="0"/>
              <a:t>jak přírodní</a:t>
            </a:r>
            <a:r>
              <a:rPr lang="en-GB" altLang="cs-CZ" dirty="0"/>
              <a:t> (</a:t>
            </a:r>
            <a:r>
              <a:rPr lang="cs-CZ" altLang="cs-CZ" dirty="0"/>
              <a:t>např. </a:t>
            </a:r>
            <a:r>
              <a:rPr lang="en-GB" altLang="cs-CZ" dirty="0" err="1"/>
              <a:t>estradiol</a:t>
            </a:r>
            <a:r>
              <a:rPr lang="en-GB" altLang="cs-CZ" dirty="0"/>
              <a:t>, </a:t>
            </a:r>
            <a:r>
              <a:rPr lang="en-GB" altLang="cs-CZ" dirty="0" err="1"/>
              <a:t>estrone</a:t>
            </a:r>
            <a:r>
              <a:rPr lang="en-GB" altLang="cs-CZ" dirty="0"/>
              <a:t>)</a:t>
            </a:r>
            <a:r>
              <a:rPr lang="cs-CZ" altLang="cs-CZ" dirty="0"/>
              <a:t>,</a:t>
            </a:r>
            <a:r>
              <a:rPr lang="en-GB" altLang="cs-CZ" dirty="0"/>
              <a:t> </a:t>
            </a:r>
            <a:r>
              <a:rPr lang="cs-CZ" altLang="cs-CZ" dirty="0"/>
              <a:t>t</a:t>
            </a:r>
            <a:r>
              <a:rPr lang="en-GB" altLang="cs-CZ" dirty="0"/>
              <a:t>a</a:t>
            </a:r>
            <a:r>
              <a:rPr lang="cs-CZ" altLang="cs-CZ" dirty="0"/>
              <a:t>k</a:t>
            </a:r>
            <a:r>
              <a:rPr lang="en-GB" altLang="cs-CZ" dirty="0"/>
              <a:t> </a:t>
            </a:r>
            <a:r>
              <a:rPr lang="en-GB" altLang="cs-CZ" dirty="0" err="1"/>
              <a:t>syntetic</a:t>
            </a:r>
            <a:r>
              <a:rPr lang="cs-CZ" altLang="cs-CZ" dirty="0"/>
              <a:t>ké</a:t>
            </a:r>
            <a:r>
              <a:rPr lang="en-GB" altLang="cs-CZ" dirty="0"/>
              <a:t> (</a:t>
            </a:r>
            <a:r>
              <a:rPr lang="cs-CZ" altLang="cs-CZ" dirty="0"/>
              <a:t>např. </a:t>
            </a:r>
            <a:r>
              <a:rPr lang="cs-CZ" altLang="cs-CZ" b="1" dirty="0"/>
              <a:t>e</a:t>
            </a:r>
            <a:r>
              <a:rPr lang="en-GB" altLang="cs-CZ" b="1" dirty="0" err="1"/>
              <a:t>th</a:t>
            </a:r>
            <a:r>
              <a:rPr lang="cs-CZ" altLang="cs-CZ" b="1" dirty="0"/>
              <a:t>y</a:t>
            </a:r>
            <a:r>
              <a:rPr lang="en-GB" altLang="cs-CZ" b="1" dirty="0" err="1"/>
              <a:t>nylestradiol</a:t>
            </a:r>
            <a:r>
              <a:rPr lang="sk-SK" altLang="cs-CZ" b="1" dirty="0"/>
              <a:t>- EE2</a:t>
            </a:r>
            <a:r>
              <a:rPr lang="en-GB" altLang="cs-CZ" dirty="0"/>
              <a:t>) </a:t>
            </a:r>
            <a:r>
              <a:rPr lang="cs-CZ" altLang="cs-CZ" dirty="0"/>
              <a:t>jsou pravděpodobně hlavní příčinou</a:t>
            </a:r>
            <a:endParaRPr lang="en-GB" alt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34" y="3564089"/>
            <a:ext cx="3160977" cy="253125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63" y="4619345"/>
            <a:ext cx="369093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19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i-senior.cz/wp-content/uploads/P%C5%99ehrada-lipno-cklip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49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0217" y="305457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Jak účinný je syntetický estrogen EE2?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13D325-2DA2-4F77-A84E-E6A872FE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49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11" y="5751661"/>
            <a:ext cx="1278487" cy="1023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8910" y="4978289"/>
            <a:ext cx="832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návrh </a:t>
            </a:r>
            <a:r>
              <a:rPr lang="en-US" dirty="0">
                <a:solidFill>
                  <a:srgbClr val="FFC000"/>
                </a:solidFill>
              </a:rPr>
              <a:t>NEK =</a:t>
            </a:r>
            <a:r>
              <a:rPr lang="sk-SK" dirty="0">
                <a:solidFill>
                  <a:srgbClr val="FFC000"/>
                </a:solidFill>
              </a:rPr>
              <a:t>35 pg/</a:t>
            </a:r>
            <a:r>
              <a:rPr lang="en-US" dirty="0">
                <a:solidFill>
                  <a:srgbClr val="FFC000"/>
                </a:solidFill>
              </a:rPr>
              <a:t>l</a:t>
            </a:r>
            <a:r>
              <a:rPr lang="sk-SK" dirty="0">
                <a:solidFill>
                  <a:srgbClr val="FFC000"/>
                </a:solidFill>
              </a:rPr>
              <a:t> =</a:t>
            </a:r>
            <a:r>
              <a:rPr lang="en-US" dirty="0">
                <a:solidFill>
                  <a:srgbClr val="FFC000"/>
                </a:solidFill>
              </a:rPr>
              <a:t> 3,5x10</a:t>
            </a:r>
            <a:r>
              <a:rPr lang="en-US" baseline="30000" dirty="0">
                <a:solidFill>
                  <a:srgbClr val="FFC000"/>
                </a:solidFill>
              </a:rPr>
              <a:t>-11</a:t>
            </a:r>
            <a:r>
              <a:rPr lang="en-US" dirty="0">
                <a:solidFill>
                  <a:srgbClr val="FFC000"/>
                </a:solidFill>
              </a:rPr>
              <a:t> g/l = 0,000000000035 g/l</a:t>
            </a:r>
            <a:r>
              <a:rPr lang="sk-SK" dirty="0">
                <a:solidFill>
                  <a:srgbClr val="FFC000"/>
                </a:solidFill>
              </a:rPr>
              <a:t>  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4" y="5439954"/>
            <a:ext cx="2950415" cy="115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7081" y="2645516"/>
            <a:ext cx="2554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 g    = 1000 mg</a:t>
            </a:r>
          </a:p>
          <a:p>
            <a:r>
              <a:rPr lang="sk-SK" dirty="0"/>
              <a:t>1 mg = 1000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µg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 µg  </a:t>
            </a:r>
            <a:r>
              <a:rPr lang="sk-SK" dirty="0"/>
              <a:t>=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1000 ng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 ng  =  1000 pg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k-SK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3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A45ACB-2950-4C6D-8E15-B8A0C935F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39418" y="379621"/>
            <a:ext cx="3230563" cy="50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9219" name="Picture 2" descr="G:\Přednášky\Přednášky_verze pro přednášení\CHŽP_III_Hydrosféra, pedosféra, biosféra\Podklady\Watercyclesummary.jpg">
            <a:extLst>
              <a:ext uri="{FF2B5EF4-FFF2-40B4-BE49-F238E27FC236}">
                <a16:creationId xmlns:a16="http://schemas.microsoft.com/office/drawing/2014/main" id="{FDC5399F-D9C9-41E6-92B5-CAA2BB91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4" y="1449573"/>
            <a:ext cx="7309347" cy="509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E05FC-0493-42AD-BC49-C12A7D00B5F8}"/>
              </a:ext>
            </a:extLst>
          </p:cNvPr>
          <p:cNvSpPr txBox="1"/>
          <p:nvPr/>
        </p:nvSpPr>
        <p:spPr>
          <a:xfrm>
            <a:off x="358588" y="886034"/>
            <a:ext cx="11295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Globální</a:t>
            </a:r>
            <a:r>
              <a:rPr lang="en-US" sz="2000" dirty="0"/>
              <a:t> </a:t>
            </a:r>
            <a:r>
              <a:rPr lang="en-US" sz="2000" dirty="0" err="1"/>
              <a:t>hydrologický</a:t>
            </a:r>
            <a:r>
              <a:rPr lang="en-US" sz="2000" dirty="0"/>
              <a:t> </a:t>
            </a:r>
            <a:r>
              <a:rPr lang="en-US" sz="2000" dirty="0" err="1"/>
              <a:t>oběh</a:t>
            </a:r>
            <a:r>
              <a:rPr lang="en-US" sz="2000" dirty="0"/>
              <a:t> je</a:t>
            </a:r>
            <a:r>
              <a:rPr lang="cs-CZ" sz="2000" dirty="0"/>
              <a:t> </a:t>
            </a:r>
            <a:r>
              <a:rPr lang="en-US" sz="2000" dirty="0" err="1"/>
              <a:t>nejmohutnější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přirozených</a:t>
            </a:r>
            <a:r>
              <a:rPr lang="cs-CZ" sz="2000" dirty="0"/>
              <a:t> </a:t>
            </a:r>
            <a:r>
              <a:rPr lang="en-US" sz="2000" dirty="0" err="1"/>
              <a:t>látkových</a:t>
            </a:r>
            <a:r>
              <a:rPr lang="en-US" sz="2000" dirty="0"/>
              <a:t> </a:t>
            </a:r>
            <a:r>
              <a:rPr lang="en-US" sz="2000" dirty="0" err="1"/>
              <a:t>cyklů</a:t>
            </a:r>
            <a:r>
              <a:rPr lang="en-US" sz="2000" dirty="0"/>
              <a:t> </a:t>
            </a:r>
            <a:r>
              <a:rPr lang="en-US" sz="2000" dirty="0" err="1"/>
              <a:t>planety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0041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B5357EAD-0274-4DD2-993A-A74B433723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8" y="-14941"/>
            <a:ext cx="10309412" cy="687294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E383AA-02F7-4BB6-82AD-5A1F1184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50</a:t>
            </a:fld>
            <a:endParaRPr lang="cs-CZ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6496" y="2070754"/>
            <a:ext cx="4128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/>
              <a:t>Děkuji za Vaši pozornost</a:t>
            </a:r>
            <a:r>
              <a:rPr lang="en-US" sz="4000" dirty="0"/>
              <a:t>!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5193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94BDD09-123E-4B44-A2E9-9DA74B710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650" y="260350"/>
            <a:ext cx="7772400" cy="53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999624B-5BB3-4B3B-BB0E-7B3031854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412875"/>
            <a:ext cx="8850312" cy="28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Odpaření (evaporace)</a:t>
            </a:r>
          </a:p>
          <a:p>
            <a:pPr eaLnBrk="1" hangingPunct="1"/>
            <a:endParaRPr kumimoji="0" lang="cs-CZ" altLang="cs-CZ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Srážky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přímé odpaření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zachycení rostlinami	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odpaření („vypoceni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evapotranspirace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povrchový odtok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vsakování (infiltrace)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mělký oběh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rezervoár podzemní vody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724CC32-3CD0-4B8B-B579-068A5DB49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0805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en-US" altLang="cs-CZ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Cesty</a:t>
            </a:r>
            <a:r>
              <a:rPr kumimoji="0" lang="en-US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3" name="Picture 11">
            <a:extLst>
              <a:ext uri="{FF2B5EF4-FFF2-40B4-BE49-F238E27FC236}">
                <a16:creationId xmlns:a16="http://schemas.microsoft.com/office/drawing/2014/main" id="{281B95D1-A348-491E-B61D-CD39E6C9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4157746"/>
            <a:ext cx="36353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8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9B27B13-2237-47BB-9931-CB827EA26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11676" y="260351"/>
            <a:ext cx="3230563" cy="50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  <a:latin typeface="Arial" panose="020B0604020202020204" pitchFamily="34" charset="0"/>
              </a:rPr>
              <a:t>Zdroje</a:t>
            </a:r>
            <a:endParaRPr lang="en-US" altLang="cs-CZ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902837A-D914-437B-AEAA-423D7B41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6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Dva hlavní faktory:</a:t>
            </a:r>
          </a:p>
          <a:p>
            <a:pPr eaLnBrk="1" hangingPunct="1"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Kvalita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Množství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B02A735B-D32E-4430-A0A4-E5FC5B4B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708276"/>
            <a:ext cx="8143875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Podzemní voda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méně než 1 % z celkového množství vody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40× více než ve sladkovodních jezerech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více než 98 % nezmrzlé vody v hydrologickém cyklu jako podzemní voda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většinou v oblasti do 750 m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objem ekvivalentní vrstvě 55 m vody na kontinentech</a:t>
            </a:r>
          </a:p>
        </p:txBody>
      </p:sp>
    </p:spTree>
    <p:extLst>
      <p:ext uri="{BB962C8B-B14F-4D97-AF65-F5344CB8AC3E}">
        <p14:creationId xmlns:p14="http://schemas.microsoft.com/office/powerpoint/2010/main" val="315228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DD3FE832-FE62-49CE-AA1A-B2CBD9A32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kvantifikace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D0D52-150F-4EA5-BB07-B8EABBB3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69" y="834528"/>
            <a:ext cx="9537607" cy="518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EACDF-A35A-46D9-92C2-FAB14D8B1036}"/>
              </a:ext>
            </a:extLst>
          </p:cNvPr>
          <p:cNvSpPr txBox="1"/>
          <p:nvPr/>
        </p:nvSpPr>
        <p:spPr>
          <a:xfrm>
            <a:off x="421339" y="5908683"/>
            <a:ext cx="8659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+mn-lt"/>
              </a:rPr>
              <a:t>Objem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jednotlivých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zásobnících</a:t>
            </a:r>
            <a:r>
              <a:rPr lang="en-US" dirty="0">
                <a:latin typeface="+mn-lt"/>
              </a:rPr>
              <a:t> (v </a:t>
            </a:r>
            <a:r>
              <a:rPr lang="en-US" dirty="0" err="1">
                <a:latin typeface="+mn-lt"/>
              </a:rPr>
              <a:t>miliónech</a:t>
            </a:r>
            <a:r>
              <a:rPr lang="en-US" dirty="0">
                <a:latin typeface="+mn-lt"/>
              </a:rPr>
              <a:t>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a </a:t>
            </a:r>
            <a:r>
              <a:rPr lang="en-US" dirty="0" err="1">
                <a:latin typeface="+mn-lt"/>
              </a:rPr>
              <a:t>toky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(v </a:t>
            </a:r>
            <a:r>
              <a:rPr lang="en-US" dirty="0" err="1">
                <a:latin typeface="+mn-lt"/>
              </a:rPr>
              <a:t>miliónech</a:t>
            </a:r>
            <a:r>
              <a:rPr lang="en-US" dirty="0">
                <a:latin typeface="+mn-lt"/>
              </a:rPr>
              <a:t>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za </a:t>
            </a:r>
            <a:r>
              <a:rPr lang="en-US" dirty="0" err="1">
                <a:latin typeface="+mn-lt"/>
              </a:rPr>
              <a:t>rok</a:t>
            </a:r>
            <a:r>
              <a:rPr lang="en-US" dirty="0">
                <a:latin typeface="+mn-lt"/>
              </a:rPr>
              <a:t>). Townsend et al. (2010)</a:t>
            </a:r>
            <a:endParaRPr lang="en-GB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162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24A8CAB-7D2E-4B78-B763-2847EC011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158" y="333375"/>
            <a:ext cx="9574379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9D4EBD80-8496-4558-A6B3-985DAD80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81076"/>
            <a:ext cx="878522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21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17341</TotalTime>
  <Words>4343</Words>
  <Application>Microsoft Office PowerPoint</Application>
  <PresentationFormat>Widescreen</PresentationFormat>
  <Paragraphs>441</Paragraphs>
  <Slides>50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Courier New</vt:lpstr>
      <vt:lpstr>Garamond</vt:lpstr>
      <vt:lpstr>Open Sans</vt:lpstr>
      <vt:lpstr>PT Serif</vt:lpstr>
      <vt:lpstr>Roboto</vt:lpstr>
      <vt:lpstr>Tahoma</vt:lpstr>
      <vt:lpstr>Times New Roman</vt:lpstr>
      <vt:lpstr>Wingdings</vt:lpstr>
      <vt:lpstr>Office Theme</vt:lpstr>
      <vt:lpstr>Presentation_MU_EN</vt:lpstr>
      <vt:lpstr>Hydrosféra – kvalita vod</vt:lpstr>
      <vt:lpstr>PowerPoint Presentation</vt:lpstr>
      <vt:lpstr>Skupenství vody</vt:lpstr>
      <vt:lpstr>Světové vodní zdroje</vt:lpstr>
      <vt:lpstr>Zdroje</vt:lpstr>
      <vt:lpstr>Hydrologický cyklus</vt:lpstr>
      <vt:lpstr>Zdroje</vt:lpstr>
      <vt:lpstr>PowerPoint Presentation</vt:lpstr>
      <vt:lpstr>PowerPoint Presentation</vt:lpstr>
      <vt:lpstr>PowerPoint Presentation</vt:lpstr>
      <vt:lpstr>Problémy planety a jejich dopady </vt:lpstr>
      <vt:lpstr>Planetární meze</vt:lpstr>
      <vt:lpstr>Planetární meze</vt:lpstr>
      <vt:lpstr>Globální problém: Acidifikace oceánu</vt:lpstr>
      <vt:lpstr>O kolik % vzroste koncentrace H+ při poklesu pH z 8,19 na 8,05?</vt:lpstr>
      <vt:lpstr>Acidifikace oceánu</vt:lpstr>
      <vt:lpstr>Globální problém: Acidifikace oceánu</vt:lpstr>
      <vt:lpstr>Biogeochemické toky dusíku a fosforu</vt:lpstr>
      <vt:lpstr>Planetární meze: biogeochemické toky N a P</vt:lpstr>
      <vt:lpstr>Eutrofizace</vt:lpstr>
      <vt:lpstr>Globální problém: Zdroje sladké vody</vt:lpstr>
      <vt:lpstr>PowerPoint Presentation</vt:lpstr>
      <vt:lpstr>Globální problém: Zdroje sladké vody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Příklad: PCB</vt:lpstr>
      <vt:lpstr>Polychlorované bifenyly</vt:lpstr>
      <vt:lpstr>Bioakumulace PCB</vt:lpstr>
      <vt:lpstr>Pieter Brueghel: Velké ryby žerou malé ryby</vt:lpstr>
      <vt:lpstr>PCB a ryby - biomagnifikace</vt:lpstr>
      <vt:lpstr>Srovnání kontaminace PCB</vt:lpstr>
      <vt:lpstr>PowerPoint Presentation</vt:lpstr>
      <vt:lpstr>Léčiva</vt:lpstr>
      <vt:lpstr>Léčiva – kde to všechno končí?</vt:lpstr>
      <vt:lpstr>Léčiva – kde to všechno končí?</vt:lpstr>
      <vt:lpstr>Koncentrace léčiv ve vodě na odtoku z ČOV</vt:lpstr>
      <vt:lpstr>Emise léčiv z komunálních odpadních vod</vt:lpstr>
      <vt:lpstr>Léčiva a znečištění vod</vt:lpstr>
      <vt:lpstr>Léčiva a znečištění vod - účinky</vt:lpstr>
      <vt:lpstr>Endokrinní disruptory - EDC</vt:lpstr>
      <vt:lpstr>Důvod intersexuality v rybách?</vt:lpstr>
      <vt:lpstr>Jak účinný je syntetický estrogen EE2?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Branislav Vrana</cp:lastModifiedBy>
  <cp:revision>551</cp:revision>
  <cp:lastPrinted>1601-01-01T00:00:00Z</cp:lastPrinted>
  <dcterms:created xsi:type="dcterms:W3CDTF">2018-11-28T09:04:29Z</dcterms:created>
  <dcterms:modified xsi:type="dcterms:W3CDTF">2023-10-30T11:51:50Z</dcterms:modified>
</cp:coreProperties>
</file>