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87" r:id="rId6"/>
    <p:sldId id="264" r:id="rId7"/>
    <p:sldId id="265" r:id="rId8"/>
    <p:sldId id="266" r:id="rId9"/>
    <p:sldId id="268" r:id="rId10"/>
    <p:sldId id="269" r:id="rId11"/>
    <p:sldId id="288" r:id="rId12"/>
    <p:sldId id="285" r:id="rId13"/>
    <p:sldId id="274" r:id="rId14"/>
    <p:sldId id="291" r:id="rId15"/>
    <p:sldId id="289" r:id="rId16"/>
    <p:sldId id="292" r:id="rId17"/>
    <p:sldId id="293" r:id="rId18"/>
    <p:sldId id="276" r:id="rId19"/>
    <p:sldId id="275" r:id="rId20"/>
    <p:sldId id="294" r:id="rId21"/>
    <p:sldId id="295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E88"/>
    <a:srgbClr val="E73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7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v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"/>
            <a:ext cx="9202727" cy="687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30" y="2380971"/>
            <a:ext cx="3432562" cy="12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7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lo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"/>
            <a:ext cx="9202727" cy="687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30" y="2380971"/>
            <a:ext cx="3432562" cy="12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7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n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"/>
            <a:ext cx="9202727" cy="687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30" y="2380971"/>
            <a:ext cx="3432562" cy="12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1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055118" y="3392473"/>
            <a:ext cx="6858000" cy="1655762"/>
          </a:xfr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1" y="6371065"/>
            <a:ext cx="988040" cy="1146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1001751" cy="372047"/>
          </a:xfrm>
          <a:prstGeom prst="rect">
            <a:avLst/>
          </a:prstGeom>
        </p:spPr>
      </p:pic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055118" y="1829050"/>
            <a:ext cx="7886700" cy="1325563"/>
          </a:xfrm>
        </p:spPr>
        <p:txBody>
          <a:bodyPr>
            <a:noAutofit/>
          </a:bodyPr>
          <a:lstStyle>
            <a:lvl1pPr>
              <a:defRPr sz="5300" b="1" spc="17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91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64287" y="1462410"/>
            <a:ext cx="7886700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3300"/>
              </a:spcAft>
              <a:buNone/>
              <a:defRPr sz="1800" baseline="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77800" indent="-177800">
              <a:spcAft>
                <a:spcPts val="570"/>
              </a:spcAft>
              <a:buFont typeface="Times New Roman" panose="02020603050405020304" pitchFamily="18" charset="0"/>
              <a:buChar char="‒"/>
              <a:defRPr sz="200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Sem zadejte text</a:t>
            </a:r>
          </a:p>
          <a:p>
            <a:pPr lvl="1"/>
            <a:r>
              <a:rPr lang="cs-CZ" dirty="0" smtClean="0"/>
              <a:t>Věcného vytvořené pamětní</a:t>
            </a:r>
          </a:p>
          <a:p>
            <a:pPr lvl="1"/>
            <a:r>
              <a:rPr lang="cs-CZ" dirty="0" smtClean="0"/>
              <a:t>Co význam lhůty připadá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5" y="6370315"/>
            <a:ext cx="992817" cy="115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998467" cy="370800"/>
          </a:xfrm>
          <a:prstGeom prst="rect">
            <a:avLst/>
          </a:prstGeom>
        </p:spPr>
      </p:pic>
      <p:sp>
        <p:nvSpPr>
          <p:cNvPr id="10" name="Nadpis 3"/>
          <p:cNvSpPr>
            <a:spLocks noGrp="1"/>
          </p:cNvSpPr>
          <p:nvPr>
            <p:ph type="title"/>
          </p:nvPr>
        </p:nvSpPr>
        <p:spPr>
          <a:xfrm>
            <a:off x="564287" y="98734"/>
            <a:ext cx="7886700" cy="1325563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67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rázek 9"/>
          <p:cNvSpPr>
            <a:spLocks noGrp="1"/>
          </p:cNvSpPr>
          <p:nvPr>
            <p:ph type="pic" sz="quarter" idx="13"/>
          </p:nvPr>
        </p:nvSpPr>
        <p:spPr>
          <a:xfrm>
            <a:off x="564287" y="1564611"/>
            <a:ext cx="8009633" cy="385682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564287" y="5432612"/>
            <a:ext cx="8009633" cy="538162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5" y="6370315"/>
            <a:ext cx="992817" cy="1152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998467" cy="370800"/>
          </a:xfrm>
          <a:prstGeom prst="rect">
            <a:avLst/>
          </a:prstGeom>
        </p:spPr>
      </p:pic>
      <p:sp>
        <p:nvSpPr>
          <p:cNvPr id="13" name="Nadpis 2"/>
          <p:cNvSpPr>
            <a:spLocks noGrp="1"/>
          </p:cNvSpPr>
          <p:nvPr>
            <p:ph type="title"/>
          </p:nvPr>
        </p:nvSpPr>
        <p:spPr>
          <a:xfrm>
            <a:off x="564286" y="98734"/>
            <a:ext cx="7886700" cy="1325563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671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564287" y="2295164"/>
            <a:ext cx="2138572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1" name="Zástupný symbol pro text 9"/>
          <p:cNvSpPr>
            <a:spLocks noGrp="1"/>
          </p:cNvSpPr>
          <p:nvPr>
            <p:ph type="body" sz="quarter" idx="14"/>
          </p:nvPr>
        </p:nvSpPr>
        <p:spPr>
          <a:xfrm>
            <a:off x="564287" y="2958354"/>
            <a:ext cx="2138572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5" y="6370315"/>
            <a:ext cx="992817" cy="1152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998467" cy="370800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 userDrawn="1"/>
        </p:nvSpPr>
        <p:spPr>
          <a:xfrm>
            <a:off x="564287" y="9873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baseline="0">
                <a:solidFill>
                  <a:srgbClr val="023E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15" name="Zástupný symbol pro text 9"/>
          <p:cNvSpPr>
            <a:spLocks noGrp="1"/>
          </p:cNvSpPr>
          <p:nvPr>
            <p:ph type="body" sz="quarter" idx="16" hasCustomPrompt="1"/>
          </p:nvPr>
        </p:nvSpPr>
        <p:spPr>
          <a:xfrm>
            <a:off x="3540570" y="2295164"/>
            <a:ext cx="2066854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6" name="Zástupný symbol pro text 9"/>
          <p:cNvSpPr>
            <a:spLocks noGrp="1"/>
          </p:cNvSpPr>
          <p:nvPr>
            <p:ph type="body" sz="quarter" idx="17"/>
          </p:nvPr>
        </p:nvSpPr>
        <p:spPr>
          <a:xfrm>
            <a:off x="3540570" y="2958354"/>
            <a:ext cx="2066854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text 9"/>
          <p:cNvSpPr>
            <a:spLocks noGrp="1"/>
          </p:cNvSpPr>
          <p:nvPr>
            <p:ph type="body" sz="quarter" idx="18" hasCustomPrompt="1"/>
          </p:nvPr>
        </p:nvSpPr>
        <p:spPr>
          <a:xfrm>
            <a:off x="6445135" y="2303844"/>
            <a:ext cx="2134951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8" name="Zástupný symbol pro text 9"/>
          <p:cNvSpPr>
            <a:spLocks noGrp="1"/>
          </p:cNvSpPr>
          <p:nvPr>
            <p:ph type="body" sz="quarter" idx="19"/>
          </p:nvPr>
        </p:nvSpPr>
        <p:spPr>
          <a:xfrm>
            <a:off x="6445135" y="2967034"/>
            <a:ext cx="2134951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9574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prezentace">
    <p:bg>
      <p:bgPr>
        <a:solidFill>
          <a:srgbClr val="E73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04639" y="1762438"/>
            <a:ext cx="7886700" cy="1325563"/>
          </a:xfrm>
        </p:spPr>
        <p:txBody>
          <a:bodyPr>
            <a:normAutofit/>
          </a:bodyPr>
          <a:lstStyle>
            <a:lvl1pPr>
              <a:defRPr sz="4400" b="1" spc="11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Kapitola prezentace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1" y="6371065"/>
            <a:ext cx="988040" cy="1146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1001751" cy="3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90748" y="1476103"/>
            <a:ext cx="7886700" cy="1325563"/>
          </a:xfrm>
        </p:spPr>
        <p:txBody>
          <a:bodyPr>
            <a:normAutofit/>
          </a:bodyPr>
          <a:lstStyle>
            <a:lvl1pPr>
              <a:defRPr sz="40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1" y="6371065"/>
            <a:ext cx="988040" cy="1146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88" y="4795244"/>
            <a:ext cx="1905774" cy="707798"/>
          </a:xfrm>
          <a:prstGeom prst="rect">
            <a:avLst/>
          </a:prstGeom>
        </p:spPr>
      </p:pic>
      <p:sp>
        <p:nvSpPr>
          <p:cNvPr id="9" name="Zástupný symbol pro text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8446" y="3599280"/>
            <a:ext cx="5776912" cy="1803400"/>
          </a:xfrm>
        </p:spPr>
        <p:txBody>
          <a:bodyPr>
            <a:normAutofit/>
          </a:bodyPr>
          <a:lstStyle>
            <a:lvl1pPr marL="0" indent="0">
              <a:buNone/>
              <a:defRPr sz="1800" b="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cs-CZ" dirty="0" smtClean="0"/>
              <a:t>Ing. Stanislava Drahokoupilová, Ph.D.</a:t>
            </a:r>
          </a:p>
          <a:p>
            <a:pPr lvl="0"/>
            <a:r>
              <a:rPr lang="cs-CZ" dirty="0" smtClean="0"/>
              <a:t> stanislava.drahokoupilova@chmi.cz</a:t>
            </a:r>
          </a:p>
        </p:txBody>
      </p:sp>
    </p:spTree>
    <p:extLst>
      <p:ext uri="{BB962C8B-B14F-4D97-AF65-F5344CB8AC3E}">
        <p14:creationId xmlns:p14="http://schemas.microsoft.com/office/powerpoint/2010/main" val="88182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E4472-466E-4052-B589-E1E111A72CE1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CFF1-F1D0-4020-8A00-0494ED639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49" r:id="rId4"/>
    <p:sldLayoutId id="2147483650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7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2077" y="4168140"/>
            <a:ext cx="3516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solidFill>
                  <a:schemeClr val="bg1"/>
                </a:solidFill>
              </a:rPr>
              <a:t>Změna </a:t>
            </a:r>
            <a:r>
              <a:rPr lang="sv-SE" sz="2800" b="1" dirty="0" smtClean="0">
                <a:solidFill>
                  <a:schemeClr val="bg1"/>
                </a:solidFill>
              </a:rPr>
              <a:t>klimatu </a:t>
            </a:r>
            <a:r>
              <a:rPr lang="cs-CZ" sz="2800" b="1" dirty="0" smtClean="0">
                <a:solidFill>
                  <a:schemeClr val="bg1"/>
                </a:solidFill>
              </a:rPr>
              <a:t>Č</a:t>
            </a:r>
            <a:r>
              <a:rPr lang="sv-SE" sz="2800" b="1" dirty="0" smtClean="0">
                <a:solidFill>
                  <a:schemeClr val="bg1"/>
                </a:solidFill>
              </a:rPr>
              <a:t>ísla </a:t>
            </a:r>
            <a:r>
              <a:rPr lang="sv-SE" sz="2800" b="1" dirty="0">
                <a:solidFill>
                  <a:schemeClr val="bg1"/>
                </a:solidFill>
              </a:rPr>
              <a:t>a fakta</a:t>
            </a:r>
            <a:r>
              <a:rPr lang="cs-CZ" sz="2800" b="1" dirty="0">
                <a:solidFill>
                  <a:schemeClr val="bg1"/>
                </a:solidFill>
              </a:rPr>
              <a:t/>
            </a:r>
            <a:br>
              <a:rPr lang="cs-CZ" sz="2800" b="1" dirty="0">
                <a:solidFill>
                  <a:schemeClr val="bg1"/>
                </a:solidFill>
              </a:rPr>
            </a:br>
            <a:r>
              <a:rPr lang="cs-CZ" sz="2800" b="1" dirty="0">
                <a:solidFill>
                  <a:schemeClr val="bg1"/>
                </a:solidFill>
              </a:rPr>
              <a:t>(diskuse)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04460" y="4427220"/>
            <a:ext cx="3665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Radim </a:t>
            </a:r>
            <a:r>
              <a:rPr lang="cs-CZ" sz="2000" b="1" dirty="0" err="1">
                <a:solidFill>
                  <a:schemeClr val="bg1"/>
                </a:solidFill>
              </a:rPr>
              <a:t>Tolasz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13. </a:t>
            </a:r>
            <a:r>
              <a:rPr lang="cs-CZ" sz="2000" b="1" dirty="0" smtClean="0">
                <a:solidFill>
                  <a:schemeClr val="bg1"/>
                </a:solidFill>
              </a:rPr>
              <a:t>listopadu </a:t>
            </a:r>
            <a:r>
              <a:rPr lang="cs-CZ" sz="2000" b="1" dirty="0" smtClean="0">
                <a:solidFill>
                  <a:schemeClr val="bg1"/>
                </a:solidFill>
              </a:rPr>
              <a:t>2023 </a:t>
            </a:r>
            <a:endParaRPr lang="cs-CZ" sz="2000" b="1" dirty="0" smtClean="0">
              <a:solidFill>
                <a:schemeClr val="bg1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RECETOX Brno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1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410544"/>
            <a:ext cx="8229600" cy="10077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dirty="0"/>
              <a:t>AR1 (1990): </a:t>
            </a:r>
            <a:r>
              <a:rPr lang="cs-CZ" sz="3200" dirty="0" err="1"/>
              <a:t>Climate</a:t>
            </a:r>
            <a:r>
              <a:rPr lang="cs-CZ" sz="3200" dirty="0"/>
              <a:t> </a:t>
            </a:r>
            <a:r>
              <a:rPr lang="cs-CZ" sz="3200" dirty="0" err="1"/>
              <a:t>Change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err="1"/>
              <a:t>The</a:t>
            </a:r>
            <a:r>
              <a:rPr lang="cs-CZ" sz="3200" dirty="0"/>
              <a:t> IPCC </a:t>
            </a:r>
            <a:r>
              <a:rPr lang="cs-CZ" sz="3200" dirty="0" err="1"/>
              <a:t>Scientific</a:t>
            </a:r>
            <a:r>
              <a:rPr lang="cs-CZ" sz="3200" dirty="0"/>
              <a:t> </a:t>
            </a:r>
            <a:r>
              <a:rPr lang="cs-CZ" sz="3200" dirty="0" err="1"/>
              <a:t>Assesment</a:t>
            </a:r>
            <a:endParaRPr lang="cs-CZ" sz="3200" dirty="0"/>
          </a:p>
        </p:txBody>
      </p:sp>
      <p:grpSp>
        <p:nvGrpSpPr>
          <p:cNvPr id="9" name="Skupina 8"/>
          <p:cNvGrpSpPr/>
          <p:nvPr/>
        </p:nvGrpSpPr>
        <p:grpSpPr>
          <a:xfrm>
            <a:off x="1" y="1484785"/>
            <a:ext cx="4499992" cy="2952328"/>
            <a:chOff x="0" y="1844824"/>
            <a:chExt cx="5868144" cy="3676253"/>
          </a:xfrm>
        </p:grpSpPr>
        <p:grpSp>
          <p:nvGrpSpPr>
            <p:cNvPr id="6" name="Skupina 5"/>
            <p:cNvGrpSpPr/>
            <p:nvPr/>
          </p:nvGrpSpPr>
          <p:grpSpPr>
            <a:xfrm>
              <a:off x="0" y="1844824"/>
              <a:ext cx="5629275" cy="3676253"/>
              <a:chOff x="179512" y="1772816"/>
              <a:chExt cx="5629275" cy="3676253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512" y="1772816"/>
                <a:ext cx="5629275" cy="1304925"/>
              </a:xfrm>
              <a:prstGeom prst="rect">
                <a:avLst/>
              </a:prstGeom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576" y="2924944"/>
                <a:ext cx="4981575" cy="2524125"/>
              </a:xfrm>
              <a:prstGeom prst="rect">
                <a:avLst/>
              </a:prstGeom>
            </p:spPr>
          </p:pic>
        </p:grpSp>
        <p:sp>
          <p:nvSpPr>
            <p:cNvPr id="7" name="Ovál 6"/>
            <p:cNvSpPr/>
            <p:nvPr/>
          </p:nvSpPr>
          <p:spPr>
            <a:xfrm>
              <a:off x="395536" y="4149080"/>
              <a:ext cx="5472608" cy="11521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872" y="1844824"/>
            <a:ext cx="4378640" cy="24482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51" y="4359623"/>
            <a:ext cx="3870049" cy="2439513"/>
          </a:xfrm>
          <a:prstGeom prst="rect">
            <a:avLst/>
          </a:prstGeom>
        </p:spPr>
      </p:pic>
      <p:sp>
        <p:nvSpPr>
          <p:cNvPr id="11" name="Ovál 10"/>
          <p:cNvSpPr/>
          <p:nvPr/>
        </p:nvSpPr>
        <p:spPr>
          <a:xfrm>
            <a:off x="4801872" y="3212976"/>
            <a:ext cx="4342128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2266111" y="5209256"/>
            <a:ext cx="4342128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56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564287" y="98735"/>
            <a:ext cx="7886700" cy="8156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6. hodnotící zpráva IPCC (2021/2022/2023)</a:t>
            </a:r>
            <a:endParaRPr lang="cs-CZ" dirty="0"/>
          </a:p>
        </p:txBody>
      </p:sp>
      <p:pic>
        <p:nvPicPr>
          <p:cNvPr id="40" name="Obrázek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22" y="1634383"/>
            <a:ext cx="1956304" cy="2545237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643" y="1634383"/>
            <a:ext cx="1785279" cy="2545237"/>
          </a:xfrm>
          <a:prstGeom prst="rect">
            <a:avLst/>
          </a:prstGeom>
        </p:spPr>
      </p:pic>
      <p:sp>
        <p:nvSpPr>
          <p:cNvPr id="42" name="TextovéPole 41"/>
          <p:cNvSpPr txBox="1"/>
          <p:nvPr/>
        </p:nvSpPr>
        <p:spPr>
          <a:xfrm>
            <a:off x="895549" y="12367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WGI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3037001" y="123834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WGII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4980497" y="123991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WGIII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45" name="Obrázek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271" y="1617937"/>
            <a:ext cx="1877781" cy="2561683"/>
          </a:xfrm>
          <a:prstGeom prst="rect">
            <a:avLst/>
          </a:prstGeom>
        </p:spPr>
      </p:pic>
      <p:sp>
        <p:nvSpPr>
          <p:cNvPr id="46" name="TextovéPole 45"/>
          <p:cNvSpPr txBox="1"/>
          <p:nvPr/>
        </p:nvSpPr>
        <p:spPr>
          <a:xfrm>
            <a:off x="6564967" y="124871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0070C0"/>
                </a:solidFill>
              </a:rPr>
              <a:t>Synthesis</a:t>
            </a:r>
            <a:r>
              <a:rPr lang="cs-CZ" b="1" dirty="0" smtClean="0">
                <a:solidFill>
                  <a:srgbClr val="0070C0"/>
                </a:solidFill>
              </a:rPr>
              <a:t> Report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47" name="Obrázek 10" descr="Téma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8988" y="4670322"/>
            <a:ext cx="2974367" cy="202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ovéPole 47"/>
          <p:cNvSpPr txBox="1"/>
          <p:nvPr/>
        </p:nvSpPr>
        <p:spPr>
          <a:xfrm>
            <a:off x="224922" y="4955616"/>
            <a:ext cx="3211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B0F0"/>
                </a:solidFill>
              </a:rPr>
              <a:t>Report</a:t>
            </a:r>
          </a:p>
          <a:p>
            <a:r>
              <a:rPr lang="cs-CZ" b="1" dirty="0" err="1" smtClean="0">
                <a:solidFill>
                  <a:srgbClr val="00B0F0"/>
                </a:solidFill>
              </a:rPr>
              <a:t>Technical</a:t>
            </a:r>
            <a:r>
              <a:rPr lang="cs-CZ" b="1" dirty="0" smtClean="0">
                <a:solidFill>
                  <a:srgbClr val="00B0F0"/>
                </a:solidFill>
              </a:rPr>
              <a:t> </a:t>
            </a:r>
            <a:r>
              <a:rPr lang="cs-CZ" b="1" dirty="0" err="1" smtClean="0">
                <a:solidFill>
                  <a:srgbClr val="00B0F0"/>
                </a:solidFill>
              </a:rPr>
              <a:t>Summary</a:t>
            </a:r>
            <a:endParaRPr lang="cs-CZ" b="1" dirty="0" smtClean="0">
              <a:solidFill>
                <a:srgbClr val="00B0F0"/>
              </a:solidFill>
            </a:endParaRPr>
          </a:p>
          <a:p>
            <a:r>
              <a:rPr lang="cs-CZ" b="1" dirty="0" err="1" smtClean="0">
                <a:solidFill>
                  <a:srgbClr val="00B0F0"/>
                </a:solidFill>
              </a:rPr>
              <a:t>Summary</a:t>
            </a:r>
            <a:r>
              <a:rPr lang="cs-CZ" b="1" dirty="0" smtClean="0">
                <a:solidFill>
                  <a:srgbClr val="00B0F0"/>
                </a:solidFill>
              </a:rPr>
              <a:t> </a:t>
            </a:r>
            <a:r>
              <a:rPr lang="cs-CZ" b="1" dirty="0" err="1" smtClean="0">
                <a:solidFill>
                  <a:srgbClr val="00B0F0"/>
                </a:solidFill>
              </a:rPr>
              <a:t>for</a:t>
            </a:r>
            <a:r>
              <a:rPr lang="cs-CZ" b="1" dirty="0" smtClean="0">
                <a:solidFill>
                  <a:srgbClr val="00B0F0"/>
                </a:solidFill>
              </a:rPr>
              <a:t> </a:t>
            </a:r>
            <a:r>
              <a:rPr lang="cs-CZ" b="1" dirty="0" err="1" smtClean="0">
                <a:solidFill>
                  <a:srgbClr val="00B0F0"/>
                </a:solidFill>
              </a:rPr>
              <a:t>Policy</a:t>
            </a:r>
            <a:r>
              <a:rPr lang="cs-CZ" b="1" dirty="0" smtClean="0">
                <a:solidFill>
                  <a:srgbClr val="00B0F0"/>
                </a:solidFill>
              </a:rPr>
              <a:t> </a:t>
            </a:r>
            <a:r>
              <a:rPr lang="cs-CZ" b="1" dirty="0" err="1" smtClean="0">
                <a:solidFill>
                  <a:srgbClr val="00B0F0"/>
                </a:solidFill>
              </a:rPr>
              <a:t>Makers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9" name="Šipka dolů 48"/>
          <p:cNvSpPr/>
          <p:nvPr/>
        </p:nvSpPr>
        <p:spPr>
          <a:xfrm>
            <a:off x="1163745" y="4281948"/>
            <a:ext cx="153778" cy="776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0" name="Obrázek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402" y="1606104"/>
            <a:ext cx="1908129" cy="25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8" y="205644"/>
            <a:ext cx="4792354" cy="66191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13" y="247209"/>
            <a:ext cx="4532287" cy="65127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113" y="925484"/>
            <a:ext cx="6553200" cy="472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52787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Změna klimatu a zdraví obyvatel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79511" y="1163182"/>
            <a:ext cx="4841375" cy="334821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 smtClean="0"/>
              <a:t>WHO upozorňuje na problémy hlavně v chudých oblastech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dostupnost lékařské péče, přístup k čisté vodě a nezávadným potravinám, ochrana před extrémními výkyvy počasí a znečištěným ovzduším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 smtClean="0"/>
              <a:t>Evropa a Česko?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vlny horka, sezónní rozložení alergenních pylů, šíření infekčních chorob přenášených klíšťaty a komáry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úzká souvislost se znečištěným ovzduším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snížení emisí GHG sebou přináší snížení emisí prachu, karcinogenů, alergenů, …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89" y="3320006"/>
            <a:ext cx="1965158" cy="32193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15" y="1163182"/>
            <a:ext cx="3860474" cy="23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564287" y="0"/>
            <a:ext cx="7886700" cy="896946"/>
          </a:xfrm>
        </p:spPr>
        <p:txBody>
          <a:bodyPr/>
          <a:lstStyle/>
          <a:p>
            <a:pPr algn="ctr"/>
            <a:r>
              <a:rPr lang="cs-CZ" dirty="0" err="1" smtClean="0"/>
              <a:t>Climategate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5322" y="1101213"/>
            <a:ext cx="8316551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70C0"/>
                </a:solidFill>
              </a:rPr>
              <a:t>Kybernetický útok na </a:t>
            </a:r>
            <a:r>
              <a:rPr lang="cs-CZ" dirty="0" err="1" smtClean="0">
                <a:solidFill>
                  <a:srgbClr val="0070C0"/>
                </a:solidFill>
              </a:rPr>
              <a:t>Climate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Research</a:t>
            </a:r>
            <a:r>
              <a:rPr lang="cs-CZ" dirty="0" smtClean="0">
                <a:solidFill>
                  <a:srgbClr val="0070C0"/>
                </a:solidFill>
              </a:rPr>
              <a:t> Unit (University </a:t>
            </a:r>
            <a:r>
              <a:rPr lang="cs-CZ" dirty="0" err="1" smtClean="0">
                <a:solidFill>
                  <a:srgbClr val="0070C0"/>
                </a:solidFill>
              </a:rPr>
              <a:t>of</a:t>
            </a:r>
            <a:r>
              <a:rPr lang="cs-CZ" dirty="0" smtClean="0">
                <a:solidFill>
                  <a:srgbClr val="0070C0"/>
                </a:solidFill>
              </a:rPr>
              <a:t> East </a:t>
            </a:r>
            <a:r>
              <a:rPr lang="cs-CZ" dirty="0" err="1" smtClean="0">
                <a:solidFill>
                  <a:srgbClr val="0070C0"/>
                </a:solidFill>
              </a:rPr>
              <a:t>Anglia</a:t>
            </a:r>
            <a:r>
              <a:rPr lang="cs-CZ" dirty="0" smtClean="0">
                <a:solidFill>
                  <a:srgbClr val="0070C0"/>
                </a:solidFill>
              </a:rPr>
              <a:t>), 2009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70C0"/>
                </a:solidFill>
              </a:rPr>
              <a:t>Uniklo cca 3000 dokumentů a 1000 emailů z období 1996–2009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70C0"/>
                </a:solidFill>
              </a:rPr>
              <a:t>Zveřejněno před COP15 v Kodani (12/2009)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70C0"/>
                </a:solidFill>
              </a:rPr>
              <a:t>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70C0"/>
                </a:solidFill>
              </a:rPr>
              <a:t>Britské vyšetřování konstatovalo, že vědci </a:t>
            </a:r>
            <a:r>
              <a:rPr lang="cs-CZ" dirty="0">
                <a:solidFill>
                  <a:srgbClr val="0070C0"/>
                </a:solidFill>
              </a:rPr>
              <a:t>porušili velmi přísný britský zákon o svobodném přístupu k informacím (FOIA, </a:t>
            </a:r>
            <a:r>
              <a:rPr lang="cs-CZ" dirty="0" err="1">
                <a:solidFill>
                  <a:srgbClr val="0070C0"/>
                </a:solidFill>
              </a:rPr>
              <a:t>Freedom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of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Information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Act</a:t>
            </a:r>
            <a:r>
              <a:rPr lang="cs-CZ" dirty="0" smtClean="0">
                <a:solidFill>
                  <a:srgbClr val="0070C0"/>
                </a:solidFill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70C0"/>
                </a:solidFill>
              </a:rPr>
              <a:t>CRU požádalo dodavatele dat o souhlas s jejich zveřejněním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70C0"/>
                </a:solidFill>
              </a:rPr>
              <a:t>ČHMÚ požádalo nejprve o zaslání kopie dat, které mají k dispozici a chtějí je zveřejnit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70C0"/>
                </a:solidFill>
              </a:rPr>
              <a:t>ČHMÚ po analýze těchto dat se zveřejněním souhlasilo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43467" y="5747722"/>
            <a:ext cx="6800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</a:rPr>
              <a:t>Co se jednou ve veřejném prostoru objeví, už tam zůstává navěky…</a:t>
            </a:r>
            <a:endParaRPr lang="cs-CZ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6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7" y="338825"/>
            <a:ext cx="4164143" cy="18355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7" y="2241811"/>
            <a:ext cx="4164143" cy="23539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97" y="4856775"/>
            <a:ext cx="4164143" cy="10033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23851" y="6181984"/>
            <a:ext cx="4085390" cy="39437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9581" y="6181984"/>
            <a:ext cx="383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https://</a:t>
            </a:r>
            <a:r>
              <a:rPr lang="cs-CZ" b="1" dirty="0" smtClean="0">
                <a:solidFill>
                  <a:schemeClr val="bg1"/>
                </a:solidFill>
              </a:rPr>
              <a:t>www.adapterraawards.cz/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574" y="338825"/>
            <a:ext cx="3731413" cy="183553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605" y="2241811"/>
            <a:ext cx="2016919" cy="5334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574" y="2775211"/>
            <a:ext cx="3800476" cy="286576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1574" y="5298663"/>
            <a:ext cx="3800476" cy="155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409"/>
            <a:ext cx="9144000" cy="4725129"/>
          </a:xfrm>
          <a:prstGeom prst="rect">
            <a:avLst/>
          </a:prstGeom>
        </p:spPr>
      </p:pic>
      <p:sp>
        <p:nvSpPr>
          <p:cNvPr id="35" name="Nadpis 2"/>
          <p:cNvSpPr>
            <a:spLocks noGrp="1"/>
          </p:cNvSpPr>
          <p:nvPr>
            <p:ph type="title"/>
          </p:nvPr>
        </p:nvSpPr>
        <p:spPr>
          <a:xfrm>
            <a:off x="564287" y="0"/>
            <a:ext cx="7886700" cy="89694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Průměrná teplota vzduchu v ČR, SSP5-8.5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25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0009"/>
            <a:ext cx="9144000" cy="4396876"/>
          </a:xfrm>
          <a:prstGeom prst="rect">
            <a:avLst/>
          </a:prstGeom>
        </p:spPr>
      </p:pic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564287" y="0"/>
            <a:ext cx="7886700" cy="896946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Sdružená rizika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05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dirty="0"/>
              <a:t>Omyly v diskusích o změně klimatu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Vliv skleníkových plynů na oteplování je nepotvrzená hypotéza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Množství CO2 je zcela zanedbatelné a není to škodlivina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Největší vliv na oteplování má vodní pára, protože je to nejvýznamnější skleníkový plyn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Klima se měnilo </a:t>
            </a:r>
            <a:r>
              <a:rPr lang="cs-CZ" dirty="0" smtClean="0"/>
              <a:t>vždy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Nemůžeme poroučet větru dešti</a:t>
            </a:r>
            <a:endParaRPr lang="cs-CZ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Grónsko bylo za Vikingů zelené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Kolem Antarktidy je více ledu a tedy se ochlazuje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Když přestaneme v Evropě létat a jíst maso, tak to pomůže klimatu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Neumíte předpovědět počasí na zítřek, a předpovídáte do konce století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Když přeletíme z New Yorku do Los Angeles, tak se oteplí o 20 °C a přežijeme to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3" y="2296102"/>
            <a:ext cx="2692185" cy="18103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73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"/>
          <p:cNvSpPr>
            <a:spLocks noGrp="1"/>
          </p:cNvSpPr>
          <p:nvPr>
            <p:ph type="title"/>
          </p:nvPr>
        </p:nvSpPr>
        <p:spPr>
          <a:xfrm>
            <a:off x="457200" y="72533"/>
            <a:ext cx="8229600" cy="803939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Klimatická diskuse v Česku</a:t>
            </a:r>
            <a:endParaRPr lang="cs-CZ" sz="3200" dirty="0"/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1" y="3349773"/>
            <a:ext cx="5747045" cy="1339919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5" y="1122180"/>
            <a:ext cx="6280503" cy="2493729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28" y="3011697"/>
            <a:ext cx="2013053" cy="2571882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04" y="2571832"/>
            <a:ext cx="4512101" cy="745409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6" y="4698280"/>
            <a:ext cx="5143764" cy="1327218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885" y="5658827"/>
            <a:ext cx="5150115" cy="1117657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716" y="2238371"/>
            <a:ext cx="3500284" cy="599330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4638" y="1104708"/>
            <a:ext cx="3446235" cy="39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cs-CZ" dirty="0" smtClean="0"/>
              <a:t>CV</a:t>
            </a:r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59080" y="1363980"/>
            <a:ext cx="8229600" cy="4960620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ČHMÚ od roku 1986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Absolvent MU (UJEP) Brno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Diplomová práce 1987 „Režim plavenin v povodí Odry“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Doktorská práce 2007 „Databázové zpracování klimatologických dat“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Autor a spoluautor (např. Atlas podnebí Česka)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2003 – 2011 Náměstek ředitele ČHMÚ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2012 – dosud vedoucí Oddělení klimatické změny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Spoluautor aplikace CLIDATA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Expert WMO pro klimatologická data a databáze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Zástupce ČR v IPCC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Externí výuka na OU od 1988</a:t>
            </a:r>
          </a:p>
        </p:txBody>
      </p:sp>
    </p:spTree>
    <p:extLst>
      <p:ext uri="{BB962C8B-B14F-4D97-AF65-F5344CB8AC3E}">
        <p14:creationId xmlns:p14="http://schemas.microsoft.com/office/powerpoint/2010/main" val="329187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72533"/>
            <a:ext cx="8229600" cy="803939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Klimatická diskuse v Česku</a:t>
            </a: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6562"/>
            <a:ext cx="5054860" cy="14605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906" y="876472"/>
            <a:ext cx="4844726" cy="8400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01" y="810601"/>
            <a:ext cx="2469251" cy="77930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013" y="1730671"/>
            <a:ext cx="2755787" cy="14054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61" y="3303796"/>
            <a:ext cx="3829050" cy="17240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811" y="3540977"/>
            <a:ext cx="4143375" cy="9525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1672" y="4640826"/>
            <a:ext cx="6011919" cy="219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2077" y="4168140"/>
            <a:ext cx="3516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solidFill>
                  <a:schemeClr val="bg1"/>
                </a:solidFill>
              </a:rPr>
              <a:t>Změna </a:t>
            </a:r>
            <a:r>
              <a:rPr lang="sv-SE" sz="2800" b="1" dirty="0" smtClean="0">
                <a:solidFill>
                  <a:schemeClr val="bg1"/>
                </a:solidFill>
              </a:rPr>
              <a:t>klimatu </a:t>
            </a:r>
            <a:r>
              <a:rPr lang="cs-CZ" sz="2800" b="1" dirty="0" smtClean="0">
                <a:solidFill>
                  <a:schemeClr val="bg1"/>
                </a:solidFill>
              </a:rPr>
              <a:t>Č</a:t>
            </a:r>
            <a:r>
              <a:rPr lang="sv-SE" sz="2800" b="1" dirty="0" smtClean="0">
                <a:solidFill>
                  <a:schemeClr val="bg1"/>
                </a:solidFill>
              </a:rPr>
              <a:t>ísla </a:t>
            </a:r>
            <a:r>
              <a:rPr lang="sv-SE" sz="2800" b="1" dirty="0">
                <a:solidFill>
                  <a:schemeClr val="bg1"/>
                </a:solidFill>
              </a:rPr>
              <a:t>a fakta</a:t>
            </a:r>
            <a:r>
              <a:rPr lang="cs-CZ" sz="2800" b="1" dirty="0">
                <a:solidFill>
                  <a:schemeClr val="bg1"/>
                </a:solidFill>
              </a:rPr>
              <a:t/>
            </a:r>
            <a:br>
              <a:rPr lang="cs-CZ" sz="2800" b="1" dirty="0">
                <a:solidFill>
                  <a:schemeClr val="bg1"/>
                </a:solidFill>
              </a:rPr>
            </a:br>
            <a:r>
              <a:rPr lang="cs-CZ" sz="2800" b="1" dirty="0">
                <a:solidFill>
                  <a:schemeClr val="bg1"/>
                </a:solidFill>
              </a:rPr>
              <a:t>(diskuse)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04460" y="4427220"/>
            <a:ext cx="3665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Radim </a:t>
            </a:r>
            <a:r>
              <a:rPr lang="cs-CZ" sz="2000" b="1" dirty="0" err="1">
                <a:solidFill>
                  <a:schemeClr val="bg1"/>
                </a:solidFill>
              </a:rPr>
              <a:t>Tolasz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13. </a:t>
            </a:r>
            <a:r>
              <a:rPr lang="cs-CZ" sz="2000" b="1" dirty="0" smtClean="0">
                <a:solidFill>
                  <a:schemeClr val="bg1"/>
                </a:solidFill>
              </a:rPr>
              <a:t>listopadu </a:t>
            </a:r>
            <a:r>
              <a:rPr lang="cs-CZ" sz="2000" b="1" dirty="0" smtClean="0">
                <a:solidFill>
                  <a:schemeClr val="bg1"/>
                </a:solidFill>
              </a:rPr>
              <a:t>2023 </a:t>
            </a:r>
            <a:endParaRPr lang="cs-CZ" sz="2000" b="1" dirty="0" smtClean="0">
              <a:solidFill>
                <a:schemeClr val="bg1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RECETOX Brno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517128" y="83128"/>
            <a:ext cx="8413812" cy="9393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800" dirty="0"/>
              <a:t>Teploty a srážky v </a:t>
            </a:r>
            <a:r>
              <a:rPr lang="cs-CZ" sz="2800" dirty="0" smtClean="0"/>
              <a:t>ČR</a:t>
            </a:r>
            <a:br>
              <a:rPr lang="cs-CZ" sz="2800" dirty="0" smtClean="0"/>
            </a:br>
            <a:r>
              <a:rPr lang="cs-CZ" sz="2800" dirty="0" smtClean="0"/>
              <a:t>syntetická </a:t>
            </a:r>
            <a:r>
              <a:rPr lang="cs-CZ" sz="2800" dirty="0"/>
              <a:t>řada  </a:t>
            </a:r>
            <a:r>
              <a:rPr lang="cs-CZ" sz="2800" dirty="0" smtClean="0"/>
              <a:t>1771/1881 až </a:t>
            </a:r>
            <a:r>
              <a:rPr lang="cs-CZ" sz="2800" dirty="0" smtClean="0"/>
              <a:t>2022</a:t>
            </a:r>
            <a:endParaRPr lang="en-US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31" y="3973693"/>
            <a:ext cx="3945300" cy="27985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09981"/>
            <a:ext cx="9143999" cy="307914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501" y="3989123"/>
            <a:ext cx="4958497" cy="28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/>
              <a:t>K</a:t>
            </a:r>
            <a:r>
              <a:rPr lang="cs-CZ" sz="3200" dirty="0" err="1"/>
              <a:t>limat</a:t>
            </a:r>
            <a:r>
              <a:rPr lang="en-US" sz="3200" dirty="0"/>
              <a:t>ick</a:t>
            </a:r>
            <a:r>
              <a:rPr lang="cs-CZ" sz="3200" dirty="0"/>
              <a:t>é faktor</a:t>
            </a:r>
            <a:r>
              <a:rPr lang="en-US" sz="3200" dirty="0"/>
              <a:t>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81668"/>
            <a:ext cx="8229600" cy="57248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Astronomické (</a:t>
            </a:r>
            <a:r>
              <a:rPr lang="cs-CZ" sz="2100" b="1" dirty="0" err="1"/>
              <a:t>Milankovičovy</a:t>
            </a:r>
            <a:r>
              <a:rPr lang="cs-CZ" sz="2100" b="1" dirty="0"/>
              <a:t> cykly)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Sluneční záření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Oběžné vlastnosti Země kolem Slunce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Rotace Země a sklon zemské osy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Impakty vesmírných těles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Geografické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Zeměpisná šířka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Rozložení pevnin a oceánů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Všeobecná cirkulace atmosféry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Oceánské proudy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Sopečná činnost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Nadmořská výška, tvary reliéfu, krajinný pokryv, složení atmosféry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Antropogenní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Složení atmosféry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Vlastnosti zemského povrchu (albedo, </a:t>
            </a:r>
            <a:r>
              <a:rPr lang="cs-CZ" dirty="0" err="1"/>
              <a:t>landuse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384" y="1052737"/>
            <a:ext cx="4189615" cy="32985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9437" y="5585254"/>
            <a:ext cx="373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}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73257" y="578530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oteplování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4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/>
              <a:t>K</a:t>
            </a:r>
            <a:r>
              <a:rPr lang="cs-CZ" sz="3200" dirty="0" err="1"/>
              <a:t>limat</a:t>
            </a:r>
            <a:r>
              <a:rPr lang="en-US" sz="3200" dirty="0"/>
              <a:t>ick</a:t>
            </a:r>
            <a:r>
              <a:rPr lang="cs-CZ" sz="3200" dirty="0"/>
              <a:t>é faktor</a:t>
            </a:r>
            <a:r>
              <a:rPr lang="en-US" sz="3200" dirty="0"/>
              <a:t>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81668"/>
            <a:ext cx="8229600" cy="57248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Astronomické (</a:t>
            </a:r>
            <a:r>
              <a:rPr lang="cs-CZ" sz="2100" b="1" dirty="0" err="1"/>
              <a:t>Milankovičovy</a:t>
            </a:r>
            <a:r>
              <a:rPr lang="cs-CZ" sz="2100" b="1" dirty="0"/>
              <a:t> cykly)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Sluneční záření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Oběžné vlastnosti Země kolem Slunce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Rotace Země a sklon zemské osy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Impakty vesmírných těles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Geografické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Zeměpisná šířka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Rozložení pevnin a oceánů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Všeobecná cirkulace atmosféry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Oceánské proudy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Sopečná činnost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Nadmořská výška, tvary reliéfu, krajinný pokryv, složení atmosféry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Antropogenní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Složení atmosféry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Vlastnosti zemského povrchu (albedo, </a:t>
            </a:r>
            <a:r>
              <a:rPr lang="cs-CZ" dirty="0" err="1"/>
              <a:t>landuse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384" y="1052737"/>
            <a:ext cx="4189615" cy="32985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9437" y="5585254"/>
            <a:ext cx="373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}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73257" y="578530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oteplování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84" y="881668"/>
            <a:ext cx="4012020" cy="35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Skleníkové plyny</a:t>
            </a:r>
            <a:endParaRPr lang="cs-CZ" sz="3200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902140"/>
              </p:ext>
            </p:extLst>
          </p:nvPr>
        </p:nvGraphicFramePr>
        <p:xfrm>
          <a:off x="6660232" y="4221088"/>
          <a:ext cx="2263141" cy="168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482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CO</a:t>
                      </a:r>
                      <a:r>
                        <a:rPr lang="cs-CZ" sz="1400" baseline="-25000" dirty="0" smtClean="0"/>
                        <a:t>2</a:t>
                      </a:r>
                      <a:endParaRPr lang="cs-CZ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CH</a:t>
                      </a:r>
                      <a:r>
                        <a:rPr lang="cs-CZ" sz="1400" baseline="-25000" dirty="0" smtClean="0"/>
                        <a:t>4</a:t>
                      </a:r>
                      <a:endParaRPr lang="cs-CZ" sz="14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1780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280 </a:t>
                      </a:r>
                      <a:r>
                        <a:rPr lang="cs-CZ" sz="1400" dirty="0" err="1" smtClean="0"/>
                        <a:t>ppm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0,7 </a:t>
                      </a:r>
                      <a:r>
                        <a:rPr lang="cs-CZ" sz="1400" dirty="0" err="1" smtClean="0"/>
                        <a:t>ppm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202</a:t>
                      </a:r>
                      <a:r>
                        <a:rPr lang="en-GB" sz="1400" dirty="0" smtClean="0"/>
                        <a:t>2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4</a:t>
                      </a:r>
                      <a:r>
                        <a:rPr lang="en-GB" sz="1400" dirty="0" smtClean="0"/>
                        <a:t>20</a:t>
                      </a:r>
                      <a:r>
                        <a:rPr lang="cs-CZ" sz="1400" dirty="0" smtClean="0"/>
                        <a:t> </a:t>
                      </a:r>
                      <a:r>
                        <a:rPr lang="cs-CZ" sz="1400" dirty="0" err="1" smtClean="0"/>
                        <a:t>ppm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2,1 </a:t>
                      </a:r>
                      <a:r>
                        <a:rPr lang="cs-CZ" sz="1400" dirty="0" err="1" smtClean="0"/>
                        <a:t>ppm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+48 %</a:t>
                      </a:r>
                      <a:endParaRPr lang="cs-CZ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+200 %</a:t>
                      </a:r>
                      <a:endParaRPr lang="cs-CZ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>
            <p:extLst/>
          </p:nvPr>
        </p:nvGraphicFramePr>
        <p:xfrm>
          <a:off x="6639625" y="3206582"/>
          <a:ext cx="232486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GHG ANO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GHG NE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Glob T</a:t>
                      </a:r>
                      <a:r>
                        <a:rPr lang="cs-CZ" sz="1200" baseline="-25000" dirty="0" smtClean="0"/>
                        <a:t>AVG</a:t>
                      </a:r>
                      <a:endParaRPr lang="cs-CZ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+15 °C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-18 °C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457200" y="5425192"/>
            <a:ext cx="1678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IPCC </a:t>
            </a:r>
            <a:r>
              <a:rPr lang="en-US" sz="1100" i="1" dirty="0" smtClean="0"/>
              <a:t>AR</a:t>
            </a:r>
            <a:r>
              <a:rPr lang="cs-CZ" sz="1100" i="1" dirty="0" smtClean="0"/>
              <a:t>6</a:t>
            </a:r>
            <a:r>
              <a:rPr lang="en-US" sz="1100" i="1" dirty="0" smtClean="0"/>
              <a:t> WGI</a:t>
            </a:r>
            <a:r>
              <a:rPr lang="cs-CZ" sz="1100" i="1" dirty="0" smtClean="0"/>
              <a:t>II</a:t>
            </a:r>
            <a:r>
              <a:rPr lang="en-US" sz="1100" i="1" dirty="0" smtClean="0"/>
              <a:t> </a:t>
            </a:r>
            <a:r>
              <a:rPr lang="cs-CZ" sz="1100" i="1" dirty="0" smtClean="0"/>
              <a:t>(2022)</a:t>
            </a:r>
            <a:endParaRPr lang="cs-CZ" sz="1100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691" y="1171959"/>
            <a:ext cx="2482813" cy="191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kupina 13"/>
          <p:cNvGrpSpPr/>
          <p:nvPr/>
        </p:nvGrpSpPr>
        <p:grpSpPr>
          <a:xfrm>
            <a:off x="340303" y="1293939"/>
            <a:ext cx="6043872" cy="4042832"/>
            <a:chOff x="257176" y="942976"/>
            <a:chExt cx="5603297" cy="3825285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176" y="942976"/>
              <a:ext cx="5603297" cy="3228390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4085514"/>
              <a:ext cx="4627072" cy="437385"/>
            </a:xfrm>
            <a:prstGeom prst="rect">
              <a:avLst/>
            </a:prstGeom>
          </p:spPr>
        </p:pic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4500391"/>
              <a:ext cx="3408218" cy="267870"/>
            </a:xfrm>
            <a:prstGeom prst="rect">
              <a:avLst/>
            </a:prstGeom>
          </p:spPr>
        </p:pic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059" y="5143915"/>
            <a:ext cx="1920228" cy="152369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260" y="5922387"/>
            <a:ext cx="118028" cy="35408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4072" y="5005988"/>
            <a:ext cx="1920216" cy="1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6642" y="241069"/>
            <a:ext cx="7886700" cy="64839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Adaptace &amp; </a:t>
            </a:r>
            <a:r>
              <a:rPr lang="cs-CZ" sz="3200" dirty="0" err="1"/>
              <a:t>Mitigace</a:t>
            </a:r>
            <a:endParaRPr lang="cs-CZ" sz="3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0" y="993689"/>
            <a:ext cx="8983158" cy="4600786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3649362" y="1112108"/>
            <a:ext cx="1326292" cy="339398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ál 15"/>
          <p:cNvSpPr/>
          <p:nvPr/>
        </p:nvSpPr>
        <p:spPr>
          <a:xfrm>
            <a:off x="7652951" y="993689"/>
            <a:ext cx="1326292" cy="339398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79538" y="396476"/>
            <a:ext cx="8229600" cy="11521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dirty="0"/>
              <a:t>Snižování emisí </a:t>
            </a:r>
            <a:r>
              <a:rPr lang="cs-CZ" sz="3200" dirty="0" smtClean="0"/>
              <a:t>GHG</a:t>
            </a:r>
            <a:br>
              <a:rPr lang="cs-CZ" sz="3200" dirty="0" smtClean="0"/>
            </a:br>
            <a:r>
              <a:rPr lang="cs-CZ" sz="3200" dirty="0" smtClean="0"/>
              <a:t>(Kjótský protokol a Pařížská dohoda)</a:t>
            </a:r>
            <a:endParaRPr lang="cs-CZ" sz="3200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43508" y="1628800"/>
            <a:ext cx="8931912" cy="489654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Kjótský </a:t>
            </a:r>
            <a:r>
              <a:rPr lang="cs-CZ" sz="2000" dirty="0" smtClean="0"/>
              <a:t>protokol, podpis </a:t>
            </a:r>
            <a:r>
              <a:rPr lang="cs-CZ" sz="2000" dirty="0"/>
              <a:t>1997 a ratifikace </a:t>
            </a:r>
            <a:r>
              <a:rPr lang="cs-CZ" sz="2000" dirty="0" smtClean="0"/>
              <a:t>2004, diferencované </a:t>
            </a:r>
            <a:r>
              <a:rPr lang="cs-CZ" sz="2000" dirty="0"/>
              <a:t>snižování, v průměru -5,2 %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Pařížská dohoda 12/2015 </a:t>
            </a:r>
            <a:r>
              <a:rPr lang="cs-CZ" sz="2000" dirty="0"/>
              <a:t>a ratifikace 11/2016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Aktuální </a:t>
            </a:r>
            <a:r>
              <a:rPr lang="cs-CZ" sz="2000" dirty="0" smtClean="0"/>
              <a:t>závazky </a:t>
            </a:r>
            <a:r>
              <a:rPr lang="cs-CZ" sz="2000" dirty="0"/>
              <a:t>podle Pařížské dohody vedou v roce 2030 k emisím </a:t>
            </a:r>
            <a:r>
              <a:rPr lang="cs-CZ" sz="2000" b="1" dirty="0" smtClean="0">
                <a:solidFill>
                  <a:srgbClr val="FF0000"/>
                </a:solidFill>
              </a:rPr>
              <a:t>cca </a:t>
            </a:r>
            <a:r>
              <a:rPr lang="cs-CZ" sz="2000" b="1" dirty="0">
                <a:solidFill>
                  <a:srgbClr val="FF0000"/>
                </a:solidFill>
              </a:rPr>
              <a:t>+</a:t>
            </a:r>
            <a:r>
              <a:rPr lang="cs-CZ" sz="2000" b="1" dirty="0" smtClean="0">
                <a:solidFill>
                  <a:srgbClr val="FF0000"/>
                </a:solidFill>
              </a:rPr>
              <a:t>10 % </a:t>
            </a:r>
            <a:r>
              <a:rPr lang="cs-CZ" sz="2000" dirty="0" smtClean="0"/>
              <a:t>nad rok 2010</a:t>
            </a:r>
            <a:endParaRPr lang="cs-CZ" sz="2000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IPCC report „Oteplení o 1,5 °C“ z 10/2018</a:t>
            </a:r>
          </a:p>
          <a:p>
            <a:pPr marL="685800" lvl="4" indent="-342900"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Pro 1,5 °C</a:t>
            </a:r>
          </a:p>
          <a:p>
            <a:pPr marL="685800" lvl="6" indent="-342900">
              <a:spcBef>
                <a:spcPts val="0"/>
              </a:spcBef>
              <a:spcAft>
                <a:spcPts val="600"/>
              </a:spcAft>
            </a:pPr>
            <a:r>
              <a:rPr lang="cs-CZ" sz="1400" b="1" dirty="0">
                <a:solidFill>
                  <a:srgbClr val="FF0000"/>
                </a:solidFill>
              </a:rPr>
              <a:t>Snížení emisí CO</a:t>
            </a:r>
            <a:r>
              <a:rPr lang="cs-CZ" sz="1400" b="1" baseline="-25000" dirty="0">
                <a:solidFill>
                  <a:srgbClr val="FF0000"/>
                </a:solidFill>
              </a:rPr>
              <a:t>2</a:t>
            </a:r>
            <a:r>
              <a:rPr lang="cs-CZ" sz="1400" b="1" dirty="0">
                <a:solidFill>
                  <a:srgbClr val="FF0000"/>
                </a:solidFill>
              </a:rPr>
              <a:t> o 45 % </a:t>
            </a:r>
            <a:r>
              <a:rPr lang="cs-CZ" sz="1400" dirty="0"/>
              <a:t>v roce 2030 oproti 2010, čisté nulové emise </a:t>
            </a:r>
            <a:r>
              <a:rPr lang="cs-CZ" sz="1400" dirty="0" smtClean="0"/>
              <a:t>2050</a:t>
            </a:r>
          </a:p>
          <a:p>
            <a:pPr marL="685800" lvl="6" indent="-342900">
              <a:spcBef>
                <a:spcPts val="0"/>
              </a:spcBef>
              <a:spcAft>
                <a:spcPts val="600"/>
              </a:spcAft>
            </a:pPr>
            <a:r>
              <a:rPr lang="cs-CZ" sz="1400" dirty="0" smtClean="0"/>
              <a:t>Rychlé </a:t>
            </a:r>
            <a:r>
              <a:rPr lang="cs-CZ" sz="1400" dirty="0"/>
              <a:t>změny v energetice, využívání půdy, průmyslu, zemědělství, …</a:t>
            </a:r>
          </a:p>
          <a:p>
            <a:pPr marL="685800" lvl="6" indent="-342900"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Nedílnou součástí je CDR pro kompenzaci zbytkových emisí a případně pro negativní emise</a:t>
            </a:r>
          </a:p>
          <a:p>
            <a:pPr marL="685800" lvl="4" indent="-342900"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Pro 2 °C</a:t>
            </a:r>
          </a:p>
          <a:p>
            <a:pPr marL="685800" lvl="6" indent="-342900">
              <a:spcBef>
                <a:spcPts val="0"/>
              </a:spcBef>
              <a:spcAft>
                <a:spcPts val="600"/>
              </a:spcAft>
            </a:pPr>
            <a:r>
              <a:rPr lang="cs-CZ" sz="1400" b="1" dirty="0">
                <a:solidFill>
                  <a:srgbClr val="FF0000"/>
                </a:solidFill>
              </a:rPr>
              <a:t>Snížení emisí CO</a:t>
            </a:r>
            <a:r>
              <a:rPr lang="cs-CZ" sz="1400" b="1" baseline="-25000" dirty="0">
                <a:solidFill>
                  <a:srgbClr val="FF0000"/>
                </a:solidFill>
              </a:rPr>
              <a:t>2</a:t>
            </a:r>
            <a:r>
              <a:rPr lang="cs-CZ" sz="1400" b="1" dirty="0">
                <a:solidFill>
                  <a:srgbClr val="FF0000"/>
                </a:solidFill>
              </a:rPr>
              <a:t> o 25 % </a:t>
            </a:r>
            <a:r>
              <a:rPr lang="cs-CZ" sz="1400" dirty="0"/>
              <a:t>v roce 2030 oproti 2010, čisté nulové emise 2075</a:t>
            </a:r>
          </a:p>
        </p:txBody>
      </p:sp>
    </p:spTree>
    <p:extLst>
      <p:ext uri="{BB962C8B-B14F-4D97-AF65-F5344CB8AC3E}">
        <p14:creationId xmlns:p14="http://schemas.microsoft.com/office/powerpoint/2010/main" val="351506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694142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Hodnotící zprávy IPCC</a:t>
            </a:r>
            <a:endParaRPr lang="cs-CZ" sz="3200" dirty="0"/>
          </a:p>
        </p:txBody>
      </p:sp>
      <p:sp>
        <p:nvSpPr>
          <p:cNvPr id="18" name="Obdélník 17"/>
          <p:cNvSpPr/>
          <p:nvPr/>
        </p:nvSpPr>
        <p:spPr>
          <a:xfrm>
            <a:off x="7597833" y="5868457"/>
            <a:ext cx="1296785" cy="712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Zástupný symbol pro obsah 2"/>
          <p:cNvSpPr>
            <a:spLocks noGrp="1"/>
          </p:cNvSpPr>
          <p:nvPr>
            <p:ph idx="1"/>
          </p:nvPr>
        </p:nvSpPr>
        <p:spPr>
          <a:xfrm>
            <a:off x="440575" y="1012451"/>
            <a:ext cx="8229600" cy="5604480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FAR (1990</a:t>
            </a:r>
            <a:r>
              <a:rPr lang="cs-CZ" sz="1600" dirty="0" smtClean="0"/>
              <a:t>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SAR (1995)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TAR </a:t>
            </a:r>
            <a:r>
              <a:rPr lang="cs-CZ" sz="1600" dirty="0"/>
              <a:t>(2001)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AR4 </a:t>
            </a:r>
            <a:r>
              <a:rPr lang="cs-CZ" sz="1600" dirty="0"/>
              <a:t>(2007)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AR5 </a:t>
            </a:r>
            <a:r>
              <a:rPr lang="cs-CZ" sz="1600" dirty="0"/>
              <a:t>(2014)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AR6 (2021/2023)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AR7 (2029 ???)</a:t>
            </a:r>
            <a:endParaRPr lang="cs-CZ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3043207" y="1221177"/>
            <a:ext cx="1404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/>
                </a:solidFill>
              </a:rPr>
              <a:t>2x 1994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043207" y="1916218"/>
            <a:ext cx="82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/>
                </a:solidFill>
              </a:rPr>
              <a:t>1x 1997</a:t>
            </a:r>
          </a:p>
          <a:p>
            <a:r>
              <a:rPr lang="cs-CZ" sz="1200" dirty="0" smtClean="0">
                <a:solidFill>
                  <a:schemeClr val="tx1"/>
                </a:solidFill>
              </a:rPr>
              <a:t>1x 1999</a:t>
            </a:r>
          </a:p>
          <a:p>
            <a:r>
              <a:rPr lang="cs-CZ" sz="1200" dirty="0" smtClean="0">
                <a:solidFill>
                  <a:schemeClr val="tx1"/>
                </a:solidFill>
              </a:rPr>
              <a:t>3x 2000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043207" y="2678900"/>
            <a:ext cx="1404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/>
                </a:solidFill>
              </a:rPr>
              <a:t>2x 2005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043207" y="3250892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/>
                </a:solidFill>
              </a:rPr>
              <a:t>1x 2011</a:t>
            </a:r>
          </a:p>
          <a:p>
            <a:r>
              <a:rPr lang="cs-CZ" sz="1200" dirty="0" smtClean="0">
                <a:solidFill>
                  <a:schemeClr val="tx1"/>
                </a:solidFill>
              </a:rPr>
              <a:t>1x 2012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043207" y="4036593"/>
            <a:ext cx="140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/>
                </a:solidFill>
              </a:rPr>
              <a:t>1x 2018</a:t>
            </a:r>
          </a:p>
          <a:p>
            <a:r>
              <a:rPr lang="cs-CZ" sz="1200" dirty="0" smtClean="0">
                <a:solidFill>
                  <a:schemeClr val="tx1"/>
                </a:solidFill>
              </a:rPr>
              <a:t>2x 2019</a:t>
            </a:r>
          </a:p>
          <a:p>
            <a:endParaRPr lang="cs-CZ" sz="1200" dirty="0">
              <a:solidFill>
                <a:schemeClr val="tx1"/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432" y="670084"/>
            <a:ext cx="3672408" cy="806925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432" y="1462172"/>
            <a:ext cx="3672408" cy="809236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432" y="2254260"/>
            <a:ext cx="3672408" cy="803458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431" y="3046348"/>
            <a:ext cx="3672409" cy="753597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319" y="3793606"/>
            <a:ext cx="3659857" cy="76491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983" y="4620841"/>
            <a:ext cx="585690" cy="765301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3045" y="4618762"/>
            <a:ext cx="592935" cy="767380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0779" y="4615177"/>
            <a:ext cx="563722" cy="769034"/>
          </a:xfrm>
          <a:prstGeom prst="rect">
            <a:avLst/>
          </a:prstGeom>
        </p:spPr>
      </p:pic>
      <p:cxnSp>
        <p:nvCxnSpPr>
          <p:cNvPr id="33" name="Přímá spojnice 32"/>
          <p:cNvCxnSpPr/>
          <p:nvPr/>
        </p:nvCxnSpPr>
        <p:spPr>
          <a:xfrm flipV="1">
            <a:off x="1812175" y="1180537"/>
            <a:ext cx="1330960" cy="2558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1812175" y="1436369"/>
            <a:ext cx="1330960" cy="9963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1761375" y="1973017"/>
            <a:ext cx="1330960" cy="2558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1761375" y="2228849"/>
            <a:ext cx="1361440" cy="25203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1791855" y="2663897"/>
            <a:ext cx="1330960" cy="2558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>
            <a:off x="1791855" y="2919729"/>
            <a:ext cx="1330960" cy="9963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1791855" y="3293817"/>
            <a:ext cx="1330960" cy="2558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>
            <a:off x="1791855" y="3549649"/>
            <a:ext cx="1330960" cy="9963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812175" y="4106617"/>
            <a:ext cx="1330960" cy="2558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1812175" y="4362449"/>
            <a:ext cx="1330960" cy="9963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Obrázek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3581" y="4624973"/>
            <a:ext cx="558000" cy="744311"/>
          </a:xfrm>
          <a:prstGeom prst="rect">
            <a:avLst/>
          </a:prstGeom>
        </p:spPr>
      </p:pic>
      <p:sp>
        <p:nvSpPr>
          <p:cNvPr id="44" name="TextovéPole 43"/>
          <p:cNvSpPr txBox="1"/>
          <p:nvPr/>
        </p:nvSpPr>
        <p:spPr>
          <a:xfrm>
            <a:off x="2426855" y="5420623"/>
            <a:ext cx="228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/>
                </a:solidFill>
              </a:rPr>
              <a:t>1x </a:t>
            </a:r>
            <a:r>
              <a:rPr lang="cs-CZ" sz="1200" dirty="0" err="1" smtClean="0">
                <a:solidFill>
                  <a:schemeClr val="tx1"/>
                </a:solidFill>
              </a:rPr>
              <a:t>Climate</a:t>
            </a:r>
            <a:r>
              <a:rPr lang="cs-CZ" sz="1200" dirty="0" smtClean="0">
                <a:solidFill>
                  <a:schemeClr val="tx1"/>
                </a:solidFill>
              </a:rPr>
              <a:t> </a:t>
            </a:r>
            <a:r>
              <a:rPr lang="cs-CZ" sz="1200" dirty="0" err="1" smtClean="0">
                <a:solidFill>
                  <a:schemeClr val="tx1"/>
                </a:solidFill>
              </a:rPr>
              <a:t>Change</a:t>
            </a:r>
            <a:r>
              <a:rPr lang="cs-CZ" sz="1200" dirty="0" smtClean="0">
                <a:solidFill>
                  <a:schemeClr val="tx1"/>
                </a:solidFill>
              </a:rPr>
              <a:t> and </a:t>
            </a:r>
            <a:r>
              <a:rPr lang="cs-CZ" sz="1200" dirty="0" err="1" smtClean="0">
                <a:solidFill>
                  <a:schemeClr val="tx1"/>
                </a:solidFill>
              </a:rPr>
              <a:t>Cities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45" name="Zástupný symbol pro obsah 1"/>
          <p:cNvSpPr txBox="1">
            <a:spLocks/>
          </p:cNvSpPr>
          <p:nvPr/>
        </p:nvSpPr>
        <p:spPr>
          <a:xfrm>
            <a:off x="5327968" y="5461212"/>
            <a:ext cx="3373040" cy="1413901"/>
          </a:xfrm>
          <a:prstGeom prst="rect">
            <a:avLst/>
          </a:prstGeom>
          <a:ln>
            <a:solidFill>
              <a:srgbClr val="023E88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000" b="1" dirty="0" smtClean="0">
                <a:latin typeface="+mn-lt"/>
              </a:rPr>
              <a:t>2021 – 2023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000" b="1" dirty="0" smtClean="0">
                <a:latin typeface="+mn-lt"/>
              </a:rPr>
              <a:t>234 + 239 + 330 + 39 autorů (842)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000" b="1" dirty="0" smtClean="0">
                <a:latin typeface="+mn-lt"/>
              </a:rPr>
              <a:t>2409 + 2042 + 2913 + 125 stran (7489)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000" b="1" dirty="0" smtClean="0">
                <a:latin typeface="+mn-lt"/>
              </a:rPr>
              <a:t>Globální analýzy s regionálním pohledem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000" b="1" dirty="0" smtClean="0">
                <a:latin typeface="+mn-lt"/>
              </a:rPr>
              <a:t>Multioborové vazby</a:t>
            </a:r>
            <a:endParaRPr lang="cs-CZ" sz="1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63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MU4_3" id="{88A3EDFA-8F7B-4991-8CEE-AFEBB6A82F4C}" vid="{47C7045E-B14B-4F32-B370-76F26301D5A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CHMU-prezentace-format-4_3</Template>
  <TotalTime>688</TotalTime>
  <Words>813</Words>
  <Application>Microsoft Office PowerPoint</Application>
  <PresentationFormat>Předvádění na obrazovce (4:3)</PresentationFormat>
  <Paragraphs>159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Wingdings</vt:lpstr>
      <vt:lpstr>Motiv Office</vt:lpstr>
      <vt:lpstr>Prezentace aplikace PowerPoint</vt:lpstr>
      <vt:lpstr>CV</vt:lpstr>
      <vt:lpstr>Teploty a srážky v ČR syntetická řada  1771/1881 až 2022</vt:lpstr>
      <vt:lpstr>Klimatické faktory</vt:lpstr>
      <vt:lpstr>Klimatické faktory</vt:lpstr>
      <vt:lpstr>Skleníkové plyny</vt:lpstr>
      <vt:lpstr>Adaptace &amp; Mitigace</vt:lpstr>
      <vt:lpstr>Snižování emisí GHG (Kjótský protokol a Pařížská dohoda)</vt:lpstr>
      <vt:lpstr>Hodnotící zprávy IPCC</vt:lpstr>
      <vt:lpstr>AR1 (1990): Climate Change The IPCC Scientific Assesment</vt:lpstr>
      <vt:lpstr>6. hodnotící zpráva IPCC (2021/2022/2023)</vt:lpstr>
      <vt:lpstr>Prezentace aplikace PowerPoint</vt:lpstr>
      <vt:lpstr>Změna klimatu a zdraví obyvatel</vt:lpstr>
      <vt:lpstr>Climategate</vt:lpstr>
      <vt:lpstr>Prezentace aplikace PowerPoint</vt:lpstr>
      <vt:lpstr>Průměrná teplota vzduchu v ČR, SSP5-8.5</vt:lpstr>
      <vt:lpstr>Sdružená rizika</vt:lpstr>
      <vt:lpstr>Omyly v diskusích o změně klimatu</vt:lpstr>
      <vt:lpstr>Klimatická diskuse v Česku</vt:lpstr>
      <vt:lpstr>Klimatická diskuse v Česku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RADIM TOLASZ, RNDr. Ph.D.</dc:creator>
  <cp:lastModifiedBy>RADIM TOLASZ, RNDr. Ph.D.</cp:lastModifiedBy>
  <cp:revision>36</cp:revision>
  <dcterms:created xsi:type="dcterms:W3CDTF">2020-11-09T07:18:27Z</dcterms:created>
  <dcterms:modified xsi:type="dcterms:W3CDTF">2023-11-10T06:41:30Z</dcterms:modified>
</cp:coreProperties>
</file>