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6"/>
  </p:notesMasterIdLst>
  <p:sldIdLst>
    <p:sldId id="263" r:id="rId5"/>
    <p:sldId id="372" r:id="rId6"/>
    <p:sldId id="335" r:id="rId7"/>
    <p:sldId id="354" r:id="rId8"/>
    <p:sldId id="329" r:id="rId9"/>
    <p:sldId id="282" r:id="rId10"/>
    <p:sldId id="371" r:id="rId11"/>
    <p:sldId id="351" r:id="rId12"/>
    <p:sldId id="375" r:id="rId13"/>
    <p:sldId id="314" r:id="rId14"/>
    <p:sldId id="310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61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B7CBA-B16B-9641-A884-A72F1C52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AF767-96CB-924B-BC68-2314DA48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45DF294-A250-094F-A0EA-1E6102278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42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02F0435-D568-3F44-A2D9-3E9033791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01D6005-1197-344A-8E64-826634493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6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137" y="1695074"/>
            <a:ext cx="5218413" cy="3896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3" name="Zástupný symbol pro text 7"/>
          <p:cNvSpPr>
            <a:spLocks noGrp="1"/>
          </p:cNvSpPr>
          <p:nvPr>
            <p:ph type="body" sz="quarter" idx="19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9831DC-533C-D64F-85DF-A662DA258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72212" y="692150"/>
            <a:ext cx="5200988" cy="5139850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49000" indent="-225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ABD3D-18F3-6242-A971-B5BAF21E4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3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8C0E76-4AB7-D147-A04B-83BF48923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sp>
        <p:nvSpPr>
          <p:cNvPr id="11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6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E13AF7-BE9D-7742-9A65-31EAB8430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D845E-FD4D-564F-A905-6B4B50B10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74E998-60D0-4A45-B977-A9DE2444E0E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</p:sldLayoutIdLst>
  <p:transition spd="med"/>
  <p:hf hdr="0" ftr="0" dt="0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14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4537A-A28E-4698-8569-F8575655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193" y="1688037"/>
            <a:ext cx="9474103" cy="21130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altLang="cs-CZ" dirty="0">
                <a:solidFill>
                  <a:schemeClr val="tx1"/>
                </a:solidFill>
              </a:rPr>
              <a:t>školení BOZP pro studenty kurzu 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chemeClr val="tx1"/>
                </a:solidFill>
              </a:rPr>
              <a:t>E1241:Experimentální a aplikovaná toxikologie a </a:t>
            </a:r>
            <a:r>
              <a:rPr lang="cs-CZ" altLang="cs-CZ" dirty="0" err="1">
                <a:solidFill>
                  <a:schemeClr val="tx1"/>
                </a:solidFill>
              </a:rPr>
              <a:t>ekotoxikologie</a:t>
            </a:r>
            <a:r>
              <a:rPr lang="cs-CZ" altLang="cs-CZ" dirty="0">
                <a:solidFill>
                  <a:schemeClr val="tx1"/>
                </a:solidFill>
              </a:rPr>
              <a:t> - cvičení 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749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Poskytnutí první pomoci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FA6D05-3180-4A11-BF74-FC45F488E135}"/>
              </a:ext>
            </a:extLst>
          </p:cNvPr>
          <p:cNvSpPr/>
          <p:nvPr/>
        </p:nvSpPr>
        <p:spPr>
          <a:xfrm>
            <a:off x="596216" y="1228397"/>
            <a:ext cx="87357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všech úrazech a nehodách, i těch méně vážných, </a:t>
            </a:r>
            <a:r>
              <a:rPr lang="cs-CZ" sz="2000" dirty="0">
                <a:solidFill>
                  <a:schemeClr val="tx1"/>
                </a:solidFill>
              </a:rPr>
              <a:t>informujte: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Svého přímého nadřízeného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Referentu BOZP a PO, který vyhotoví „</a:t>
            </a:r>
            <a:r>
              <a:rPr lang="en-US" sz="2000" i="1" dirty="0">
                <a:solidFill>
                  <a:schemeClr val="accent1"/>
                </a:solidFill>
              </a:rPr>
              <a:t>Informa</a:t>
            </a:r>
            <a:r>
              <a:rPr lang="cs-CZ" sz="2000" i="1" dirty="0">
                <a:solidFill>
                  <a:schemeClr val="accent1"/>
                </a:solidFill>
              </a:rPr>
              <a:t>ční list o </a:t>
            </a:r>
            <a:r>
              <a:rPr lang="cs-CZ" sz="2000" i="1" dirty="0" err="1">
                <a:solidFill>
                  <a:schemeClr val="accent1"/>
                </a:solidFill>
              </a:rPr>
              <a:t>ůrazu</a:t>
            </a:r>
            <a:r>
              <a:rPr lang="cs-CZ" sz="2000" dirty="0"/>
              <a:t>“. 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Proč? Vyšetřování málo vážných úrazů má především preventivní roli!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chemeClr val="accent1"/>
                </a:solidFill>
              </a:rPr>
              <a:t>Pozor na bezpečnou manipulaci, v prvé řadě chraňte sami sebe!</a:t>
            </a:r>
          </a:p>
          <a:p>
            <a:endParaRPr lang="cs-CZ" sz="2000" dirty="0">
              <a:solidFill>
                <a:srgbClr val="0000FF"/>
              </a:solidFill>
            </a:endParaRPr>
          </a:p>
          <a:p>
            <a:r>
              <a:rPr lang="cs-CZ" sz="2000" dirty="0">
                <a:solidFill>
                  <a:schemeClr val="accent1"/>
                </a:solidFill>
              </a:rPr>
              <a:t>Lékárničky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/>
              <a:t>v každém podlaží.</a:t>
            </a:r>
          </a:p>
          <a:p>
            <a:endParaRPr lang="cs-CZ" sz="2000" dirty="0"/>
          </a:p>
          <a:p>
            <a:r>
              <a:rPr lang="cs-CZ" sz="2000" dirty="0"/>
              <a:t>Nahlaste doplnění vyčerpaného </a:t>
            </a:r>
          </a:p>
          <a:p>
            <a:r>
              <a:rPr lang="cs-CZ" sz="2000" dirty="0"/>
              <a:t>zdravotnického materiálu referentovi BOZP a PO</a:t>
            </a:r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382B6D-791C-4CE3-B81D-CCA639923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3654" r="877" b="2740"/>
          <a:stretch/>
        </p:blipFill>
        <p:spPr>
          <a:xfrm>
            <a:off x="6357027" y="3837061"/>
            <a:ext cx="3165228" cy="2182702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white box with a green cross on it&#10;&#10;Description automatically generated">
            <a:extLst>
              <a:ext uri="{FF2B5EF4-FFF2-40B4-BE49-F238E27FC236}">
                <a16:creationId xmlns:a16="http://schemas.microsoft.com/office/drawing/2014/main" id="{157613C9-0F47-D110-6334-1896423BA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3142" y="1479796"/>
            <a:ext cx="3670917" cy="27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73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Postup při volání záchranné služby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797CB15-DD8A-403E-8C95-D656219C171D}"/>
              </a:ext>
            </a:extLst>
          </p:cNvPr>
          <p:cNvSpPr txBox="1"/>
          <p:nvPr/>
        </p:nvSpPr>
        <p:spPr>
          <a:xfrm>
            <a:off x="467544" y="1109057"/>
            <a:ext cx="11310456" cy="5247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57188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00"/>
                </a:solidFill>
              </a:rPr>
              <a:t>Volejte</a:t>
            </a:r>
            <a:r>
              <a:rPr lang="cs-CZ" sz="2000" dirty="0">
                <a:solidFill>
                  <a:srgbClr val="000000"/>
                </a:solidFill>
              </a:rPr>
              <a:t> Zdravotnickou záchrannou službu </a:t>
            </a:r>
            <a:r>
              <a:rPr lang="cs-CZ" sz="2000" b="1" dirty="0">
                <a:solidFill>
                  <a:srgbClr val="FF0000"/>
                </a:solidFill>
              </a:rPr>
              <a:t>číslo 155 (112)</a:t>
            </a:r>
            <a:r>
              <a:rPr lang="cs-CZ" sz="20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00"/>
                </a:solidFill>
              </a:rPr>
              <a:t>Operátorovi sdělte </a:t>
            </a:r>
            <a:r>
              <a:rPr lang="cs-CZ" sz="2000" dirty="0">
                <a:solidFill>
                  <a:srgbClr val="000000"/>
                </a:solidFill>
              </a:rPr>
              <a:t>následující údaje:</a:t>
            </a:r>
          </a:p>
          <a:p>
            <a:pPr marL="625475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1"/>
                </a:solidFill>
              </a:rPr>
              <a:t>Vaše jméno</a:t>
            </a:r>
          </a:p>
          <a:p>
            <a:pPr marL="625475" lvl="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1"/>
                </a:solidFill>
              </a:rPr>
              <a:t>Kde jste a kudy mají přijet </a:t>
            </a:r>
            <a:r>
              <a:rPr lang="cs-CZ" sz="1800" dirty="0">
                <a:solidFill>
                  <a:srgbClr val="000000"/>
                </a:solidFill>
              </a:rPr>
              <a:t>- Univerzitní kampus Bohunice, ulice Studentská, pavilon D29, podlaží, místnost. Kruhový objezd → odbočka </a:t>
            </a:r>
            <a:r>
              <a:rPr lang="cs-CZ" sz="1800" dirty="0"/>
              <a:t>Studentská → </a:t>
            </a:r>
            <a:r>
              <a:rPr lang="cs-CZ" sz="1800" dirty="0">
                <a:solidFill>
                  <a:srgbClr val="000000"/>
                </a:solidFill>
              </a:rPr>
              <a:t>první chodník vpravo - </a:t>
            </a:r>
            <a:r>
              <a:rPr lang="cs-CZ" sz="1800" dirty="0" err="1">
                <a:solidFill>
                  <a:srgbClr val="000000"/>
                </a:solidFill>
              </a:rPr>
              <a:t>FSpS</a:t>
            </a:r>
            <a:r>
              <a:rPr lang="cs-CZ" sz="1800" dirty="0"/>
              <a:t> → </a:t>
            </a:r>
            <a:r>
              <a:rPr lang="cs-CZ" sz="1800" dirty="0">
                <a:solidFill>
                  <a:srgbClr val="000000"/>
                </a:solidFill>
              </a:rPr>
              <a:t>zprava objet první </a:t>
            </a:r>
            <a:r>
              <a:rPr lang="cs-CZ" sz="1800" dirty="0"/>
              <a:t>pavilon → </a:t>
            </a:r>
            <a:r>
              <a:rPr lang="cs-CZ" sz="1800" dirty="0">
                <a:solidFill>
                  <a:srgbClr val="000000"/>
                </a:solidFill>
              </a:rPr>
              <a:t>zastavit na vydlážděné ploše.</a:t>
            </a:r>
          </a:p>
          <a:p>
            <a:pPr marL="625475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accent1"/>
                </a:solidFill>
              </a:rPr>
              <a:t>Základní údaje o zdravotním stavu </a:t>
            </a:r>
            <a:r>
              <a:rPr lang="cs-CZ" sz="1800" dirty="0">
                <a:solidFill>
                  <a:srgbClr val="000000"/>
                </a:solidFill>
              </a:rPr>
              <a:t>zasaženého (pohlaví,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přibližný věk, stav dýchání a vědomí, reakce na podněty,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krvácení, popis nehody).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00"/>
                </a:solidFill>
              </a:rPr>
              <a:t>zavolejte PCO </a:t>
            </a:r>
            <a:r>
              <a:rPr lang="cs-CZ" sz="2000" b="1" dirty="0">
                <a:solidFill>
                  <a:srgbClr val="FF0000"/>
                </a:solidFill>
              </a:rPr>
              <a:t>na tel. čísle 2929 </a:t>
            </a:r>
            <a:endParaRPr lang="cs-CZ" sz="2000" dirty="0">
              <a:solidFill>
                <a:srgbClr val="000000"/>
              </a:solidFill>
            </a:endParaRPr>
          </a:p>
          <a:p>
            <a:pPr marL="625475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</a:rPr>
              <a:t>ohlaste </a:t>
            </a:r>
            <a:r>
              <a:rPr lang="cs-CZ" sz="1800" dirty="0"/>
              <a:t>místo nehody (číslo dveří), </a:t>
            </a:r>
            <a:r>
              <a:rPr lang="cs-CZ" sz="1800" dirty="0">
                <a:solidFill>
                  <a:srgbClr val="000000"/>
                </a:solidFill>
              </a:rPr>
              <a:t>uveďte, zda vyšlete osobu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- doprovod lékaře na místo zásahu. PCO bude informovat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příslušnou recepci a vyšle na místo nehody pochůzkáře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Pokud ohlašovatel nemůže vyslat doprovod</a:t>
            </a:r>
            <a:r>
              <a:rPr lang="cs-CZ" sz="2000" dirty="0"/>
              <a:t>, upozorní obsluhu PCO, aby doprovod zajistila pomocí pochůzkáře.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936C626-F90F-4CD5-8B86-78ED8209F938}"/>
              </a:ext>
            </a:extLst>
          </p:cNvPr>
          <p:cNvSpPr/>
          <p:nvPr/>
        </p:nvSpPr>
        <p:spPr>
          <a:xfrm>
            <a:off x="7846300" y="4197872"/>
            <a:ext cx="679610" cy="68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0704058-2120-4001-9A69-10A9BAA48049}"/>
              </a:ext>
            </a:extLst>
          </p:cNvPr>
          <p:cNvGrpSpPr/>
          <p:nvPr/>
        </p:nvGrpSpPr>
        <p:grpSpPr>
          <a:xfrm>
            <a:off x="7522591" y="3176831"/>
            <a:ext cx="4421974" cy="2007910"/>
            <a:chOff x="7663993" y="3176831"/>
            <a:chExt cx="4421974" cy="200791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B9E9D71-0EB8-4FD5-8133-5E0B31F8D3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2" t="22992" r="41704" b="45080"/>
            <a:stretch/>
          </p:blipFill>
          <p:spPr bwMode="auto">
            <a:xfrm>
              <a:off x="7663993" y="3176831"/>
              <a:ext cx="4421974" cy="20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C778E7DF-FF81-48B8-9339-F67F0C9DAF20}"/>
                </a:ext>
              </a:extLst>
            </p:cNvPr>
            <p:cNvSpPr/>
            <p:nvPr/>
          </p:nvSpPr>
          <p:spPr>
            <a:xfrm>
              <a:off x="8632011" y="3869774"/>
              <a:ext cx="470499" cy="4348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>
              <a:extLst>
                <a:ext uri="{FF2B5EF4-FFF2-40B4-BE49-F238E27FC236}">
                  <a16:creationId xmlns:a16="http://schemas.microsoft.com/office/drawing/2014/main" id="{3CFA8E08-B9C3-4BBE-8865-F13F5650A417}"/>
                </a:ext>
              </a:extLst>
            </p:cNvPr>
            <p:cNvSpPr/>
            <p:nvPr/>
          </p:nvSpPr>
          <p:spPr>
            <a:xfrm>
              <a:off x="7846300" y="4065230"/>
              <a:ext cx="990457" cy="748569"/>
            </a:xfrm>
            <a:custGeom>
              <a:avLst/>
              <a:gdLst>
                <a:gd name="connsiteX0" fmla="*/ 0 w 1465388"/>
                <a:gd name="connsiteY0" fmla="*/ 327294 h 1225434"/>
                <a:gd name="connsiteX1" fmla="*/ 787400 w 1465388"/>
                <a:gd name="connsiteY1" fmla="*/ 339994 h 1225434"/>
                <a:gd name="connsiteX2" fmla="*/ 1041400 w 1465388"/>
                <a:gd name="connsiteY2" fmla="*/ 1114694 h 1225434"/>
                <a:gd name="connsiteX3" fmla="*/ 1409700 w 1465388"/>
                <a:gd name="connsiteY3" fmla="*/ 1114694 h 1225434"/>
                <a:gd name="connsiteX4" fmla="*/ 1460500 w 1465388"/>
                <a:gd name="connsiteY4" fmla="*/ 124094 h 1225434"/>
                <a:gd name="connsiteX5" fmla="*/ 1460500 w 1465388"/>
                <a:gd name="connsiteY5" fmla="*/ 47894 h 1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5388" h="1225434">
                  <a:moveTo>
                    <a:pt x="0" y="327294"/>
                  </a:moveTo>
                  <a:cubicBezTo>
                    <a:pt x="306916" y="268027"/>
                    <a:pt x="613833" y="208761"/>
                    <a:pt x="787400" y="339994"/>
                  </a:cubicBezTo>
                  <a:cubicBezTo>
                    <a:pt x="960967" y="471227"/>
                    <a:pt x="937683" y="985577"/>
                    <a:pt x="1041400" y="1114694"/>
                  </a:cubicBezTo>
                  <a:cubicBezTo>
                    <a:pt x="1145117" y="1243811"/>
                    <a:pt x="1339850" y="1279794"/>
                    <a:pt x="1409700" y="1114694"/>
                  </a:cubicBezTo>
                  <a:cubicBezTo>
                    <a:pt x="1479550" y="949594"/>
                    <a:pt x="1452033" y="301894"/>
                    <a:pt x="1460500" y="124094"/>
                  </a:cubicBezTo>
                  <a:cubicBezTo>
                    <a:pt x="1468967" y="-53706"/>
                    <a:pt x="1464733" y="-2906"/>
                    <a:pt x="1460500" y="4789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7B0C33F5-A6E3-45EC-8F5C-7E1A3130358A}"/>
              </a:ext>
            </a:extLst>
          </p:cNvPr>
          <p:cNvSpPr/>
          <p:nvPr/>
        </p:nvSpPr>
        <p:spPr>
          <a:xfrm>
            <a:off x="7676855" y="4134350"/>
            <a:ext cx="715205" cy="928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FBC62-AC7E-0780-CAAA-0C43C8AF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578" y="223501"/>
            <a:ext cx="1981477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335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B9CC62-064E-4C7F-AEF6-398B054D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478937"/>
            <a:ext cx="10753202" cy="414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Zákaz vstupu do laboratoří:</a:t>
            </a:r>
          </a:p>
          <a:p>
            <a:pPr marL="806450" lvl="0" indent="-357188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Ženy</a:t>
            </a:r>
            <a:r>
              <a:rPr lang="cs-CZ" sz="2000" dirty="0"/>
              <a:t> v období těhotenství a kojení nesmí vstupovat do laboratoří. (V č. 180/2015 Sb.)</a:t>
            </a:r>
          </a:p>
          <a:p>
            <a:pPr marL="449262" lvl="0" indent="0">
              <a:buNone/>
            </a:pPr>
            <a:r>
              <a:rPr lang="cs-CZ" sz="2000" dirty="0"/>
              <a:t>	- bezodkladně nahlásím těhotenství svému nadřízenému!</a:t>
            </a:r>
          </a:p>
          <a:p>
            <a:pPr marL="449262" lvl="0" indent="0">
              <a:buNone/>
            </a:pPr>
            <a:endParaRPr lang="en-US" sz="2000" dirty="0"/>
          </a:p>
          <a:p>
            <a:pPr marL="806450" lvl="0" indent="-357188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ve stavu ovlivněném alkoholem či omamnými látkami</a:t>
            </a:r>
            <a:r>
              <a:rPr lang="cs-CZ" sz="2000" dirty="0"/>
              <a:t>, či ve zdravotním stavu, který má za následek snížení schopnosti bezpečné práce.</a:t>
            </a:r>
          </a:p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F68A8-D39D-42B6-8205-D0080ACCCA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C57CF0-7DDC-44B3-8D4C-733A31EC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Nebezpečí v laboratořích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8156B-7BF9-4CDE-93CD-1CBF558D6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" t="41109" r="67379" b="14115"/>
          <a:stretch/>
        </p:blipFill>
        <p:spPr>
          <a:xfrm>
            <a:off x="7565826" y="4223798"/>
            <a:ext cx="3906175" cy="15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33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/>
              <a:t>Chemikálie – bezpečné zacházení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</a:t>
            </a:fld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6F7DA38-A354-4E47-BBE6-A9AEFE679A6A}"/>
              </a:ext>
            </a:extLst>
          </p:cNvPr>
          <p:cNvGrpSpPr/>
          <p:nvPr/>
        </p:nvGrpSpPr>
        <p:grpSpPr>
          <a:xfrm>
            <a:off x="720726" y="1232704"/>
            <a:ext cx="9615466" cy="5207704"/>
            <a:chOff x="720726" y="1232704"/>
            <a:chExt cx="9615466" cy="5207704"/>
          </a:xfrm>
        </p:grpSpPr>
        <p:sp>
          <p:nvSpPr>
            <p:cNvPr id="15" name="Zástupný text 3">
              <a:extLst>
                <a:ext uri="{FF2B5EF4-FFF2-40B4-BE49-F238E27FC236}">
                  <a16:creationId xmlns:a16="http://schemas.microsoft.com/office/drawing/2014/main" id="{71A61258-0081-4E0F-AD13-1C9C2B07F6E5}"/>
                </a:ext>
              </a:extLst>
            </p:cNvPr>
            <p:cNvSpPr txBox="1">
              <a:spLocks/>
            </p:cNvSpPr>
            <p:nvPr/>
          </p:nvSpPr>
          <p:spPr>
            <a:xfrm>
              <a:off x="720726" y="1232704"/>
              <a:ext cx="9615466" cy="52077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52000" marR="0" indent="-179999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Char char="̶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576000" marR="0" indent="-2520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Char char="̶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41600" marR="0" indent="-355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Blip>
                  <a:blip r:embed="rId2"/>
                </a:buBlip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800" dirty="0"/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Bezpečnostní list</a:t>
              </a:r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800" dirty="0"/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Zákaz manipulace: </a:t>
              </a:r>
            </a:p>
            <a:p>
              <a:pPr marL="625475" lvl="1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Pouze ti, co s danou chemikálií pracují- seznámení</a:t>
              </a:r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OOPP</a:t>
              </a:r>
            </a:p>
            <a:p>
              <a:pPr marL="625475" lvl="1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Pracovní oděv</a:t>
              </a:r>
            </a:p>
            <a:p>
              <a:pPr marL="625475" lvl="1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chemicky odolné rukavice</a:t>
              </a:r>
            </a:p>
            <a:p>
              <a:pPr marL="625475" lvl="1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spreje – bezpečnostní brýle</a:t>
              </a:r>
            </a:p>
            <a:p>
              <a:pPr marL="625475" lvl="1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Obuv s uzavřenou špicí</a:t>
              </a:r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Nepoužívat nádoby od potravin (lahve od vody)</a:t>
              </a:r>
            </a:p>
          </p:txBody>
        </p:sp>
        <p:pic>
          <p:nvPicPr>
            <p:cNvPr id="10245" name="Picture 6" descr="http://www.unece.org/fileadmin/DAM/trans/danger/publi/ghs/pictograms/skull.gif">
              <a:extLst>
                <a:ext uri="{FF2B5EF4-FFF2-40B4-BE49-F238E27FC236}">
                  <a16:creationId xmlns:a16="http://schemas.microsoft.com/office/drawing/2014/main" id="{0E09647E-466F-4FE2-87D4-3222E4C62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090" y="227715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8" descr="http://www.unece.org/fileadmin/DAM/trans/danger/publi/ghs/pictograms/silhouete.gif">
              <a:extLst>
                <a:ext uri="{FF2B5EF4-FFF2-40B4-BE49-F238E27FC236}">
                  <a16:creationId xmlns:a16="http://schemas.microsoft.com/office/drawing/2014/main" id="{CF04B743-818B-425D-A873-4D467B622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31" y="227715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>
              <a:extLst>
                <a:ext uri="{FF2B5EF4-FFF2-40B4-BE49-F238E27FC236}">
                  <a16:creationId xmlns:a16="http://schemas.microsoft.com/office/drawing/2014/main" id="{679FBAD2-D1EA-4E8E-AB49-542BE77F0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0" y="3947654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B4663071-2BA3-40FB-B7D1-1963AEDF4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880" y="4378228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FADC076D-ACB3-41C5-9C58-68D311423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904" y="4822537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BF3B5D00-83B4-4729-9B5D-E9F5017F6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296" y="2249383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13E6CF41-03A2-47E2-AE8E-D5CDC4EDB3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904" y="5312779"/>
              <a:ext cx="43200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2A27A1-EB31-9FD0-7F5B-33844CDF81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7474" y="0"/>
            <a:ext cx="3040410" cy="61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34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/>
              <a:t>Chemikálie – bezpečné zacházení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</a:t>
            </a:fld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F51575C-671E-4259-AE70-F4D5D3318BD4}"/>
              </a:ext>
            </a:extLst>
          </p:cNvPr>
          <p:cNvGrpSpPr/>
          <p:nvPr/>
        </p:nvGrpSpPr>
        <p:grpSpPr>
          <a:xfrm>
            <a:off x="719999" y="1523650"/>
            <a:ext cx="7584416" cy="4345135"/>
            <a:chOff x="720726" y="1232704"/>
            <a:chExt cx="7584416" cy="4345135"/>
          </a:xfrm>
        </p:grpSpPr>
        <p:sp>
          <p:nvSpPr>
            <p:cNvPr id="15" name="Zástupný text 3">
              <a:extLst>
                <a:ext uri="{FF2B5EF4-FFF2-40B4-BE49-F238E27FC236}">
                  <a16:creationId xmlns:a16="http://schemas.microsoft.com/office/drawing/2014/main" id="{71A61258-0081-4E0F-AD13-1C9C2B07F6E5}"/>
                </a:ext>
              </a:extLst>
            </p:cNvPr>
            <p:cNvSpPr txBox="1">
              <a:spLocks/>
            </p:cNvSpPr>
            <p:nvPr/>
          </p:nvSpPr>
          <p:spPr>
            <a:xfrm>
              <a:off x="720726" y="1232704"/>
              <a:ext cx="7584416" cy="4345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>
              <a:lvl1pPr marL="252000" marR="0" indent="-179999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Char char="̶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576000" marR="0" indent="-2520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Char char="̶"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41600" marR="0" indent="-355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/>
                <a:buBlip>
                  <a:blip r:embed="rId2"/>
                </a:buBlip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l" defTabSz="914400" rtl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 sz="2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Skladování:</a:t>
              </a:r>
            </a:p>
            <a:p>
              <a:pPr marL="625475" lvl="1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Hořlaviny a oxidanty – odděleně, požárně odolná nebo odtahovaná skříň</a:t>
              </a:r>
            </a:p>
            <a:p>
              <a:pPr marL="625475" lvl="1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Ostatní chemikálie – uzavřená skříň, nejlépe kovová</a:t>
              </a:r>
            </a:p>
            <a:p>
              <a:pPr marL="625475" lvl="1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Čisté a pečlivě uzavřené nádoby</a:t>
              </a:r>
              <a:endParaRPr lang="cs-CZ" sz="600" dirty="0"/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Po práci si pečlivě umýt ruce</a:t>
              </a:r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Hořlaviny – nepoužívat u zdroje tepla</a:t>
              </a:r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Chemické odpady – stejná pravidla zacházení jako chemikálie</a:t>
              </a:r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cs-CZ" sz="600" dirty="0"/>
            </a:p>
            <a:p>
              <a:pPr marL="301475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2000" dirty="0"/>
                <a:t>Havárie:</a:t>
              </a:r>
            </a:p>
            <a:p>
              <a:pPr marL="625475" lvl="1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Požár</a:t>
              </a:r>
            </a:p>
            <a:p>
              <a:pPr marL="625475" lvl="1" indent="-265113" hangingPunct="1">
                <a:lnSpc>
                  <a:spcPct val="10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600" dirty="0"/>
                <a:t>Vylití, vysypání</a:t>
              </a:r>
            </a:p>
          </p:txBody>
        </p:sp>
        <p:pic>
          <p:nvPicPr>
            <p:cNvPr id="10251" name="Picture 11" descr="Značka Příkaz umytí rukou">
              <a:extLst>
                <a:ext uri="{FF2B5EF4-FFF2-40B4-BE49-F238E27FC236}">
                  <a16:creationId xmlns:a16="http://schemas.microsoft.com/office/drawing/2014/main" id="{04EC7F37-80D0-481F-8B02-1D6FC4AED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269" y="252291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2" descr="http://www.unece.org/fileadmin/DAM/trans/danger/publi/ghs/pictograms/flamme.gif">
              <a:extLst>
                <a:ext uri="{FF2B5EF4-FFF2-40B4-BE49-F238E27FC236}">
                  <a16:creationId xmlns:a16="http://schemas.microsoft.com/office/drawing/2014/main" id="{6547A61B-7347-4C16-864C-15881BC10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474" y="306107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5">
              <a:extLst>
                <a:ext uri="{FF2B5EF4-FFF2-40B4-BE49-F238E27FC236}">
                  <a16:creationId xmlns:a16="http://schemas.microsoft.com/office/drawing/2014/main" id="{E75A392E-7EEB-4833-AC24-9261AF748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42" y="3079075"/>
              <a:ext cx="77400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 descr="Methanol, UHPLC-MS, Thermo Scientific | Fisher Scientific">
            <a:extLst>
              <a:ext uri="{FF2B5EF4-FFF2-40B4-BE49-F238E27FC236}">
                <a16:creationId xmlns:a16="http://schemas.microsoft.com/office/drawing/2014/main" id="{CE3FFD70-3F87-466D-BF88-1C4E0C5C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01" y="459040"/>
            <a:ext cx="2076556" cy="34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099C9-927B-D5C9-1E32-BB1B01A6D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340" y="4054021"/>
            <a:ext cx="2871653" cy="1747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7712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/>
              <a:t>Laboratoře – bezpečný pohyb</a:t>
            </a:r>
            <a:br>
              <a:rPr lang="cs-CZ"/>
            </a:b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71A61258-0081-4E0F-AD13-1C9C2B07F6E5}"/>
              </a:ext>
            </a:extLst>
          </p:cNvPr>
          <p:cNvSpPr txBox="1">
            <a:spLocks/>
          </p:cNvSpPr>
          <p:nvPr/>
        </p:nvSpPr>
        <p:spPr>
          <a:xfrm>
            <a:off x="720724" y="1232704"/>
            <a:ext cx="11274963" cy="516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52000" marR="0" indent="-179999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̶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576000" marR="0" indent="-2520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̶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41600" marR="0" indent="-3556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Blip>
                <a:blip r:embed="rId2"/>
              </a:buBlip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Zákaz jídla a pití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Nesahat: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Nebezpečné předměty – ostré, horké povrchy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Laboratorní vybavení, se kterým nepracuji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Nebezpečné chemikálie, úkapy, louže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Hrozí-li omrznutí, podchlazené předměty brát v tepelně odolné rukavici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Zachycení se o pohybující se části zařízení (třepačka, </a:t>
            </a:r>
            <a:r>
              <a:rPr lang="cs-CZ" sz="2000" dirty="0" err="1"/>
              <a:t>vortex</a:t>
            </a:r>
            <a:r>
              <a:rPr lang="cs-CZ" sz="2000" dirty="0"/>
              <a:t>)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X</a:t>
            </a:r>
            <a:r>
              <a:rPr lang="cs-CZ" sz="1600" dirty="0"/>
              <a:t> volné delší vlasy, volný oděv, rozepnutý plášť</a:t>
            </a:r>
          </a:p>
          <a:p>
            <a:pPr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Jakékoli předměty nesouvisející s aktuální pracovní činností do pracovny/laboratoře nepatří</a:t>
            </a:r>
          </a:p>
          <a:p>
            <a:pPr lvl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potenciální zdroj úrazu, havárie, požární nebezpečí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5D19C4-AF69-477F-912B-C9DB28F5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74" y="1690839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FA10E4B-4928-4E4A-85DC-7B335713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4" y="972753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C348C0B-6694-43EF-92B3-1ABB0AB37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90" y="2094057"/>
            <a:ext cx="772487" cy="68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83A3C51-2003-478B-B15F-930E77D9A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71377"/>
              </p:ext>
            </p:extLst>
          </p:nvPr>
        </p:nvGraphicFramePr>
        <p:xfrm>
          <a:off x="6358205" y="2502789"/>
          <a:ext cx="774001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3238666" imgH="2832246" progId="Paint.Picture">
                  <p:embed/>
                </p:oleObj>
              </mc:Choice>
              <mc:Fallback>
                <p:oleObj name="Rastrový obrázek" r:id="rId6" imgW="3238666" imgH="2832246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683A3C51-2003-478B-B15F-930E77D9A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05" y="2502789"/>
                        <a:ext cx="774001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F5505AB6-13F3-4FB9-B6C3-F4B978EA44B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45" y="3357652"/>
            <a:ext cx="773923" cy="6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C7AC0E21-9867-493E-9F9B-2B4BA535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69" y="2094057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84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9E26EF7-7CE3-4E19-A94B-B474B87C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5904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/>
              <a:t>Signalizace výkonu digestoře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58E830-73D7-493D-B609-1EDEB05035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A9B16E-F211-49F5-9C1D-CCBF3052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2" t="6646" r="8888" b="44194"/>
          <a:stretch/>
        </p:blipFill>
        <p:spPr>
          <a:xfrm>
            <a:off x="950735" y="1359688"/>
            <a:ext cx="3588630" cy="4524315"/>
          </a:xfrm>
          <a:prstGeom prst="rect">
            <a:avLst/>
          </a:prstGeom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BC9D22-0833-42B4-9DAB-E13F2B73DD63}"/>
              </a:ext>
            </a:extLst>
          </p:cNvPr>
          <p:cNvSpPr txBox="1"/>
          <p:nvPr/>
        </p:nvSpPr>
        <p:spPr>
          <a:xfrm flipH="1">
            <a:off x="4939468" y="1729019"/>
            <a:ext cx="6964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cs-CZ">
                <a:solidFill>
                  <a:schemeClr val="accent2"/>
                </a:solidFill>
              </a:rPr>
              <a:t>Kapacita VZT za hranicí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2"/>
                </a:solidFill>
              </a:rPr>
              <a:t>minimálně jednu z digestoří na dané straně pavilonu je třeba přestat používat</a:t>
            </a:r>
          </a:p>
          <a:p>
            <a:pPr hangingPunct="1"/>
            <a:endParaRPr lang="cs-CZ">
              <a:solidFill>
                <a:schemeClr val="accent2"/>
              </a:solidFill>
            </a:endParaRPr>
          </a:p>
          <a:p>
            <a:pPr hangingPunct="1"/>
            <a:r>
              <a:rPr lang="cs-CZ">
                <a:solidFill>
                  <a:schemeClr val="accent5"/>
                </a:solidFill>
              </a:rPr>
              <a:t>Kapacita na hranici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5"/>
                </a:solidFill>
              </a:rPr>
              <a:t>můžeš pracovat, ale není možné používat další digestoř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5"/>
                </a:solidFill>
              </a:rPr>
              <a:t>je vhodné zkontrolovat, jestli nelze některou digestoř vypnout</a:t>
            </a:r>
          </a:p>
          <a:p>
            <a:pPr hangingPunct="1"/>
            <a:endParaRPr lang="cs-CZ">
              <a:solidFill>
                <a:schemeClr val="accent5"/>
              </a:solidFill>
            </a:endParaRPr>
          </a:p>
          <a:p>
            <a:pPr hangingPunct="1">
              <a:buNone/>
            </a:pPr>
            <a:r>
              <a:rPr lang="cs-CZ">
                <a:solidFill>
                  <a:srgbClr val="00B050"/>
                </a:solidFill>
              </a:rPr>
              <a:t>Dostatečný odtah VZT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B050"/>
                </a:solidFill>
              </a:rPr>
              <a:t>můžeš pracovat</a:t>
            </a:r>
          </a:p>
        </p:txBody>
      </p:sp>
    </p:spTree>
    <p:extLst>
      <p:ext uri="{BB962C8B-B14F-4D97-AF65-F5344CB8AC3E}">
        <p14:creationId xmlns:p14="http://schemas.microsoft.com/office/powerpoint/2010/main" val="13920091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81282-AABE-4E42-AEC2-804208AC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051" y="1839034"/>
            <a:ext cx="8073053" cy="4140000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pPr marL="72001" indent="0">
              <a:buNone/>
            </a:pPr>
            <a:r>
              <a:rPr lang="cs-CZ" sz="1600" dirty="0"/>
              <a:t>Tříbarevný displej (zelená, žlutá, červená) s textem HIGH a LOW</a:t>
            </a:r>
          </a:p>
          <a:p>
            <a:pPr marL="72001" indent="0">
              <a:buNone/>
            </a:pPr>
            <a:endParaRPr lang="cs-CZ" sz="1600" dirty="0"/>
          </a:p>
          <a:p>
            <a:pPr marL="72001" indent="0">
              <a:buNone/>
            </a:pPr>
            <a:r>
              <a:rPr lang="cs-CZ" sz="1600" dirty="0"/>
              <a:t>Výběr operačního módu</a:t>
            </a:r>
          </a:p>
          <a:p>
            <a:pPr marL="72001" indent="0">
              <a:buNone/>
            </a:pPr>
            <a:endParaRPr lang="cs-CZ" sz="1600" dirty="0"/>
          </a:p>
          <a:p>
            <a:pPr marL="72001" indent="0">
              <a:buNone/>
            </a:pPr>
            <a:r>
              <a:rPr lang="cs-CZ" sz="1600" dirty="0"/>
              <a:t>Otevíraní a zavíraní digestoře </a:t>
            </a:r>
          </a:p>
          <a:p>
            <a:pPr marL="72001" indent="0">
              <a:buNone/>
            </a:pPr>
            <a:r>
              <a:rPr lang="cs-CZ" sz="1600" dirty="0"/>
              <a:t>Zapnutí a vypnutí </a:t>
            </a:r>
            <a:r>
              <a:rPr lang="cs-CZ" sz="1600"/>
              <a:t>světla digestoře</a:t>
            </a:r>
            <a:endParaRPr lang="cs-CZ" sz="1600" dirty="0"/>
          </a:p>
          <a:p>
            <a:pPr marL="72001" indent="0">
              <a:buNone/>
            </a:pPr>
            <a:endParaRPr lang="cs-CZ" sz="1600" dirty="0"/>
          </a:p>
          <a:p>
            <a:pPr marL="72001" indent="0">
              <a:buNone/>
            </a:pPr>
            <a:r>
              <a:rPr lang="cs-CZ" sz="1600" dirty="0"/>
              <a:t>Displej zobrazující skutečný stav průtoku vzduchu</a:t>
            </a:r>
          </a:p>
          <a:p>
            <a:pPr marL="72001" indent="0">
              <a:buNone/>
            </a:pPr>
            <a:endParaRPr lang="cs-CZ" sz="1600" dirty="0"/>
          </a:p>
          <a:p>
            <a:pPr marL="72001" indent="0">
              <a:buNone/>
            </a:pPr>
            <a:endParaRPr lang="cs-CZ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F3300-2D2D-4E5F-8C7C-E6035376DD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1787B-7E2D-4421-B084-6C96143AE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2001" indent="0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</a:rPr>
              <a:t>Optická a akustická signalizace bezpečnostních funkcí digestoře 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B6B824-446D-4507-AFAD-E39AAA40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Signalizace výkonu digestoře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08F62-FCCF-47E7-8B71-CE107ED52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6" t="26500" r="81577" b="5792"/>
          <a:stretch/>
        </p:blipFill>
        <p:spPr>
          <a:xfrm>
            <a:off x="325834" y="1825977"/>
            <a:ext cx="1921791" cy="43326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083660-0FBF-4494-A8BE-B6F80DEB8041}"/>
              </a:ext>
            </a:extLst>
          </p:cNvPr>
          <p:cNvCxnSpPr/>
          <p:nvPr/>
        </p:nvCxnSpPr>
        <p:spPr>
          <a:xfrm flipH="1">
            <a:off x="1724175" y="2355631"/>
            <a:ext cx="598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F0CDA5-FA19-476B-87CF-A78675E50D9A}"/>
              </a:ext>
            </a:extLst>
          </p:cNvPr>
          <p:cNvCxnSpPr>
            <a:cxnSpLocks/>
          </p:cNvCxnSpPr>
          <p:nvPr/>
        </p:nvCxnSpPr>
        <p:spPr>
          <a:xfrm flipH="1">
            <a:off x="1724175" y="3190132"/>
            <a:ext cx="6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950762-008A-48AE-A3E2-BC0925168267}"/>
              </a:ext>
            </a:extLst>
          </p:cNvPr>
          <p:cNvCxnSpPr/>
          <p:nvPr/>
        </p:nvCxnSpPr>
        <p:spPr>
          <a:xfrm flipH="1">
            <a:off x="1724175" y="3909034"/>
            <a:ext cx="598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8820A2-BB76-4494-8DFF-D815ED5F28C2}"/>
              </a:ext>
            </a:extLst>
          </p:cNvPr>
          <p:cNvCxnSpPr>
            <a:cxnSpLocks/>
          </p:cNvCxnSpPr>
          <p:nvPr/>
        </p:nvCxnSpPr>
        <p:spPr>
          <a:xfrm flipH="1">
            <a:off x="1724175" y="4948135"/>
            <a:ext cx="66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8F02275-C095-47B2-B00A-43501C7F78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33274"/>
          <a:stretch/>
        </p:blipFill>
        <p:spPr>
          <a:xfrm>
            <a:off x="8786176" y="1692002"/>
            <a:ext cx="1681649" cy="3910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931C45-9450-481D-8909-EB88BEA04505}"/>
              </a:ext>
            </a:extLst>
          </p:cNvPr>
          <p:cNvSpPr txBox="1"/>
          <p:nvPr/>
        </p:nvSpPr>
        <p:spPr>
          <a:xfrm>
            <a:off x="1878088" y="5861015"/>
            <a:ext cx="894869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cs-CZ" sz="2000" dirty="0"/>
              <a:t>Manipulace a otevřené experimenty s chemickými látkami jsou povoleny pouze </a:t>
            </a:r>
            <a:r>
              <a:rPr lang="cs-CZ" sz="2000" b="1" dirty="0">
                <a:solidFill>
                  <a:srgbClr val="FF0000"/>
                </a:solidFill>
              </a:rPr>
              <a:t>ve funkční digestoři nebo v sterilním boxu</a:t>
            </a:r>
            <a:r>
              <a:rPr lang="cs-CZ" sz="2000" dirty="0"/>
              <a:t>.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CEC959-D8C6-4744-AD09-65EFD47D3118}"/>
              </a:ext>
            </a:extLst>
          </p:cNvPr>
          <p:cNvCxnSpPr/>
          <p:nvPr/>
        </p:nvCxnSpPr>
        <p:spPr>
          <a:xfrm flipH="1">
            <a:off x="1724175" y="4301131"/>
            <a:ext cx="598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294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334A3-5A24-4C9F-A8FC-C1833F4F22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99BDA91-7F8C-43D0-81DA-FC76E734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04404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/>
              <a:t>Toxické chemikálie</a:t>
            </a:r>
          </a:p>
        </p:txBody>
      </p:sp>
      <p:sp>
        <p:nvSpPr>
          <p:cNvPr id="6" name="Zástupný text 1">
            <a:extLst>
              <a:ext uri="{FF2B5EF4-FFF2-40B4-BE49-F238E27FC236}">
                <a16:creationId xmlns:a16="http://schemas.microsoft.com/office/drawing/2014/main" id="{F61674DD-2E5B-47FB-AD5E-7A43EFECF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216" y="1227015"/>
            <a:ext cx="10876985" cy="53982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Určené H-větami: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H300 - </a:t>
            </a:r>
            <a:r>
              <a:rPr lang="cs-CZ" sz="1600" dirty="0"/>
              <a:t>Při požití může způsobit smrt.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H310 - </a:t>
            </a:r>
            <a:r>
              <a:rPr lang="cs-CZ" sz="1600" dirty="0"/>
              <a:t>Při styku s kůží může způsobit smrt.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H330 - </a:t>
            </a:r>
            <a:r>
              <a:rPr lang="cs-CZ" sz="1600" dirty="0"/>
              <a:t>Při vdechování může způsobit smrt.</a:t>
            </a:r>
            <a:endParaRPr lang="cs-CZ" altLang="cs-CZ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Evidence množství a osob, které s chemikálií nakládají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Ti, kdo nemají VŠ chemické vzdělání, musí být prokazatelně proškoleni </a:t>
            </a:r>
            <a:br>
              <a:rPr lang="cs-CZ" altLang="cs-CZ" sz="1800" dirty="0">
                <a:solidFill>
                  <a:schemeClr val="tx1"/>
                </a:solidFill>
              </a:rPr>
            </a:br>
            <a:r>
              <a:rPr lang="cs-CZ" altLang="cs-CZ" sz="1800" dirty="0">
                <a:solidFill>
                  <a:schemeClr val="tx1"/>
                </a:solidFill>
              </a:rPr>
              <a:t>na bezpečnostní pokyny k dané chemikálii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Důkladně se chránit – používat stanovené OOPP v souladu s bezpečnostním listem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První pomoc – vždy volat Toxikologické informační středisko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Prostředky k likvidaci úniku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OOPP (pracovní oděv, ochrana dýchacích cest, rukavice)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Sorbent (včetně smetáčku a lopatky a nádoby na kontaminovaný sorbent)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CB44F1-68B7-4A04-80EC-F8E99DED7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8" r="8" b="411"/>
          <a:stretch/>
        </p:blipFill>
        <p:spPr>
          <a:xfrm>
            <a:off x="5710874" y="108065"/>
            <a:ext cx="6350893" cy="2410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94" name="Picture 6" descr="http://www.unece.org/fileadmin/DAM/trans/danger/publi/ghs/pictograms/skull.gif">
            <a:extLst>
              <a:ext uri="{FF2B5EF4-FFF2-40B4-BE49-F238E27FC236}">
                <a16:creationId xmlns:a16="http://schemas.microsoft.com/office/drawing/2014/main" id="{66C52982-6A2B-40AE-AAD2-A3F63DD5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35" y="2860849"/>
            <a:ext cx="169200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http://www.unece.org/fileadmin/DAM/trans/danger/publi/ghs/pictograms/silhouete.gif">
            <a:extLst>
              <a:ext uri="{FF2B5EF4-FFF2-40B4-BE49-F238E27FC236}">
                <a16:creationId xmlns:a16="http://schemas.microsoft.com/office/drawing/2014/main" id="{6B3122CB-8E47-4831-A0A0-8EC2E388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35" y="3726000"/>
            <a:ext cx="169200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421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D393C-3EE0-FB1B-8801-C0A04FAEC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350335"/>
            <a:ext cx="10753202" cy="4481666"/>
          </a:xfrm>
        </p:spPr>
        <p:txBody>
          <a:bodyPr>
            <a:normAutofit fontScale="92500" lnSpcReduction="10000"/>
          </a:bodyPr>
          <a:lstStyle/>
          <a:p>
            <a:pPr marL="72001" indent="0" defTabSz="360000">
              <a:buNone/>
            </a:pPr>
            <a:r>
              <a:rPr lang="cs-CZ" sz="2000" dirty="0">
                <a:solidFill>
                  <a:srgbClr val="0000FF"/>
                </a:solidFill>
              </a:rPr>
              <a:t>1.</a:t>
            </a:r>
            <a:r>
              <a:rPr lang="cs-CZ" sz="2000" dirty="0"/>
              <a:t>	Oči – dlouze omýt vodou – umyvadlo, laboratorní oční sprchy  –  výplach fyziologickým roztokem</a:t>
            </a:r>
          </a:p>
          <a:p>
            <a:pPr marL="72001" indent="0" defTabSz="360000">
              <a:buNone/>
            </a:pPr>
            <a:r>
              <a:rPr lang="cs-CZ" sz="2000" dirty="0"/>
              <a:t>	Kůže – dlouze omýt vodou – umyvadlo, laboratorní oční sprchy</a:t>
            </a:r>
          </a:p>
          <a:p>
            <a:pPr marL="72001" indent="0" defTabSz="360000">
              <a:buNone/>
            </a:pPr>
            <a:r>
              <a:rPr lang="cs-CZ" sz="2000" dirty="0"/>
              <a:t>	Nadýchání – vydýchat se na chladném čerstvém vzduchu</a:t>
            </a:r>
          </a:p>
          <a:p>
            <a:pPr marL="72001" indent="0" defTabSz="360000">
              <a:buNone/>
            </a:pPr>
            <a:r>
              <a:rPr lang="cs-CZ" sz="2000" dirty="0"/>
              <a:t>	Požití – postupovat dle pokynu záchranné služby</a:t>
            </a:r>
            <a:br>
              <a:rPr lang="cs-CZ" sz="2000" dirty="0"/>
            </a:br>
            <a:r>
              <a:rPr lang="cs-CZ" sz="2000" dirty="0"/>
              <a:t>	  </a:t>
            </a:r>
          </a:p>
          <a:p>
            <a:pPr marL="72001" indent="0">
              <a:buNone/>
            </a:pPr>
            <a:endParaRPr lang="cs-CZ" sz="2000" dirty="0"/>
          </a:p>
          <a:p>
            <a:pPr marL="36362" indent="0" defTabSz="360000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FF"/>
                </a:solidFill>
              </a:rPr>
              <a:t>2.</a:t>
            </a:r>
            <a:r>
              <a:rPr lang="cs-CZ" sz="2000" dirty="0"/>
              <a:t>	Zavolat záchrannou službu, Toxikologické informační středisko</a:t>
            </a:r>
            <a:endParaRPr lang="cs-CZ" sz="2000" b="1" dirty="0">
              <a:solidFill>
                <a:srgbClr val="FF0000"/>
              </a:solidFill>
            </a:endParaRPr>
          </a:p>
          <a:p>
            <a:pPr marL="493562" indent="-457200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36362" indent="0" defTabSz="360000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FF"/>
                </a:solidFill>
              </a:rPr>
              <a:t>3.</a:t>
            </a:r>
            <a:r>
              <a:rPr lang="cs-CZ" sz="2000" dirty="0"/>
              <a:t>	Ošetření z lékárničky podle pokynů záchranné služby desinfekce, </a:t>
            </a:r>
            <a:br>
              <a:rPr lang="cs-CZ" sz="2000" dirty="0"/>
            </a:br>
            <a:r>
              <a:rPr lang="cs-CZ" sz="2000" dirty="0"/>
              <a:t>	obvazový materiál</a:t>
            </a:r>
          </a:p>
          <a:p>
            <a:pPr marL="36362" indent="0" hangingPunct="1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/>
          </a:p>
          <a:p>
            <a:pPr marL="36362" indent="0" defTabSz="360000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FF"/>
                </a:solidFill>
              </a:rPr>
              <a:t>4. </a:t>
            </a:r>
            <a:r>
              <a:rPr lang="cs-CZ" sz="2000" dirty="0"/>
              <a:t>	Nahlásit vedoucímu a referentovi BOZP jako úraz</a:t>
            </a:r>
          </a:p>
          <a:p>
            <a:pPr marL="72001" indent="0">
              <a:buNone/>
            </a:pPr>
            <a:endParaRPr lang="cs-CZ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B58BC-51F4-3C3A-5A71-E3F2B389BB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263F73-3423-21A4-5CB3-4C2946E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Chemikálie – první pomoc</a:t>
            </a:r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D94C7454-D61D-5B08-1C74-330C899E5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48" r="32904" b="56453"/>
          <a:stretch/>
        </p:blipFill>
        <p:spPr>
          <a:xfrm>
            <a:off x="3965221" y="4229863"/>
            <a:ext cx="4261557" cy="21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Zobrazit zdrojový obrázek">
            <a:extLst>
              <a:ext uri="{FF2B5EF4-FFF2-40B4-BE49-F238E27FC236}">
                <a16:creationId xmlns:a16="http://schemas.microsoft.com/office/drawing/2014/main" id="{49BE0461-01C2-0590-5B2C-D278FD482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25167"/>
          <a:stretch/>
        </p:blipFill>
        <p:spPr bwMode="auto">
          <a:xfrm>
            <a:off x="10596832" y="1785926"/>
            <a:ext cx="1468988" cy="43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ční sprcha - bezpečnostní tabulka, plast 2 mm 150x150 mm | AAApapir.cz">
            <a:extLst>
              <a:ext uri="{FF2B5EF4-FFF2-40B4-BE49-F238E27FC236}">
                <a16:creationId xmlns:a16="http://schemas.microsoft.com/office/drawing/2014/main" id="{5CFD6143-7A12-11C4-CBB6-DBA36F8E8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13278" r="10474" b="8610"/>
          <a:stretch/>
        </p:blipFill>
        <p:spPr bwMode="auto">
          <a:xfrm>
            <a:off x="8860085" y="4431758"/>
            <a:ext cx="1368177" cy="13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ztok na výplach očí 500 ml">
            <a:extLst>
              <a:ext uri="{FF2B5EF4-FFF2-40B4-BE49-F238E27FC236}">
                <a16:creationId xmlns:a16="http://schemas.microsoft.com/office/drawing/2014/main" id="{99CABF68-D6CC-4CB2-4D1A-0EA628B3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31" y="2086253"/>
            <a:ext cx="2264840" cy="22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984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20E53C0FB7AC40913581C3C1FA0F4B" ma:contentTypeVersion="20" ma:contentTypeDescription="Vytvoří nový dokument" ma:contentTypeScope="" ma:versionID="7e138814efcdda677049fd1afc69ee2f">
  <xsd:schema xmlns:xsd="http://www.w3.org/2001/XMLSchema" xmlns:xs="http://www.w3.org/2001/XMLSchema" xmlns:p="http://schemas.microsoft.com/office/2006/metadata/properties" xmlns:ns2="762f013f-6d94-4785-8b23-f7ce69e38c4e" xmlns:ns3="15c662ed-2173-4984-a730-079efaff7a70" targetNamespace="http://schemas.microsoft.com/office/2006/metadata/properties" ma:root="true" ma:fieldsID="cd4c59843759059c4cd113905e54a6af" ns2:_="" ns3:_="">
    <xsd:import namespace="762f013f-6d94-4785-8b23-f7ce69e38c4e"/>
    <xsd:import namespace="15c662ed-2173-4984-a730-079efaff7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osledn_x00ed_verz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f013f-6d94-4785-8b23-f7ce69e38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sledn_x00ed_verze" ma:index="20" nillable="true" ma:displayName="poslední verze" ma:format="Dropdown" ma:internalName="posledn_x00ed_verz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662ed-2173-4984-a730-079efaff7a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b74b83-5a11-49cd-b760-2107ffd8a018}" ma:internalName="TaxCatchAll" ma:showField="CatchAllData" ma:web="15c662ed-2173-4984-a730-079efaff7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c662ed-2173-4984-a730-079efaff7a70">
      <UserInfo>
        <DisplayName>Petra Šplíchalová</DisplayName>
        <AccountId>516</AccountId>
        <AccountType/>
      </UserInfo>
      <UserInfo>
        <DisplayName>Štěpánka Horníčková</DisplayName>
        <AccountId>1184</AccountId>
        <AccountType/>
      </UserInfo>
    </SharedWithUsers>
    <lcf76f155ced4ddcb4097134ff3c332f xmlns="762f013f-6d94-4785-8b23-f7ce69e38c4e">
      <Terms xmlns="http://schemas.microsoft.com/office/infopath/2007/PartnerControls"/>
    </lcf76f155ced4ddcb4097134ff3c332f>
    <TaxCatchAll xmlns="15c662ed-2173-4984-a730-079efaff7a70" xsi:nil="true"/>
    <posledn_x00ed_verze xmlns="762f013f-6d94-4785-8b23-f7ce69e38c4e" xsi:nil="true"/>
  </documentManagement>
</p:properties>
</file>

<file path=customXml/itemProps1.xml><?xml version="1.0" encoding="utf-8"?>
<ds:datastoreItem xmlns:ds="http://schemas.openxmlformats.org/officeDocument/2006/customXml" ds:itemID="{A5190B89-A361-4F57-948A-DA5136542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DA185-B897-4D88-AEE8-DA72447EDB94}"/>
</file>

<file path=customXml/itemProps3.xml><?xml version="1.0" encoding="utf-8"?>
<ds:datastoreItem xmlns:ds="http://schemas.openxmlformats.org/officeDocument/2006/customXml" ds:itemID="{0EBDA523-27A4-442D-AE75-2C31BA82622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27dfdbe-80c5-44d5-bc64-8037575fa247"/>
    <ds:schemaRef ds:uri="8827c5e6-ba2f-464f-b4df-35958ee476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779</Words>
  <Application>Microsoft Office PowerPoint</Application>
  <PresentationFormat>Širokoúhlá obrazovka</PresentationFormat>
  <Paragraphs>125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Presentation_MU_EN</vt:lpstr>
      <vt:lpstr>Rastrový obrázek</vt:lpstr>
      <vt:lpstr>školení BOZP pro studenty kurzu  E1241:Experimentální a aplikovaná toxikologie a ekotoxikologie - cvičení  </vt:lpstr>
      <vt:lpstr>Nebezpečí v laboratořích</vt:lpstr>
      <vt:lpstr>Chemikálie – bezpečné zacházení</vt:lpstr>
      <vt:lpstr>Chemikálie – bezpečné zacházení</vt:lpstr>
      <vt:lpstr>Laboratoře – bezpečný pohyb </vt:lpstr>
      <vt:lpstr>Signalizace výkonu digestoře</vt:lpstr>
      <vt:lpstr>Signalizace výkonu digestoře</vt:lpstr>
      <vt:lpstr>Toxické chemikálie</vt:lpstr>
      <vt:lpstr>Chemikálie – první pomoc</vt:lpstr>
      <vt:lpstr>Poskytnutí první pomoci</vt:lpstr>
      <vt:lpstr>Postup při volání záchranné služby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melymuk</dc:creator>
  <cp:lastModifiedBy>Marie Smutná</cp:lastModifiedBy>
  <cp:revision>17</cp:revision>
  <dcterms:modified xsi:type="dcterms:W3CDTF">2023-09-25T07:52:06Z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ContentTypeId">
    <vt:lpwstr>0x0101003B20E53C0FB7AC40913581C3C1FA0F4B</vt:lpwstr>
  </property>
  <property fmtid="{D5CDD505-2E9C-101B-9397-08002B2CF9AE}" pid="6" name="MediaServiceImageTags">
    <vt:lpwstr/>
  </property>
</Properties>
</file>