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60" r:id="rId4"/>
    <p:sldId id="261" r:id="rId5"/>
    <p:sldId id="262" r:id="rId6"/>
    <p:sldId id="263" r:id="rId7"/>
    <p:sldId id="266" r:id="rId8"/>
    <p:sldId id="264" r:id="rId9"/>
    <p:sldId id="269" r:id="rId10"/>
    <p:sldId id="265" r:id="rId11"/>
    <p:sldId id="267" r:id="rId12"/>
    <p:sldId id="268" r:id="rId13"/>
    <p:sldId id="270" r:id="rId14"/>
    <p:sldId id="257" r:id="rId15"/>
    <p:sldId id="271" r:id="rId16"/>
    <p:sldId id="272" r:id="rId17"/>
    <p:sldId id="258" r:id="rId18"/>
    <p:sldId id="273" r:id="rId19"/>
    <p:sldId id="274" r:id="rId20"/>
    <p:sldId id="275" r:id="rId21"/>
    <p:sldId id="280" r:id="rId22"/>
    <p:sldId id="279" r:id="rId23"/>
    <p:sldId id="278" r:id="rId24"/>
    <p:sldId id="281" r:id="rId25"/>
    <p:sldId id="282" r:id="rId26"/>
    <p:sldId id="276" r:id="rId27"/>
    <p:sldId id="277" r:id="rId28"/>
    <p:sldId id="283" r:id="rId29"/>
    <p:sldId id="284" r:id="rId30"/>
    <p:sldId id="285" r:id="rId31"/>
    <p:sldId id="286"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946" y="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EE677-8201-F74C-A8D3-8B5F0C03FF0F}" type="datetimeFigureOut">
              <a:rPr lang="cs-CZ" smtClean="0"/>
              <a:t>05.12.2023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90BBF-17E2-6D4A-AE35-D98E540E4DA8}" type="slidenum">
              <a:rPr lang="cs-CZ" smtClean="0"/>
              <a:t>‹#›</a:t>
            </a:fld>
            <a:endParaRPr lang="cs-CZ"/>
          </a:p>
        </p:txBody>
      </p:sp>
    </p:spTree>
    <p:extLst>
      <p:ext uri="{BB962C8B-B14F-4D97-AF65-F5344CB8AC3E}">
        <p14:creationId xmlns:p14="http://schemas.microsoft.com/office/powerpoint/2010/main" val="302049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a:t>
            </a:r>
            <a:r>
              <a:rPr lang="cs-CZ" dirty="0" err="1"/>
              <a:t>www.thelancet.com</a:t>
            </a:r>
            <a:r>
              <a:rPr lang="cs-CZ" dirty="0"/>
              <a:t>/</a:t>
            </a:r>
            <a:r>
              <a:rPr lang="cs-CZ" dirty="0" err="1"/>
              <a:t>journals</a:t>
            </a:r>
            <a:r>
              <a:rPr lang="cs-CZ" dirty="0"/>
              <a:t>/</a:t>
            </a:r>
            <a:r>
              <a:rPr lang="cs-CZ" dirty="0" err="1"/>
              <a:t>lancet</a:t>
            </a:r>
            <a:r>
              <a:rPr lang="cs-CZ" dirty="0"/>
              <a:t>/</a:t>
            </a:r>
            <a:r>
              <a:rPr lang="cs-CZ" dirty="0" err="1"/>
              <a:t>article</a:t>
            </a:r>
            <a:r>
              <a:rPr lang="cs-CZ" dirty="0"/>
              <a:t>/</a:t>
            </a:r>
            <a:r>
              <a:rPr lang="cs-CZ" dirty="0" err="1"/>
              <a:t>PIIS0140-6736</a:t>
            </a:r>
            <a:r>
              <a:rPr lang="cs-CZ" dirty="0"/>
              <a:t>(20)30752-2/fulltext#</a:t>
            </a:r>
            <a:r>
              <a:rPr lang="cs-CZ" dirty="0" err="1"/>
              <a:t>seccestitle210</a:t>
            </a:r>
            <a:endParaRPr lang="cs-CZ" dirty="0"/>
          </a:p>
        </p:txBody>
      </p:sp>
      <p:sp>
        <p:nvSpPr>
          <p:cNvPr id="4" name="Zástupný symbol pro číslo snímku 3"/>
          <p:cNvSpPr>
            <a:spLocks noGrp="1"/>
          </p:cNvSpPr>
          <p:nvPr>
            <p:ph type="sldNum" sz="quarter" idx="5"/>
          </p:nvPr>
        </p:nvSpPr>
        <p:spPr/>
        <p:txBody>
          <a:bodyPr/>
          <a:lstStyle/>
          <a:p>
            <a:fld id="{34590BBF-17E2-6D4A-AE35-D98E540E4DA8}" type="slidenum">
              <a:rPr lang="cs-CZ" smtClean="0"/>
              <a:t>14</a:t>
            </a:fld>
            <a:endParaRPr lang="cs-CZ"/>
          </a:p>
        </p:txBody>
      </p:sp>
    </p:spTree>
    <p:extLst>
      <p:ext uri="{BB962C8B-B14F-4D97-AF65-F5344CB8AC3E}">
        <p14:creationId xmlns:p14="http://schemas.microsoft.com/office/powerpoint/2010/main" val="250298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4590BBF-17E2-6D4A-AE35-D98E540E4DA8}" type="slidenum">
              <a:rPr lang="cs-CZ" smtClean="0"/>
              <a:t>17</a:t>
            </a:fld>
            <a:endParaRPr lang="cs-CZ"/>
          </a:p>
        </p:txBody>
      </p:sp>
    </p:spTree>
    <p:extLst>
      <p:ext uri="{BB962C8B-B14F-4D97-AF65-F5344CB8AC3E}">
        <p14:creationId xmlns:p14="http://schemas.microsoft.com/office/powerpoint/2010/main" val="66348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868C37-B177-27FB-0B28-5376673AD37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1F5C4AF-B2F3-100E-442E-362C67699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B4AED40-22B7-4228-A3F0-C63B2B5BCD74}"/>
              </a:ext>
            </a:extLst>
          </p:cNvPr>
          <p:cNvSpPr>
            <a:spLocks noGrp="1"/>
          </p:cNvSpPr>
          <p:nvPr>
            <p:ph type="dt" sz="half" idx="10"/>
          </p:nvPr>
        </p:nvSpPr>
        <p:spPr/>
        <p:txBody>
          <a:bodyPr/>
          <a:lstStyle/>
          <a:p>
            <a:fld id="{6E469C76-4E50-AC47-94C9-CE4D049F5971}" type="datetimeFigureOut">
              <a:rPr lang="cs-CZ" smtClean="0"/>
              <a:t>05.12.2023</a:t>
            </a:fld>
            <a:endParaRPr lang="cs-CZ"/>
          </a:p>
        </p:txBody>
      </p:sp>
      <p:sp>
        <p:nvSpPr>
          <p:cNvPr id="5" name="Zástupný symbol pro zápatí 4">
            <a:extLst>
              <a:ext uri="{FF2B5EF4-FFF2-40B4-BE49-F238E27FC236}">
                <a16:creationId xmlns:a16="http://schemas.microsoft.com/office/drawing/2014/main" id="{0D651798-EE19-59B6-852F-CAC8ED3EA8C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8D12A1C-7DA9-D0B8-9254-A4EB6A02CE5B}"/>
              </a:ext>
            </a:extLst>
          </p:cNvPr>
          <p:cNvSpPr>
            <a:spLocks noGrp="1"/>
          </p:cNvSpPr>
          <p:nvPr>
            <p:ph type="sldNum" sz="quarter" idx="12"/>
          </p:nvPr>
        </p:nvSpPr>
        <p:spPr/>
        <p:txBody>
          <a:bodyPr/>
          <a:lstStyle/>
          <a:p>
            <a:fld id="{B38F981D-873F-4E4B-8629-967C1D2A7BF6}" type="slidenum">
              <a:rPr lang="cs-CZ" smtClean="0"/>
              <a:t>‹#›</a:t>
            </a:fld>
            <a:endParaRPr lang="cs-CZ"/>
          </a:p>
        </p:txBody>
      </p:sp>
    </p:spTree>
    <p:extLst>
      <p:ext uri="{BB962C8B-B14F-4D97-AF65-F5344CB8AC3E}">
        <p14:creationId xmlns:p14="http://schemas.microsoft.com/office/powerpoint/2010/main" val="3505875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8E0A7D-2159-B15F-47A2-BF3C928289D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95FF1FD-87BC-DAF2-F10D-F6CDF65A6AB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FD77E98-8733-3E98-6DDE-4DB035F89ECD}"/>
              </a:ext>
            </a:extLst>
          </p:cNvPr>
          <p:cNvSpPr>
            <a:spLocks noGrp="1"/>
          </p:cNvSpPr>
          <p:nvPr>
            <p:ph type="dt" sz="half" idx="10"/>
          </p:nvPr>
        </p:nvSpPr>
        <p:spPr/>
        <p:txBody>
          <a:bodyPr/>
          <a:lstStyle/>
          <a:p>
            <a:fld id="{6E469C76-4E50-AC47-94C9-CE4D049F5971}" type="datetimeFigureOut">
              <a:rPr lang="cs-CZ" smtClean="0"/>
              <a:t>05.12.2023</a:t>
            </a:fld>
            <a:endParaRPr lang="cs-CZ"/>
          </a:p>
        </p:txBody>
      </p:sp>
      <p:sp>
        <p:nvSpPr>
          <p:cNvPr id="5" name="Zástupný symbol pro zápatí 4">
            <a:extLst>
              <a:ext uri="{FF2B5EF4-FFF2-40B4-BE49-F238E27FC236}">
                <a16:creationId xmlns:a16="http://schemas.microsoft.com/office/drawing/2014/main" id="{AD469531-78B3-6DF6-73CF-48BF4F04535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93CF7F5-15D4-AC69-E3D3-4B06ADF6C63A}"/>
              </a:ext>
            </a:extLst>
          </p:cNvPr>
          <p:cNvSpPr>
            <a:spLocks noGrp="1"/>
          </p:cNvSpPr>
          <p:nvPr>
            <p:ph type="sldNum" sz="quarter" idx="12"/>
          </p:nvPr>
        </p:nvSpPr>
        <p:spPr/>
        <p:txBody>
          <a:bodyPr/>
          <a:lstStyle/>
          <a:p>
            <a:fld id="{B38F981D-873F-4E4B-8629-967C1D2A7BF6}" type="slidenum">
              <a:rPr lang="cs-CZ" smtClean="0"/>
              <a:t>‹#›</a:t>
            </a:fld>
            <a:endParaRPr lang="cs-CZ"/>
          </a:p>
        </p:txBody>
      </p:sp>
    </p:spTree>
    <p:extLst>
      <p:ext uri="{BB962C8B-B14F-4D97-AF65-F5344CB8AC3E}">
        <p14:creationId xmlns:p14="http://schemas.microsoft.com/office/powerpoint/2010/main" val="237835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68A33B7-BE61-5057-8BD6-C41706A6249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D85E91C-26C2-40B0-EE8D-AE74C7AAC74E}"/>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AFD7321-508C-D8E7-ED31-6DFAAA67FC41}"/>
              </a:ext>
            </a:extLst>
          </p:cNvPr>
          <p:cNvSpPr>
            <a:spLocks noGrp="1"/>
          </p:cNvSpPr>
          <p:nvPr>
            <p:ph type="dt" sz="half" idx="10"/>
          </p:nvPr>
        </p:nvSpPr>
        <p:spPr/>
        <p:txBody>
          <a:bodyPr/>
          <a:lstStyle/>
          <a:p>
            <a:fld id="{6E469C76-4E50-AC47-94C9-CE4D049F5971}" type="datetimeFigureOut">
              <a:rPr lang="cs-CZ" smtClean="0"/>
              <a:t>05.12.2023</a:t>
            </a:fld>
            <a:endParaRPr lang="cs-CZ"/>
          </a:p>
        </p:txBody>
      </p:sp>
      <p:sp>
        <p:nvSpPr>
          <p:cNvPr id="5" name="Zástupný symbol pro zápatí 4">
            <a:extLst>
              <a:ext uri="{FF2B5EF4-FFF2-40B4-BE49-F238E27FC236}">
                <a16:creationId xmlns:a16="http://schemas.microsoft.com/office/drawing/2014/main" id="{D27666A6-FA42-B745-3BE5-351447A836A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910EA16-4518-8309-F5C1-BE4BBD36E7B8}"/>
              </a:ext>
            </a:extLst>
          </p:cNvPr>
          <p:cNvSpPr>
            <a:spLocks noGrp="1"/>
          </p:cNvSpPr>
          <p:nvPr>
            <p:ph type="sldNum" sz="quarter" idx="12"/>
          </p:nvPr>
        </p:nvSpPr>
        <p:spPr/>
        <p:txBody>
          <a:bodyPr/>
          <a:lstStyle/>
          <a:p>
            <a:fld id="{B38F981D-873F-4E4B-8629-967C1D2A7BF6}" type="slidenum">
              <a:rPr lang="cs-CZ" smtClean="0"/>
              <a:t>‹#›</a:t>
            </a:fld>
            <a:endParaRPr lang="cs-CZ"/>
          </a:p>
        </p:txBody>
      </p:sp>
    </p:spTree>
    <p:extLst>
      <p:ext uri="{BB962C8B-B14F-4D97-AF65-F5344CB8AC3E}">
        <p14:creationId xmlns:p14="http://schemas.microsoft.com/office/powerpoint/2010/main" val="154009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7F1752-8E61-55AE-2E2F-3034428F02B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CA7C2D0-2AD0-3B86-B9D1-8741B10978D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7B84468-2078-0652-5EBB-E213B130FE8E}"/>
              </a:ext>
            </a:extLst>
          </p:cNvPr>
          <p:cNvSpPr>
            <a:spLocks noGrp="1"/>
          </p:cNvSpPr>
          <p:nvPr>
            <p:ph type="dt" sz="half" idx="10"/>
          </p:nvPr>
        </p:nvSpPr>
        <p:spPr/>
        <p:txBody>
          <a:bodyPr/>
          <a:lstStyle/>
          <a:p>
            <a:fld id="{6E469C76-4E50-AC47-94C9-CE4D049F5971}" type="datetimeFigureOut">
              <a:rPr lang="cs-CZ" smtClean="0"/>
              <a:t>05.12.2023</a:t>
            </a:fld>
            <a:endParaRPr lang="cs-CZ"/>
          </a:p>
        </p:txBody>
      </p:sp>
      <p:sp>
        <p:nvSpPr>
          <p:cNvPr id="5" name="Zástupný symbol pro zápatí 4">
            <a:extLst>
              <a:ext uri="{FF2B5EF4-FFF2-40B4-BE49-F238E27FC236}">
                <a16:creationId xmlns:a16="http://schemas.microsoft.com/office/drawing/2014/main" id="{F9C6AAE8-2BBF-22B7-69A8-3C1037065D7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06F5130-A52D-8D0A-076C-826626C640A2}"/>
              </a:ext>
            </a:extLst>
          </p:cNvPr>
          <p:cNvSpPr>
            <a:spLocks noGrp="1"/>
          </p:cNvSpPr>
          <p:nvPr>
            <p:ph type="sldNum" sz="quarter" idx="12"/>
          </p:nvPr>
        </p:nvSpPr>
        <p:spPr/>
        <p:txBody>
          <a:bodyPr/>
          <a:lstStyle/>
          <a:p>
            <a:fld id="{B38F981D-873F-4E4B-8629-967C1D2A7BF6}" type="slidenum">
              <a:rPr lang="cs-CZ" smtClean="0"/>
              <a:t>‹#›</a:t>
            </a:fld>
            <a:endParaRPr lang="cs-CZ"/>
          </a:p>
        </p:txBody>
      </p:sp>
    </p:spTree>
    <p:extLst>
      <p:ext uri="{BB962C8B-B14F-4D97-AF65-F5344CB8AC3E}">
        <p14:creationId xmlns:p14="http://schemas.microsoft.com/office/powerpoint/2010/main" val="196333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2560EB-6564-C0AC-4EF8-628EF2E2BE3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704AF54-4F8F-ABBD-7D8B-FB0E05E879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CABA559-F9C0-2BC5-F7F2-0012D2EDB2A5}"/>
              </a:ext>
            </a:extLst>
          </p:cNvPr>
          <p:cNvSpPr>
            <a:spLocks noGrp="1"/>
          </p:cNvSpPr>
          <p:nvPr>
            <p:ph type="dt" sz="half" idx="10"/>
          </p:nvPr>
        </p:nvSpPr>
        <p:spPr/>
        <p:txBody>
          <a:bodyPr/>
          <a:lstStyle/>
          <a:p>
            <a:fld id="{6E469C76-4E50-AC47-94C9-CE4D049F5971}" type="datetimeFigureOut">
              <a:rPr lang="cs-CZ" smtClean="0"/>
              <a:t>05.12.2023</a:t>
            </a:fld>
            <a:endParaRPr lang="cs-CZ"/>
          </a:p>
        </p:txBody>
      </p:sp>
      <p:sp>
        <p:nvSpPr>
          <p:cNvPr id="5" name="Zástupný symbol pro zápatí 4">
            <a:extLst>
              <a:ext uri="{FF2B5EF4-FFF2-40B4-BE49-F238E27FC236}">
                <a16:creationId xmlns:a16="http://schemas.microsoft.com/office/drawing/2014/main" id="{F24E6BCA-9203-2CA5-E98B-98581F4C7C3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1080F3C-257C-DD88-7621-58FDD9D1D7D3}"/>
              </a:ext>
            </a:extLst>
          </p:cNvPr>
          <p:cNvSpPr>
            <a:spLocks noGrp="1"/>
          </p:cNvSpPr>
          <p:nvPr>
            <p:ph type="sldNum" sz="quarter" idx="12"/>
          </p:nvPr>
        </p:nvSpPr>
        <p:spPr/>
        <p:txBody>
          <a:bodyPr/>
          <a:lstStyle/>
          <a:p>
            <a:fld id="{B38F981D-873F-4E4B-8629-967C1D2A7BF6}" type="slidenum">
              <a:rPr lang="cs-CZ" smtClean="0"/>
              <a:t>‹#›</a:t>
            </a:fld>
            <a:endParaRPr lang="cs-CZ"/>
          </a:p>
        </p:txBody>
      </p:sp>
    </p:spTree>
    <p:extLst>
      <p:ext uri="{BB962C8B-B14F-4D97-AF65-F5344CB8AC3E}">
        <p14:creationId xmlns:p14="http://schemas.microsoft.com/office/powerpoint/2010/main" val="147192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36A52E-3F4A-B418-05B8-BA5C086F787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89DC4BB-493A-3ECE-AEC9-E7A65C545CE7}"/>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303DF02-EDFC-5098-C7B6-2827EE56DA7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0B28001-B3DB-C0CF-D959-AEA43411358C}"/>
              </a:ext>
            </a:extLst>
          </p:cNvPr>
          <p:cNvSpPr>
            <a:spLocks noGrp="1"/>
          </p:cNvSpPr>
          <p:nvPr>
            <p:ph type="dt" sz="half" idx="10"/>
          </p:nvPr>
        </p:nvSpPr>
        <p:spPr/>
        <p:txBody>
          <a:bodyPr/>
          <a:lstStyle/>
          <a:p>
            <a:fld id="{6E469C76-4E50-AC47-94C9-CE4D049F5971}" type="datetimeFigureOut">
              <a:rPr lang="cs-CZ" smtClean="0"/>
              <a:t>05.12.2023</a:t>
            </a:fld>
            <a:endParaRPr lang="cs-CZ"/>
          </a:p>
        </p:txBody>
      </p:sp>
      <p:sp>
        <p:nvSpPr>
          <p:cNvPr id="6" name="Zástupný symbol pro zápatí 5">
            <a:extLst>
              <a:ext uri="{FF2B5EF4-FFF2-40B4-BE49-F238E27FC236}">
                <a16:creationId xmlns:a16="http://schemas.microsoft.com/office/drawing/2014/main" id="{677A1403-2F5A-02C9-7046-93B1BC61AF0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A576C4B-549D-631F-882E-BD77B1C19DCA}"/>
              </a:ext>
            </a:extLst>
          </p:cNvPr>
          <p:cNvSpPr>
            <a:spLocks noGrp="1"/>
          </p:cNvSpPr>
          <p:nvPr>
            <p:ph type="sldNum" sz="quarter" idx="12"/>
          </p:nvPr>
        </p:nvSpPr>
        <p:spPr/>
        <p:txBody>
          <a:bodyPr/>
          <a:lstStyle/>
          <a:p>
            <a:fld id="{B38F981D-873F-4E4B-8629-967C1D2A7BF6}" type="slidenum">
              <a:rPr lang="cs-CZ" smtClean="0"/>
              <a:t>‹#›</a:t>
            </a:fld>
            <a:endParaRPr lang="cs-CZ"/>
          </a:p>
        </p:txBody>
      </p:sp>
    </p:spTree>
    <p:extLst>
      <p:ext uri="{BB962C8B-B14F-4D97-AF65-F5344CB8AC3E}">
        <p14:creationId xmlns:p14="http://schemas.microsoft.com/office/powerpoint/2010/main" val="334985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FF15B3-5DE8-95FF-FB14-128877985DC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12CC243-8A43-1F56-E527-8527620931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C5C2F36-AD2F-C354-1C05-9540D04950F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908EC4E1-EBB9-EF84-7A9E-59AFFDCEC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0DDEB98-A630-8443-61AE-357D5F3CABD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3D10D05-E6A6-4E2D-2402-9DE3CD78A716}"/>
              </a:ext>
            </a:extLst>
          </p:cNvPr>
          <p:cNvSpPr>
            <a:spLocks noGrp="1"/>
          </p:cNvSpPr>
          <p:nvPr>
            <p:ph type="dt" sz="half" idx="10"/>
          </p:nvPr>
        </p:nvSpPr>
        <p:spPr/>
        <p:txBody>
          <a:bodyPr/>
          <a:lstStyle/>
          <a:p>
            <a:fld id="{6E469C76-4E50-AC47-94C9-CE4D049F5971}" type="datetimeFigureOut">
              <a:rPr lang="cs-CZ" smtClean="0"/>
              <a:t>05.12.2023</a:t>
            </a:fld>
            <a:endParaRPr lang="cs-CZ"/>
          </a:p>
        </p:txBody>
      </p:sp>
      <p:sp>
        <p:nvSpPr>
          <p:cNvPr id="8" name="Zástupný symbol pro zápatí 7">
            <a:extLst>
              <a:ext uri="{FF2B5EF4-FFF2-40B4-BE49-F238E27FC236}">
                <a16:creationId xmlns:a16="http://schemas.microsoft.com/office/drawing/2014/main" id="{C5F227A9-0EC2-14CD-3BC1-3D7CA2FF99E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253BD51-9DF4-2767-F592-467EE294F77F}"/>
              </a:ext>
            </a:extLst>
          </p:cNvPr>
          <p:cNvSpPr>
            <a:spLocks noGrp="1"/>
          </p:cNvSpPr>
          <p:nvPr>
            <p:ph type="sldNum" sz="quarter" idx="12"/>
          </p:nvPr>
        </p:nvSpPr>
        <p:spPr/>
        <p:txBody>
          <a:bodyPr/>
          <a:lstStyle/>
          <a:p>
            <a:fld id="{B38F981D-873F-4E4B-8629-967C1D2A7BF6}" type="slidenum">
              <a:rPr lang="cs-CZ" smtClean="0"/>
              <a:t>‹#›</a:t>
            </a:fld>
            <a:endParaRPr lang="cs-CZ"/>
          </a:p>
        </p:txBody>
      </p:sp>
    </p:spTree>
    <p:extLst>
      <p:ext uri="{BB962C8B-B14F-4D97-AF65-F5344CB8AC3E}">
        <p14:creationId xmlns:p14="http://schemas.microsoft.com/office/powerpoint/2010/main" val="76589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C31331-D12D-25F3-E14B-074EDED6822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2B39CA98-888B-4268-1CF3-B18153F683F6}"/>
              </a:ext>
            </a:extLst>
          </p:cNvPr>
          <p:cNvSpPr>
            <a:spLocks noGrp="1"/>
          </p:cNvSpPr>
          <p:nvPr>
            <p:ph type="dt" sz="half" idx="10"/>
          </p:nvPr>
        </p:nvSpPr>
        <p:spPr/>
        <p:txBody>
          <a:bodyPr/>
          <a:lstStyle/>
          <a:p>
            <a:fld id="{6E469C76-4E50-AC47-94C9-CE4D049F5971}" type="datetimeFigureOut">
              <a:rPr lang="cs-CZ" smtClean="0"/>
              <a:t>05.12.2023</a:t>
            </a:fld>
            <a:endParaRPr lang="cs-CZ"/>
          </a:p>
        </p:txBody>
      </p:sp>
      <p:sp>
        <p:nvSpPr>
          <p:cNvPr id="4" name="Zástupný symbol pro zápatí 3">
            <a:extLst>
              <a:ext uri="{FF2B5EF4-FFF2-40B4-BE49-F238E27FC236}">
                <a16:creationId xmlns:a16="http://schemas.microsoft.com/office/drawing/2014/main" id="{054FDE2E-95E7-CE5A-36EA-C5E610CDFA9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6EC71F6-AFE2-B984-A588-ADDE336F944D}"/>
              </a:ext>
            </a:extLst>
          </p:cNvPr>
          <p:cNvSpPr>
            <a:spLocks noGrp="1"/>
          </p:cNvSpPr>
          <p:nvPr>
            <p:ph type="sldNum" sz="quarter" idx="12"/>
          </p:nvPr>
        </p:nvSpPr>
        <p:spPr/>
        <p:txBody>
          <a:bodyPr/>
          <a:lstStyle/>
          <a:p>
            <a:fld id="{B38F981D-873F-4E4B-8629-967C1D2A7BF6}" type="slidenum">
              <a:rPr lang="cs-CZ" smtClean="0"/>
              <a:t>‹#›</a:t>
            </a:fld>
            <a:endParaRPr lang="cs-CZ"/>
          </a:p>
        </p:txBody>
      </p:sp>
    </p:spTree>
    <p:extLst>
      <p:ext uri="{BB962C8B-B14F-4D97-AF65-F5344CB8AC3E}">
        <p14:creationId xmlns:p14="http://schemas.microsoft.com/office/powerpoint/2010/main" val="69311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503493C-843D-9511-3D8B-E554CD8EF0A9}"/>
              </a:ext>
            </a:extLst>
          </p:cNvPr>
          <p:cNvSpPr>
            <a:spLocks noGrp="1"/>
          </p:cNvSpPr>
          <p:nvPr>
            <p:ph type="dt" sz="half" idx="10"/>
          </p:nvPr>
        </p:nvSpPr>
        <p:spPr/>
        <p:txBody>
          <a:bodyPr/>
          <a:lstStyle/>
          <a:p>
            <a:fld id="{6E469C76-4E50-AC47-94C9-CE4D049F5971}" type="datetimeFigureOut">
              <a:rPr lang="cs-CZ" smtClean="0"/>
              <a:t>05.12.2023</a:t>
            </a:fld>
            <a:endParaRPr lang="cs-CZ"/>
          </a:p>
        </p:txBody>
      </p:sp>
      <p:sp>
        <p:nvSpPr>
          <p:cNvPr id="3" name="Zástupný symbol pro zápatí 2">
            <a:extLst>
              <a:ext uri="{FF2B5EF4-FFF2-40B4-BE49-F238E27FC236}">
                <a16:creationId xmlns:a16="http://schemas.microsoft.com/office/drawing/2014/main" id="{F8C634CA-EE0B-0771-1EDA-26C168261E4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40E6872-AC6A-98B6-944D-133F762B61B1}"/>
              </a:ext>
            </a:extLst>
          </p:cNvPr>
          <p:cNvSpPr>
            <a:spLocks noGrp="1"/>
          </p:cNvSpPr>
          <p:nvPr>
            <p:ph type="sldNum" sz="quarter" idx="12"/>
          </p:nvPr>
        </p:nvSpPr>
        <p:spPr/>
        <p:txBody>
          <a:bodyPr/>
          <a:lstStyle/>
          <a:p>
            <a:fld id="{B38F981D-873F-4E4B-8629-967C1D2A7BF6}" type="slidenum">
              <a:rPr lang="cs-CZ" smtClean="0"/>
              <a:t>‹#›</a:t>
            </a:fld>
            <a:endParaRPr lang="cs-CZ"/>
          </a:p>
        </p:txBody>
      </p:sp>
    </p:spTree>
    <p:extLst>
      <p:ext uri="{BB962C8B-B14F-4D97-AF65-F5344CB8AC3E}">
        <p14:creationId xmlns:p14="http://schemas.microsoft.com/office/powerpoint/2010/main" val="424244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073E72-E0C9-F987-7773-A7F1ED2A324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DFEF28E5-3DC9-6607-3280-7CFEDC36ED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FBEA702-9BEC-520F-B161-88F610416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AE5D335-35D1-206D-2459-5BC2C916BCE8}"/>
              </a:ext>
            </a:extLst>
          </p:cNvPr>
          <p:cNvSpPr>
            <a:spLocks noGrp="1"/>
          </p:cNvSpPr>
          <p:nvPr>
            <p:ph type="dt" sz="half" idx="10"/>
          </p:nvPr>
        </p:nvSpPr>
        <p:spPr/>
        <p:txBody>
          <a:bodyPr/>
          <a:lstStyle/>
          <a:p>
            <a:fld id="{6E469C76-4E50-AC47-94C9-CE4D049F5971}" type="datetimeFigureOut">
              <a:rPr lang="cs-CZ" smtClean="0"/>
              <a:t>05.12.2023</a:t>
            </a:fld>
            <a:endParaRPr lang="cs-CZ"/>
          </a:p>
        </p:txBody>
      </p:sp>
      <p:sp>
        <p:nvSpPr>
          <p:cNvPr id="6" name="Zástupný symbol pro zápatí 5">
            <a:extLst>
              <a:ext uri="{FF2B5EF4-FFF2-40B4-BE49-F238E27FC236}">
                <a16:creationId xmlns:a16="http://schemas.microsoft.com/office/drawing/2014/main" id="{7EEA699D-F448-90D4-C772-E6FCEDA58F0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0BF9961-417E-BD07-439F-3C70E02B7598}"/>
              </a:ext>
            </a:extLst>
          </p:cNvPr>
          <p:cNvSpPr>
            <a:spLocks noGrp="1"/>
          </p:cNvSpPr>
          <p:nvPr>
            <p:ph type="sldNum" sz="quarter" idx="12"/>
          </p:nvPr>
        </p:nvSpPr>
        <p:spPr/>
        <p:txBody>
          <a:bodyPr/>
          <a:lstStyle/>
          <a:p>
            <a:fld id="{B38F981D-873F-4E4B-8629-967C1D2A7BF6}" type="slidenum">
              <a:rPr lang="cs-CZ" smtClean="0"/>
              <a:t>‹#›</a:t>
            </a:fld>
            <a:endParaRPr lang="cs-CZ"/>
          </a:p>
        </p:txBody>
      </p:sp>
    </p:spTree>
    <p:extLst>
      <p:ext uri="{BB962C8B-B14F-4D97-AF65-F5344CB8AC3E}">
        <p14:creationId xmlns:p14="http://schemas.microsoft.com/office/powerpoint/2010/main" val="2242632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661BA1-8DAE-474F-D8A3-95CFFB62C28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0AA878A-90F0-9531-397B-E7CF1D78B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8F33D41-45DD-2A05-A021-2704A4CA2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A6564FC-DF23-594F-0934-6FCDB0130551}"/>
              </a:ext>
            </a:extLst>
          </p:cNvPr>
          <p:cNvSpPr>
            <a:spLocks noGrp="1"/>
          </p:cNvSpPr>
          <p:nvPr>
            <p:ph type="dt" sz="half" idx="10"/>
          </p:nvPr>
        </p:nvSpPr>
        <p:spPr/>
        <p:txBody>
          <a:bodyPr/>
          <a:lstStyle/>
          <a:p>
            <a:fld id="{6E469C76-4E50-AC47-94C9-CE4D049F5971}" type="datetimeFigureOut">
              <a:rPr lang="cs-CZ" smtClean="0"/>
              <a:t>05.12.2023</a:t>
            </a:fld>
            <a:endParaRPr lang="cs-CZ"/>
          </a:p>
        </p:txBody>
      </p:sp>
      <p:sp>
        <p:nvSpPr>
          <p:cNvPr id="6" name="Zástupný symbol pro zápatí 5">
            <a:extLst>
              <a:ext uri="{FF2B5EF4-FFF2-40B4-BE49-F238E27FC236}">
                <a16:creationId xmlns:a16="http://schemas.microsoft.com/office/drawing/2014/main" id="{3BBA6481-F2AF-C268-3682-1A8DCDAC1DD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80DD550-3034-608A-1755-C714CD29FE2D}"/>
              </a:ext>
            </a:extLst>
          </p:cNvPr>
          <p:cNvSpPr>
            <a:spLocks noGrp="1"/>
          </p:cNvSpPr>
          <p:nvPr>
            <p:ph type="sldNum" sz="quarter" idx="12"/>
          </p:nvPr>
        </p:nvSpPr>
        <p:spPr/>
        <p:txBody>
          <a:bodyPr/>
          <a:lstStyle/>
          <a:p>
            <a:fld id="{B38F981D-873F-4E4B-8629-967C1D2A7BF6}" type="slidenum">
              <a:rPr lang="cs-CZ" smtClean="0"/>
              <a:t>‹#›</a:t>
            </a:fld>
            <a:endParaRPr lang="cs-CZ"/>
          </a:p>
        </p:txBody>
      </p:sp>
    </p:spTree>
    <p:extLst>
      <p:ext uri="{BB962C8B-B14F-4D97-AF65-F5344CB8AC3E}">
        <p14:creationId xmlns:p14="http://schemas.microsoft.com/office/powerpoint/2010/main" val="84682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88D2AC5-3951-04C2-8CEB-73AFA9CD0E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FF90C73-6C39-B1F1-5F0E-2666CB6798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5ADB152-76D9-8BA0-8D96-D42BE6E483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69C76-4E50-AC47-94C9-CE4D049F5971}" type="datetimeFigureOut">
              <a:rPr lang="cs-CZ" smtClean="0"/>
              <a:t>05.12.2023</a:t>
            </a:fld>
            <a:endParaRPr lang="cs-CZ"/>
          </a:p>
        </p:txBody>
      </p:sp>
      <p:sp>
        <p:nvSpPr>
          <p:cNvPr id="5" name="Zástupný symbol pro zápatí 4">
            <a:extLst>
              <a:ext uri="{FF2B5EF4-FFF2-40B4-BE49-F238E27FC236}">
                <a16:creationId xmlns:a16="http://schemas.microsoft.com/office/drawing/2014/main" id="{EFFB8DA8-B40F-A923-8D6A-62E1BD98C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16B878D-04CF-4170-4A63-013B5160C2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F981D-873F-4E4B-8629-967C1D2A7BF6}" type="slidenum">
              <a:rPr lang="cs-CZ" smtClean="0"/>
              <a:t>‹#›</a:t>
            </a:fld>
            <a:endParaRPr lang="cs-CZ"/>
          </a:p>
        </p:txBody>
      </p:sp>
    </p:spTree>
    <p:extLst>
      <p:ext uri="{BB962C8B-B14F-4D97-AF65-F5344CB8AC3E}">
        <p14:creationId xmlns:p14="http://schemas.microsoft.com/office/powerpoint/2010/main" val="3369691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data.org/research-analysis/health-risks-issues/burden-proo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bezpecnostpotravin.cz/UserFiles/File/Publikace/Prevence_nahled_final.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bezpecnostpotravin.cz/kategorie/archiv-clanku-od-roku-2003/potravinarstvi-archiv/zdroje-icbp-archiv/hlaseni-v-systemu-rasf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zu.cz/wp-content/uploads/2023/09/prevence_plisne_mykotoxiny.pdf" TargetMode="External"/><Relationship Id="rId2" Type="http://schemas.openxmlformats.org/officeDocument/2006/relationships/hyperlink" Target="https://cdn.who.int/media/docs/default-source/food-safety/five-keys-to-safer-food-poster/5keys-czech.pdf?sfvrsn=21eab44b_2"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zu.cz/wp-content/uploads/2023/09/Monitoring_TDS_2021.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zu.cz/temata-zdravi-a-bezpecnosti/zdravi-vyziva-a-bezpecnost-potravin-a-predmetu-bezneho-uzivani/" TargetMode="External"/><Relationship Id="rId2" Type="http://schemas.openxmlformats.org/officeDocument/2006/relationships/hyperlink" Target="https://bezpecnostpotravin.cz/" TargetMode="External"/><Relationship Id="rId1" Type="http://schemas.openxmlformats.org/officeDocument/2006/relationships/slideLayout" Target="../slideLayouts/slideLayout2.xml"/><Relationship Id="rId5" Type="http://schemas.openxmlformats.org/officeDocument/2006/relationships/hyperlink" Target="https://nutrivigilance.szu.cz/index.html" TargetMode="External"/><Relationship Id="rId4" Type="http://schemas.openxmlformats.org/officeDocument/2006/relationships/hyperlink" Target="https://www.efsa.europa.eu/c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zso.cz/csu/czso/spotreba-potravin-202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sa24.nih.gov/demo/"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zvp.szu.cz/spotrebapotravin.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ur.nl/en/project/foodball.htm" TargetMode="External"/><Relationship Id="rId2" Type="http://schemas.openxmlformats.org/officeDocument/2006/relationships/hyperlink" Target="https://academic.oup.com/eurheartj/article/41/28/2645/5836100#37780389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4118B0-8879-44A5-0B19-8FF6DD73B4CD}"/>
              </a:ext>
            </a:extLst>
          </p:cNvPr>
          <p:cNvSpPr>
            <a:spLocks noGrp="1"/>
          </p:cNvSpPr>
          <p:nvPr>
            <p:ph type="ctrTitle"/>
          </p:nvPr>
        </p:nvSpPr>
        <p:spPr/>
        <p:txBody>
          <a:bodyPr>
            <a:normAutofit/>
          </a:bodyPr>
          <a:lstStyle/>
          <a:p>
            <a:r>
              <a:rPr lang="cs-CZ" dirty="0" smtClean="0"/>
              <a:t>Nutriční epidemiologie</a:t>
            </a:r>
            <a:endParaRPr lang="cs-CZ" dirty="0"/>
          </a:p>
        </p:txBody>
      </p:sp>
      <p:sp>
        <p:nvSpPr>
          <p:cNvPr id="3" name="Podnadpis 2">
            <a:extLst>
              <a:ext uri="{FF2B5EF4-FFF2-40B4-BE49-F238E27FC236}">
                <a16:creationId xmlns:a16="http://schemas.microsoft.com/office/drawing/2014/main" id="{B7E0A31B-F70E-FF5E-FD82-9A5BEEB9A49F}"/>
              </a:ext>
            </a:extLst>
          </p:cNvPr>
          <p:cNvSpPr>
            <a:spLocks noGrp="1"/>
          </p:cNvSpPr>
          <p:nvPr>
            <p:ph type="subTitle" idx="1"/>
          </p:nvPr>
        </p:nvSpPr>
        <p:spPr/>
        <p:txBody>
          <a:bodyPr/>
          <a:lstStyle/>
          <a:p>
            <a:r>
              <a:rPr lang="cs-CZ" dirty="0"/>
              <a:t>Vliv výživy na </a:t>
            </a:r>
            <a:r>
              <a:rPr lang="cs-CZ" dirty="0" smtClean="0"/>
              <a:t>zdraví, rizika potravin</a:t>
            </a:r>
            <a:endParaRPr lang="cs-CZ" dirty="0"/>
          </a:p>
          <a:p>
            <a:endParaRPr lang="cs-CZ" dirty="0" smtClean="0"/>
          </a:p>
          <a:p>
            <a:pPr algn="r"/>
            <a:r>
              <a:rPr lang="cs-CZ" sz="1800" dirty="0" smtClean="0"/>
              <a:t>Mgr. Eliška Hrežová</a:t>
            </a:r>
          </a:p>
          <a:p>
            <a:pPr algn="r"/>
            <a:r>
              <a:rPr lang="cs-CZ" sz="1800" dirty="0" smtClean="0"/>
              <a:t>Podzim 2023</a:t>
            </a:r>
            <a:endParaRPr lang="cs-CZ" sz="1800" dirty="0"/>
          </a:p>
        </p:txBody>
      </p:sp>
    </p:spTree>
    <p:extLst>
      <p:ext uri="{BB962C8B-B14F-4D97-AF65-F5344CB8AC3E}">
        <p14:creationId xmlns:p14="http://schemas.microsoft.com/office/powerpoint/2010/main" val="1648111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Limity nutriční epidemiologie</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Existuje více než 250 000 různých potravin, ještě více jedlých věcí z čehož jenom rostliny tvoří 300 000.</a:t>
            </a:r>
          </a:p>
          <a:p>
            <a:r>
              <a:rPr lang="cs-CZ" dirty="0" smtClean="0"/>
              <a:t>Podobné potraviny se liší v chemickém složení (např. existuje více než 500 </a:t>
            </a:r>
            <a:r>
              <a:rPr lang="cs-CZ" dirty="0" err="1" smtClean="0"/>
              <a:t>polyfenolů</a:t>
            </a:r>
            <a:r>
              <a:rPr lang="cs-CZ" dirty="0" smtClean="0"/>
              <a:t>).</a:t>
            </a:r>
          </a:p>
          <a:p>
            <a:r>
              <a:rPr lang="cs-CZ" dirty="0" smtClean="0"/>
              <a:t>Značná část literatury se zaměřuje na </a:t>
            </a:r>
            <a:r>
              <a:rPr lang="cs-CZ" dirty="0" err="1" smtClean="0"/>
              <a:t>makronutrienty</a:t>
            </a:r>
            <a:r>
              <a:rPr lang="cs-CZ" dirty="0" smtClean="0"/>
              <a:t>, ale vliv mohou mít různé kontaminanty, toxické látky nebo složky, které se objevují jenom za určitých podmínek (např. příprava jídla).</a:t>
            </a:r>
          </a:p>
          <a:p>
            <a:r>
              <a:rPr lang="cs-CZ" dirty="0" smtClean="0"/>
              <a:t>Vliv </a:t>
            </a:r>
            <a:r>
              <a:rPr lang="cs-CZ" dirty="0" err="1" smtClean="0"/>
              <a:t>nutrientů</a:t>
            </a:r>
            <a:r>
              <a:rPr lang="cs-CZ" dirty="0" smtClean="0"/>
              <a:t> se může lišit na základě genetického pozadí, metabolického profilu, věku, životního prostředí,…</a:t>
            </a:r>
          </a:p>
          <a:p>
            <a:r>
              <a:rPr lang="cs-CZ" dirty="0" smtClean="0"/>
              <a:t>Sledovat vliv nutriční složky odděleně je velmi problematické, ne-li nemožné.	</a:t>
            </a:r>
            <a:endParaRPr lang="cs-CZ" dirty="0"/>
          </a:p>
        </p:txBody>
      </p:sp>
    </p:spTree>
    <p:extLst>
      <p:ext uri="{BB962C8B-B14F-4D97-AF65-F5344CB8AC3E}">
        <p14:creationId xmlns:p14="http://schemas.microsoft.com/office/powerpoint/2010/main" val="3790613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Limity nutriční epidemiologie</a:t>
            </a:r>
            <a:endParaRPr lang="cs-CZ" dirty="0"/>
          </a:p>
        </p:txBody>
      </p:sp>
      <p:sp>
        <p:nvSpPr>
          <p:cNvPr id="3" name="Zástupný symbol pro obsah 2"/>
          <p:cNvSpPr>
            <a:spLocks noGrp="1"/>
          </p:cNvSpPr>
          <p:nvPr>
            <p:ph idx="1"/>
          </p:nvPr>
        </p:nvSpPr>
        <p:spPr/>
        <p:txBody>
          <a:bodyPr>
            <a:normAutofit/>
          </a:bodyPr>
          <a:lstStyle/>
          <a:p>
            <a:r>
              <a:rPr lang="cs-CZ" sz="2600" dirty="0" err="1" smtClean="0"/>
              <a:t>Misreporting</a:t>
            </a:r>
            <a:r>
              <a:rPr lang="cs-CZ" sz="2600" dirty="0" smtClean="0"/>
              <a:t> </a:t>
            </a:r>
          </a:p>
          <a:p>
            <a:pPr lvl="1"/>
            <a:r>
              <a:rPr lang="cs-CZ" sz="2200" dirty="0"/>
              <a:t>Ú</a:t>
            </a:r>
            <a:r>
              <a:rPr lang="cs-CZ" sz="2200" dirty="0" smtClean="0"/>
              <a:t>myslné </a:t>
            </a:r>
            <a:r>
              <a:rPr lang="cs-CZ" sz="2200" dirty="0"/>
              <a:t>či neúmyslné snižování (</a:t>
            </a:r>
            <a:r>
              <a:rPr lang="cs-CZ" sz="2200" dirty="0" err="1"/>
              <a:t>underreporting</a:t>
            </a:r>
            <a:r>
              <a:rPr lang="cs-CZ" sz="2200" dirty="0"/>
              <a:t>) nebo zvyšování (</a:t>
            </a:r>
            <a:r>
              <a:rPr lang="cs-CZ" sz="2200" dirty="0" err="1"/>
              <a:t>over</a:t>
            </a:r>
            <a:r>
              <a:rPr lang="cs-CZ" sz="2200" dirty="0"/>
              <a:t>-reporting) hodnot spotřeby potravin. </a:t>
            </a:r>
            <a:endParaRPr lang="cs-CZ" sz="2200" dirty="0" smtClean="0"/>
          </a:p>
          <a:p>
            <a:pPr lvl="1" fontAlgn="base"/>
            <a:r>
              <a:rPr lang="cs-CZ" sz="2200" dirty="0"/>
              <a:t>Determinanty ovlivňující výskyt </a:t>
            </a:r>
            <a:r>
              <a:rPr lang="cs-CZ" sz="2200" dirty="0" err="1"/>
              <a:t>misreportingu</a:t>
            </a:r>
            <a:r>
              <a:rPr lang="cs-CZ" sz="2200" dirty="0"/>
              <a:t>: </a:t>
            </a:r>
          </a:p>
          <a:p>
            <a:pPr lvl="2" fontAlgn="base"/>
            <a:r>
              <a:rPr lang="cs-CZ" dirty="0"/>
              <a:t>BMI </a:t>
            </a:r>
          </a:p>
          <a:p>
            <a:pPr lvl="2" fontAlgn="base"/>
            <a:r>
              <a:rPr lang="cs-CZ" dirty="0"/>
              <a:t>Věk, pohlaví </a:t>
            </a:r>
          </a:p>
          <a:p>
            <a:pPr lvl="2" fontAlgn="base"/>
            <a:r>
              <a:rPr lang="cs-CZ" dirty="0"/>
              <a:t>Socioekonomický status a vzdělání </a:t>
            </a:r>
          </a:p>
          <a:p>
            <a:pPr lvl="2" fontAlgn="base"/>
            <a:r>
              <a:rPr lang="cs-CZ" dirty="0"/>
              <a:t>Výživové zvyklosti </a:t>
            </a:r>
          </a:p>
          <a:p>
            <a:pPr lvl="2" fontAlgn="base"/>
            <a:r>
              <a:rPr lang="cs-CZ" dirty="0"/>
              <a:t>Psychologické faktory </a:t>
            </a:r>
          </a:p>
          <a:p>
            <a:pPr lvl="2" fontAlgn="base"/>
            <a:r>
              <a:rPr lang="cs-CZ" dirty="0"/>
              <a:t>Životní styl </a:t>
            </a:r>
          </a:p>
          <a:p>
            <a:pPr lvl="2" fontAlgn="base"/>
            <a:r>
              <a:rPr lang="cs-CZ" dirty="0"/>
              <a:t>Odhad velikosti porce </a:t>
            </a:r>
          </a:p>
          <a:p>
            <a:pPr lvl="1"/>
            <a:endParaRPr lang="cs-CZ" dirty="0" smtClean="0"/>
          </a:p>
        </p:txBody>
      </p:sp>
    </p:spTree>
    <p:extLst>
      <p:ext uri="{BB962C8B-B14F-4D97-AF65-F5344CB8AC3E}">
        <p14:creationId xmlns:p14="http://schemas.microsoft.com/office/powerpoint/2010/main" val="3001326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Limity nutriční epidemiologie</a:t>
            </a:r>
            <a:endParaRPr lang="cs-CZ" dirty="0"/>
          </a:p>
        </p:txBody>
      </p:sp>
      <p:sp>
        <p:nvSpPr>
          <p:cNvPr id="3" name="Zástupný symbol pro obsah 2"/>
          <p:cNvSpPr>
            <a:spLocks noGrp="1"/>
          </p:cNvSpPr>
          <p:nvPr>
            <p:ph idx="1"/>
          </p:nvPr>
        </p:nvSpPr>
        <p:spPr/>
        <p:txBody>
          <a:bodyPr/>
          <a:lstStyle/>
          <a:p>
            <a:r>
              <a:rPr lang="cs-CZ" sz="2600" dirty="0" smtClean="0"/>
              <a:t>Samotné nástroje mají mnoho limitů.</a:t>
            </a:r>
          </a:p>
          <a:p>
            <a:r>
              <a:rPr lang="cs-CZ" sz="2600" dirty="0"/>
              <a:t>Randomizované kontrolované studie poskytují nejsilnější důkaz o kauzálním vztahu mezi expozicí a zdravotním výsledkem. </a:t>
            </a:r>
            <a:endParaRPr lang="cs-CZ" sz="2600" dirty="0" smtClean="0"/>
          </a:p>
          <a:p>
            <a:pPr lvl="1"/>
            <a:r>
              <a:rPr lang="cs-CZ" sz="2200" dirty="0" smtClean="0"/>
              <a:t>často </a:t>
            </a:r>
            <a:r>
              <a:rPr lang="cs-CZ" sz="2200" dirty="0"/>
              <a:t>z etických nebo praktických důvodů </a:t>
            </a:r>
            <a:r>
              <a:rPr lang="cs-CZ" sz="2200" dirty="0" smtClean="0"/>
              <a:t>neproveditelné</a:t>
            </a:r>
          </a:p>
          <a:p>
            <a:r>
              <a:rPr lang="cs-CZ" sz="2600" dirty="0" smtClean="0"/>
              <a:t>Rozhodnutí jsou často vedena zjištěními z kombinace zdrojů, včetně observačních epidemiologických studií.</a:t>
            </a:r>
            <a:endParaRPr lang="cs-CZ" sz="2600" dirty="0"/>
          </a:p>
        </p:txBody>
      </p:sp>
    </p:spTree>
    <p:extLst>
      <p:ext uri="{BB962C8B-B14F-4D97-AF65-F5344CB8AC3E}">
        <p14:creationId xmlns:p14="http://schemas.microsoft.com/office/powerpoint/2010/main" val="3019914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155575" y="254145"/>
            <a:ext cx="9144000" cy="2387600"/>
          </a:xfrm>
        </p:spPr>
        <p:txBody>
          <a:bodyPr/>
          <a:lstStyle/>
          <a:p>
            <a:r>
              <a:rPr lang="cs-CZ" dirty="0" smtClean="0"/>
              <a:t>Vliv výživy na zdraví</a:t>
            </a:r>
            <a:endParaRPr lang="cs-CZ" dirty="0"/>
          </a:p>
        </p:txBody>
      </p:sp>
      <p:sp>
        <p:nvSpPr>
          <p:cNvPr id="5" name="Podnadpis 4"/>
          <p:cNvSpPr>
            <a:spLocks noGrp="1"/>
          </p:cNvSpPr>
          <p:nvPr>
            <p:ph type="subTitle" idx="1"/>
          </p:nvPr>
        </p:nvSpPr>
        <p:spPr/>
        <p:txBody>
          <a:bodyPr/>
          <a:lstStyle/>
          <a:p>
            <a:endParaRPr lang="cs-CZ" dirty="0"/>
          </a:p>
        </p:txBody>
      </p:sp>
      <p:pic>
        <p:nvPicPr>
          <p:cNvPr id="1026" name="Picture 2" descr="https://www.researchgate.net/profile/Lynne-Kennedy/publication/49951184/figure/fig1/AS:305796920430593@1449919075659/Rainbow-model-of-the-determinants-of-health_W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218" y="2641745"/>
            <a:ext cx="600075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449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9EBC34AA-E4BE-995A-94A0-C35028F661C3}"/>
              </a:ext>
            </a:extLst>
          </p:cNvPr>
          <p:cNvPicPr>
            <a:picLocks noGrp="1" noChangeAspect="1"/>
          </p:cNvPicPr>
          <p:nvPr>
            <p:ph idx="1"/>
          </p:nvPr>
        </p:nvPicPr>
        <p:blipFill rotWithShape="1">
          <a:blip r:embed="rId3"/>
          <a:srcRect b="51867"/>
          <a:stretch/>
        </p:blipFill>
        <p:spPr>
          <a:xfrm>
            <a:off x="79722" y="2327462"/>
            <a:ext cx="5646823" cy="3463738"/>
          </a:xfrm>
          <a:prstGeom prst="rect">
            <a:avLst/>
          </a:prstGeom>
        </p:spPr>
      </p:pic>
      <p:sp>
        <p:nvSpPr>
          <p:cNvPr id="2" name="TextovéPole 1"/>
          <p:cNvSpPr txBox="1"/>
          <p:nvPr/>
        </p:nvSpPr>
        <p:spPr>
          <a:xfrm>
            <a:off x="775854" y="877455"/>
            <a:ext cx="6197601" cy="892552"/>
          </a:xfrm>
          <a:prstGeom prst="rect">
            <a:avLst/>
          </a:prstGeom>
          <a:noFill/>
        </p:spPr>
        <p:txBody>
          <a:bodyPr wrap="square" rtlCol="0">
            <a:spAutoFit/>
          </a:bodyPr>
          <a:lstStyle/>
          <a:p>
            <a:r>
              <a:rPr lang="cs-CZ" sz="2600" dirty="0" smtClean="0"/>
              <a:t>Výživové faktory jako třetí nejčastější „přispěvatel“ ke globální zátěži onemocnění.</a:t>
            </a:r>
            <a:endParaRPr lang="cs-CZ" sz="2600" dirty="0"/>
          </a:p>
        </p:txBody>
      </p:sp>
      <p:pic>
        <p:nvPicPr>
          <p:cNvPr id="4" name="Zástupný obsah 5">
            <a:extLst>
              <a:ext uri="{FF2B5EF4-FFF2-40B4-BE49-F238E27FC236}">
                <a16:creationId xmlns:a16="http://schemas.microsoft.com/office/drawing/2014/main" id="{9EBC34AA-E4BE-995A-94A0-C35028F661C3}"/>
              </a:ext>
            </a:extLst>
          </p:cNvPr>
          <p:cNvPicPr>
            <a:picLocks noChangeAspect="1"/>
          </p:cNvPicPr>
          <p:nvPr/>
        </p:nvPicPr>
        <p:blipFill rotWithShape="1">
          <a:blip r:embed="rId3"/>
          <a:srcRect t="48154"/>
          <a:stretch/>
        </p:blipFill>
        <p:spPr>
          <a:xfrm>
            <a:off x="5880700" y="2229296"/>
            <a:ext cx="5577008" cy="3660069"/>
          </a:xfrm>
          <a:prstGeom prst="rect">
            <a:avLst/>
          </a:prstGeom>
        </p:spPr>
      </p:pic>
    </p:spTree>
    <p:extLst>
      <p:ext uri="{BB962C8B-B14F-4D97-AF65-F5344CB8AC3E}">
        <p14:creationId xmlns:p14="http://schemas.microsoft.com/office/powerpoint/2010/main" val="1708251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17782" y="1967780"/>
            <a:ext cx="9356436" cy="4663689"/>
          </a:xfrm>
          <a:prstGeom prst="rect">
            <a:avLst/>
          </a:prstGeom>
        </p:spPr>
      </p:pic>
      <p:sp>
        <p:nvSpPr>
          <p:cNvPr id="2" name="Nadpis 1"/>
          <p:cNvSpPr>
            <a:spLocks noGrp="1"/>
          </p:cNvSpPr>
          <p:nvPr>
            <p:ph type="title"/>
          </p:nvPr>
        </p:nvSpPr>
        <p:spPr/>
        <p:txBody>
          <a:bodyPr/>
          <a:lstStyle/>
          <a:p>
            <a:r>
              <a:rPr lang="cs-CZ" dirty="0" err="1" smtClean="0"/>
              <a:t>Global</a:t>
            </a:r>
            <a:r>
              <a:rPr lang="cs-CZ" dirty="0" smtClean="0"/>
              <a:t> </a:t>
            </a:r>
            <a:r>
              <a:rPr lang="cs-CZ" dirty="0" err="1" smtClean="0"/>
              <a:t>burden</a:t>
            </a:r>
            <a:r>
              <a:rPr lang="cs-CZ" dirty="0" smtClean="0"/>
              <a:t> </a:t>
            </a:r>
            <a:r>
              <a:rPr lang="cs-CZ" dirty="0" err="1" smtClean="0"/>
              <a:t>of</a:t>
            </a:r>
            <a:r>
              <a:rPr lang="cs-CZ" dirty="0" smtClean="0"/>
              <a:t> </a:t>
            </a:r>
            <a:r>
              <a:rPr lang="cs-CZ" dirty="0" err="1" smtClean="0"/>
              <a:t>disease</a:t>
            </a:r>
            <a:endParaRPr lang="cs-CZ" dirty="0"/>
          </a:p>
        </p:txBody>
      </p:sp>
      <p:sp>
        <p:nvSpPr>
          <p:cNvPr id="3" name="Zástupný symbol pro obsah 2"/>
          <p:cNvSpPr>
            <a:spLocks noGrp="1"/>
          </p:cNvSpPr>
          <p:nvPr>
            <p:ph idx="1"/>
          </p:nvPr>
        </p:nvSpPr>
        <p:spPr>
          <a:xfrm>
            <a:off x="838200" y="1548534"/>
            <a:ext cx="10515600" cy="4351338"/>
          </a:xfrm>
        </p:spPr>
        <p:txBody>
          <a:bodyPr/>
          <a:lstStyle/>
          <a:p>
            <a:r>
              <a:rPr lang="cs-CZ" sz="2600" dirty="0" smtClean="0"/>
              <a:t>15 rizikových faktorů</a:t>
            </a:r>
          </a:p>
          <a:p>
            <a:endParaRPr lang="cs-CZ" dirty="0"/>
          </a:p>
        </p:txBody>
      </p:sp>
      <p:sp>
        <p:nvSpPr>
          <p:cNvPr id="5" name="Obdélník 4"/>
          <p:cNvSpPr/>
          <p:nvPr/>
        </p:nvSpPr>
        <p:spPr>
          <a:xfrm>
            <a:off x="6003636" y="3870036"/>
            <a:ext cx="886691" cy="1293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6003635" y="4051530"/>
            <a:ext cx="886691" cy="1293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6003634" y="4911046"/>
            <a:ext cx="886691" cy="1293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27680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Výživové faktory</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Nízká konzumace ovoce a zeleniny</a:t>
            </a:r>
          </a:p>
          <a:p>
            <a:r>
              <a:rPr lang="cs-CZ" dirty="0" smtClean="0"/>
              <a:t>Nízká konzumace luštěnin, celozrnných potravin</a:t>
            </a:r>
          </a:p>
          <a:p>
            <a:r>
              <a:rPr lang="cs-CZ" dirty="0" smtClean="0"/>
              <a:t>Konzumace oříšků a semínek, vlákniny</a:t>
            </a:r>
          </a:p>
          <a:p>
            <a:r>
              <a:rPr lang="cs-CZ" dirty="0" smtClean="0"/>
              <a:t>Konzumace omega-3, omega-6</a:t>
            </a:r>
          </a:p>
          <a:p>
            <a:r>
              <a:rPr lang="cs-CZ" dirty="0" smtClean="0"/>
              <a:t>Vápník, mléčné výrobky</a:t>
            </a:r>
          </a:p>
          <a:p>
            <a:r>
              <a:rPr lang="cs-CZ" dirty="0" smtClean="0"/>
              <a:t>Vysoký příjem sodíku</a:t>
            </a:r>
          </a:p>
          <a:p>
            <a:r>
              <a:rPr lang="cs-CZ" dirty="0" smtClean="0"/>
              <a:t>Červené a </a:t>
            </a:r>
            <a:r>
              <a:rPr lang="cs-CZ" dirty="0" err="1" smtClean="0"/>
              <a:t>zprocesované</a:t>
            </a:r>
            <a:r>
              <a:rPr lang="cs-CZ" dirty="0" smtClean="0"/>
              <a:t> maso</a:t>
            </a:r>
          </a:p>
          <a:p>
            <a:r>
              <a:rPr lang="cs-CZ" dirty="0" smtClean="0"/>
              <a:t>Slazené nápoje</a:t>
            </a:r>
          </a:p>
          <a:p>
            <a:r>
              <a:rPr lang="cs-CZ" dirty="0" smtClean="0"/>
              <a:t>Trans mastné kyseliny</a:t>
            </a:r>
          </a:p>
        </p:txBody>
      </p:sp>
    </p:spTree>
    <p:extLst>
      <p:ext uri="{BB962C8B-B14F-4D97-AF65-F5344CB8AC3E}">
        <p14:creationId xmlns:p14="http://schemas.microsoft.com/office/powerpoint/2010/main" val="369663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Výživa-onemocnění</a:t>
            </a:r>
            <a:endParaRPr lang="cs-CZ" dirty="0"/>
          </a:p>
        </p:txBody>
      </p:sp>
      <p:sp>
        <p:nvSpPr>
          <p:cNvPr id="3" name="Zástupný symbol pro obsah 2"/>
          <p:cNvSpPr>
            <a:spLocks noGrp="1"/>
          </p:cNvSpPr>
          <p:nvPr>
            <p:ph idx="1"/>
          </p:nvPr>
        </p:nvSpPr>
        <p:spPr/>
        <p:txBody>
          <a:bodyPr/>
          <a:lstStyle/>
          <a:p>
            <a:r>
              <a:rPr lang="cs-CZ" sz="2600" dirty="0" smtClean="0"/>
              <a:t>Zjistit „reálný“ efekt komplikované</a:t>
            </a:r>
          </a:p>
          <a:p>
            <a:pPr lvl="1"/>
            <a:r>
              <a:rPr lang="cs-CZ" sz="2200" dirty="0" err="1" smtClean="0"/>
              <a:t>Lack</a:t>
            </a:r>
            <a:r>
              <a:rPr lang="cs-CZ" sz="2200" dirty="0" smtClean="0"/>
              <a:t> </a:t>
            </a:r>
            <a:r>
              <a:rPr lang="cs-CZ" sz="2200" dirty="0" err="1" smtClean="0"/>
              <a:t>of</a:t>
            </a:r>
            <a:r>
              <a:rPr lang="cs-CZ" sz="2200" dirty="0" smtClean="0"/>
              <a:t> evidence</a:t>
            </a:r>
          </a:p>
          <a:p>
            <a:pPr lvl="2"/>
            <a:r>
              <a:rPr lang="cs-CZ" dirty="0" smtClean="0"/>
              <a:t>Síla vztahu mezi výživou (hodně soli) a onemocněním (onemocnění srdce)</a:t>
            </a:r>
          </a:p>
          <a:p>
            <a:pPr lvl="2"/>
            <a:r>
              <a:rPr lang="cs-CZ" dirty="0" smtClean="0"/>
              <a:t>Síla evidence</a:t>
            </a:r>
          </a:p>
          <a:p>
            <a:pPr lvl="2"/>
            <a:r>
              <a:rPr lang="cs-CZ" dirty="0">
                <a:hlinkClick r:id="rId3"/>
              </a:rPr>
              <a:t>https://</a:t>
            </a:r>
            <a:r>
              <a:rPr lang="cs-CZ" dirty="0" smtClean="0">
                <a:hlinkClick r:id="rId3"/>
              </a:rPr>
              <a:t>www.healthdata.org/research-analysis/health-risks-issues/burden-proof</a:t>
            </a:r>
            <a:r>
              <a:rPr lang="cs-CZ" dirty="0" smtClean="0"/>
              <a:t> </a:t>
            </a:r>
            <a:endParaRPr lang="cs-CZ" dirty="0"/>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693033"/>
            <a:ext cx="6858000" cy="3164967"/>
          </a:xfrm>
          <a:prstGeom prst="rect">
            <a:avLst/>
          </a:prstGeom>
        </p:spPr>
      </p:pic>
    </p:spTree>
    <p:extLst>
      <p:ext uri="{BB962C8B-B14F-4D97-AF65-F5344CB8AC3E}">
        <p14:creationId xmlns:p14="http://schemas.microsoft.com/office/powerpoint/2010/main" val="4180458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Rizika potravin</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218281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Legislativa</a:t>
            </a:r>
            <a:endParaRPr lang="cs-CZ" dirty="0"/>
          </a:p>
        </p:txBody>
      </p:sp>
      <p:sp>
        <p:nvSpPr>
          <p:cNvPr id="3" name="Zástupný symbol pro obsah 2"/>
          <p:cNvSpPr>
            <a:spLocks noGrp="1"/>
          </p:cNvSpPr>
          <p:nvPr>
            <p:ph idx="1"/>
          </p:nvPr>
        </p:nvSpPr>
        <p:spPr/>
        <p:txBody>
          <a:bodyPr/>
          <a:lstStyle/>
          <a:p>
            <a:r>
              <a:rPr lang="cs-CZ" dirty="0" smtClean="0"/>
              <a:t>Nařízení Evropské komise</a:t>
            </a:r>
          </a:p>
          <a:p>
            <a:pPr lvl="1"/>
            <a:r>
              <a:rPr lang="cs-CZ" dirty="0" smtClean="0"/>
              <a:t>Přírodní toxiny</a:t>
            </a:r>
          </a:p>
          <a:p>
            <a:pPr lvl="1"/>
            <a:r>
              <a:rPr lang="cs-CZ" dirty="0" smtClean="0"/>
              <a:t>Rezidua pesticidů</a:t>
            </a:r>
          </a:p>
          <a:p>
            <a:pPr lvl="1"/>
            <a:r>
              <a:rPr lang="cs-CZ" dirty="0" smtClean="0"/>
              <a:t>Rezidua farmak</a:t>
            </a:r>
          </a:p>
          <a:p>
            <a:pPr lvl="1"/>
            <a:r>
              <a:rPr lang="cs-CZ" dirty="0" smtClean="0"/>
              <a:t>Kontaminanty</a:t>
            </a:r>
          </a:p>
          <a:p>
            <a:pPr lvl="1"/>
            <a:r>
              <a:rPr lang="cs-CZ" dirty="0" smtClean="0"/>
              <a:t>Kontaktní materiály</a:t>
            </a:r>
          </a:p>
          <a:p>
            <a:pPr lvl="1"/>
            <a:r>
              <a:rPr lang="cs-CZ" dirty="0" smtClean="0"/>
              <a:t>Potravinová aditiva</a:t>
            </a:r>
          </a:p>
          <a:p>
            <a:r>
              <a:rPr lang="cs-CZ" dirty="0" smtClean="0"/>
              <a:t>CZ</a:t>
            </a:r>
          </a:p>
          <a:p>
            <a:pPr lvl="1"/>
            <a:r>
              <a:rPr lang="cs-CZ" dirty="0" smtClean="0"/>
              <a:t>Zákon o potravinách a tabákových výrobcích č. 110/1997 Sb.	</a:t>
            </a:r>
          </a:p>
          <a:p>
            <a:pPr lvl="1"/>
            <a:r>
              <a:rPr lang="cs-CZ" dirty="0" smtClean="0"/>
              <a:t>Chemické požadavky na zdravotní nezávadnost – vyhláška 306/2004</a:t>
            </a:r>
            <a:endParaRPr lang="cs-CZ" dirty="0"/>
          </a:p>
        </p:txBody>
      </p:sp>
    </p:spTree>
    <p:extLst>
      <p:ext uri="{BB962C8B-B14F-4D97-AF65-F5344CB8AC3E}">
        <p14:creationId xmlns:p14="http://schemas.microsoft.com/office/powerpoint/2010/main" val="4237153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Nutriční epidemiologie</a:t>
            </a:r>
            <a:endParaRPr lang="cs-CZ" dirty="0"/>
          </a:p>
        </p:txBody>
      </p:sp>
      <p:sp>
        <p:nvSpPr>
          <p:cNvPr id="3" name="Zástupný symbol pro obsah 2"/>
          <p:cNvSpPr>
            <a:spLocks noGrp="1"/>
          </p:cNvSpPr>
          <p:nvPr>
            <p:ph idx="1"/>
          </p:nvPr>
        </p:nvSpPr>
        <p:spPr/>
        <p:txBody>
          <a:bodyPr/>
          <a:lstStyle/>
          <a:p>
            <a:r>
              <a:rPr lang="cs-CZ" sz="2600" dirty="0" smtClean="0"/>
              <a:t>Vliv výživy ve vztahu k výskytu onemocnění v populacích</a:t>
            </a:r>
          </a:p>
          <a:p>
            <a:r>
              <a:rPr lang="cs-CZ" sz="2600" dirty="0" smtClean="0"/>
              <a:t>Výsledky jsou často podkladem pro výživová doporučení </a:t>
            </a:r>
          </a:p>
          <a:p>
            <a:pPr lvl="1"/>
            <a:r>
              <a:rPr lang="cs-CZ" sz="2200" dirty="0" smtClean="0"/>
              <a:t>Námořníci</a:t>
            </a:r>
            <a:r>
              <a:rPr lang="cs-CZ" dirty="0" smtClean="0"/>
              <a:t> a kurděje v 16.-18. století</a:t>
            </a:r>
          </a:p>
          <a:p>
            <a:r>
              <a:rPr lang="cs-CZ" sz="2600" dirty="0"/>
              <a:t>M</a:t>
            </a:r>
            <a:r>
              <a:rPr lang="cs-CZ" sz="2600" dirty="0" smtClean="0"/>
              <a:t>oderní </a:t>
            </a:r>
            <a:r>
              <a:rPr lang="cs-CZ" sz="2600" dirty="0" err="1" smtClean="0"/>
              <a:t>nut</a:t>
            </a:r>
            <a:r>
              <a:rPr lang="cs-CZ" sz="2600" dirty="0" smtClean="0"/>
              <a:t> </a:t>
            </a:r>
            <a:r>
              <a:rPr lang="cs-CZ" sz="2600" dirty="0" err="1" smtClean="0"/>
              <a:t>epi</a:t>
            </a:r>
            <a:r>
              <a:rPr lang="cs-CZ" sz="2600" dirty="0" smtClean="0"/>
              <a:t> se zabývá hlavně prevencí </a:t>
            </a:r>
            <a:r>
              <a:rPr lang="cs-CZ" sz="2600" dirty="0"/>
              <a:t>chronických onemocnění (KVO, nádorová onemocnění) </a:t>
            </a:r>
            <a:endParaRPr lang="cs-CZ" sz="2600" dirty="0" smtClean="0"/>
          </a:p>
        </p:txBody>
      </p:sp>
    </p:spTree>
    <p:extLst>
      <p:ext uri="{BB962C8B-B14F-4D97-AF65-F5344CB8AC3E}">
        <p14:creationId xmlns:p14="http://schemas.microsoft.com/office/powerpoint/2010/main" val="2419112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Faktory zdravotních rizik z potravin	</a:t>
            </a:r>
            <a:endParaRPr lang="cs-CZ" dirty="0"/>
          </a:p>
        </p:txBody>
      </p:sp>
      <p:sp>
        <p:nvSpPr>
          <p:cNvPr id="3" name="Zástupný symbol pro obsah 2"/>
          <p:cNvSpPr>
            <a:spLocks noGrp="1"/>
          </p:cNvSpPr>
          <p:nvPr>
            <p:ph idx="1"/>
          </p:nvPr>
        </p:nvSpPr>
        <p:spPr/>
        <p:txBody>
          <a:bodyPr>
            <a:normAutofit/>
          </a:bodyPr>
          <a:lstStyle/>
          <a:p>
            <a:r>
              <a:rPr lang="cs-CZ" dirty="0" smtClean="0"/>
              <a:t>Biologické</a:t>
            </a:r>
          </a:p>
          <a:p>
            <a:pPr lvl="1"/>
            <a:r>
              <a:rPr lang="cs-CZ" dirty="0" smtClean="0"/>
              <a:t>Způsobena živými organizmy, přenášena potravinami</a:t>
            </a:r>
          </a:p>
          <a:p>
            <a:pPr lvl="1"/>
            <a:r>
              <a:rPr lang="cs-CZ" dirty="0" smtClean="0"/>
              <a:t>Bakterie, viry, plísně, paraziti (přímo - </a:t>
            </a:r>
            <a:r>
              <a:rPr lang="cs-CZ" dirty="0" err="1" smtClean="0"/>
              <a:t>mo</a:t>
            </a:r>
            <a:r>
              <a:rPr lang="cs-CZ" dirty="0" smtClean="0"/>
              <a:t>/nepřímo - toxiny)</a:t>
            </a:r>
          </a:p>
          <a:p>
            <a:pPr lvl="1"/>
            <a:r>
              <a:rPr lang="cs-CZ" dirty="0" smtClean="0">
                <a:hlinkClick r:id="rId2"/>
              </a:rPr>
              <a:t>Bezpečnost potravin</a:t>
            </a:r>
            <a:endParaRPr lang="cs-CZ" dirty="0" smtClean="0"/>
          </a:p>
          <a:p>
            <a:r>
              <a:rPr lang="cs-CZ" dirty="0" smtClean="0"/>
              <a:t>Fyzikální</a:t>
            </a:r>
          </a:p>
          <a:p>
            <a:pPr lvl="1"/>
            <a:r>
              <a:rPr lang="cs-CZ" dirty="0" smtClean="0"/>
              <a:t>Cizí předměty a nečistoty</a:t>
            </a:r>
          </a:p>
          <a:p>
            <a:r>
              <a:rPr lang="cs-CZ" dirty="0" smtClean="0"/>
              <a:t>Chemické</a:t>
            </a:r>
          </a:p>
          <a:p>
            <a:pPr lvl="1"/>
            <a:r>
              <a:rPr lang="cs-CZ" dirty="0" smtClean="0"/>
              <a:t>Přirozené toxické látky v potravinách, obalové materiály, rezidua</a:t>
            </a:r>
          </a:p>
          <a:p>
            <a:endParaRPr lang="cs-CZ" dirty="0" smtClean="0"/>
          </a:p>
        </p:txBody>
      </p:sp>
    </p:spTree>
    <p:extLst>
      <p:ext uri="{BB962C8B-B14F-4D97-AF65-F5344CB8AC3E}">
        <p14:creationId xmlns:p14="http://schemas.microsoft.com/office/powerpoint/2010/main" val="1505315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 rizik</a:t>
            </a:r>
            <a:endParaRPr lang="cs-CZ" dirty="0"/>
          </a:p>
        </p:txBody>
      </p:sp>
      <p:sp>
        <p:nvSpPr>
          <p:cNvPr id="3" name="Zástupný symbol pro obsah 2"/>
          <p:cNvSpPr>
            <a:spLocks noGrp="1"/>
          </p:cNvSpPr>
          <p:nvPr>
            <p:ph idx="1"/>
          </p:nvPr>
        </p:nvSpPr>
        <p:spPr/>
        <p:txBody>
          <a:bodyPr>
            <a:normAutofit/>
          </a:bodyPr>
          <a:lstStyle/>
          <a:p>
            <a:r>
              <a:rPr lang="cs-CZ" sz="2600" dirty="0" smtClean="0"/>
              <a:t>Životní </a:t>
            </a:r>
            <a:r>
              <a:rPr lang="cs-CZ" sz="2600" dirty="0"/>
              <a:t>prostředí </a:t>
            </a:r>
            <a:endParaRPr lang="cs-CZ" sz="2600" dirty="0" smtClean="0"/>
          </a:p>
          <a:p>
            <a:r>
              <a:rPr lang="cs-CZ" sz="2600" dirty="0" smtClean="0"/>
              <a:t>Zemědělská/živočišná </a:t>
            </a:r>
            <a:r>
              <a:rPr lang="cs-CZ" sz="2600" dirty="0"/>
              <a:t>produkce </a:t>
            </a:r>
            <a:endParaRPr lang="cs-CZ" sz="2600" dirty="0" smtClean="0"/>
          </a:p>
          <a:p>
            <a:r>
              <a:rPr lang="cs-CZ" sz="2600" dirty="0" smtClean="0"/>
              <a:t>Krmiva </a:t>
            </a:r>
          </a:p>
          <a:p>
            <a:r>
              <a:rPr lang="cs-CZ" sz="2600" dirty="0" smtClean="0"/>
              <a:t>Průmysl </a:t>
            </a:r>
            <a:r>
              <a:rPr lang="cs-CZ" sz="2600" dirty="0"/>
              <a:t>a doprava </a:t>
            </a:r>
            <a:endParaRPr lang="cs-CZ" sz="2600" dirty="0" smtClean="0"/>
          </a:p>
          <a:p>
            <a:r>
              <a:rPr lang="cs-CZ" sz="2600" dirty="0" smtClean="0"/>
              <a:t>Výroba </a:t>
            </a:r>
            <a:r>
              <a:rPr lang="cs-CZ" sz="2600" dirty="0"/>
              <a:t>a skladování </a:t>
            </a:r>
            <a:endParaRPr lang="cs-CZ" sz="2600" dirty="0" smtClean="0"/>
          </a:p>
          <a:p>
            <a:r>
              <a:rPr lang="cs-CZ" sz="2600" dirty="0" smtClean="0"/>
              <a:t>Kulinární </a:t>
            </a:r>
            <a:r>
              <a:rPr lang="cs-CZ" sz="2600" dirty="0"/>
              <a:t>úprava</a:t>
            </a:r>
          </a:p>
        </p:txBody>
      </p:sp>
    </p:spTree>
    <p:extLst>
      <p:ext uri="{BB962C8B-B14F-4D97-AF65-F5344CB8AC3E}">
        <p14:creationId xmlns:p14="http://schemas.microsoft.com/office/powerpoint/2010/main" val="355920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Prevence</a:t>
            </a:r>
            <a:endParaRPr lang="cs-CZ" dirty="0"/>
          </a:p>
        </p:txBody>
      </p:sp>
      <p:sp>
        <p:nvSpPr>
          <p:cNvPr id="3" name="Zástupný symbol pro obsah 2"/>
          <p:cNvSpPr>
            <a:spLocks noGrp="1"/>
          </p:cNvSpPr>
          <p:nvPr>
            <p:ph idx="1"/>
          </p:nvPr>
        </p:nvSpPr>
        <p:spPr/>
        <p:txBody>
          <a:bodyPr/>
          <a:lstStyle/>
          <a:p>
            <a:r>
              <a:rPr lang="cs-CZ" sz="2600" dirty="0" smtClean="0"/>
              <a:t>RASFF – systém rychlého varování pro potraviny a krmiva</a:t>
            </a:r>
          </a:p>
          <a:p>
            <a:pPr lvl="1"/>
            <a:r>
              <a:rPr lang="cs-CZ" sz="2200" dirty="0"/>
              <a:t>Ve všech členských státech a v Evropské komisi vytvořena kontaktní místa (ČR: SZPI) </a:t>
            </a:r>
            <a:endParaRPr lang="cs-CZ" sz="2200" dirty="0" smtClean="0"/>
          </a:p>
          <a:p>
            <a:pPr lvl="1"/>
            <a:r>
              <a:rPr lang="cs-CZ" sz="2200" dirty="0" smtClean="0"/>
              <a:t>Má-li </a:t>
            </a:r>
            <a:r>
              <a:rPr lang="cs-CZ" sz="2200" dirty="0"/>
              <a:t>člen informaci o závažném zdravotním riziku u potravin či krmiv, musí prostřednictvím RASFF okamžitě informovat Evropskou komisi </a:t>
            </a:r>
            <a:endParaRPr lang="cs-CZ" sz="2200" dirty="0" smtClean="0"/>
          </a:p>
          <a:p>
            <a:pPr lvl="1"/>
            <a:r>
              <a:rPr lang="cs-CZ" sz="2200" dirty="0" smtClean="0"/>
              <a:t>Za rok 2022 – 857 hlášení celkem (92 ČR), převážně Salmonela, drůbež a drůbeží výrobky</a:t>
            </a:r>
          </a:p>
          <a:p>
            <a:pPr lvl="1"/>
            <a:r>
              <a:rPr lang="cs-CZ" sz="2200" dirty="0"/>
              <a:t>Týdenní hlášení - </a:t>
            </a:r>
            <a:r>
              <a:rPr lang="cs-CZ" sz="2200" dirty="0">
                <a:hlinkClick r:id="rId2"/>
              </a:rPr>
              <a:t>https://bezpecnostpotravin.cz/kategorie/archiv-clanku-od-roku-2003/potravinarstvi-archiv/zdroje-icbp-archiv/hlaseni-v-systemu-rasff</a:t>
            </a:r>
            <a:r>
              <a:rPr lang="cs-CZ" sz="2200" dirty="0" smtClean="0">
                <a:hlinkClick r:id="rId2"/>
              </a:rPr>
              <a:t>/</a:t>
            </a:r>
            <a:r>
              <a:rPr lang="cs-CZ" sz="2200" dirty="0" smtClean="0"/>
              <a:t> </a:t>
            </a:r>
            <a:endParaRPr lang="cs-CZ" sz="2200" dirty="0"/>
          </a:p>
        </p:txBody>
      </p:sp>
    </p:spTree>
    <p:extLst>
      <p:ext uri="{BB962C8B-B14F-4D97-AF65-F5344CB8AC3E}">
        <p14:creationId xmlns:p14="http://schemas.microsoft.com/office/powerpoint/2010/main" val="3996728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Prevence</a:t>
            </a:r>
            <a:endParaRPr lang="cs-CZ" dirty="0"/>
          </a:p>
        </p:txBody>
      </p:sp>
      <p:sp>
        <p:nvSpPr>
          <p:cNvPr id="3" name="Zástupný symbol pro obsah 2"/>
          <p:cNvSpPr>
            <a:spLocks noGrp="1"/>
          </p:cNvSpPr>
          <p:nvPr>
            <p:ph idx="1"/>
          </p:nvPr>
        </p:nvSpPr>
        <p:spPr>
          <a:xfrm>
            <a:off x="838200" y="1825625"/>
            <a:ext cx="6967016" cy="4351338"/>
          </a:xfrm>
        </p:spPr>
        <p:txBody>
          <a:bodyPr/>
          <a:lstStyle/>
          <a:p>
            <a:r>
              <a:rPr lang="cs-CZ" sz="2600" dirty="0" smtClean="0"/>
              <a:t>Biologická nebezpečí</a:t>
            </a:r>
          </a:p>
          <a:p>
            <a:pPr lvl="1"/>
            <a:r>
              <a:rPr lang="cs-CZ" sz="2200" dirty="0" smtClean="0"/>
              <a:t>Nejvýznamnější</a:t>
            </a:r>
          </a:p>
          <a:p>
            <a:pPr lvl="1"/>
            <a:r>
              <a:rPr lang="cs-CZ" sz="2200" dirty="0" smtClean="0"/>
              <a:t>Důsledná hygiena –systém HACCP</a:t>
            </a:r>
          </a:p>
          <a:p>
            <a:pPr lvl="1"/>
            <a:r>
              <a:rPr lang="cs-CZ" sz="2200" dirty="0" smtClean="0"/>
              <a:t>Technologická úprava – provaření, propečení, ohřívání pokrmů </a:t>
            </a:r>
          </a:p>
          <a:p>
            <a:pPr lvl="1"/>
            <a:r>
              <a:rPr lang="cs-CZ" sz="2200" dirty="0" smtClean="0"/>
              <a:t>Skladování potravin – za jakých podmínek </a:t>
            </a:r>
            <a:br>
              <a:rPr lang="cs-CZ" sz="2200" dirty="0" smtClean="0"/>
            </a:br>
            <a:r>
              <a:rPr lang="cs-CZ" sz="2200" dirty="0" smtClean="0"/>
              <a:t>a na jak dlouho</a:t>
            </a:r>
          </a:p>
          <a:p>
            <a:pPr lvl="1"/>
            <a:r>
              <a:rPr lang="cs-CZ" sz="2200" dirty="0" smtClean="0">
                <a:hlinkClick r:id="rId2"/>
              </a:rPr>
              <a:t>5 klíčů k bezpečnému stravování</a:t>
            </a:r>
            <a:endParaRPr lang="cs-CZ" sz="2200" dirty="0" smtClean="0">
              <a:hlinkClick r:id="rId3"/>
            </a:endParaRPr>
          </a:p>
          <a:p>
            <a:pPr lvl="1"/>
            <a:r>
              <a:rPr lang="cs-CZ" sz="2200" dirty="0" smtClean="0">
                <a:hlinkClick r:id="rId3"/>
              </a:rPr>
              <a:t>17 rad jak se vyhnout kontaminaci potravin plísněmi</a:t>
            </a:r>
            <a:endParaRPr lang="cs-CZ" sz="2200" dirty="0" smtClean="0"/>
          </a:p>
          <a:p>
            <a:pPr lvl="2"/>
            <a:r>
              <a:rPr lang="cs-CZ" dirty="0" smtClean="0"/>
              <a:t>Viditelná plíseň už je v celé potravině! </a:t>
            </a:r>
            <a:endParaRPr lang="cs-CZ" dirty="0"/>
          </a:p>
        </p:txBody>
      </p:sp>
      <p:pic>
        <p:nvPicPr>
          <p:cNvPr id="4" name="Obrázek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35521" y="-10184"/>
            <a:ext cx="4856480" cy="6868184"/>
          </a:xfrm>
          <a:prstGeom prst="rect">
            <a:avLst/>
          </a:prstGeom>
        </p:spPr>
      </p:pic>
    </p:spTree>
    <p:extLst>
      <p:ext uri="{BB962C8B-B14F-4D97-AF65-F5344CB8AC3E}">
        <p14:creationId xmlns:p14="http://schemas.microsoft.com/office/powerpoint/2010/main" val="2603397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Prevence</a:t>
            </a:r>
            <a:endParaRPr lang="cs-CZ" dirty="0"/>
          </a:p>
        </p:txBody>
      </p:sp>
      <p:sp>
        <p:nvSpPr>
          <p:cNvPr id="3" name="Zástupný symbol pro obsah 2"/>
          <p:cNvSpPr>
            <a:spLocks noGrp="1"/>
          </p:cNvSpPr>
          <p:nvPr>
            <p:ph idx="1"/>
          </p:nvPr>
        </p:nvSpPr>
        <p:spPr/>
        <p:txBody>
          <a:bodyPr/>
          <a:lstStyle/>
          <a:p>
            <a:r>
              <a:rPr lang="cs-CZ" sz="2600" dirty="0" smtClean="0"/>
              <a:t>Fyzikální nebezpečí</a:t>
            </a:r>
          </a:p>
          <a:p>
            <a:pPr lvl="1"/>
            <a:r>
              <a:rPr lang="cs-CZ" sz="2200" dirty="0" smtClean="0"/>
              <a:t>Správná výrobní a hygienická praxe</a:t>
            </a:r>
          </a:p>
          <a:p>
            <a:pPr lvl="1"/>
            <a:r>
              <a:rPr lang="cs-CZ" sz="2200" dirty="0" smtClean="0"/>
              <a:t>Systém HACCP</a:t>
            </a:r>
          </a:p>
          <a:p>
            <a:pPr lvl="1"/>
            <a:r>
              <a:rPr lang="cs-CZ" sz="2200" dirty="0" smtClean="0"/>
              <a:t>Cca 12 oznámení v RASFF ohledně fyzikálních nebezpečí za rok 2022 (kameny v čočce a kmínu apod.)</a:t>
            </a:r>
            <a:endParaRPr lang="cs-CZ" sz="2200" dirty="0"/>
          </a:p>
        </p:txBody>
      </p:sp>
    </p:spTree>
    <p:extLst>
      <p:ext uri="{BB962C8B-B14F-4D97-AF65-F5344CB8AC3E}">
        <p14:creationId xmlns:p14="http://schemas.microsoft.com/office/powerpoint/2010/main" val="1881123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Prevence</a:t>
            </a:r>
            <a:endParaRPr lang="cs-CZ" dirty="0"/>
          </a:p>
        </p:txBody>
      </p:sp>
      <p:sp>
        <p:nvSpPr>
          <p:cNvPr id="3" name="Zástupný symbol pro obsah 2"/>
          <p:cNvSpPr>
            <a:spLocks noGrp="1"/>
          </p:cNvSpPr>
          <p:nvPr>
            <p:ph idx="1"/>
          </p:nvPr>
        </p:nvSpPr>
        <p:spPr/>
        <p:txBody>
          <a:bodyPr/>
          <a:lstStyle/>
          <a:p>
            <a:r>
              <a:rPr lang="cs-CZ" sz="2600" dirty="0" smtClean="0"/>
              <a:t>Chemická nebezpečí</a:t>
            </a:r>
          </a:p>
          <a:p>
            <a:pPr lvl="1"/>
            <a:r>
              <a:rPr lang="cs-CZ" sz="2200" dirty="0"/>
              <a:t>správná výrobní, hygienická, chovatelská a zemědělská </a:t>
            </a:r>
            <a:r>
              <a:rPr lang="cs-CZ" sz="2200" dirty="0" smtClean="0"/>
              <a:t>praxe,</a:t>
            </a:r>
          </a:p>
          <a:p>
            <a:pPr lvl="1"/>
            <a:r>
              <a:rPr lang="cs-CZ" sz="2200" dirty="0" smtClean="0"/>
              <a:t>systém </a:t>
            </a:r>
            <a:r>
              <a:rPr lang="cs-CZ" sz="2200" dirty="0"/>
              <a:t>HACCP, </a:t>
            </a:r>
            <a:endParaRPr lang="cs-CZ" sz="2200" dirty="0" smtClean="0"/>
          </a:p>
          <a:p>
            <a:pPr lvl="1"/>
            <a:r>
              <a:rPr lang="cs-CZ" sz="2200" dirty="0" smtClean="0"/>
              <a:t>použití doporučení/manuálů/postupů</a:t>
            </a:r>
          </a:p>
          <a:p>
            <a:pPr lvl="1"/>
            <a:r>
              <a:rPr lang="cs-CZ" sz="2200" dirty="0" smtClean="0"/>
              <a:t>vstupní </a:t>
            </a:r>
            <a:r>
              <a:rPr lang="cs-CZ" sz="2200" dirty="0"/>
              <a:t>kontrola zboží, údržba/seřízení strojů, sanitace, obalové materiály, křížení cest, </a:t>
            </a:r>
            <a:r>
              <a:rPr lang="cs-CZ" sz="2200" dirty="0" smtClean="0"/>
              <a:t>mezinárodní </a:t>
            </a:r>
            <a:r>
              <a:rPr lang="cs-CZ" sz="2200" dirty="0"/>
              <a:t>standardy, právní předpisy</a:t>
            </a:r>
          </a:p>
        </p:txBody>
      </p:sp>
    </p:spTree>
    <p:extLst>
      <p:ext uri="{BB962C8B-B14F-4D97-AF65-F5344CB8AC3E}">
        <p14:creationId xmlns:p14="http://schemas.microsoft.com/office/powerpoint/2010/main" val="3726165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Cílený monitoring hygienické a zdravotní nezávadnosti</a:t>
            </a:r>
            <a:endParaRPr lang="cs-CZ" dirty="0"/>
          </a:p>
        </p:txBody>
      </p:sp>
      <p:sp>
        <p:nvSpPr>
          <p:cNvPr id="3" name="Zástupný symbol pro obsah 2"/>
          <p:cNvSpPr>
            <a:spLocks noGrp="1"/>
          </p:cNvSpPr>
          <p:nvPr>
            <p:ph idx="1"/>
          </p:nvPr>
        </p:nvSpPr>
        <p:spPr>
          <a:xfrm>
            <a:off x="838200" y="1825624"/>
            <a:ext cx="10515600" cy="4676775"/>
          </a:xfrm>
        </p:spPr>
        <p:txBody>
          <a:bodyPr>
            <a:normAutofit/>
          </a:bodyPr>
          <a:lstStyle/>
          <a:p>
            <a:r>
              <a:rPr lang="cs-CZ" sz="2600" dirty="0" smtClean="0"/>
              <a:t>SZÚ od roku 1993 </a:t>
            </a:r>
          </a:p>
          <a:p>
            <a:r>
              <a:rPr lang="cs-CZ" sz="2600" dirty="0"/>
              <a:t>3432 různých </a:t>
            </a:r>
            <a:r>
              <a:rPr lang="cs-CZ" sz="2600" dirty="0" smtClean="0"/>
              <a:t>potravin z 32 různých míst v ČR</a:t>
            </a:r>
          </a:p>
          <a:p>
            <a:r>
              <a:rPr lang="cs-CZ" sz="2600" dirty="0"/>
              <a:t>Na trhu </a:t>
            </a:r>
            <a:r>
              <a:rPr lang="cs-CZ" sz="2600" dirty="0" smtClean="0"/>
              <a:t>více </a:t>
            </a:r>
            <a:r>
              <a:rPr lang="cs-CZ" sz="2600" dirty="0"/>
              <a:t>než 30 až 40 tisíc druhů </a:t>
            </a:r>
            <a:r>
              <a:rPr lang="cs-CZ" sz="2600" dirty="0" smtClean="0"/>
              <a:t>potravin, zhruba 50 druhů je zásadní pro expozici.</a:t>
            </a:r>
          </a:p>
          <a:p>
            <a:r>
              <a:rPr lang="cs-CZ" sz="2600" dirty="0"/>
              <a:t>Potraviny se kulinárně upraví v laboratoři do podoby pokrmu a laboratorně se analyzují. </a:t>
            </a:r>
            <a:endParaRPr lang="cs-CZ" sz="2600" dirty="0" smtClean="0"/>
          </a:p>
          <a:p>
            <a:r>
              <a:rPr lang="cs-CZ" sz="2600" dirty="0" smtClean="0"/>
              <a:t>ČR patří mezi nejbezpečnější země </a:t>
            </a:r>
            <a:r>
              <a:rPr lang="cs-CZ" sz="2600" dirty="0"/>
              <a:t>na světě (2021 </a:t>
            </a:r>
            <a:r>
              <a:rPr lang="cs-CZ" sz="2600" dirty="0">
                <a:hlinkClick r:id="rId2"/>
              </a:rPr>
              <a:t>https://</a:t>
            </a:r>
            <a:r>
              <a:rPr lang="cs-CZ" sz="2600" dirty="0" smtClean="0">
                <a:hlinkClick r:id="rId2"/>
              </a:rPr>
              <a:t>szu.cz/</a:t>
            </a:r>
            <a:r>
              <a:rPr lang="cs-CZ" sz="2600" dirty="0" err="1" smtClean="0">
                <a:hlinkClick r:id="rId2"/>
              </a:rPr>
              <a:t>wp-content</a:t>
            </a:r>
            <a:r>
              <a:rPr lang="cs-CZ" sz="2600" dirty="0" smtClean="0">
                <a:hlinkClick r:id="rId2"/>
              </a:rPr>
              <a:t>/</a:t>
            </a:r>
            <a:r>
              <a:rPr lang="cs-CZ" sz="2600" dirty="0" err="1" smtClean="0">
                <a:hlinkClick r:id="rId2"/>
              </a:rPr>
              <a:t>uploads</a:t>
            </a:r>
            <a:r>
              <a:rPr lang="cs-CZ" sz="2600" dirty="0" smtClean="0">
                <a:hlinkClick r:id="rId2"/>
              </a:rPr>
              <a:t>/2023/09/Monitoring_TDS_2021.pdf</a:t>
            </a:r>
            <a:r>
              <a:rPr lang="cs-CZ" sz="2600" dirty="0" smtClean="0"/>
              <a:t>)</a:t>
            </a:r>
          </a:p>
        </p:txBody>
      </p:sp>
    </p:spTree>
    <p:extLst>
      <p:ext uri="{BB962C8B-B14F-4D97-AF65-F5344CB8AC3E}">
        <p14:creationId xmlns:p14="http://schemas.microsoft.com/office/powerpoint/2010/main" val="1754596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Zátěž v ČR</a:t>
            </a:r>
            <a:endParaRPr lang="cs-CZ" dirty="0"/>
          </a:p>
        </p:txBody>
      </p:sp>
      <p:sp>
        <p:nvSpPr>
          <p:cNvPr id="3" name="Zástupný symbol pro obsah 2"/>
          <p:cNvSpPr>
            <a:spLocks noGrp="1"/>
          </p:cNvSpPr>
          <p:nvPr>
            <p:ph idx="1"/>
          </p:nvPr>
        </p:nvSpPr>
        <p:spPr/>
        <p:txBody>
          <a:bodyPr/>
          <a:lstStyle/>
          <a:p>
            <a:r>
              <a:rPr lang="cs-CZ" sz="2600" dirty="0" err="1"/>
              <a:t>Toxinogenní</a:t>
            </a:r>
            <a:r>
              <a:rPr lang="cs-CZ" sz="2600" dirty="0"/>
              <a:t> plísně – </a:t>
            </a:r>
            <a:r>
              <a:rPr lang="cs-CZ" sz="2600" i="1" dirty="0" err="1"/>
              <a:t>Aspergillus</a:t>
            </a:r>
            <a:r>
              <a:rPr lang="cs-CZ" sz="2600" i="1" dirty="0"/>
              <a:t> </a:t>
            </a:r>
            <a:r>
              <a:rPr lang="cs-CZ" sz="2600" i="1" dirty="0" err="1"/>
              <a:t>flavus</a:t>
            </a:r>
            <a:r>
              <a:rPr lang="cs-CZ" sz="2600" i="1" dirty="0"/>
              <a:t> </a:t>
            </a:r>
            <a:r>
              <a:rPr lang="cs-CZ" sz="2600" dirty="0"/>
              <a:t>(aflatoxin)</a:t>
            </a:r>
          </a:p>
          <a:p>
            <a:pPr lvl="2"/>
            <a:r>
              <a:rPr lang="cs-CZ" sz="2200" dirty="0"/>
              <a:t>černý a ovocný čaj, polohrubá mouka, těstoviny, rýže,  pepř, listové těsto, vlašské ořechy, hrách a dokonce i dětská </a:t>
            </a:r>
            <a:r>
              <a:rPr lang="cs-CZ" sz="2200" dirty="0" smtClean="0"/>
              <a:t>kaše</a:t>
            </a:r>
          </a:p>
          <a:p>
            <a:pPr lvl="2"/>
            <a:r>
              <a:rPr lang="cs-CZ" sz="2200" dirty="0"/>
              <a:t>zažívací potíže, zatěžují játra, ledviny i imunitní systém, některé z nich jsou prokázanými lidskými karcinogeny</a:t>
            </a:r>
            <a:endParaRPr lang="cs-CZ" sz="2200" dirty="0"/>
          </a:p>
          <a:p>
            <a:r>
              <a:rPr lang="cs-CZ" sz="2600" dirty="0"/>
              <a:t>Kadmium – vysoká zátěž u dětí (až 200 %)</a:t>
            </a:r>
          </a:p>
          <a:p>
            <a:pPr lvl="2"/>
            <a:r>
              <a:rPr lang="cs-CZ" sz="2200" dirty="0"/>
              <a:t>brambory a výrobky z brambor, dále běžné a jemné pečivo, mouka, těstoviny a rýže. Nejvyšší koncentrace kadmia byly zaznamenány v kakau, bramborových lupíncích, arašídech, sóji a výrobcích z ní, dále ve slaném trvanlivém pečivu, špenátu, koření, čokoládě a v </a:t>
            </a:r>
            <a:r>
              <a:rPr lang="cs-CZ" sz="2200" dirty="0" smtClean="0"/>
              <a:t>celeru</a:t>
            </a:r>
          </a:p>
          <a:p>
            <a:pPr lvl="2"/>
            <a:r>
              <a:rPr lang="cs-CZ" sz="2200" dirty="0" smtClean="0"/>
              <a:t>Může poškozovat </a:t>
            </a:r>
            <a:r>
              <a:rPr lang="cs-CZ" sz="2200" dirty="0"/>
              <a:t>ledviny a játra, negativně ovlivňovat reprodukční orgány a vliv má i na proces řídnutí </a:t>
            </a:r>
            <a:r>
              <a:rPr lang="cs-CZ" sz="2200" dirty="0" smtClean="0"/>
              <a:t>kostí, karcinogenní</a:t>
            </a:r>
            <a:endParaRPr lang="cs-CZ" sz="2200" dirty="0"/>
          </a:p>
        </p:txBody>
      </p:sp>
    </p:spTree>
    <p:extLst>
      <p:ext uri="{BB962C8B-B14F-4D97-AF65-F5344CB8AC3E}">
        <p14:creationId xmlns:p14="http://schemas.microsoft.com/office/powerpoint/2010/main" val="3685347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Akrylamid</a:t>
            </a:r>
            <a:endParaRPr lang="cs-CZ" dirty="0"/>
          </a:p>
        </p:txBody>
      </p:sp>
      <p:sp>
        <p:nvSpPr>
          <p:cNvPr id="3" name="Zástupný symbol pro obsah 2"/>
          <p:cNvSpPr>
            <a:spLocks noGrp="1"/>
          </p:cNvSpPr>
          <p:nvPr>
            <p:ph idx="1"/>
          </p:nvPr>
        </p:nvSpPr>
        <p:spPr>
          <a:xfrm>
            <a:off x="838200" y="1571625"/>
            <a:ext cx="7076440" cy="4351338"/>
          </a:xfrm>
        </p:spPr>
        <p:txBody>
          <a:bodyPr>
            <a:noAutofit/>
          </a:bodyPr>
          <a:lstStyle/>
          <a:p>
            <a:r>
              <a:rPr lang="cs-CZ" sz="2200" dirty="0" smtClean="0"/>
              <a:t>Látka </a:t>
            </a:r>
            <a:r>
              <a:rPr lang="cs-CZ" sz="2200" dirty="0"/>
              <a:t>tvořící se v potravinách zejména z aminokyseliny asparaginu a některých cukrů při vysokoteplotním zpracování (smažení, opékání, pražení, pečení, </a:t>
            </a:r>
            <a:r>
              <a:rPr lang="cs-CZ" sz="2200" dirty="0" smtClean="0"/>
              <a:t>…)</a:t>
            </a:r>
          </a:p>
          <a:p>
            <a:r>
              <a:rPr lang="cs-CZ" sz="2200" dirty="0" smtClean="0"/>
              <a:t>Potraviny </a:t>
            </a:r>
            <a:r>
              <a:rPr lang="cs-CZ" sz="2200" dirty="0"/>
              <a:t>bohaté na sacharidy → hranolky, bramborové lupínky, </a:t>
            </a:r>
            <a:r>
              <a:rPr lang="cs-CZ" sz="2200" dirty="0" err="1"/>
              <a:t>chléb,sušenky,snídaňové</a:t>
            </a:r>
            <a:r>
              <a:rPr lang="cs-CZ" sz="2200" dirty="0"/>
              <a:t> cereálie, káva a další </a:t>
            </a:r>
            <a:endParaRPr lang="cs-CZ" sz="2200" dirty="0" smtClean="0"/>
          </a:p>
          <a:p>
            <a:r>
              <a:rPr lang="cs-CZ" sz="2200" dirty="0" smtClean="0"/>
              <a:t>EFSA </a:t>
            </a:r>
            <a:r>
              <a:rPr lang="cs-CZ" sz="2200" dirty="0"/>
              <a:t>stanovisko z roku 2015 → Akrylamid (AA) v potravinách potenciálně zvyšuje riziko vzniku rakoviny pro spotřebitele ve všech věkových </a:t>
            </a:r>
            <a:r>
              <a:rPr lang="cs-CZ" sz="2200" dirty="0" smtClean="0"/>
              <a:t>skupinách</a:t>
            </a:r>
          </a:p>
          <a:p>
            <a:r>
              <a:rPr lang="cs-CZ" sz="2200" dirty="0" smtClean="0"/>
              <a:t>Vybírat brambory vhodné pro tepelné zpracování</a:t>
            </a:r>
          </a:p>
          <a:p>
            <a:r>
              <a:rPr lang="cs-CZ" sz="2200" dirty="0" smtClean="0"/>
              <a:t>Zamezit klíčení hlíz</a:t>
            </a:r>
          </a:p>
          <a:p>
            <a:r>
              <a:rPr lang="cs-CZ" sz="2200" dirty="0" smtClean="0"/>
              <a:t>Nakrájet na silnější hranolky, promýt teplou vodou, nepřekračovat 175°C </a:t>
            </a:r>
          </a:p>
        </p:txBody>
      </p:sp>
      <p:pic>
        <p:nvPicPr>
          <p:cNvPr id="3074" name="Picture 2" descr="https://goodfries.eu/_library/_files/images/color2.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625840" y="2063424"/>
            <a:ext cx="2375631" cy="15738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goodfries.eu/_library/_files/images/color3.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625840" y="3747294"/>
            <a:ext cx="2360294" cy="156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314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Pesticidy</a:t>
            </a:r>
            <a:endParaRPr lang="cs-CZ" dirty="0"/>
          </a:p>
        </p:txBody>
      </p:sp>
      <p:sp>
        <p:nvSpPr>
          <p:cNvPr id="3" name="Zástupný symbol pro obsah 2"/>
          <p:cNvSpPr>
            <a:spLocks noGrp="1"/>
          </p:cNvSpPr>
          <p:nvPr>
            <p:ph idx="1"/>
          </p:nvPr>
        </p:nvSpPr>
        <p:spPr/>
        <p:txBody>
          <a:bodyPr>
            <a:normAutofit/>
          </a:bodyPr>
          <a:lstStyle/>
          <a:p>
            <a:r>
              <a:rPr lang="cs-CZ" sz="2200" dirty="0" smtClean="0"/>
              <a:t>Nejčastěji v ovoci a zelenině, většinou ze třetích zemí (PL), nevyhovující do 2 %</a:t>
            </a:r>
          </a:p>
          <a:p>
            <a:r>
              <a:rPr lang="cs-CZ" sz="2200" dirty="0"/>
              <a:t>Nakupujte tuzemské suroviny/potraviny pro výrobu pokrmů (například i z lokální produkce) </a:t>
            </a:r>
            <a:endParaRPr lang="cs-CZ" sz="2200" dirty="0" smtClean="0"/>
          </a:p>
          <a:p>
            <a:r>
              <a:rPr lang="cs-CZ" sz="2200" dirty="0" smtClean="0"/>
              <a:t>Před </a:t>
            </a:r>
            <a:r>
              <a:rPr lang="cs-CZ" sz="2200" dirty="0"/>
              <a:t>použitím ovoce a zeleninu omyjte 15 až 30 sekund pod tekoucí </a:t>
            </a:r>
            <a:r>
              <a:rPr lang="cs-CZ" sz="2200" dirty="0" smtClean="0"/>
              <a:t>vodou, </a:t>
            </a:r>
            <a:r>
              <a:rPr lang="cs-CZ" sz="2200" dirty="0"/>
              <a:t>vyšší účinek je dosahován pod teplou tekoucí vodou </a:t>
            </a:r>
            <a:endParaRPr lang="cs-CZ" sz="2200" dirty="0" smtClean="0"/>
          </a:p>
          <a:p>
            <a:r>
              <a:rPr lang="cs-CZ" sz="2200" dirty="0" smtClean="0"/>
              <a:t>Nakupujte </a:t>
            </a:r>
            <a:r>
              <a:rPr lang="cs-CZ" sz="2200" dirty="0"/>
              <a:t>suroviny/potraviny v </a:t>
            </a:r>
            <a:r>
              <a:rPr lang="cs-CZ" sz="2200" dirty="0" smtClean="0"/>
              <a:t>bio kvalitě, celkově </a:t>
            </a:r>
            <a:r>
              <a:rPr lang="cs-CZ" sz="2200" dirty="0"/>
              <a:t>obsahují méně reziduí pesticidů </a:t>
            </a:r>
            <a:r>
              <a:rPr lang="cs-CZ" sz="2200" dirty="0" smtClean="0"/>
              <a:t/>
            </a:r>
            <a:br>
              <a:rPr lang="cs-CZ" sz="2200" dirty="0" smtClean="0"/>
            </a:br>
            <a:r>
              <a:rPr lang="cs-CZ" sz="2200" dirty="0" smtClean="0"/>
              <a:t>a </a:t>
            </a:r>
            <a:r>
              <a:rPr lang="cs-CZ" sz="2200" dirty="0"/>
              <a:t>je u nich méně nevyhovujících nálezů</a:t>
            </a:r>
          </a:p>
        </p:txBody>
      </p:sp>
    </p:spTree>
    <p:extLst>
      <p:ext uri="{BB962C8B-B14F-4D97-AF65-F5344CB8AC3E}">
        <p14:creationId xmlns:p14="http://schemas.microsoft.com/office/powerpoint/2010/main" val="443425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Hodnocení výživy z hlediska přívodu</a:t>
            </a:r>
            <a:endParaRPr lang="cs-CZ" dirty="0"/>
          </a:p>
        </p:txBody>
      </p:sp>
      <p:sp>
        <p:nvSpPr>
          <p:cNvPr id="3" name="Zástupný symbol pro obsah 2"/>
          <p:cNvSpPr>
            <a:spLocks noGrp="1"/>
          </p:cNvSpPr>
          <p:nvPr>
            <p:ph idx="1"/>
          </p:nvPr>
        </p:nvSpPr>
        <p:spPr/>
        <p:txBody>
          <a:bodyPr/>
          <a:lstStyle/>
          <a:p>
            <a:r>
              <a:rPr lang="cs-CZ" sz="2600" dirty="0" smtClean="0"/>
              <a:t>Výživu můžeme sledovat na několika úrovních</a:t>
            </a:r>
          </a:p>
          <a:p>
            <a:pPr lvl="1"/>
            <a:r>
              <a:rPr lang="cs-CZ" sz="2200" dirty="0" err="1" smtClean="0"/>
              <a:t>Nutrienty</a:t>
            </a:r>
            <a:r>
              <a:rPr lang="cs-CZ" sz="2200" dirty="0"/>
              <a:t> </a:t>
            </a:r>
            <a:r>
              <a:rPr lang="cs-CZ" sz="2200" dirty="0" smtClean="0"/>
              <a:t>(tuky, cukry, bílkoviny, vitaminy, minerální látky)</a:t>
            </a:r>
          </a:p>
          <a:p>
            <a:pPr lvl="1"/>
            <a:r>
              <a:rPr lang="cs-CZ" sz="2200" dirty="0" smtClean="0"/>
              <a:t>Potraviny (jablka, rohlík, olivový olej, vepřové maso,…)</a:t>
            </a:r>
          </a:p>
          <a:p>
            <a:pPr lvl="1"/>
            <a:r>
              <a:rPr lang="cs-CZ" sz="2200" dirty="0" smtClean="0"/>
              <a:t>Skupiny potravin (ovoce, pečivo, maso,…)</a:t>
            </a:r>
          </a:p>
          <a:p>
            <a:pPr lvl="1"/>
            <a:r>
              <a:rPr lang="cs-CZ" sz="2200" dirty="0" smtClean="0"/>
              <a:t>Vzorce (stravování středozemního typu, DASH diet,…)</a:t>
            </a:r>
            <a:endParaRPr lang="cs-CZ" sz="2200" dirty="0"/>
          </a:p>
        </p:txBody>
      </p:sp>
    </p:spTree>
    <p:extLst>
      <p:ext uri="{BB962C8B-B14F-4D97-AF65-F5344CB8AC3E}">
        <p14:creationId xmlns:p14="http://schemas.microsoft.com/office/powerpoint/2010/main" val="3635449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425343" y="2766315"/>
            <a:ext cx="9341313" cy="4020565"/>
          </a:xfrm>
          <a:prstGeom prst="rect">
            <a:avLst/>
          </a:prstGeom>
        </p:spPr>
      </p:pic>
      <p:sp>
        <p:nvSpPr>
          <p:cNvPr id="2" name="Nadpis 1"/>
          <p:cNvSpPr>
            <a:spLocks noGrp="1"/>
          </p:cNvSpPr>
          <p:nvPr>
            <p:ph type="title"/>
          </p:nvPr>
        </p:nvSpPr>
        <p:spPr/>
        <p:txBody>
          <a:bodyPr/>
          <a:lstStyle/>
          <a:p>
            <a:r>
              <a:rPr lang="cs-CZ" dirty="0"/>
              <a:t>Heterocyklické aminy, </a:t>
            </a:r>
            <a:r>
              <a:rPr lang="cs-CZ" dirty="0" err="1"/>
              <a:t>nitrosaminy</a:t>
            </a:r>
            <a:r>
              <a:rPr lang="cs-CZ" dirty="0"/>
              <a:t>, PAU</a:t>
            </a:r>
          </a:p>
        </p:txBody>
      </p:sp>
      <p:sp>
        <p:nvSpPr>
          <p:cNvPr id="3" name="Zástupný symbol pro obsah 2"/>
          <p:cNvSpPr>
            <a:spLocks noGrp="1"/>
          </p:cNvSpPr>
          <p:nvPr>
            <p:ph idx="1"/>
          </p:nvPr>
        </p:nvSpPr>
        <p:spPr/>
        <p:txBody>
          <a:bodyPr>
            <a:normAutofit/>
          </a:bodyPr>
          <a:lstStyle/>
          <a:p>
            <a:r>
              <a:rPr lang="cs-CZ" sz="2200" dirty="0" smtClean="0"/>
              <a:t>Karcinogenní látky vznikající při tepelné úpravě potravin</a:t>
            </a:r>
          </a:p>
          <a:p>
            <a:r>
              <a:rPr lang="cs-CZ" sz="2200" dirty="0" smtClean="0"/>
              <a:t>Spálené části masa, v tepelně upravených masných výrobcích (dusitany, dusičnany), kouř, který může ulpět na povrchu potraviny</a:t>
            </a:r>
          </a:p>
          <a:p>
            <a:pPr marL="0" indent="0">
              <a:buNone/>
            </a:pPr>
            <a:endParaRPr lang="cs-CZ" sz="2200" dirty="0"/>
          </a:p>
        </p:txBody>
      </p:sp>
    </p:spTree>
    <p:extLst>
      <p:ext uri="{BB962C8B-B14F-4D97-AF65-F5344CB8AC3E}">
        <p14:creationId xmlns:p14="http://schemas.microsoft.com/office/powerpoint/2010/main" val="4202170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Užitečné odkazy</a:t>
            </a:r>
            <a:endParaRPr lang="cs-CZ" dirty="0"/>
          </a:p>
        </p:txBody>
      </p:sp>
      <p:sp>
        <p:nvSpPr>
          <p:cNvPr id="3" name="Zástupný symbol pro obsah 2"/>
          <p:cNvSpPr>
            <a:spLocks noGrp="1"/>
          </p:cNvSpPr>
          <p:nvPr>
            <p:ph idx="1"/>
          </p:nvPr>
        </p:nvSpPr>
        <p:spPr/>
        <p:txBody>
          <a:bodyPr/>
          <a:lstStyle/>
          <a:p>
            <a:r>
              <a:rPr lang="cs-CZ" dirty="0" smtClean="0">
                <a:hlinkClick r:id="rId2"/>
              </a:rPr>
              <a:t>Bezpečnost potravin</a:t>
            </a:r>
            <a:endParaRPr lang="cs-CZ" dirty="0" smtClean="0"/>
          </a:p>
          <a:p>
            <a:r>
              <a:rPr lang="cs-CZ" dirty="0" smtClean="0"/>
              <a:t>Státní zdravotní ústav – </a:t>
            </a:r>
            <a:r>
              <a:rPr lang="cs-CZ" dirty="0" smtClean="0">
                <a:hlinkClick r:id="rId3"/>
              </a:rPr>
              <a:t>bezpečnost potravin</a:t>
            </a:r>
            <a:endParaRPr lang="cs-CZ" dirty="0" smtClean="0"/>
          </a:p>
          <a:p>
            <a:r>
              <a:rPr lang="cs-CZ" dirty="0" smtClean="0">
                <a:hlinkClick r:id="rId4"/>
              </a:rPr>
              <a:t>Evropský úřad pro bezpečnost potravin </a:t>
            </a:r>
            <a:r>
              <a:rPr lang="cs-CZ" dirty="0" smtClean="0"/>
              <a:t>(EFSA)</a:t>
            </a:r>
          </a:p>
          <a:p>
            <a:r>
              <a:rPr lang="cs-CZ" dirty="0" smtClean="0">
                <a:hlinkClick r:id="rId5"/>
              </a:rPr>
              <a:t>Nutrivigilance</a:t>
            </a:r>
            <a:endParaRPr lang="cs-CZ" dirty="0"/>
          </a:p>
        </p:txBody>
      </p:sp>
    </p:spTree>
    <p:extLst>
      <p:ext uri="{BB962C8B-B14F-4D97-AF65-F5344CB8AC3E}">
        <p14:creationId xmlns:p14="http://schemas.microsoft.com/office/powerpoint/2010/main" val="883535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Hodnocení výživy - nástroje</a:t>
            </a:r>
            <a:endParaRPr lang="cs-CZ" dirty="0"/>
          </a:p>
        </p:txBody>
      </p:sp>
      <p:sp>
        <p:nvSpPr>
          <p:cNvPr id="3" name="Zástupný symbol pro obsah 2"/>
          <p:cNvSpPr>
            <a:spLocks noGrp="1"/>
          </p:cNvSpPr>
          <p:nvPr>
            <p:ph idx="1"/>
          </p:nvPr>
        </p:nvSpPr>
        <p:spPr/>
        <p:txBody>
          <a:bodyPr/>
          <a:lstStyle/>
          <a:p>
            <a:r>
              <a:rPr lang="cs-CZ" dirty="0" smtClean="0"/>
              <a:t>Zjišťování toho, co lidé jedí – spotřeba potravin, dotazník, záznam </a:t>
            </a:r>
          </a:p>
          <a:p>
            <a:r>
              <a:rPr lang="cs-CZ" dirty="0" smtClean="0"/>
              <a:t>Měření toho, co lidé jedí – biomarkery</a:t>
            </a:r>
          </a:p>
          <a:p>
            <a:r>
              <a:rPr lang="cs-CZ" dirty="0" smtClean="0"/>
              <a:t>Odhadování toho, jak lidé jedí – BMI, složení nebo kompozice těla</a:t>
            </a:r>
            <a:endParaRPr lang="cs-CZ" dirty="0"/>
          </a:p>
        </p:txBody>
      </p:sp>
    </p:spTree>
    <p:extLst>
      <p:ext uri="{BB962C8B-B14F-4D97-AF65-F5344CB8AC3E}">
        <p14:creationId xmlns:p14="http://schemas.microsoft.com/office/powerpoint/2010/main" val="4133067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Spotřeba potravin </a:t>
            </a:r>
            <a:endParaRPr lang="cs-CZ" dirty="0"/>
          </a:p>
        </p:txBody>
      </p:sp>
      <p:sp>
        <p:nvSpPr>
          <p:cNvPr id="3" name="Zástupný symbol pro obsah 2"/>
          <p:cNvSpPr>
            <a:spLocks noGrp="1"/>
          </p:cNvSpPr>
          <p:nvPr>
            <p:ph idx="1"/>
          </p:nvPr>
        </p:nvSpPr>
        <p:spPr/>
        <p:txBody>
          <a:bodyPr>
            <a:normAutofit fontScale="92500" lnSpcReduction="10000"/>
          </a:bodyPr>
          <a:lstStyle/>
          <a:p>
            <a:pPr marL="0" indent="0" fontAlgn="base">
              <a:buNone/>
            </a:pPr>
            <a:r>
              <a:rPr lang="cs-CZ" b="1" dirty="0"/>
              <a:t>Úroveň globální</a:t>
            </a:r>
            <a:r>
              <a:rPr lang="cs-CZ" dirty="0"/>
              <a:t> </a:t>
            </a:r>
          </a:p>
          <a:p>
            <a:pPr fontAlgn="base"/>
            <a:r>
              <a:rPr lang="cs-CZ" dirty="0"/>
              <a:t>Potravinová bilanční </a:t>
            </a:r>
            <a:r>
              <a:rPr lang="cs-CZ" dirty="0" smtClean="0"/>
              <a:t>metoda </a:t>
            </a:r>
          </a:p>
          <a:p>
            <a:pPr lvl="1" fontAlgn="base"/>
            <a:r>
              <a:rPr lang="cs-CZ" dirty="0" smtClean="0"/>
              <a:t>produkce </a:t>
            </a:r>
            <a:r>
              <a:rPr lang="cs-CZ" dirty="0"/>
              <a:t>+ import – export / počet obyvatel = hrubá spotřeba v kg / 1 </a:t>
            </a:r>
            <a:r>
              <a:rPr lang="cs-CZ" dirty="0" smtClean="0"/>
              <a:t>obyvatele</a:t>
            </a:r>
            <a:r>
              <a:rPr lang="cs-CZ" dirty="0"/>
              <a:t> </a:t>
            </a:r>
            <a:endParaRPr lang="cs-CZ" dirty="0" smtClean="0"/>
          </a:p>
          <a:p>
            <a:pPr lvl="1" fontAlgn="base"/>
            <a:r>
              <a:rPr lang="cs-CZ" u="sng" dirty="0" smtClean="0">
                <a:hlinkClick r:id="rId2"/>
              </a:rPr>
              <a:t>https</a:t>
            </a:r>
            <a:r>
              <a:rPr lang="cs-CZ" u="sng" dirty="0">
                <a:hlinkClick r:id="rId2"/>
              </a:rPr>
              <a:t>://www.czso.cz/csu/czso/spotreba-potravin-2021</a:t>
            </a:r>
            <a:r>
              <a:rPr lang="cs-CZ" dirty="0"/>
              <a:t> </a:t>
            </a:r>
          </a:p>
          <a:p>
            <a:pPr fontAlgn="base"/>
            <a:r>
              <a:rPr lang="cs-CZ" dirty="0"/>
              <a:t>Analýza rodinných účtů </a:t>
            </a:r>
          </a:p>
          <a:p>
            <a:pPr lvl="1" fontAlgn="base"/>
            <a:r>
              <a:rPr lang="cs-CZ" dirty="0"/>
              <a:t>Panel zpravodajských domácností vede záznam všech příjmů a vydání (v ČR po dobu jednoho měsíce) </a:t>
            </a:r>
          </a:p>
          <a:p>
            <a:pPr lvl="1" fontAlgn="base"/>
            <a:r>
              <a:rPr lang="cs-CZ" dirty="0"/>
              <a:t>Zapisuje se množství a cena pořízených </a:t>
            </a:r>
            <a:r>
              <a:rPr lang="cs-CZ" dirty="0" smtClean="0"/>
              <a:t>potravin (nakoupené, dary, naturální) </a:t>
            </a:r>
          </a:p>
          <a:p>
            <a:pPr lvl="1" fontAlgn="base"/>
            <a:r>
              <a:rPr lang="cs-CZ" dirty="0" smtClean="0"/>
              <a:t>Data </a:t>
            </a:r>
            <a:r>
              <a:rPr lang="cs-CZ" dirty="0"/>
              <a:t>se uvádějí na „průměrnou </a:t>
            </a:r>
            <a:r>
              <a:rPr lang="cs-CZ" dirty="0" smtClean="0"/>
              <a:t>osobu“ (nelze </a:t>
            </a:r>
            <a:r>
              <a:rPr lang="cs-CZ" dirty="0"/>
              <a:t>zjistit distribuci potravin mezi členy </a:t>
            </a:r>
            <a:r>
              <a:rPr lang="cs-CZ" dirty="0" smtClean="0"/>
              <a:t>domácnosti)</a:t>
            </a:r>
            <a:r>
              <a:rPr lang="cs-CZ" dirty="0"/>
              <a:t> </a:t>
            </a:r>
          </a:p>
          <a:p>
            <a:pPr lvl="1" fontAlgn="base"/>
            <a:r>
              <a:rPr lang="cs-CZ" dirty="0"/>
              <a:t>Problémem jsou obvykle pokrmy konzumované mimo domácnost, nákupy do zásoby. </a:t>
            </a:r>
          </a:p>
        </p:txBody>
      </p:sp>
    </p:spTree>
    <p:extLst>
      <p:ext uri="{BB962C8B-B14F-4D97-AF65-F5344CB8AC3E}">
        <p14:creationId xmlns:p14="http://schemas.microsoft.com/office/powerpoint/2010/main" val="2820651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Dotazník, záznam</a:t>
            </a:r>
            <a:endParaRPr lang="cs-CZ" dirty="0"/>
          </a:p>
        </p:txBody>
      </p:sp>
      <p:sp>
        <p:nvSpPr>
          <p:cNvPr id="3" name="Zástupný symbol pro obsah 2"/>
          <p:cNvSpPr>
            <a:spLocks noGrp="1"/>
          </p:cNvSpPr>
          <p:nvPr>
            <p:ph sz="half" idx="1"/>
          </p:nvPr>
        </p:nvSpPr>
        <p:spPr>
          <a:xfrm>
            <a:off x="838200" y="1551305"/>
            <a:ext cx="5181600" cy="4351338"/>
          </a:xfrm>
        </p:spPr>
        <p:txBody>
          <a:bodyPr>
            <a:normAutofit/>
          </a:bodyPr>
          <a:lstStyle/>
          <a:p>
            <a:pPr marL="0" indent="0" fontAlgn="base">
              <a:buNone/>
            </a:pPr>
            <a:r>
              <a:rPr lang="cs-CZ" sz="2600" b="1" dirty="0"/>
              <a:t>Úroveň individuální </a:t>
            </a:r>
          </a:p>
          <a:p>
            <a:pPr fontAlgn="base"/>
            <a:r>
              <a:rPr lang="cs-CZ" sz="2600" dirty="0"/>
              <a:t>Retrospektivní metody </a:t>
            </a:r>
          </a:p>
          <a:p>
            <a:pPr lvl="1" fontAlgn="base"/>
            <a:r>
              <a:rPr lang="cs-CZ" sz="2200" dirty="0"/>
              <a:t>24hodinvý </a:t>
            </a:r>
            <a:r>
              <a:rPr lang="cs-CZ" sz="2200" dirty="0" err="1"/>
              <a:t>recall</a:t>
            </a:r>
            <a:r>
              <a:rPr lang="cs-CZ" sz="2200" dirty="0"/>
              <a:t> (</a:t>
            </a:r>
            <a:r>
              <a:rPr lang="cs-CZ" sz="2200" u="sng" dirty="0" smtClean="0">
                <a:hlinkClick r:id="rId2"/>
              </a:rPr>
              <a:t>https</a:t>
            </a:r>
            <a:r>
              <a:rPr lang="cs-CZ" sz="2200" u="sng" dirty="0">
                <a:hlinkClick r:id="rId2"/>
              </a:rPr>
              <a:t>://asa24.nih.gov/demo</a:t>
            </a:r>
            <a:r>
              <a:rPr lang="cs-CZ" sz="2200" u="sng" dirty="0" smtClean="0">
                <a:hlinkClick r:id="rId2"/>
              </a:rPr>
              <a:t>/</a:t>
            </a:r>
            <a:r>
              <a:rPr lang="cs-CZ" sz="2200" dirty="0" smtClean="0"/>
              <a:t>)</a:t>
            </a:r>
            <a:endParaRPr lang="cs-CZ" sz="2200" dirty="0"/>
          </a:p>
          <a:p>
            <a:pPr lvl="1" fontAlgn="base"/>
            <a:r>
              <a:rPr lang="cs-CZ" sz="2200" dirty="0"/>
              <a:t>Výživová anamnéza (zvyklosti) </a:t>
            </a:r>
          </a:p>
          <a:p>
            <a:pPr lvl="1" fontAlgn="base"/>
            <a:r>
              <a:rPr lang="cs-CZ" sz="2200" dirty="0"/>
              <a:t>Frekvence (FFQ)</a:t>
            </a:r>
            <a:r>
              <a:rPr lang="cs-CZ" dirty="0"/>
              <a:t> </a:t>
            </a:r>
          </a:p>
        </p:txBody>
      </p:sp>
      <p:sp>
        <p:nvSpPr>
          <p:cNvPr id="6" name="Zástupný symbol pro obsah 5"/>
          <p:cNvSpPr>
            <a:spLocks noGrp="1"/>
          </p:cNvSpPr>
          <p:nvPr>
            <p:ph sz="half" idx="2"/>
          </p:nvPr>
        </p:nvSpPr>
        <p:spPr>
          <a:xfrm>
            <a:off x="6172200" y="1551305"/>
            <a:ext cx="5181600" cy="4351338"/>
          </a:xfrm>
        </p:spPr>
        <p:txBody>
          <a:bodyPr/>
          <a:lstStyle/>
          <a:p>
            <a:pPr fontAlgn="base"/>
            <a:endParaRPr lang="cs-CZ" sz="2600" dirty="0" smtClean="0"/>
          </a:p>
          <a:p>
            <a:pPr fontAlgn="base"/>
            <a:r>
              <a:rPr lang="cs-CZ" sz="2600" dirty="0" smtClean="0"/>
              <a:t>Prospektivní </a:t>
            </a:r>
            <a:r>
              <a:rPr lang="cs-CZ" sz="2600" dirty="0"/>
              <a:t>metody </a:t>
            </a:r>
          </a:p>
          <a:p>
            <a:pPr lvl="1" fontAlgn="base"/>
            <a:r>
              <a:rPr lang="cs-CZ" sz="2200" dirty="0"/>
              <a:t>Metoda dvojitých porcí </a:t>
            </a:r>
          </a:p>
          <a:p>
            <a:pPr lvl="1" fontAlgn="base"/>
            <a:r>
              <a:rPr lang="cs-CZ" sz="2200" dirty="0"/>
              <a:t>Záznamové (současný příjem, několik po sobě jdoucích dní) </a:t>
            </a:r>
          </a:p>
          <a:p>
            <a:endParaRPr lang="cs-CZ" dirty="0"/>
          </a:p>
        </p:txBody>
      </p:sp>
      <p:pic>
        <p:nvPicPr>
          <p:cNvPr id="5" name="Obrázek 4"/>
          <p:cNvPicPr>
            <a:picLocks noChangeAspect="1"/>
          </p:cNvPicPr>
          <p:nvPr/>
        </p:nvPicPr>
        <p:blipFill>
          <a:blip r:embed="rId3"/>
          <a:stretch>
            <a:fillRect/>
          </a:stretch>
        </p:blipFill>
        <p:spPr>
          <a:xfrm>
            <a:off x="1007576" y="3879374"/>
            <a:ext cx="8055144" cy="2826250"/>
          </a:xfrm>
          <a:prstGeom prst="rect">
            <a:avLst/>
          </a:prstGeom>
        </p:spPr>
      </p:pic>
    </p:spTree>
    <p:extLst>
      <p:ext uri="{BB962C8B-B14F-4D97-AF65-F5344CB8AC3E}">
        <p14:creationId xmlns:p14="http://schemas.microsoft.com/office/powerpoint/2010/main" val="1837917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Použití ve studiích</a:t>
            </a:r>
            <a:endParaRPr lang="cs-CZ" dirty="0"/>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3366012155"/>
              </p:ext>
            </p:extLst>
          </p:nvPr>
        </p:nvGraphicFramePr>
        <p:xfrm>
          <a:off x="838199" y="1690688"/>
          <a:ext cx="8656782" cy="1854200"/>
        </p:xfrm>
        <a:graphic>
          <a:graphicData uri="http://schemas.openxmlformats.org/drawingml/2006/table">
            <a:tbl>
              <a:tblPr firstRow="1" bandRow="1">
                <a:tableStyleId>{93296810-A885-4BE3-A3E7-6D5BEEA58F35}</a:tableStyleId>
              </a:tblPr>
              <a:tblGrid>
                <a:gridCol w="4328391">
                  <a:extLst>
                    <a:ext uri="{9D8B030D-6E8A-4147-A177-3AD203B41FA5}">
                      <a16:colId xmlns:a16="http://schemas.microsoft.com/office/drawing/2014/main" val="3167403305"/>
                    </a:ext>
                  </a:extLst>
                </a:gridCol>
                <a:gridCol w="4328391">
                  <a:extLst>
                    <a:ext uri="{9D8B030D-6E8A-4147-A177-3AD203B41FA5}">
                      <a16:colId xmlns:a16="http://schemas.microsoft.com/office/drawing/2014/main" val="3722803252"/>
                    </a:ext>
                  </a:extLst>
                </a:gridCol>
              </a:tblGrid>
              <a:tr h="370840">
                <a:tc>
                  <a:txBody>
                    <a:bodyPr/>
                    <a:lstStyle/>
                    <a:p>
                      <a:r>
                        <a:rPr lang="cs-CZ" dirty="0" smtClean="0"/>
                        <a:t>Typ studie</a:t>
                      </a:r>
                      <a:endParaRPr lang="cs-CZ" dirty="0"/>
                    </a:p>
                  </a:txBody>
                  <a:tcPr/>
                </a:tc>
                <a:tc>
                  <a:txBody>
                    <a:bodyPr/>
                    <a:lstStyle/>
                    <a:p>
                      <a:r>
                        <a:rPr lang="cs-CZ" dirty="0" smtClean="0"/>
                        <a:t>Nástroj</a:t>
                      </a:r>
                      <a:endParaRPr lang="cs-CZ" dirty="0"/>
                    </a:p>
                  </a:txBody>
                  <a:tcPr/>
                </a:tc>
                <a:extLst>
                  <a:ext uri="{0D108BD9-81ED-4DB2-BD59-A6C34878D82A}">
                    <a16:rowId xmlns:a16="http://schemas.microsoft.com/office/drawing/2014/main" val="2040025871"/>
                  </a:ext>
                </a:extLst>
              </a:tr>
              <a:tr h="370840">
                <a:tc>
                  <a:txBody>
                    <a:bodyPr/>
                    <a:lstStyle/>
                    <a:p>
                      <a:r>
                        <a:rPr lang="cs-CZ" dirty="0" smtClean="0"/>
                        <a:t>Průřezové</a:t>
                      </a:r>
                      <a:endParaRPr lang="cs-CZ" dirty="0"/>
                    </a:p>
                  </a:txBody>
                  <a:tcPr/>
                </a:tc>
                <a:tc>
                  <a:txBody>
                    <a:bodyPr/>
                    <a:lstStyle/>
                    <a:p>
                      <a:r>
                        <a:rPr lang="cs-CZ" dirty="0" smtClean="0"/>
                        <a:t>24hodinový </a:t>
                      </a:r>
                      <a:r>
                        <a:rPr lang="cs-CZ" dirty="0" err="1" smtClean="0"/>
                        <a:t>recall</a:t>
                      </a:r>
                      <a:r>
                        <a:rPr lang="cs-CZ" dirty="0" smtClean="0"/>
                        <a:t>, FFQ</a:t>
                      </a:r>
                      <a:r>
                        <a:rPr lang="cs-CZ" baseline="0" dirty="0" smtClean="0"/>
                        <a:t> </a:t>
                      </a:r>
                      <a:endParaRPr lang="cs-CZ" dirty="0"/>
                    </a:p>
                  </a:txBody>
                  <a:tcPr/>
                </a:tc>
                <a:extLst>
                  <a:ext uri="{0D108BD9-81ED-4DB2-BD59-A6C34878D82A}">
                    <a16:rowId xmlns:a16="http://schemas.microsoft.com/office/drawing/2014/main" val="1188270283"/>
                  </a:ext>
                </a:extLst>
              </a:tr>
              <a:tr h="370840">
                <a:tc>
                  <a:txBody>
                    <a:bodyPr/>
                    <a:lstStyle/>
                    <a:p>
                      <a:r>
                        <a:rPr lang="cs-CZ" dirty="0" smtClean="0"/>
                        <a:t>Studie</a:t>
                      </a:r>
                      <a:r>
                        <a:rPr lang="cs-CZ" baseline="0" dirty="0" smtClean="0"/>
                        <a:t> případů a kontrol (retrospektivní)</a:t>
                      </a:r>
                      <a:endParaRPr lang="cs-CZ" dirty="0"/>
                    </a:p>
                  </a:txBody>
                  <a:tcPr/>
                </a:tc>
                <a:tc>
                  <a:txBody>
                    <a:bodyPr/>
                    <a:lstStyle/>
                    <a:p>
                      <a:r>
                        <a:rPr lang="cs-CZ" dirty="0" smtClean="0"/>
                        <a:t>FFQ, zvyklosti</a:t>
                      </a:r>
                      <a:endParaRPr lang="cs-CZ" dirty="0"/>
                    </a:p>
                  </a:txBody>
                  <a:tcPr/>
                </a:tc>
                <a:extLst>
                  <a:ext uri="{0D108BD9-81ED-4DB2-BD59-A6C34878D82A}">
                    <a16:rowId xmlns:a16="http://schemas.microsoft.com/office/drawing/2014/main" val="1002074132"/>
                  </a:ext>
                </a:extLst>
              </a:tr>
              <a:tr h="370840">
                <a:tc>
                  <a:txBody>
                    <a:bodyPr/>
                    <a:lstStyle/>
                    <a:p>
                      <a:r>
                        <a:rPr lang="cs-CZ" dirty="0" err="1" smtClean="0"/>
                        <a:t>Kohortové</a:t>
                      </a:r>
                      <a:r>
                        <a:rPr lang="cs-CZ" dirty="0" smtClean="0"/>
                        <a:t> (prospektivní)</a:t>
                      </a:r>
                      <a:endParaRPr lang="cs-CZ" dirty="0"/>
                    </a:p>
                  </a:txBody>
                  <a:tcPr/>
                </a:tc>
                <a:tc>
                  <a:txBody>
                    <a:bodyPr/>
                    <a:lstStyle/>
                    <a:p>
                      <a:r>
                        <a:rPr lang="cs-CZ" dirty="0" smtClean="0"/>
                        <a:t>FFQ, zvyklosti, 24hodinový </a:t>
                      </a:r>
                      <a:r>
                        <a:rPr lang="cs-CZ" dirty="0" err="1" smtClean="0"/>
                        <a:t>recall</a:t>
                      </a:r>
                      <a:r>
                        <a:rPr lang="cs-CZ" dirty="0" smtClean="0"/>
                        <a:t>, záznam</a:t>
                      </a:r>
                      <a:endParaRPr lang="cs-CZ" dirty="0"/>
                    </a:p>
                  </a:txBody>
                  <a:tcPr/>
                </a:tc>
                <a:extLst>
                  <a:ext uri="{0D108BD9-81ED-4DB2-BD59-A6C34878D82A}">
                    <a16:rowId xmlns:a16="http://schemas.microsoft.com/office/drawing/2014/main" val="2700027494"/>
                  </a:ext>
                </a:extLst>
              </a:tr>
              <a:tr h="370840">
                <a:tc>
                  <a:txBody>
                    <a:bodyPr/>
                    <a:lstStyle/>
                    <a:p>
                      <a:r>
                        <a:rPr lang="cs-CZ" dirty="0" smtClean="0"/>
                        <a:t>Intervenční</a:t>
                      </a:r>
                      <a:endParaRPr lang="cs-CZ" dirty="0"/>
                    </a:p>
                  </a:txBody>
                  <a:tcPr/>
                </a:tc>
                <a:tc>
                  <a:txBody>
                    <a:bodyPr/>
                    <a:lstStyle/>
                    <a:p>
                      <a:r>
                        <a:rPr lang="cs-CZ" dirty="0" smtClean="0"/>
                        <a:t>FFQ,  24hodinový </a:t>
                      </a:r>
                      <a:r>
                        <a:rPr lang="cs-CZ" dirty="0" err="1" smtClean="0"/>
                        <a:t>recall</a:t>
                      </a:r>
                      <a:endParaRPr lang="cs-CZ" dirty="0"/>
                    </a:p>
                  </a:txBody>
                  <a:tcPr/>
                </a:tc>
                <a:extLst>
                  <a:ext uri="{0D108BD9-81ED-4DB2-BD59-A6C34878D82A}">
                    <a16:rowId xmlns:a16="http://schemas.microsoft.com/office/drawing/2014/main" val="4085672324"/>
                  </a:ext>
                </a:extLst>
              </a:tr>
            </a:tbl>
          </a:graphicData>
        </a:graphic>
      </p:graphicFrame>
      <p:sp>
        <p:nvSpPr>
          <p:cNvPr id="9" name="TextovéPole 8"/>
          <p:cNvSpPr txBox="1"/>
          <p:nvPr/>
        </p:nvSpPr>
        <p:spPr>
          <a:xfrm flipH="1">
            <a:off x="838199" y="3925454"/>
            <a:ext cx="9155545" cy="2185214"/>
          </a:xfrm>
          <a:prstGeom prst="rect">
            <a:avLst/>
          </a:prstGeom>
          <a:noFill/>
        </p:spPr>
        <p:txBody>
          <a:bodyPr wrap="square" rtlCol="0">
            <a:spAutoFit/>
          </a:bodyPr>
          <a:lstStyle/>
          <a:p>
            <a:r>
              <a:rPr lang="cs-CZ" sz="2600" dirty="0" smtClean="0"/>
              <a:t>Záleží vždy na mnoha faktorech</a:t>
            </a:r>
          </a:p>
          <a:p>
            <a:pPr marL="285750" indent="-285750">
              <a:buFont typeface="Arial" panose="020B0604020202020204" pitchFamily="34" charset="0"/>
              <a:buChar char="•"/>
            </a:pPr>
            <a:r>
              <a:rPr lang="cs-CZ" sz="2200" dirty="0" smtClean="0"/>
              <a:t>Cíl studie</a:t>
            </a:r>
          </a:p>
          <a:p>
            <a:pPr marL="285750" indent="-285750">
              <a:buFont typeface="Arial" panose="020B0604020202020204" pitchFamily="34" charset="0"/>
              <a:buChar char="•"/>
            </a:pPr>
            <a:r>
              <a:rPr lang="cs-CZ" sz="2200" dirty="0" smtClean="0"/>
              <a:t>Časové možnosti</a:t>
            </a:r>
          </a:p>
          <a:p>
            <a:pPr marL="285750" indent="-285750">
              <a:buFont typeface="Arial" panose="020B0604020202020204" pitchFamily="34" charset="0"/>
              <a:buChar char="•"/>
            </a:pPr>
            <a:r>
              <a:rPr lang="cs-CZ" sz="2200" dirty="0" smtClean="0"/>
              <a:t>Obsáhlost studie a dalších témat</a:t>
            </a:r>
          </a:p>
          <a:p>
            <a:pPr marL="285750" indent="-285750">
              <a:buFont typeface="Arial" panose="020B0604020202020204" pitchFamily="34" charset="0"/>
              <a:buChar char="•"/>
            </a:pPr>
            <a:r>
              <a:rPr lang="cs-CZ" sz="2200" dirty="0" smtClean="0"/>
              <a:t>Finance</a:t>
            </a:r>
          </a:p>
          <a:p>
            <a:pPr marL="285750" indent="-285750">
              <a:buFont typeface="Arial" panose="020B0604020202020204" pitchFamily="34" charset="0"/>
              <a:buChar char="•"/>
            </a:pPr>
            <a:r>
              <a:rPr lang="cs-CZ" sz="2200" dirty="0" smtClean="0"/>
              <a:t>Schopnosti </a:t>
            </a:r>
            <a:r>
              <a:rPr lang="cs-CZ" sz="2200" dirty="0" err="1" smtClean="0"/>
              <a:t>respodentů</a:t>
            </a:r>
            <a:endParaRPr lang="cs-CZ" sz="2200" dirty="0"/>
          </a:p>
        </p:txBody>
      </p:sp>
    </p:spTree>
    <p:extLst>
      <p:ext uri="{BB962C8B-B14F-4D97-AF65-F5344CB8AC3E}">
        <p14:creationId xmlns:p14="http://schemas.microsoft.com/office/powerpoint/2010/main" val="1843064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Česká spotřeba potravin (SISP) </a:t>
            </a:r>
          </a:p>
        </p:txBody>
      </p:sp>
      <p:sp>
        <p:nvSpPr>
          <p:cNvPr id="3" name="Zástupný symbol pro obsah 2"/>
          <p:cNvSpPr>
            <a:spLocks noGrp="1"/>
          </p:cNvSpPr>
          <p:nvPr>
            <p:ph idx="1"/>
          </p:nvPr>
        </p:nvSpPr>
        <p:spPr/>
        <p:txBody>
          <a:bodyPr/>
          <a:lstStyle/>
          <a:p>
            <a:pPr fontAlgn="base"/>
            <a:r>
              <a:rPr lang="cs-CZ" u="sng" dirty="0" smtClean="0">
                <a:hlinkClick r:id="rId2"/>
              </a:rPr>
              <a:t>https</a:t>
            </a:r>
            <a:r>
              <a:rPr lang="cs-CZ" u="sng" dirty="0">
                <a:hlinkClick r:id="rId2"/>
              </a:rPr>
              <a:t>://czvp.szu.cz/spotrebapotravin.htm</a:t>
            </a:r>
            <a:r>
              <a:rPr lang="cs-CZ" dirty="0"/>
              <a:t>  </a:t>
            </a:r>
          </a:p>
          <a:p>
            <a:pPr fontAlgn="base"/>
            <a:r>
              <a:rPr lang="cs-CZ" dirty="0"/>
              <a:t>Opakovaný 24h </a:t>
            </a:r>
            <a:r>
              <a:rPr lang="cs-CZ" dirty="0" err="1"/>
              <a:t>recall</a:t>
            </a:r>
            <a:r>
              <a:rPr lang="cs-CZ" dirty="0"/>
              <a:t> </a:t>
            </a:r>
          </a:p>
          <a:p>
            <a:pPr fontAlgn="base"/>
            <a:r>
              <a:rPr lang="cs-CZ" dirty="0"/>
              <a:t>2590 účastníků, různý věk a pohlaví </a:t>
            </a:r>
          </a:p>
          <a:p>
            <a:pPr fontAlgn="base"/>
            <a:r>
              <a:rPr lang="cs-CZ" dirty="0"/>
              <a:t>Porce (domácí míry a atlas) </a:t>
            </a:r>
            <a:endParaRPr lang="cs-CZ" dirty="0" smtClean="0"/>
          </a:p>
          <a:p>
            <a:pPr fontAlgn="base"/>
            <a:r>
              <a:rPr lang="cs-CZ" dirty="0" smtClean="0"/>
              <a:t>V roce 2023 se uskuteční nový sběr (po 20 letech)</a:t>
            </a:r>
            <a:endParaRPr lang="cs-CZ" dirty="0"/>
          </a:p>
        </p:txBody>
      </p:sp>
      <p:pic>
        <p:nvPicPr>
          <p:cNvPr id="4" name="Obrázek 3"/>
          <p:cNvPicPr>
            <a:picLocks noChangeAspect="1"/>
          </p:cNvPicPr>
          <p:nvPr/>
        </p:nvPicPr>
        <p:blipFill rotWithShape="1">
          <a:blip r:embed="rId3">
            <a:extLst>
              <a:ext uri="{28A0092B-C50C-407E-A947-70E740481C1C}">
                <a14:useLocalDpi xmlns:a14="http://schemas.microsoft.com/office/drawing/2010/main" val="0"/>
              </a:ext>
            </a:extLst>
          </a:blip>
          <a:srcRect l="3812" t="11881" r="3921" b="13824"/>
          <a:stretch/>
        </p:blipFill>
        <p:spPr>
          <a:xfrm>
            <a:off x="6482080" y="4383514"/>
            <a:ext cx="5336375" cy="2303217"/>
          </a:xfrm>
          <a:prstGeom prst="rect">
            <a:avLst/>
          </a:prstGeom>
        </p:spPr>
      </p:pic>
    </p:spTree>
    <p:extLst>
      <p:ext uri="{BB962C8B-B14F-4D97-AF65-F5344CB8AC3E}">
        <p14:creationId xmlns:p14="http://schemas.microsoft.com/office/powerpoint/2010/main" val="1557465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Biomarkery</a:t>
            </a:r>
            <a:endParaRPr lang="cs-CZ" dirty="0"/>
          </a:p>
        </p:txBody>
      </p:sp>
      <p:sp>
        <p:nvSpPr>
          <p:cNvPr id="3" name="Zástupný symbol pro obsah 2"/>
          <p:cNvSpPr>
            <a:spLocks noGrp="1"/>
          </p:cNvSpPr>
          <p:nvPr>
            <p:ph idx="1"/>
          </p:nvPr>
        </p:nvSpPr>
        <p:spPr/>
        <p:txBody>
          <a:bodyPr/>
          <a:lstStyle/>
          <a:p>
            <a:r>
              <a:rPr lang="cs-CZ" sz="2600" dirty="0" smtClean="0"/>
              <a:t>Řeší problémy s nepřesností dotazníků, záznamů apod.</a:t>
            </a:r>
          </a:p>
          <a:p>
            <a:r>
              <a:rPr lang="cs-CZ" sz="2600" dirty="0" smtClean="0"/>
              <a:t>Není jich mnoho známo</a:t>
            </a:r>
          </a:p>
          <a:p>
            <a:pPr lvl="1"/>
            <a:r>
              <a:rPr lang="cs-CZ" sz="2200" dirty="0" smtClean="0"/>
              <a:t>Proteiny – dusík v moči</a:t>
            </a:r>
          </a:p>
          <a:p>
            <a:pPr lvl="1"/>
            <a:r>
              <a:rPr lang="cs-CZ" sz="2200" dirty="0" smtClean="0"/>
              <a:t>Tuky – krevní triglyceridy</a:t>
            </a:r>
          </a:p>
          <a:p>
            <a:pPr lvl="1"/>
            <a:r>
              <a:rPr lang="cs-CZ" sz="2200" dirty="0" smtClean="0"/>
              <a:t>Cukry – sacharóza a fruktóza v moči</a:t>
            </a:r>
          </a:p>
          <a:p>
            <a:pPr lvl="1"/>
            <a:r>
              <a:rPr lang="cs-CZ" sz="2200" dirty="0"/>
              <a:t>Metabolity </a:t>
            </a:r>
            <a:endParaRPr lang="cs-CZ" sz="2200" dirty="0" smtClean="0"/>
          </a:p>
          <a:p>
            <a:pPr lvl="2"/>
            <a:r>
              <a:rPr lang="en-US" dirty="0"/>
              <a:t>the 67 metabolites that comprise the metabolic signature showed reproducible associations with MEDAS and its food components. Given that the Mediterranean diet is high in unsaturated fats, it is not surprising that a large proportion of these metabolites are involved in polyunsaturated fatty acid and lipid metabolic </a:t>
            </a:r>
            <a:r>
              <a:rPr lang="en-US" dirty="0" smtClean="0"/>
              <a:t>pathways</a:t>
            </a:r>
            <a:r>
              <a:rPr lang="cs-CZ" dirty="0" smtClean="0"/>
              <a:t> (</a:t>
            </a:r>
            <a:r>
              <a:rPr lang="cs-CZ" dirty="0" smtClean="0">
                <a:hlinkClick r:id="rId2"/>
              </a:rPr>
              <a:t>https</a:t>
            </a:r>
            <a:r>
              <a:rPr lang="cs-CZ" dirty="0">
                <a:hlinkClick r:id="rId2"/>
              </a:rPr>
              <a:t>://</a:t>
            </a:r>
            <a:r>
              <a:rPr lang="cs-CZ" dirty="0" smtClean="0">
                <a:hlinkClick r:id="rId2"/>
              </a:rPr>
              <a:t>academic.oup.com/</a:t>
            </a:r>
            <a:r>
              <a:rPr lang="cs-CZ" dirty="0" err="1" smtClean="0">
                <a:hlinkClick r:id="rId2"/>
              </a:rPr>
              <a:t>eurheartj</a:t>
            </a:r>
            <a:r>
              <a:rPr lang="cs-CZ" dirty="0" smtClean="0">
                <a:hlinkClick r:id="rId2"/>
              </a:rPr>
              <a:t>/</a:t>
            </a:r>
            <a:r>
              <a:rPr lang="cs-CZ" dirty="0" err="1" smtClean="0">
                <a:hlinkClick r:id="rId2"/>
              </a:rPr>
              <a:t>article</a:t>
            </a:r>
            <a:r>
              <a:rPr lang="cs-CZ" dirty="0" smtClean="0">
                <a:hlinkClick r:id="rId2"/>
              </a:rPr>
              <a:t>/41/28/2645/5836100#377803899</a:t>
            </a:r>
            <a:r>
              <a:rPr lang="cs-CZ" dirty="0" smtClean="0"/>
              <a:t>)</a:t>
            </a:r>
          </a:p>
          <a:p>
            <a:pPr lvl="2"/>
            <a:r>
              <a:rPr lang="cs-CZ" dirty="0" smtClean="0">
                <a:hlinkClick r:id="rId3"/>
              </a:rPr>
              <a:t>FOODBALL</a:t>
            </a:r>
            <a:endParaRPr lang="cs-CZ" dirty="0"/>
          </a:p>
        </p:txBody>
      </p:sp>
    </p:spTree>
    <p:extLst>
      <p:ext uri="{BB962C8B-B14F-4D97-AF65-F5344CB8AC3E}">
        <p14:creationId xmlns:p14="http://schemas.microsoft.com/office/powerpoint/2010/main" val="1046598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1476</Words>
  <Application>Microsoft Office PowerPoint</Application>
  <PresentationFormat>Širokoúhlá obrazovka</PresentationFormat>
  <Paragraphs>204</Paragraphs>
  <Slides>31</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31</vt:i4>
      </vt:variant>
    </vt:vector>
  </HeadingPairs>
  <TitlesOfParts>
    <vt:vector size="35" baseType="lpstr">
      <vt:lpstr>Arial</vt:lpstr>
      <vt:lpstr>Calibri</vt:lpstr>
      <vt:lpstr>Calibri Light</vt:lpstr>
      <vt:lpstr>Motiv Office</vt:lpstr>
      <vt:lpstr>Nutriční epidemiologie</vt:lpstr>
      <vt:lpstr>Nutriční epidemiologie</vt:lpstr>
      <vt:lpstr>Hodnocení výživy z hlediska přívodu</vt:lpstr>
      <vt:lpstr>Hodnocení výživy - nástroje</vt:lpstr>
      <vt:lpstr>Spotřeba potravin </vt:lpstr>
      <vt:lpstr>Dotazník, záznam</vt:lpstr>
      <vt:lpstr>Použití ve studiích</vt:lpstr>
      <vt:lpstr>Česká spotřeba potravin (SISP) </vt:lpstr>
      <vt:lpstr>Biomarkery</vt:lpstr>
      <vt:lpstr>Limity nutriční epidemiologie</vt:lpstr>
      <vt:lpstr>Limity nutriční epidemiologie</vt:lpstr>
      <vt:lpstr>Limity nutriční epidemiologie</vt:lpstr>
      <vt:lpstr>Vliv výživy na zdraví</vt:lpstr>
      <vt:lpstr>Prezentace aplikace PowerPoint</vt:lpstr>
      <vt:lpstr>Global burden of disease</vt:lpstr>
      <vt:lpstr>Výživové faktory</vt:lpstr>
      <vt:lpstr>Výživa-onemocnění</vt:lpstr>
      <vt:lpstr>Rizika potravin</vt:lpstr>
      <vt:lpstr>Legislativa</vt:lpstr>
      <vt:lpstr>Faktory zdravotních rizik z potravin </vt:lpstr>
      <vt:lpstr>Zdroje rizik</vt:lpstr>
      <vt:lpstr>Prevence</vt:lpstr>
      <vt:lpstr>Prevence</vt:lpstr>
      <vt:lpstr>Prevence</vt:lpstr>
      <vt:lpstr>Prevence</vt:lpstr>
      <vt:lpstr>Cílený monitoring hygienické a zdravotní nezávadnosti</vt:lpstr>
      <vt:lpstr>Zátěž v ČR</vt:lpstr>
      <vt:lpstr>Akrylamid</vt:lpstr>
      <vt:lpstr>Pesticidy</vt:lpstr>
      <vt:lpstr>Heterocyklické aminy, nitrosaminy, PAU</vt:lpstr>
      <vt:lpstr>Užitečné odkazy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Eliška Hrežová</dc:creator>
  <cp:lastModifiedBy>Eliška Hrežová</cp:lastModifiedBy>
  <cp:revision>36</cp:revision>
  <dcterms:created xsi:type="dcterms:W3CDTF">2023-12-03T19:41:35Z</dcterms:created>
  <dcterms:modified xsi:type="dcterms:W3CDTF">2023-12-05T14:04:56Z</dcterms:modified>
</cp:coreProperties>
</file>