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40"/>
  </p:notesMasterIdLst>
  <p:sldIdLst>
    <p:sldId id="256" r:id="rId2"/>
    <p:sldId id="449" r:id="rId3"/>
    <p:sldId id="257" r:id="rId4"/>
    <p:sldId id="450" r:id="rId5"/>
    <p:sldId id="452" r:id="rId6"/>
    <p:sldId id="451" r:id="rId7"/>
    <p:sldId id="464" r:id="rId8"/>
    <p:sldId id="466" r:id="rId9"/>
    <p:sldId id="465" r:id="rId10"/>
    <p:sldId id="453" r:id="rId11"/>
    <p:sldId id="284" r:id="rId12"/>
    <p:sldId id="258" r:id="rId13"/>
    <p:sldId id="454" r:id="rId14"/>
    <p:sldId id="455" r:id="rId15"/>
    <p:sldId id="456" r:id="rId16"/>
    <p:sldId id="457" r:id="rId17"/>
    <p:sldId id="458" r:id="rId18"/>
    <p:sldId id="461" r:id="rId19"/>
    <p:sldId id="462" r:id="rId20"/>
    <p:sldId id="459" r:id="rId21"/>
    <p:sldId id="460" r:id="rId22"/>
    <p:sldId id="463" r:id="rId23"/>
    <p:sldId id="467" r:id="rId24"/>
    <p:sldId id="469" r:id="rId25"/>
    <p:sldId id="468" r:id="rId26"/>
    <p:sldId id="470" r:id="rId27"/>
    <p:sldId id="471" r:id="rId28"/>
    <p:sldId id="472" r:id="rId29"/>
    <p:sldId id="473" r:id="rId30"/>
    <p:sldId id="474" r:id="rId31"/>
    <p:sldId id="475" r:id="rId32"/>
    <p:sldId id="476" r:id="rId33"/>
    <p:sldId id="477" r:id="rId34"/>
    <p:sldId id="479" r:id="rId35"/>
    <p:sldId id="480" r:id="rId36"/>
    <p:sldId id="481" r:id="rId37"/>
    <p:sldId id="482" r:id="rId38"/>
    <p:sldId id="47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60"/>
    <p:restoredTop sz="94669"/>
  </p:normalViewPr>
  <p:slideViewPr>
    <p:cSldViewPr snapToGrid="0">
      <p:cViewPr varScale="1">
        <p:scale>
          <a:sx n="91" d="100"/>
          <a:sy n="91" d="100"/>
        </p:scale>
        <p:origin x="200"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17E2EA-7821-AF43-A99B-F4B5A3F7E407}" type="doc">
      <dgm:prSet loTypeId="urn:microsoft.com/office/officeart/2005/8/layout/hProcess10" loCatId="" qsTypeId="urn:microsoft.com/office/officeart/2005/8/quickstyle/simple1" qsCatId="simple" csTypeId="urn:microsoft.com/office/officeart/2005/8/colors/colorful2" csCatId="colorful" phldr="1"/>
      <dgm:spPr/>
      <dgm:t>
        <a:bodyPr/>
        <a:lstStyle/>
        <a:p>
          <a:endParaRPr lang="en-US"/>
        </a:p>
      </dgm:t>
    </dgm:pt>
    <dgm:pt modelId="{D1504200-5449-2944-9BD0-F9761C19D893}">
      <dgm:prSet phldrT="[Text]"/>
      <dgm:spPr/>
      <dgm:t>
        <a:bodyPr/>
        <a:lstStyle/>
        <a:p>
          <a:r>
            <a:rPr lang="en-US" dirty="0"/>
            <a:t>Systematic</a:t>
          </a:r>
        </a:p>
      </dgm:t>
    </dgm:pt>
    <dgm:pt modelId="{737E8F0F-49DA-444B-8565-E18B9AFAA3A5}" type="parTrans" cxnId="{FE2E4D83-978E-3E49-9B94-8E7AF9259AC0}">
      <dgm:prSet/>
      <dgm:spPr/>
      <dgm:t>
        <a:bodyPr/>
        <a:lstStyle/>
        <a:p>
          <a:endParaRPr lang="en-US"/>
        </a:p>
      </dgm:t>
    </dgm:pt>
    <dgm:pt modelId="{6267F4ED-221C-C347-8B5F-B3E60826F3AF}" type="sibTrans" cxnId="{FE2E4D83-978E-3E49-9B94-8E7AF9259AC0}">
      <dgm:prSet/>
      <dgm:spPr/>
      <dgm:t>
        <a:bodyPr/>
        <a:lstStyle/>
        <a:p>
          <a:endParaRPr lang="en-US"/>
        </a:p>
      </dgm:t>
    </dgm:pt>
    <dgm:pt modelId="{8D151F98-E892-F748-BF76-8091C98E8C74}">
      <dgm:prSet phldrT="[Text]"/>
      <dgm:spPr/>
      <dgm:t>
        <a:bodyPr/>
        <a:lstStyle/>
        <a:p>
          <a:r>
            <a:rPr lang="en-US" dirty="0"/>
            <a:t>Methodology</a:t>
          </a:r>
        </a:p>
      </dgm:t>
    </dgm:pt>
    <dgm:pt modelId="{F283E2FA-FBDC-3445-8127-CD53DF7AAA43}" type="parTrans" cxnId="{3ADF6249-4E4F-0548-AC06-166B0E1CB969}">
      <dgm:prSet/>
      <dgm:spPr/>
      <dgm:t>
        <a:bodyPr/>
        <a:lstStyle/>
        <a:p>
          <a:endParaRPr lang="en-US"/>
        </a:p>
      </dgm:t>
    </dgm:pt>
    <dgm:pt modelId="{ACE6D449-2100-C041-8BB9-5FFE372DE5A3}" type="sibTrans" cxnId="{3ADF6249-4E4F-0548-AC06-166B0E1CB969}">
      <dgm:prSet/>
      <dgm:spPr/>
      <dgm:t>
        <a:bodyPr/>
        <a:lstStyle/>
        <a:p>
          <a:endParaRPr lang="en-US"/>
        </a:p>
      </dgm:t>
    </dgm:pt>
    <dgm:pt modelId="{71D2D7D1-612E-5848-8CEB-3527F49C95AE}">
      <dgm:prSet phldrT="[Text]"/>
      <dgm:spPr/>
      <dgm:t>
        <a:bodyPr/>
        <a:lstStyle/>
        <a:p>
          <a:r>
            <a:rPr lang="en-US" dirty="0"/>
            <a:t>Rigorous implementation</a:t>
          </a:r>
        </a:p>
      </dgm:t>
    </dgm:pt>
    <dgm:pt modelId="{B3DABEA4-85D1-C646-A344-7CDA1BDCE2A7}" type="parTrans" cxnId="{82BBCD6A-0508-454B-9A25-1CE64F9A7951}">
      <dgm:prSet/>
      <dgm:spPr/>
      <dgm:t>
        <a:bodyPr/>
        <a:lstStyle/>
        <a:p>
          <a:endParaRPr lang="en-US"/>
        </a:p>
      </dgm:t>
    </dgm:pt>
    <dgm:pt modelId="{F1C8E141-14AA-0043-A060-8F2BFAF5CDBC}" type="sibTrans" cxnId="{82BBCD6A-0508-454B-9A25-1CE64F9A7951}">
      <dgm:prSet/>
      <dgm:spPr/>
      <dgm:t>
        <a:bodyPr/>
        <a:lstStyle/>
        <a:p>
          <a:endParaRPr lang="en-US"/>
        </a:p>
      </dgm:t>
    </dgm:pt>
    <dgm:pt modelId="{F7F43A22-A46F-E74E-B441-14B748E679E6}">
      <dgm:prSet phldrT="[Text]"/>
      <dgm:spPr/>
      <dgm:t>
        <a:bodyPr/>
        <a:lstStyle/>
        <a:p>
          <a:r>
            <a:rPr lang="en-US" dirty="0"/>
            <a:t>Continuous or repeated</a:t>
          </a:r>
        </a:p>
      </dgm:t>
    </dgm:pt>
    <dgm:pt modelId="{818EFC2E-7160-BE4F-AEE6-98E38D4AA5E4}" type="parTrans" cxnId="{1DC0CA61-72C5-8C47-A700-BF612B592818}">
      <dgm:prSet/>
      <dgm:spPr/>
      <dgm:t>
        <a:bodyPr/>
        <a:lstStyle/>
        <a:p>
          <a:endParaRPr lang="en-US"/>
        </a:p>
      </dgm:t>
    </dgm:pt>
    <dgm:pt modelId="{2797BD81-D9B5-F744-B611-5FF0E1289832}" type="sibTrans" cxnId="{1DC0CA61-72C5-8C47-A700-BF612B592818}">
      <dgm:prSet/>
      <dgm:spPr/>
      <dgm:t>
        <a:bodyPr/>
        <a:lstStyle/>
        <a:p>
          <a:endParaRPr lang="en-US"/>
        </a:p>
      </dgm:t>
    </dgm:pt>
    <dgm:pt modelId="{DA2BDEB9-7FC9-CC4E-A40D-B699D6419D40}">
      <dgm:prSet phldrT="[Text]"/>
      <dgm:spPr/>
      <dgm:t>
        <a:bodyPr/>
        <a:lstStyle/>
        <a:p>
          <a:r>
            <a:rPr lang="en-US" dirty="0"/>
            <a:t>Regular</a:t>
          </a:r>
        </a:p>
      </dgm:t>
    </dgm:pt>
    <dgm:pt modelId="{EA98E8A5-5713-5544-BE51-2B44F77DE4FD}" type="parTrans" cxnId="{4A6D991D-C3A5-CD49-BBB9-81A69FF38803}">
      <dgm:prSet/>
      <dgm:spPr/>
      <dgm:t>
        <a:bodyPr/>
        <a:lstStyle/>
        <a:p>
          <a:endParaRPr lang="en-US"/>
        </a:p>
      </dgm:t>
    </dgm:pt>
    <dgm:pt modelId="{BF88FD15-AE91-1145-B31D-9783B47C74DB}" type="sibTrans" cxnId="{4A6D991D-C3A5-CD49-BBB9-81A69FF38803}">
      <dgm:prSet/>
      <dgm:spPr/>
      <dgm:t>
        <a:bodyPr/>
        <a:lstStyle/>
        <a:p>
          <a:endParaRPr lang="en-US"/>
        </a:p>
      </dgm:t>
    </dgm:pt>
    <dgm:pt modelId="{19B84F29-BDA5-9A45-8FF9-A94DCDE3C8E1}">
      <dgm:prSet phldrT="[Text]"/>
      <dgm:spPr/>
      <dgm:t>
        <a:bodyPr/>
        <a:lstStyle/>
        <a:p>
          <a:r>
            <a:rPr lang="en-US" dirty="0"/>
            <a:t>Biological samples</a:t>
          </a:r>
        </a:p>
      </dgm:t>
    </dgm:pt>
    <dgm:pt modelId="{0E84AA0C-B962-1940-B07B-08C7319C87A9}" type="parTrans" cxnId="{EA27BB9B-DBC3-244A-BFF9-C79BA2A95E01}">
      <dgm:prSet/>
      <dgm:spPr/>
      <dgm:t>
        <a:bodyPr/>
        <a:lstStyle/>
        <a:p>
          <a:endParaRPr lang="en-US"/>
        </a:p>
      </dgm:t>
    </dgm:pt>
    <dgm:pt modelId="{491E377B-E494-4547-9160-D4C0D7DFBD25}" type="sibTrans" cxnId="{EA27BB9B-DBC3-244A-BFF9-C79BA2A95E01}">
      <dgm:prSet/>
      <dgm:spPr/>
      <dgm:t>
        <a:bodyPr/>
        <a:lstStyle/>
        <a:p>
          <a:endParaRPr lang="en-US"/>
        </a:p>
      </dgm:t>
    </dgm:pt>
    <dgm:pt modelId="{BD2101A4-4052-FE42-BB8F-23ADFD1744A7}">
      <dgm:prSet phldrT="[Text]"/>
      <dgm:spPr/>
      <dgm:t>
        <a:bodyPr/>
        <a:lstStyle/>
        <a:p>
          <a:r>
            <a:rPr lang="en-US" dirty="0"/>
            <a:t>Blood</a:t>
          </a:r>
        </a:p>
      </dgm:t>
    </dgm:pt>
    <dgm:pt modelId="{1A2F3610-6389-2C4C-842A-3ECC8CA607C0}" type="parTrans" cxnId="{5D208B49-6913-B444-B4D7-569B61117CE6}">
      <dgm:prSet/>
      <dgm:spPr/>
      <dgm:t>
        <a:bodyPr/>
        <a:lstStyle/>
        <a:p>
          <a:endParaRPr lang="en-US"/>
        </a:p>
      </dgm:t>
    </dgm:pt>
    <dgm:pt modelId="{BFA09B4E-8EE7-4A4A-908E-EE8AEB95D2E2}" type="sibTrans" cxnId="{5D208B49-6913-B444-B4D7-569B61117CE6}">
      <dgm:prSet/>
      <dgm:spPr/>
      <dgm:t>
        <a:bodyPr/>
        <a:lstStyle/>
        <a:p>
          <a:endParaRPr lang="en-US"/>
        </a:p>
      </dgm:t>
    </dgm:pt>
    <dgm:pt modelId="{AC398346-9014-314A-8FEA-5E1428332271}">
      <dgm:prSet phldrT="[Text]"/>
      <dgm:spPr/>
      <dgm:t>
        <a:bodyPr/>
        <a:lstStyle/>
        <a:p>
          <a:r>
            <a:rPr lang="en-US" dirty="0"/>
            <a:t>Urine</a:t>
          </a:r>
        </a:p>
      </dgm:t>
    </dgm:pt>
    <dgm:pt modelId="{54A5FBB2-1D9A-2846-8DDA-85AA40767437}" type="parTrans" cxnId="{6C483684-FE5F-A34F-8ED0-75F7B464AEBB}">
      <dgm:prSet/>
      <dgm:spPr/>
      <dgm:t>
        <a:bodyPr/>
        <a:lstStyle/>
        <a:p>
          <a:endParaRPr lang="en-US"/>
        </a:p>
      </dgm:t>
    </dgm:pt>
    <dgm:pt modelId="{7F2D9D63-AC38-6748-93DF-06F8FA76D9CB}" type="sibTrans" cxnId="{6C483684-FE5F-A34F-8ED0-75F7B464AEBB}">
      <dgm:prSet/>
      <dgm:spPr/>
      <dgm:t>
        <a:bodyPr/>
        <a:lstStyle/>
        <a:p>
          <a:endParaRPr lang="en-US"/>
        </a:p>
      </dgm:t>
    </dgm:pt>
    <dgm:pt modelId="{2F12979E-36CA-D74C-8A90-FA2214B755BA}">
      <dgm:prSet/>
      <dgm:spPr/>
      <dgm:t>
        <a:bodyPr/>
        <a:lstStyle/>
        <a:p>
          <a:r>
            <a:rPr lang="en-US" dirty="0"/>
            <a:t>Pollutants or their metabolites</a:t>
          </a:r>
        </a:p>
      </dgm:t>
    </dgm:pt>
    <dgm:pt modelId="{887153F1-7DA5-BE45-941D-6646BD1BA35B}" type="parTrans" cxnId="{6E56095F-52FA-354B-B704-9C03DC125128}">
      <dgm:prSet/>
      <dgm:spPr/>
      <dgm:t>
        <a:bodyPr/>
        <a:lstStyle/>
        <a:p>
          <a:endParaRPr lang="en-US"/>
        </a:p>
      </dgm:t>
    </dgm:pt>
    <dgm:pt modelId="{DFAFF300-C360-9543-BDE7-61E43D7F83B6}" type="sibTrans" cxnId="{6E56095F-52FA-354B-B704-9C03DC125128}">
      <dgm:prSet/>
      <dgm:spPr/>
      <dgm:t>
        <a:bodyPr/>
        <a:lstStyle/>
        <a:p>
          <a:endParaRPr lang="en-US"/>
        </a:p>
      </dgm:t>
    </dgm:pt>
    <dgm:pt modelId="{CE1E0FBE-9573-BC46-9FB5-15491102A37F}">
      <dgm:prSet phldrT="[Text]"/>
      <dgm:spPr/>
      <dgm:t>
        <a:bodyPr/>
        <a:lstStyle/>
        <a:p>
          <a:r>
            <a:rPr lang="en-US" dirty="0"/>
            <a:t>Organized</a:t>
          </a:r>
        </a:p>
      </dgm:t>
    </dgm:pt>
    <dgm:pt modelId="{59119718-4DB1-A044-B187-9256C9509C6B}" type="parTrans" cxnId="{49871BFC-F5FB-0147-813A-6D9F9BFF5D5E}">
      <dgm:prSet/>
      <dgm:spPr/>
      <dgm:t>
        <a:bodyPr/>
        <a:lstStyle/>
        <a:p>
          <a:endParaRPr lang="en-US"/>
        </a:p>
      </dgm:t>
    </dgm:pt>
    <dgm:pt modelId="{20A72701-C187-5C46-B761-DE1C60C82DC9}" type="sibTrans" cxnId="{49871BFC-F5FB-0147-813A-6D9F9BFF5D5E}">
      <dgm:prSet/>
      <dgm:spPr/>
      <dgm:t>
        <a:bodyPr/>
        <a:lstStyle/>
        <a:p>
          <a:endParaRPr lang="en-US"/>
        </a:p>
      </dgm:t>
    </dgm:pt>
    <dgm:pt modelId="{FA53A82F-8BC1-774D-9CB9-1F1E5D082D02}">
      <dgm:prSet/>
      <dgm:spPr/>
      <dgm:t>
        <a:bodyPr/>
        <a:lstStyle/>
        <a:p>
          <a:r>
            <a:rPr lang="en-US" dirty="0"/>
            <a:t>Inorganic</a:t>
          </a:r>
        </a:p>
      </dgm:t>
    </dgm:pt>
    <dgm:pt modelId="{44E2D8DF-8D24-3148-BB26-3EF8682F8B91}" type="parTrans" cxnId="{529D557B-7738-4C43-857A-93E2E50704D9}">
      <dgm:prSet/>
      <dgm:spPr/>
      <dgm:t>
        <a:bodyPr/>
        <a:lstStyle/>
        <a:p>
          <a:endParaRPr lang="en-US"/>
        </a:p>
      </dgm:t>
    </dgm:pt>
    <dgm:pt modelId="{F7F151F7-042F-8B46-BAD0-09369F7A10AB}" type="sibTrans" cxnId="{529D557B-7738-4C43-857A-93E2E50704D9}">
      <dgm:prSet/>
      <dgm:spPr/>
      <dgm:t>
        <a:bodyPr/>
        <a:lstStyle/>
        <a:p>
          <a:endParaRPr lang="en-US"/>
        </a:p>
      </dgm:t>
    </dgm:pt>
    <dgm:pt modelId="{B0CCD769-4A2C-4E46-81E0-3B3C2FB86ADA}">
      <dgm:prSet/>
      <dgm:spPr/>
      <dgm:t>
        <a:bodyPr/>
        <a:lstStyle/>
        <a:p>
          <a:r>
            <a:rPr lang="en-US" dirty="0"/>
            <a:t>Organic</a:t>
          </a:r>
        </a:p>
      </dgm:t>
    </dgm:pt>
    <dgm:pt modelId="{E5FFCE34-E834-4D49-B905-661C75D07F47}" type="parTrans" cxnId="{0885297E-B40E-9842-B50C-A7FA69D40B9D}">
      <dgm:prSet/>
      <dgm:spPr/>
      <dgm:t>
        <a:bodyPr/>
        <a:lstStyle/>
        <a:p>
          <a:endParaRPr lang="en-US"/>
        </a:p>
      </dgm:t>
    </dgm:pt>
    <dgm:pt modelId="{CC5AE858-27FE-1B42-ACF8-317D9B81EE3E}" type="sibTrans" cxnId="{0885297E-B40E-9842-B50C-A7FA69D40B9D}">
      <dgm:prSet/>
      <dgm:spPr/>
      <dgm:t>
        <a:bodyPr/>
        <a:lstStyle/>
        <a:p>
          <a:endParaRPr lang="en-US"/>
        </a:p>
      </dgm:t>
    </dgm:pt>
    <dgm:pt modelId="{290DDF95-0E83-6946-85AF-C3694550E4E9}" type="pres">
      <dgm:prSet presAssocID="{8817E2EA-7821-AF43-A99B-F4B5A3F7E407}" presName="Name0" presStyleCnt="0">
        <dgm:presLayoutVars>
          <dgm:dir/>
          <dgm:resizeHandles val="exact"/>
        </dgm:presLayoutVars>
      </dgm:prSet>
      <dgm:spPr/>
    </dgm:pt>
    <dgm:pt modelId="{FC514C67-F0D4-1449-8B54-0E8C0300CCA0}" type="pres">
      <dgm:prSet presAssocID="{D1504200-5449-2944-9BD0-F9761C19D893}" presName="composite" presStyleCnt="0"/>
      <dgm:spPr/>
    </dgm:pt>
    <dgm:pt modelId="{6252DE6A-7791-D84A-81B1-8ED5121EDF46}" type="pres">
      <dgm:prSet presAssocID="{D1504200-5449-2944-9BD0-F9761C19D893}" presName="imagSh" presStyleLbl="b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2063F010-D4F7-A940-A58F-97AEF1E6AEC1}" type="pres">
      <dgm:prSet presAssocID="{D1504200-5449-2944-9BD0-F9761C19D893}" presName="txNode" presStyleLbl="node1" presStyleIdx="0" presStyleCnt="4" custLinFactNeighborX="-1596" custLinFactNeighborY="49467">
        <dgm:presLayoutVars>
          <dgm:bulletEnabled val="1"/>
        </dgm:presLayoutVars>
      </dgm:prSet>
      <dgm:spPr/>
    </dgm:pt>
    <dgm:pt modelId="{9B6A72DA-9F24-0E48-B61E-C5DECDC81307}" type="pres">
      <dgm:prSet presAssocID="{6267F4ED-221C-C347-8B5F-B3E60826F3AF}" presName="sibTrans" presStyleLbl="sibTrans2D1" presStyleIdx="0" presStyleCnt="3"/>
      <dgm:spPr/>
    </dgm:pt>
    <dgm:pt modelId="{4AA4B4CF-D12E-D649-865B-E4F7D8741332}" type="pres">
      <dgm:prSet presAssocID="{6267F4ED-221C-C347-8B5F-B3E60826F3AF}" presName="connTx" presStyleLbl="sibTrans2D1" presStyleIdx="0" presStyleCnt="3"/>
      <dgm:spPr/>
    </dgm:pt>
    <dgm:pt modelId="{6031C69B-B10C-7744-B19A-77D90A5D6A78}" type="pres">
      <dgm:prSet presAssocID="{F7F43A22-A46F-E74E-B441-14B748E679E6}" presName="composite" presStyleCnt="0"/>
      <dgm:spPr/>
    </dgm:pt>
    <dgm:pt modelId="{1D5337B9-88E0-FA4B-AF73-1677904F38B9}" type="pres">
      <dgm:prSet presAssocID="{F7F43A22-A46F-E74E-B441-14B748E679E6}" presName="imagSh" presStyleLbl="b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01B35894-9BA6-1B44-BD7D-6C5F99CB21AA}" type="pres">
      <dgm:prSet presAssocID="{F7F43A22-A46F-E74E-B441-14B748E679E6}" presName="txNode" presStyleLbl="node1" presStyleIdx="1" presStyleCnt="4" custLinFactNeighborX="-3192" custLinFactNeighborY="49466">
        <dgm:presLayoutVars>
          <dgm:bulletEnabled val="1"/>
        </dgm:presLayoutVars>
      </dgm:prSet>
      <dgm:spPr/>
    </dgm:pt>
    <dgm:pt modelId="{194A7010-40DD-2F43-B2A3-12353C5C654B}" type="pres">
      <dgm:prSet presAssocID="{2797BD81-D9B5-F744-B611-5FF0E1289832}" presName="sibTrans" presStyleLbl="sibTrans2D1" presStyleIdx="1" presStyleCnt="3"/>
      <dgm:spPr/>
    </dgm:pt>
    <dgm:pt modelId="{2F9A06A3-0DBE-814F-AD68-2855273EECEA}" type="pres">
      <dgm:prSet presAssocID="{2797BD81-D9B5-F744-B611-5FF0E1289832}" presName="connTx" presStyleLbl="sibTrans2D1" presStyleIdx="1" presStyleCnt="3"/>
      <dgm:spPr/>
    </dgm:pt>
    <dgm:pt modelId="{09A79B53-A6BF-2049-94E0-40F2AB3DF1CE}" type="pres">
      <dgm:prSet presAssocID="{19B84F29-BDA5-9A45-8FF9-A94DCDE3C8E1}" presName="composite" presStyleCnt="0"/>
      <dgm:spPr/>
    </dgm:pt>
    <dgm:pt modelId="{EFE1975E-CECE-204F-9439-4EE57BABD6F6}" type="pres">
      <dgm:prSet presAssocID="{19B84F29-BDA5-9A45-8FF9-A94DCDE3C8E1}" presName="imagSh" presStyleLbl="b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6CD88A36-4A66-9F45-A518-78AFEB8E360D}" type="pres">
      <dgm:prSet presAssocID="{19B84F29-BDA5-9A45-8FF9-A94DCDE3C8E1}" presName="txNode" presStyleLbl="node1" presStyleIdx="2" presStyleCnt="4" custLinFactNeighborX="-3192" custLinFactNeighborY="50317">
        <dgm:presLayoutVars>
          <dgm:bulletEnabled val="1"/>
        </dgm:presLayoutVars>
      </dgm:prSet>
      <dgm:spPr/>
    </dgm:pt>
    <dgm:pt modelId="{2731E43E-F7C4-AC45-BC5E-B458087D23B7}" type="pres">
      <dgm:prSet presAssocID="{491E377B-E494-4547-9160-D4C0D7DFBD25}" presName="sibTrans" presStyleLbl="sibTrans2D1" presStyleIdx="2" presStyleCnt="3"/>
      <dgm:spPr/>
    </dgm:pt>
    <dgm:pt modelId="{BA48AEAD-3201-724B-8094-D287ECEBB965}" type="pres">
      <dgm:prSet presAssocID="{491E377B-E494-4547-9160-D4C0D7DFBD25}" presName="connTx" presStyleLbl="sibTrans2D1" presStyleIdx="2" presStyleCnt="3"/>
      <dgm:spPr/>
    </dgm:pt>
    <dgm:pt modelId="{792A52B0-F872-174B-8732-3151211A6748}" type="pres">
      <dgm:prSet presAssocID="{2F12979E-36CA-D74C-8A90-FA2214B755BA}" presName="composite" presStyleCnt="0"/>
      <dgm:spPr/>
    </dgm:pt>
    <dgm:pt modelId="{3D773CD4-6505-524E-94C7-D5C03E90A51A}" type="pres">
      <dgm:prSet presAssocID="{2F12979E-36CA-D74C-8A90-FA2214B755BA}" presName="imagSh" presStyleLbl="b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2EFDF81C-17C4-8A46-8258-1B3E01379DDD}" type="pres">
      <dgm:prSet presAssocID="{2F12979E-36CA-D74C-8A90-FA2214B755BA}" presName="txNode" presStyleLbl="node1" presStyleIdx="3" presStyleCnt="4" custLinFactNeighborX="-798" custLinFactNeighborY="48668">
        <dgm:presLayoutVars>
          <dgm:bulletEnabled val="1"/>
        </dgm:presLayoutVars>
      </dgm:prSet>
      <dgm:spPr/>
    </dgm:pt>
  </dgm:ptLst>
  <dgm:cxnLst>
    <dgm:cxn modelId="{0CF13E03-D6A3-8747-A014-C388ECC995B2}" type="presOf" srcId="{F7F43A22-A46F-E74E-B441-14B748E679E6}" destId="{01B35894-9BA6-1B44-BD7D-6C5F99CB21AA}" srcOrd="0" destOrd="0" presId="urn:microsoft.com/office/officeart/2005/8/layout/hProcess10"/>
    <dgm:cxn modelId="{631D1206-91A1-CC40-B8FC-B6D94F845E5F}" type="presOf" srcId="{DA2BDEB9-7FC9-CC4E-A40D-B699D6419D40}" destId="{01B35894-9BA6-1B44-BD7D-6C5F99CB21AA}" srcOrd="0" destOrd="1" presId="urn:microsoft.com/office/officeart/2005/8/layout/hProcess10"/>
    <dgm:cxn modelId="{0B23961D-974E-3A43-9429-F3EC1380B51A}" type="presOf" srcId="{B0CCD769-4A2C-4E46-81E0-3B3C2FB86ADA}" destId="{2EFDF81C-17C4-8A46-8258-1B3E01379DDD}" srcOrd="0" destOrd="2" presId="urn:microsoft.com/office/officeart/2005/8/layout/hProcess10"/>
    <dgm:cxn modelId="{4A6D991D-C3A5-CD49-BBB9-81A69FF38803}" srcId="{F7F43A22-A46F-E74E-B441-14B748E679E6}" destId="{DA2BDEB9-7FC9-CC4E-A40D-B699D6419D40}" srcOrd="0" destOrd="0" parTransId="{EA98E8A5-5713-5544-BE51-2B44F77DE4FD}" sibTransId="{BF88FD15-AE91-1145-B31D-9783B47C74DB}"/>
    <dgm:cxn modelId="{D8A33627-95F5-3E4B-B06A-018180D4A411}" type="presOf" srcId="{71D2D7D1-612E-5848-8CEB-3527F49C95AE}" destId="{2063F010-D4F7-A940-A58F-97AEF1E6AEC1}" srcOrd="0" destOrd="3" presId="urn:microsoft.com/office/officeart/2005/8/layout/hProcess10"/>
    <dgm:cxn modelId="{A6D8392D-ACE4-D542-B359-D76290876EC5}" type="presOf" srcId="{D1504200-5449-2944-9BD0-F9761C19D893}" destId="{2063F010-D4F7-A940-A58F-97AEF1E6AEC1}" srcOrd="0" destOrd="0" presId="urn:microsoft.com/office/officeart/2005/8/layout/hProcess10"/>
    <dgm:cxn modelId="{98836C42-2264-7641-996F-8CB72C592237}" type="presOf" srcId="{BD2101A4-4052-FE42-BB8F-23ADFD1744A7}" destId="{6CD88A36-4A66-9F45-A518-78AFEB8E360D}" srcOrd="0" destOrd="1" presId="urn:microsoft.com/office/officeart/2005/8/layout/hProcess10"/>
    <dgm:cxn modelId="{3ADF6249-4E4F-0548-AC06-166B0E1CB969}" srcId="{D1504200-5449-2944-9BD0-F9761C19D893}" destId="{8D151F98-E892-F748-BF76-8091C98E8C74}" srcOrd="1" destOrd="0" parTransId="{F283E2FA-FBDC-3445-8127-CD53DF7AAA43}" sibTransId="{ACE6D449-2100-C041-8BB9-5FFE372DE5A3}"/>
    <dgm:cxn modelId="{5D208B49-6913-B444-B4D7-569B61117CE6}" srcId="{19B84F29-BDA5-9A45-8FF9-A94DCDE3C8E1}" destId="{BD2101A4-4052-FE42-BB8F-23ADFD1744A7}" srcOrd="0" destOrd="0" parTransId="{1A2F3610-6389-2C4C-842A-3ECC8CA607C0}" sibTransId="{BFA09B4E-8EE7-4A4A-908E-EE8AEB95D2E2}"/>
    <dgm:cxn modelId="{984ABE4A-EE27-1748-96A8-882645ECED33}" type="presOf" srcId="{AC398346-9014-314A-8FEA-5E1428332271}" destId="{6CD88A36-4A66-9F45-A518-78AFEB8E360D}" srcOrd="0" destOrd="2" presId="urn:microsoft.com/office/officeart/2005/8/layout/hProcess10"/>
    <dgm:cxn modelId="{01A6D55C-FC88-9246-A5B1-8CF6FBB931A9}" type="presOf" srcId="{19B84F29-BDA5-9A45-8FF9-A94DCDE3C8E1}" destId="{6CD88A36-4A66-9F45-A518-78AFEB8E360D}" srcOrd="0" destOrd="0" presId="urn:microsoft.com/office/officeart/2005/8/layout/hProcess10"/>
    <dgm:cxn modelId="{2258435D-251B-5041-9FAB-7529C45A7BBA}" type="presOf" srcId="{491E377B-E494-4547-9160-D4C0D7DFBD25}" destId="{2731E43E-F7C4-AC45-BC5E-B458087D23B7}" srcOrd="0" destOrd="0" presId="urn:microsoft.com/office/officeart/2005/8/layout/hProcess10"/>
    <dgm:cxn modelId="{BBA2AC5D-299B-DB4A-BC98-8BB2B6F0D396}" type="presOf" srcId="{6267F4ED-221C-C347-8B5F-B3E60826F3AF}" destId="{4AA4B4CF-D12E-D649-865B-E4F7D8741332}" srcOrd="1" destOrd="0" presId="urn:microsoft.com/office/officeart/2005/8/layout/hProcess10"/>
    <dgm:cxn modelId="{6E56095F-52FA-354B-B704-9C03DC125128}" srcId="{8817E2EA-7821-AF43-A99B-F4B5A3F7E407}" destId="{2F12979E-36CA-D74C-8A90-FA2214B755BA}" srcOrd="3" destOrd="0" parTransId="{887153F1-7DA5-BE45-941D-6646BD1BA35B}" sibTransId="{DFAFF300-C360-9543-BDE7-61E43D7F83B6}"/>
    <dgm:cxn modelId="{1DC0CA61-72C5-8C47-A700-BF612B592818}" srcId="{8817E2EA-7821-AF43-A99B-F4B5A3F7E407}" destId="{F7F43A22-A46F-E74E-B441-14B748E679E6}" srcOrd="1" destOrd="0" parTransId="{818EFC2E-7160-BE4F-AEE6-98E38D4AA5E4}" sibTransId="{2797BD81-D9B5-F744-B611-5FF0E1289832}"/>
    <dgm:cxn modelId="{82BBCD6A-0508-454B-9A25-1CE64F9A7951}" srcId="{D1504200-5449-2944-9BD0-F9761C19D893}" destId="{71D2D7D1-612E-5848-8CEB-3527F49C95AE}" srcOrd="2" destOrd="0" parTransId="{B3DABEA4-85D1-C646-A344-7CDA1BDCE2A7}" sibTransId="{F1C8E141-14AA-0043-A060-8F2BFAF5CDBC}"/>
    <dgm:cxn modelId="{FF9D9771-3ACE-FA4B-994A-D0F4CB78CB65}" type="presOf" srcId="{8817E2EA-7821-AF43-A99B-F4B5A3F7E407}" destId="{290DDF95-0E83-6946-85AF-C3694550E4E9}" srcOrd="0" destOrd="0" presId="urn:microsoft.com/office/officeart/2005/8/layout/hProcess10"/>
    <dgm:cxn modelId="{529D557B-7738-4C43-857A-93E2E50704D9}" srcId="{2F12979E-36CA-D74C-8A90-FA2214B755BA}" destId="{FA53A82F-8BC1-774D-9CB9-1F1E5D082D02}" srcOrd="0" destOrd="0" parTransId="{44E2D8DF-8D24-3148-BB26-3EF8682F8B91}" sibTransId="{F7F151F7-042F-8B46-BAD0-09369F7A10AB}"/>
    <dgm:cxn modelId="{0885297E-B40E-9842-B50C-A7FA69D40B9D}" srcId="{2F12979E-36CA-D74C-8A90-FA2214B755BA}" destId="{B0CCD769-4A2C-4E46-81E0-3B3C2FB86ADA}" srcOrd="1" destOrd="0" parTransId="{E5FFCE34-E834-4D49-B905-661C75D07F47}" sibTransId="{CC5AE858-27FE-1B42-ACF8-317D9B81EE3E}"/>
    <dgm:cxn modelId="{FE2E4D83-978E-3E49-9B94-8E7AF9259AC0}" srcId="{8817E2EA-7821-AF43-A99B-F4B5A3F7E407}" destId="{D1504200-5449-2944-9BD0-F9761C19D893}" srcOrd="0" destOrd="0" parTransId="{737E8F0F-49DA-444B-8565-E18B9AFAA3A5}" sibTransId="{6267F4ED-221C-C347-8B5F-B3E60826F3AF}"/>
    <dgm:cxn modelId="{6C483684-FE5F-A34F-8ED0-75F7B464AEBB}" srcId="{19B84F29-BDA5-9A45-8FF9-A94DCDE3C8E1}" destId="{AC398346-9014-314A-8FEA-5E1428332271}" srcOrd="1" destOrd="0" parTransId="{54A5FBB2-1D9A-2846-8DDA-85AA40767437}" sibTransId="{7F2D9D63-AC38-6748-93DF-06F8FA76D9CB}"/>
    <dgm:cxn modelId="{EA27BB9B-DBC3-244A-BFF9-C79BA2A95E01}" srcId="{8817E2EA-7821-AF43-A99B-F4B5A3F7E407}" destId="{19B84F29-BDA5-9A45-8FF9-A94DCDE3C8E1}" srcOrd="2" destOrd="0" parTransId="{0E84AA0C-B962-1940-B07B-08C7319C87A9}" sibTransId="{491E377B-E494-4547-9160-D4C0D7DFBD25}"/>
    <dgm:cxn modelId="{0E41F1A2-C513-EA41-AFFF-54C1AE20E7BE}" type="presOf" srcId="{6267F4ED-221C-C347-8B5F-B3E60826F3AF}" destId="{9B6A72DA-9F24-0E48-B61E-C5DECDC81307}" srcOrd="0" destOrd="0" presId="urn:microsoft.com/office/officeart/2005/8/layout/hProcess10"/>
    <dgm:cxn modelId="{0FF0F8B0-E456-274A-AE3E-62F04D7542F9}" type="presOf" srcId="{2F12979E-36CA-D74C-8A90-FA2214B755BA}" destId="{2EFDF81C-17C4-8A46-8258-1B3E01379DDD}" srcOrd="0" destOrd="0" presId="urn:microsoft.com/office/officeart/2005/8/layout/hProcess10"/>
    <dgm:cxn modelId="{C2766BE0-FC80-BB42-A577-D37C2DF98F93}" type="presOf" srcId="{8D151F98-E892-F748-BF76-8091C98E8C74}" destId="{2063F010-D4F7-A940-A58F-97AEF1E6AEC1}" srcOrd="0" destOrd="2" presId="urn:microsoft.com/office/officeart/2005/8/layout/hProcess10"/>
    <dgm:cxn modelId="{EC8DACEE-13A6-C64E-BA57-C0AB920BC2E4}" type="presOf" srcId="{2797BD81-D9B5-F744-B611-5FF0E1289832}" destId="{2F9A06A3-0DBE-814F-AD68-2855273EECEA}" srcOrd="1" destOrd="0" presId="urn:microsoft.com/office/officeart/2005/8/layout/hProcess10"/>
    <dgm:cxn modelId="{DE7620F0-2974-E045-9596-98D4801AD80F}" type="presOf" srcId="{2797BD81-D9B5-F744-B611-5FF0E1289832}" destId="{194A7010-40DD-2F43-B2A3-12353C5C654B}" srcOrd="0" destOrd="0" presId="urn:microsoft.com/office/officeart/2005/8/layout/hProcess10"/>
    <dgm:cxn modelId="{749DFAF9-074F-784B-B648-D5A53E21AEDC}" type="presOf" srcId="{CE1E0FBE-9573-BC46-9FB5-15491102A37F}" destId="{2063F010-D4F7-A940-A58F-97AEF1E6AEC1}" srcOrd="0" destOrd="1" presId="urn:microsoft.com/office/officeart/2005/8/layout/hProcess10"/>
    <dgm:cxn modelId="{41969AFA-9F00-C84F-93B5-FC7240EAD892}" type="presOf" srcId="{491E377B-E494-4547-9160-D4C0D7DFBD25}" destId="{BA48AEAD-3201-724B-8094-D287ECEBB965}" srcOrd="1" destOrd="0" presId="urn:microsoft.com/office/officeart/2005/8/layout/hProcess10"/>
    <dgm:cxn modelId="{BB7C6FFB-0D52-704B-AF29-F4E300946D91}" type="presOf" srcId="{FA53A82F-8BC1-774D-9CB9-1F1E5D082D02}" destId="{2EFDF81C-17C4-8A46-8258-1B3E01379DDD}" srcOrd="0" destOrd="1" presId="urn:microsoft.com/office/officeart/2005/8/layout/hProcess10"/>
    <dgm:cxn modelId="{49871BFC-F5FB-0147-813A-6D9F9BFF5D5E}" srcId="{D1504200-5449-2944-9BD0-F9761C19D893}" destId="{CE1E0FBE-9573-BC46-9FB5-15491102A37F}" srcOrd="0" destOrd="0" parTransId="{59119718-4DB1-A044-B187-9256C9509C6B}" sibTransId="{20A72701-C187-5C46-B761-DE1C60C82DC9}"/>
    <dgm:cxn modelId="{56E4371E-F427-724C-96F8-876D0BDCE048}" type="presParOf" srcId="{290DDF95-0E83-6946-85AF-C3694550E4E9}" destId="{FC514C67-F0D4-1449-8B54-0E8C0300CCA0}" srcOrd="0" destOrd="0" presId="urn:microsoft.com/office/officeart/2005/8/layout/hProcess10"/>
    <dgm:cxn modelId="{58073B87-D920-8A46-9BF3-B0A9BF78220C}" type="presParOf" srcId="{FC514C67-F0D4-1449-8B54-0E8C0300CCA0}" destId="{6252DE6A-7791-D84A-81B1-8ED5121EDF46}" srcOrd="0" destOrd="0" presId="urn:microsoft.com/office/officeart/2005/8/layout/hProcess10"/>
    <dgm:cxn modelId="{5F425DE2-5EEB-C945-B349-62456B3D76E0}" type="presParOf" srcId="{FC514C67-F0D4-1449-8B54-0E8C0300CCA0}" destId="{2063F010-D4F7-A940-A58F-97AEF1E6AEC1}" srcOrd="1" destOrd="0" presId="urn:microsoft.com/office/officeart/2005/8/layout/hProcess10"/>
    <dgm:cxn modelId="{21EEB1BC-D263-A04F-9050-4738CB158B54}" type="presParOf" srcId="{290DDF95-0E83-6946-85AF-C3694550E4E9}" destId="{9B6A72DA-9F24-0E48-B61E-C5DECDC81307}" srcOrd="1" destOrd="0" presId="urn:microsoft.com/office/officeart/2005/8/layout/hProcess10"/>
    <dgm:cxn modelId="{F0663F40-3678-F644-8E91-BE25D50E4DE0}" type="presParOf" srcId="{9B6A72DA-9F24-0E48-B61E-C5DECDC81307}" destId="{4AA4B4CF-D12E-D649-865B-E4F7D8741332}" srcOrd="0" destOrd="0" presId="urn:microsoft.com/office/officeart/2005/8/layout/hProcess10"/>
    <dgm:cxn modelId="{1C22E571-D9CB-3844-AA2F-B4E0F1EB0249}" type="presParOf" srcId="{290DDF95-0E83-6946-85AF-C3694550E4E9}" destId="{6031C69B-B10C-7744-B19A-77D90A5D6A78}" srcOrd="2" destOrd="0" presId="urn:microsoft.com/office/officeart/2005/8/layout/hProcess10"/>
    <dgm:cxn modelId="{25DECBE2-E13B-0047-9250-AE8B0549B8D5}" type="presParOf" srcId="{6031C69B-B10C-7744-B19A-77D90A5D6A78}" destId="{1D5337B9-88E0-FA4B-AF73-1677904F38B9}" srcOrd="0" destOrd="0" presId="urn:microsoft.com/office/officeart/2005/8/layout/hProcess10"/>
    <dgm:cxn modelId="{01E1CD16-AF5F-C44D-80E2-648FE3F8B0BF}" type="presParOf" srcId="{6031C69B-B10C-7744-B19A-77D90A5D6A78}" destId="{01B35894-9BA6-1B44-BD7D-6C5F99CB21AA}" srcOrd="1" destOrd="0" presId="urn:microsoft.com/office/officeart/2005/8/layout/hProcess10"/>
    <dgm:cxn modelId="{50C58245-A9CF-B943-8988-FF9AEFEA7825}" type="presParOf" srcId="{290DDF95-0E83-6946-85AF-C3694550E4E9}" destId="{194A7010-40DD-2F43-B2A3-12353C5C654B}" srcOrd="3" destOrd="0" presId="urn:microsoft.com/office/officeart/2005/8/layout/hProcess10"/>
    <dgm:cxn modelId="{C5744285-AD0A-D546-8D08-3B3FAB6E6B0A}" type="presParOf" srcId="{194A7010-40DD-2F43-B2A3-12353C5C654B}" destId="{2F9A06A3-0DBE-814F-AD68-2855273EECEA}" srcOrd="0" destOrd="0" presId="urn:microsoft.com/office/officeart/2005/8/layout/hProcess10"/>
    <dgm:cxn modelId="{BAFF8D4E-0081-4F47-9694-C67B600B234D}" type="presParOf" srcId="{290DDF95-0E83-6946-85AF-C3694550E4E9}" destId="{09A79B53-A6BF-2049-94E0-40F2AB3DF1CE}" srcOrd="4" destOrd="0" presId="urn:microsoft.com/office/officeart/2005/8/layout/hProcess10"/>
    <dgm:cxn modelId="{3DEB39CA-965C-E24A-860A-E284D2D03B17}" type="presParOf" srcId="{09A79B53-A6BF-2049-94E0-40F2AB3DF1CE}" destId="{EFE1975E-CECE-204F-9439-4EE57BABD6F6}" srcOrd="0" destOrd="0" presId="urn:microsoft.com/office/officeart/2005/8/layout/hProcess10"/>
    <dgm:cxn modelId="{2C217107-3E38-0644-B91E-35E3893A8F57}" type="presParOf" srcId="{09A79B53-A6BF-2049-94E0-40F2AB3DF1CE}" destId="{6CD88A36-4A66-9F45-A518-78AFEB8E360D}" srcOrd="1" destOrd="0" presId="urn:microsoft.com/office/officeart/2005/8/layout/hProcess10"/>
    <dgm:cxn modelId="{7D8271F7-BCAC-6641-A0F2-D6AAB8888308}" type="presParOf" srcId="{290DDF95-0E83-6946-85AF-C3694550E4E9}" destId="{2731E43E-F7C4-AC45-BC5E-B458087D23B7}" srcOrd="5" destOrd="0" presId="urn:microsoft.com/office/officeart/2005/8/layout/hProcess10"/>
    <dgm:cxn modelId="{4C55305D-D4C9-5346-B4BA-32F9FF88C1EB}" type="presParOf" srcId="{2731E43E-F7C4-AC45-BC5E-B458087D23B7}" destId="{BA48AEAD-3201-724B-8094-D287ECEBB965}" srcOrd="0" destOrd="0" presId="urn:microsoft.com/office/officeart/2005/8/layout/hProcess10"/>
    <dgm:cxn modelId="{6C189D54-59E8-524E-AEBC-957D632FA7E5}" type="presParOf" srcId="{290DDF95-0E83-6946-85AF-C3694550E4E9}" destId="{792A52B0-F872-174B-8732-3151211A6748}" srcOrd="6" destOrd="0" presId="urn:microsoft.com/office/officeart/2005/8/layout/hProcess10"/>
    <dgm:cxn modelId="{36571763-E18D-E942-8F01-8D1BBB25D712}" type="presParOf" srcId="{792A52B0-F872-174B-8732-3151211A6748}" destId="{3D773CD4-6505-524E-94C7-D5C03E90A51A}" srcOrd="0" destOrd="0" presId="urn:microsoft.com/office/officeart/2005/8/layout/hProcess10"/>
    <dgm:cxn modelId="{73EEF83E-0750-F045-A42C-4C37540A8FEC}" type="presParOf" srcId="{792A52B0-F872-174B-8732-3151211A6748}" destId="{2EFDF81C-17C4-8A46-8258-1B3E01379DDD}"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ED304-0360-2941-9580-107D51820EC8}" type="doc">
      <dgm:prSet loTypeId="urn:microsoft.com/office/officeart/2005/8/layout/hChevron3" loCatId="" qsTypeId="urn:microsoft.com/office/officeart/2005/8/quickstyle/simple1" qsCatId="simple" csTypeId="urn:microsoft.com/office/officeart/2005/8/colors/colorful1" csCatId="colorful" phldr="1"/>
      <dgm:spPr/>
    </dgm:pt>
    <dgm:pt modelId="{002E92BE-BC79-CD47-A99C-45DEB0582904}">
      <dgm:prSet phldrT="[Text]"/>
      <dgm:spPr/>
      <dgm:t>
        <a:bodyPr/>
        <a:lstStyle/>
        <a:p>
          <a:r>
            <a:rPr lang="en-US" dirty="0"/>
            <a:t>Long-term monitoring</a:t>
          </a:r>
        </a:p>
      </dgm:t>
    </dgm:pt>
    <dgm:pt modelId="{8EE94E5C-7110-A44F-BAC1-4D5F9E6EA8BC}" type="parTrans" cxnId="{4806F9AB-5709-4E47-A905-44C0248804D4}">
      <dgm:prSet/>
      <dgm:spPr/>
      <dgm:t>
        <a:bodyPr/>
        <a:lstStyle/>
        <a:p>
          <a:endParaRPr lang="en-US"/>
        </a:p>
      </dgm:t>
    </dgm:pt>
    <dgm:pt modelId="{3130DB90-EADA-C642-B524-1CD6D16CC0A4}" type="sibTrans" cxnId="{4806F9AB-5709-4E47-A905-44C0248804D4}">
      <dgm:prSet/>
      <dgm:spPr/>
      <dgm:t>
        <a:bodyPr/>
        <a:lstStyle/>
        <a:p>
          <a:endParaRPr lang="en-US"/>
        </a:p>
      </dgm:t>
    </dgm:pt>
    <dgm:pt modelId="{55FDE930-DC35-F74F-9EC6-58A4FCBA32B1}">
      <dgm:prSet phldrT="[Text]"/>
      <dgm:spPr/>
      <dgm:t>
        <a:bodyPr/>
        <a:lstStyle/>
        <a:p>
          <a:r>
            <a:rPr lang="en-US" dirty="0"/>
            <a:t>Study of trends</a:t>
          </a:r>
        </a:p>
      </dgm:t>
    </dgm:pt>
    <dgm:pt modelId="{0B4C4A92-8501-EE4A-B026-E777560AE92B}" type="parTrans" cxnId="{DC6A2F08-C330-DA4A-883C-E3CCE06C1E70}">
      <dgm:prSet/>
      <dgm:spPr/>
      <dgm:t>
        <a:bodyPr/>
        <a:lstStyle/>
        <a:p>
          <a:endParaRPr lang="en-US"/>
        </a:p>
      </dgm:t>
    </dgm:pt>
    <dgm:pt modelId="{F3F369EB-C605-5640-A128-D6A5DB1FBE6E}" type="sibTrans" cxnId="{DC6A2F08-C330-DA4A-883C-E3CCE06C1E70}">
      <dgm:prSet/>
      <dgm:spPr/>
      <dgm:t>
        <a:bodyPr/>
        <a:lstStyle/>
        <a:p>
          <a:endParaRPr lang="en-US"/>
        </a:p>
      </dgm:t>
    </dgm:pt>
    <dgm:pt modelId="{AEC1A34F-C70A-3C49-8DC3-F3315F6926EF}">
      <dgm:prSet phldrT="[Text]"/>
      <dgm:spPr/>
      <dgm:t>
        <a:bodyPr/>
        <a:lstStyle/>
        <a:p>
          <a:r>
            <a:rPr lang="en-US" dirty="0"/>
            <a:t>Comparison to reference values</a:t>
          </a:r>
        </a:p>
      </dgm:t>
    </dgm:pt>
    <dgm:pt modelId="{4340F5E0-3A56-0644-9CC5-86654BA94442}" type="parTrans" cxnId="{FAB0C7E8-5ECD-4F4B-9DC4-4A387CB72302}">
      <dgm:prSet/>
      <dgm:spPr/>
      <dgm:t>
        <a:bodyPr/>
        <a:lstStyle/>
        <a:p>
          <a:endParaRPr lang="en-US"/>
        </a:p>
      </dgm:t>
    </dgm:pt>
    <dgm:pt modelId="{E96C8F07-71CA-E24F-9263-C2412B645EB9}" type="sibTrans" cxnId="{FAB0C7E8-5ECD-4F4B-9DC4-4A387CB72302}">
      <dgm:prSet/>
      <dgm:spPr/>
      <dgm:t>
        <a:bodyPr/>
        <a:lstStyle/>
        <a:p>
          <a:endParaRPr lang="en-US"/>
        </a:p>
      </dgm:t>
    </dgm:pt>
    <dgm:pt modelId="{3CD9679B-F805-5840-BF4A-6DB970881CB2}">
      <dgm:prSet/>
      <dgm:spPr/>
      <dgm:t>
        <a:bodyPr/>
        <a:lstStyle/>
        <a:p>
          <a:r>
            <a:rPr lang="en-US" dirty="0"/>
            <a:t>Take corrective actions</a:t>
          </a:r>
        </a:p>
      </dgm:t>
    </dgm:pt>
    <dgm:pt modelId="{9188FFC9-2A64-FD41-8B93-0B35E07EF7D4}" type="parTrans" cxnId="{2E11D0DA-6F6E-5B40-B1E6-68DBE8EFD791}">
      <dgm:prSet/>
      <dgm:spPr/>
      <dgm:t>
        <a:bodyPr/>
        <a:lstStyle/>
        <a:p>
          <a:endParaRPr lang="en-US"/>
        </a:p>
      </dgm:t>
    </dgm:pt>
    <dgm:pt modelId="{06068FEF-9271-A246-94F5-9A15808B59B9}" type="sibTrans" cxnId="{2E11D0DA-6F6E-5B40-B1E6-68DBE8EFD791}">
      <dgm:prSet/>
      <dgm:spPr/>
      <dgm:t>
        <a:bodyPr/>
        <a:lstStyle/>
        <a:p>
          <a:endParaRPr lang="en-US"/>
        </a:p>
      </dgm:t>
    </dgm:pt>
    <dgm:pt modelId="{91442DDC-32D7-5644-8358-D05E2314D0CE}" type="pres">
      <dgm:prSet presAssocID="{F24ED304-0360-2941-9580-107D51820EC8}" presName="Name0" presStyleCnt="0">
        <dgm:presLayoutVars>
          <dgm:dir/>
          <dgm:resizeHandles val="exact"/>
        </dgm:presLayoutVars>
      </dgm:prSet>
      <dgm:spPr/>
    </dgm:pt>
    <dgm:pt modelId="{50547282-47C0-7648-90AA-22A3607B16D8}" type="pres">
      <dgm:prSet presAssocID="{002E92BE-BC79-CD47-A99C-45DEB0582904}" presName="parTxOnly" presStyleLbl="node1" presStyleIdx="0" presStyleCnt="4">
        <dgm:presLayoutVars>
          <dgm:bulletEnabled val="1"/>
        </dgm:presLayoutVars>
      </dgm:prSet>
      <dgm:spPr/>
    </dgm:pt>
    <dgm:pt modelId="{EDBCA532-2319-094F-A3F2-418B146932A8}" type="pres">
      <dgm:prSet presAssocID="{3130DB90-EADA-C642-B524-1CD6D16CC0A4}" presName="parSpace" presStyleCnt="0"/>
      <dgm:spPr/>
    </dgm:pt>
    <dgm:pt modelId="{3FBDBDE7-6C90-6B48-88C1-83E715DC5E6D}" type="pres">
      <dgm:prSet presAssocID="{55FDE930-DC35-F74F-9EC6-58A4FCBA32B1}" presName="parTxOnly" presStyleLbl="node1" presStyleIdx="1" presStyleCnt="4">
        <dgm:presLayoutVars>
          <dgm:bulletEnabled val="1"/>
        </dgm:presLayoutVars>
      </dgm:prSet>
      <dgm:spPr/>
    </dgm:pt>
    <dgm:pt modelId="{406B24E1-4A13-914D-B33A-1BF200EE272C}" type="pres">
      <dgm:prSet presAssocID="{F3F369EB-C605-5640-A128-D6A5DB1FBE6E}" presName="parSpace" presStyleCnt="0"/>
      <dgm:spPr/>
    </dgm:pt>
    <dgm:pt modelId="{F68A2F58-8426-AD4E-85BE-0880AD470024}" type="pres">
      <dgm:prSet presAssocID="{AEC1A34F-C70A-3C49-8DC3-F3315F6926EF}" presName="parTxOnly" presStyleLbl="node1" presStyleIdx="2" presStyleCnt="4">
        <dgm:presLayoutVars>
          <dgm:bulletEnabled val="1"/>
        </dgm:presLayoutVars>
      </dgm:prSet>
      <dgm:spPr/>
    </dgm:pt>
    <dgm:pt modelId="{5F1004EF-0C68-524D-AEC9-63885A44F534}" type="pres">
      <dgm:prSet presAssocID="{E96C8F07-71CA-E24F-9263-C2412B645EB9}" presName="parSpace" presStyleCnt="0"/>
      <dgm:spPr/>
    </dgm:pt>
    <dgm:pt modelId="{B18F1539-40D9-2945-BE3C-34F828847195}" type="pres">
      <dgm:prSet presAssocID="{3CD9679B-F805-5840-BF4A-6DB970881CB2}" presName="parTxOnly" presStyleLbl="node1" presStyleIdx="3" presStyleCnt="4">
        <dgm:presLayoutVars>
          <dgm:bulletEnabled val="1"/>
        </dgm:presLayoutVars>
      </dgm:prSet>
      <dgm:spPr/>
    </dgm:pt>
  </dgm:ptLst>
  <dgm:cxnLst>
    <dgm:cxn modelId="{DC6A2F08-C330-DA4A-883C-E3CCE06C1E70}" srcId="{F24ED304-0360-2941-9580-107D51820EC8}" destId="{55FDE930-DC35-F74F-9EC6-58A4FCBA32B1}" srcOrd="1" destOrd="0" parTransId="{0B4C4A92-8501-EE4A-B026-E777560AE92B}" sibTransId="{F3F369EB-C605-5640-A128-D6A5DB1FBE6E}"/>
    <dgm:cxn modelId="{1720414A-09D1-4A45-BFA7-D51DF70F32AD}" type="presOf" srcId="{AEC1A34F-C70A-3C49-8DC3-F3315F6926EF}" destId="{F68A2F58-8426-AD4E-85BE-0880AD470024}" srcOrd="0" destOrd="0" presId="urn:microsoft.com/office/officeart/2005/8/layout/hChevron3"/>
    <dgm:cxn modelId="{719FB073-8C57-B145-BC08-FFC13F4791FB}" type="presOf" srcId="{002E92BE-BC79-CD47-A99C-45DEB0582904}" destId="{50547282-47C0-7648-90AA-22A3607B16D8}" srcOrd="0" destOrd="0" presId="urn:microsoft.com/office/officeart/2005/8/layout/hChevron3"/>
    <dgm:cxn modelId="{F571927D-5FFA-A641-8BB1-BBECE520E4C2}" type="presOf" srcId="{3CD9679B-F805-5840-BF4A-6DB970881CB2}" destId="{B18F1539-40D9-2945-BE3C-34F828847195}" srcOrd="0" destOrd="0" presId="urn:microsoft.com/office/officeart/2005/8/layout/hChevron3"/>
    <dgm:cxn modelId="{4806F9AB-5709-4E47-A905-44C0248804D4}" srcId="{F24ED304-0360-2941-9580-107D51820EC8}" destId="{002E92BE-BC79-CD47-A99C-45DEB0582904}" srcOrd="0" destOrd="0" parTransId="{8EE94E5C-7110-A44F-BAC1-4D5F9E6EA8BC}" sibTransId="{3130DB90-EADA-C642-B524-1CD6D16CC0A4}"/>
    <dgm:cxn modelId="{2E11D0DA-6F6E-5B40-B1E6-68DBE8EFD791}" srcId="{F24ED304-0360-2941-9580-107D51820EC8}" destId="{3CD9679B-F805-5840-BF4A-6DB970881CB2}" srcOrd="3" destOrd="0" parTransId="{9188FFC9-2A64-FD41-8B93-0B35E07EF7D4}" sibTransId="{06068FEF-9271-A246-94F5-9A15808B59B9}"/>
    <dgm:cxn modelId="{AC99A2E7-3499-1842-936B-4BB4ABF27F55}" type="presOf" srcId="{F24ED304-0360-2941-9580-107D51820EC8}" destId="{91442DDC-32D7-5644-8358-D05E2314D0CE}" srcOrd="0" destOrd="0" presId="urn:microsoft.com/office/officeart/2005/8/layout/hChevron3"/>
    <dgm:cxn modelId="{FAB0C7E8-5ECD-4F4B-9DC4-4A387CB72302}" srcId="{F24ED304-0360-2941-9580-107D51820EC8}" destId="{AEC1A34F-C70A-3C49-8DC3-F3315F6926EF}" srcOrd="2" destOrd="0" parTransId="{4340F5E0-3A56-0644-9CC5-86654BA94442}" sibTransId="{E96C8F07-71CA-E24F-9263-C2412B645EB9}"/>
    <dgm:cxn modelId="{3401D8ED-E1F6-DC41-873D-62B35E91EC51}" type="presOf" srcId="{55FDE930-DC35-F74F-9EC6-58A4FCBA32B1}" destId="{3FBDBDE7-6C90-6B48-88C1-83E715DC5E6D}" srcOrd="0" destOrd="0" presId="urn:microsoft.com/office/officeart/2005/8/layout/hChevron3"/>
    <dgm:cxn modelId="{5EAB1A85-9580-3443-B8C6-9B846074FA66}" type="presParOf" srcId="{91442DDC-32D7-5644-8358-D05E2314D0CE}" destId="{50547282-47C0-7648-90AA-22A3607B16D8}" srcOrd="0" destOrd="0" presId="urn:microsoft.com/office/officeart/2005/8/layout/hChevron3"/>
    <dgm:cxn modelId="{B9023F49-A0CE-A743-996C-8FC31BDEED4F}" type="presParOf" srcId="{91442DDC-32D7-5644-8358-D05E2314D0CE}" destId="{EDBCA532-2319-094F-A3F2-418B146932A8}" srcOrd="1" destOrd="0" presId="urn:microsoft.com/office/officeart/2005/8/layout/hChevron3"/>
    <dgm:cxn modelId="{3C11A830-4E1C-824C-BC24-27BFB9837095}" type="presParOf" srcId="{91442DDC-32D7-5644-8358-D05E2314D0CE}" destId="{3FBDBDE7-6C90-6B48-88C1-83E715DC5E6D}" srcOrd="2" destOrd="0" presId="urn:microsoft.com/office/officeart/2005/8/layout/hChevron3"/>
    <dgm:cxn modelId="{EAADCC6C-BCCD-3146-8DEC-CAC9A7C465D1}" type="presParOf" srcId="{91442DDC-32D7-5644-8358-D05E2314D0CE}" destId="{406B24E1-4A13-914D-B33A-1BF200EE272C}" srcOrd="3" destOrd="0" presId="urn:microsoft.com/office/officeart/2005/8/layout/hChevron3"/>
    <dgm:cxn modelId="{5A36C362-C6C5-964C-A527-AC03338A337F}" type="presParOf" srcId="{91442DDC-32D7-5644-8358-D05E2314D0CE}" destId="{F68A2F58-8426-AD4E-85BE-0880AD470024}" srcOrd="4" destOrd="0" presId="urn:microsoft.com/office/officeart/2005/8/layout/hChevron3"/>
    <dgm:cxn modelId="{2847F5E1-1A0D-D74C-938F-E280988B521F}" type="presParOf" srcId="{91442DDC-32D7-5644-8358-D05E2314D0CE}" destId="{5F1004EF-0C68-524D-AEC9-63885A44F534}" srcOrd="5" destOrd="0" presId="urn:microsoft.com/office/officeart/2005/8/layout/hChevron3"/>
    <dgm:cxn modelId="{FC921BE2-CCCF-0A4E-AF7C-166D5D3263DA}" type="presParOf" srcId="{91442DDC-32D7-5644-8358-D05E2314D0CE}" destId="{B18F1539-40D9-2945-BE3C-34F828847195}" srcOrd="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D2B222-AF3B-2D43-88D4-D2559B446982}" type="doc">
      <dgm:prSet loTypeId="urn:microsoft.com/office/officeart/2005/8/layout/process5" loCatId="" qsTypeId="urn:microsoft.com/office/officeart/2005/8/quickstyle/simple1" qsCatId="simple" csTypeId="urn:microsoft.com/office/officeart/2005/8/colors/colorful1" csCatId="colorful" phldr="1"/>
      <dgm:spPr/>
      <dgm:t>
        <a:bodyPr/>
        <a:lstStyle/>
        <a:p>
          <a:endParaRPr lang="en-US"/>
        </a:p>
      </dgm:t>
    </dgm:pt>
    <dgm:pt modelId="{81595E2E-53FC-4F48-9467-3B16EDB95341}">
      <dgm:prSet phldrT="[Text]">
        <dgm:style>
          <a:lnRef idx="2">
            <a:schemeClr val="accent4">
              <a:shade val="15000"/>
            </a:schemeClr>
          </a:lnRef>
          <a:fillRef idx="1">
            <a:schemeClr val="accent4"/>
          </a:fillRef>
          <a:effectRef idx="0">
            <a:schemeClr val="accent4"/>
          </a:effectRef>
          <a:fontRef idx="minor">
            <a:schemeClr val="lt1"/>
          </a:fontRef>
        </dgm:style>
      </dgm:prSet>
      <dgm:spPr/>
      <dgm:t>
        <a:bodyPr/>
        <a:lstStyle/>
        <a:p>
          <a:r>
            <a:rPr lang="en-US" dirty="0"/>
            <a:t>Hazard identification</a:t>
          </a:r>
        </a:p>
      </dgm:t>
    </dgm:pt>
    <dgm:pt modelId="{469DBA96-E0AC-3F4A-B63C-75A744883173}" type="parTrans" cxnId="{FF4D1F6E-9596-B24D-BC79-BA75EFDF09B3}">
      <dgm:prSet/>
      <dgm:spPr/>
      <dgm:t>
        <a:bodyPr/>
        <a:lstStyle/>
        <a:p>
          <a:endParaRPr lang="en-US"/>
        </a:p>
      </dgm:t>
    </dgm:pt>
    <dgm:pt modelId="{54D2172E-C5F3-A947-8CCC-7049E6A74979}" type="sibTrans" cxnId="{FF4D1F6E-9596-B24D-BC79-BA75EFDF09B3}">
      <dgm:prSet/>
      <dgm:spPr/>
      <dgm:t>
        <a:bodyPr/>
        <a:lstStyle/>
        <a:p>
          <a:endParaRPr lang="en-US"/>
        </a:p>
      </dgm:t>
    </dgm:pt>
    <dgm:pt modelId="{601FE6B1-85DB-6E4A-B094-58A76770BE9F}">
      <dgm:prSet phldrT="[Text]">
        <dgm:style>
          <a:lnRef idx="2">
            <a:schemeClr val="accent4">
              <a:shade val="15000"/>
            </a:schemeClr>
          </a:lnRef>
          <a:fillRef idx="1">
            <a:schemeClr val="accent4"/>
          </a:fillRef>
          <a:effectRef idx="0">
            <a:schemeClr val="accent4"/>
          </a:effectRef>
          <a:fontRef idx="minor">
            <a:schemeClr val="lt1"/>
          </a:fontRef>
        </dgm:style>
      </dgm:prSet>
      <dgm:spPr/>
      <dgm:t>
        <a:bodyPr/>
        <a:lstStyle/>
        <a:p>
          <a:r>
            <a:rPr lang="en-US" dirty="0"/>
            <a:t>Dose response assessment</a:t>
          </a:r>
        </a:p>
      </dgm:t>
    </dgm:pt>
    <dgm:pt modelId="{B4AF6731-119D-A14C-8DF4-7FE4C32C3997}" type="parTrans" cxnId="{D6F4C5FF-637D-734C-B5BD-00A7EFDEEFF3}">
      <dgm:prSet/>
      <dgm:spPr/>
      <dgm:t>
        <a:bodyPr/>
        <a:lstStyle/>
        <a:p>
          <a:endParaRPr lang="en-US"/>
        </a:p>
      </dgm:t>
    </dgm:pt>
    <dgm:pt modelId="{40D79D5A-A16C-B14A-A8F2-3CE729EFE9F1}" type="sibTrans" cxnId="{D6F4C5FF-637D-734C-B5BD-00A7EFDEEFF3}">
      <dgm:prSet/>
      <dgm:spPr/>
      <dgm:t>
        <a:bodyPr/>
        <a:lstStyle/>
        <a:p>
          <a:endParaRPr lang="en-US"/>
        </a:p>
      </dgm:t>
    </dgm:pt>
    <dgm:pt modelId="{83EDC087-314F-2442-A512-C20B0400659F}">
      <dgm:prSet phldrT="[Text]">
        <dgm:style>
          <a:lnRef idx="2">
            <a:schemeClr val="accent4">
              <a:shade val="15000"/>
            </a:schemeClr>
          </a:lnRef>
          <a:fillRef idx="1">
            <a:schemeClr val="accent4"/>
          </a:fillRef>
          <a:effectRef idx="0">
            <a:schemeClr val="accent4"/>
          </a:effectRef>
          <a:fontRef idx="minor">
            <a:schemeClr val="lt1"/>
          </a:fontRef>
        </dgm:style>
      </dgm:prSet>
      <dgm:spPr/>
      <dgm:t>
        <a:bodyPr/>
        <a:lstStyle/>
        <a:p>
          <a:r>
            <a:rPr lang="en-US" dirty="0"/>
            <a:t>Risk characterization</a:t>
          </a:r>
        </a:p>
      </dgm:t>
    </dgm:pt>
    <dgm:pt modelId="{EBAB0BD0-ECF1-F64C-9B63-90A313EDA204}" type="parTrans" cxnId="{8729EE35-D602-614D-8CEB-53C3D6BE55DA}">
      <dgm:prSet/>
      <dgm:spPr/>
      <dgm:t>
        <a:bodyPr/>
        <a:lstStyle/>
        <a:p>
          <a:endParaRPr lang="en-US"/>
        </a:p>
      </dgm:t>
    </dgm:pt>
    <dgm:pt modelId="{E614338C-C78C-9B42-B5F6-5FF172332E88}" type="sibTrans" cxnId="{8729EE35-D602-614D-8CEB-53C3D6BE55DA}">
      <dgm:prSet/>
      <dgm:spPr/>
      <dgm:t>
        <a:bodyPr/>
        <a:lstStyle/>
        <a:p>
          <a:endParaRPr lang="en-US"/>
        </a:p>
      </dgm:t>
    </dgm:pt>
    <dgm:pt modelId="{704D4E63-0FB1-A340-82EF-23181869BA40}">
      <dgm:prSet phldrT="[Text]">
        <dgm:style>
          <a:lnRef idx="2">
            <a:schemeClr val="accent4">
              <a:shade val="15000"/>
            </a:schemeClr>
          </a:lnRef>
          <a:fillRef idx="1">
            <a:schemeClr val="accent4"/>
          </a:fillRef>
          <a:effectRef idx="0">
            <a:schemeClr val="accent4"/>
          </a:effectRef>
          <a:fontRef idx="minor">
            <a:schemeClr val="lt1"/>
          </a:fontRef>
        </dgm:style>
      </dgm:prSet>
      <dgm:spPr>
        <a:solidFill>
          <a:srgbClr val="00B0F0"/>
        </a:solidFill>
      </dgm:spPr>
      <dgm:t>
        <a:bodyPr/>
        <a:lstStyle/>
        <a:p>
          <a:r>
            <a:rPr lang="en-US" dirty="0"/>
            <a:t>Exposure assessment</a:t>
          </a:r>
        </a:p>
      </dgm:t>
    </dgm:pt>
    <dgm:pt modelId="{9A36FC59-D3B2-1847-AC6E-DE7E68D68697}" type="parTrans" cxnId="{5CC834E7-F8DB-894B-8063-855BEC8C307B}">
      <dgm:prSet/>
      <dgm:spPr/>
      <dgm:t>
        <a:bodyPr/>
        <a:lstStyle/>
        <a:p>
          <a:endParaRPr lang="en-US"/>
        </a:p>
      </dgm:t>
    </dgm:pt>
    <dgm:pt modelId="{8760A275-5C55-5649-89F8-11394FDA4ECB}" type="sibTrans" cxnId="{5CC834E7-F8DB-894B-8063-855BEC8C307B}">
      <dgm:prSet/>
      <dgm:spPr/>
      <dgm:t>
        <a:bodyPr/>
        <a:lstStyle/>
        <a:p>
          <a:endParaRPr lang="en-US"/>
        </a:p>
      </dgm:t>
    </dgm:pt>
    <dgm:pt modelId="{DF9F5BA5-E0A7-764D-A4EA-84AD97092D23}">
      <dgm:prSet/>
      <dgm:spPr/>
      <dgm:t>
        <a:bodyPr/>
        <a:lstStyle/>
        <a:p>
          <a:r>
            <a:rPr lang="en-US"/>
            <a:t>Planning</a:t>
          </a:r>
        </a:p>
      </dgm:t>
    </dgm:pt>
    <dgm:pt modelId="{3CA80417-4841-F242-B293-F21BA6998151}" type="parTrans" cxnId="{C9340AD2-3F35-9D47-AADD-64D44301AF16}">
      <dgm:prSet/>
      <dgm:spPr/>
      <dgm:t>
        <a:bodyPr/>
        <a:lstStyle/>
        <a:p>
          <a:endParaRPr lang="en-US"/>
        </a:p>
      </dgm:t>
    </dgm:pt>
    <dgm:pt modelId="{9CE5D267-E6B3-2A46-8C18-EF1F9DB1A2D2}" type="sibTrans" cxnId="{C9340AD2-3F35-9D47-AADD-64D44301AF16}">
      <dgm:prSet/>
      <dgm:spPr/>
      <dgm:t>
        <a:bodyPr/>
        <a:lstStyle/>
        <a:p>
          <a:endParaRPr lang="en-US"/>
        </a:p>
      </dgm:t>
    </dgm:pt>
    <dgm:pt modelId="{716E1983-DF50-8249-8E01-E4E4A56EB57F}">
      <dgm:prSet phldrT="[Text]" phldr="1"/>
      <dgm:spPr/>
      <dgm:t>
        <a:bodyPr/>
        <a:lstStyle/>
        <a:p>
          <a:endParaRPr lang="en-US" dirty="0"/>
        </a:p>
      </dgm:t>
    </dgm:pt>
    <dgm:pt modelId="{81DA8E18-B163-E049-88C2-5A308ECE6997}" type="sibTrans" cxnId="{C18B74F6-0F3E-8941-9719-95E39F7C033D}">
      <dgm:prSet/>
      <dgm:spPr/>
      <dgm:t>
        <a:bodyPr/>
        <a:lstStyle/>
        <a:p>
          <a:endParaRPr lang="en-US"/>
        </a:p>
      </dgm:t>
    </dgm:pt>
    <dgm:pt modelId="{C9EFD220-4502-AA40-BD77-D8BFD3FD38FB}" type="parTrans" cxnId="{C18B74F6-0F3E-8941-9719-95E39F7C033D}">
      <dgm:prSet/>
      <dgm:spPr/>
      <dgm:t>
        <a:bodyPr/>
        <a:lstStyle/>
        <a:p>
          <a:endParaRPr lang="en-US"/>
        </a:p>
      </dgm:t>
    </dgm:pt>
    <dgm:pt modelId="{4DD607BA-A73B-AE4B-A5B8-B08E9B8A8EA6}" type="pres">
      <dgm:prSet presAssocID="{DAD2B222-AF3B-2D43-88D4-D2559B446982}" presName="diagram" presStyleCnt="0">
        <dgm:presLayoutVars>
          <dgm:dir/>
          <dgm:resizeHandles val="exact"/>
        </dgm:presLayoutVars>
      </dgm:prSet>
      <dgm:spPr/>
    </dgm:pt>
    <dgm:pt modelId="{D2FEB34E-4F68-8944-9906-1EC8EFFF37C0}" type="pres">
      <dgm:prSet presAssocID="{DF9F5BA5-E0A7-764D-A4EA-84AD97092D23}" presName="node" presStyleLbl="node1" presStyleIdx="0" presStyleCnt="6">
        <dgm:presLayoutVars>
          <dgm:bulletEnabled val="1"/>
        </dgm:presLayoutVars>
      </dgm:prSet>
      <dgm:spPr/>
    </dgm:pt>
    <dgm:pt modelId="{55DD6A99-C970-464F-9841-0F805F648CBE}" type="pres">
      <dgm:prSet presAssocID="{9CE5D267-E6B3-2A46-8C18-EF1F9DB1A2D2}" presName="sibTrans" presStyleLbl="sibTrans2D1" presStyleIdx="0" presStyleCnt="5"/>
      <dgm:spPr/>
    </dgm:pt>
    <dgm:pt modelId="{5F81862B-1DE1-7C40-A7E5-608541EEC4B5}" type="pres">
      <dgm:prSet presAssocID="{9CE5D267-E6B3-2A46-8C18-EF1F9DB1A2D2}" presName="connectorText" presStyleLbl="sibTrans2D1" presStyleIdx="0" presStyleCnt="5"/>
      <dgm:spPr/>
    </dgm:pt>
    <dgm:pt modelId="{DE29FA6E-0C39-5241-AF58-217782153917}" type="pres">
      <dgm:prSet presAssocID="{81595E2E-53FC-4F48-9467-3B16EDB95341}" presName="node" presStyleLbl="node1" presStyleIdx="1" presStyleCnt="6">
        <dgm:presLayoutVars>
          <dgm:bulletEnabled val="1"/>
        </dgm:presLayoutVars>
      </dgm:prSet>
      <dgm:spPr/>
    </dgm:pt>
    <dgm:pt modelId="{9EF94432-88CC-294F-84B4-8F9C08A81003}" type="pres">
      <dgm:prSet presAssocID="{54D2172E-C5F3-A947-8CCC-7049E6A74979}" presName="sibTrans" presStyleLbl="sibTrans2D1" presStyleIdx="1" presStyleCnt="5"/>
      <dgm:spPr/>
    </dgm:pt>
    <dgm:pt modelId="{02C775F5-1DE1-344B-AADB-C10555236CF2}" type="pres">
      <dgm:prSet presAssocID="{54D2172E-C5F3-A947-8CCC-7049E6A74979}" presName="connectorText" presStyleLbl="sibTrans2D1" presStyleIdx="1" presStyleCnt="5"/>
      <dgm:spPr/>
    </dgm:pt>
    <dgm:pt modelId="{5E374885-CAD0-9D4F-8336-40FFF3AE8458}" type="pres">
      <dgm:prSet presAssocID="{601FE6B1-85DB-6E4A-B094-58A76770BE9F}" presName="node" presStyleLbl="node1" presStyleIdx="2" presStyleCnt="6">
        <dgm:presLayoutVars>
          <dgm:bulletEnabled val="1"/>
        </dgm:presLayoutVars>
      </dgm:prSet>
      <dgm:spPr/>
    </dgm:pt>
    <dgm:pt modelId="{7BAAF1CD-BE84-1047-8D24-20701A57E1F7}" type="pres">
      <dgm:prSet presAssocID="{40D79D5A-A16C-B14A-A8F2-3CE729EFE9F1}" presName="sibTrans" presStyleLbl="sibTrans2D1" presStyleIdx="2" presStyleCnt="5"/>
      <dgm:spPr/>
    </dgm:pt>
    <dgm:pt modelId="{9ACB24FD-6D73-A24C-8131-63D918626E68}" type="pres">
      <dgm:prSet presAssocID="{40D79D5A-A16C-B14A-A8F2-3CE729EFE9F1}" presName="connectorText" presStyleLbl="sibTrans2D1" presStyleIdx="2" presStyleCnt="5"/>
      <dgm:spPr/>
    </dgm:pt>
    <dgm:pt modelId="{56526FD8-654F-EE46-B0E1-DDC968C70561}" type="pres">
      <dgm:prSet presAssocID="{83EDC087-314F-2442-A512-C20B0400659F}" presName="node" presStyleLbl="node1" presStyleIdx="3" presStyleCnt="6" custLinFactY="4558" custLinFactNeighborX="641" custLinFactNeighborY="100000">
        <dgm:presLayoutVars>
          <dgm:bulletEnabled val="1"/>
        </dgm:presLayoutVars>
      </dgm:prSet>
      <dgm:spPr/>
    </dgm:pt>
    <dgm:pt modelId="{39339967-65F4-394E-BCFC-CBF04AD0B2CC}" type="pres">
      <dgm:prSet presAssocID="{E614338C-C78C-9B42-B5F6-5FF172332E88}" presName="sibTrans" presStyleLbl="sibTrans2D1" presStyleIdx="3" presStyleCnt="5" custLinFactX="-19813" custLinFactY="-11615" custLinFactNeighborX="-100000" custLinFactNeighborY="-100000"/>
      <dgm:spPr/>
    </dgm:pt>
    <dgm:pt modelId="{C88FDB44-CEE2-5341-A63E-DA3C7ABBD3A9}" type="pres">
      <dgm:prSet presAssocID="{E614338C-C78C-9B42-B5F6-5FF172332E88}" presName="connectorText" presStyleLbl="sibTrans2D1" presStyleIdx="3" presStyleCnt="5"/>
      <dgm:spPr/>
    </dgm:pt>
    <dgm:pt modelId="{1140952E-5167-7445-9FA2-258070738CEB}" type="pres">
      <dgm:prSet presAssocID="{716E1983-DF50-8249-8E01-E4E4A56EB57F}" presName="node" presStyleLbl="node1" presStyleIdx="4" presStyleCnt="6" custScaleY="22792" custLinFactNeighborX="2063" custLinFactNeighborY="-35969">
        <dgm:presLayoutVars>
          <dgm:bulletEnabled val="1"/>
        </dgm:presLayoutVars>
      </dgm:prSet>
      <dgm:spPr/>
    </dgm:pt>
    <dgm:pt modelId="{93F88772-157E-0645-BFFB-23ADEE346DF3}" type="pres">
      <dgm:prSet presAssocID="{81DA8E18-B163-E049-88C2-5A308ECE6997}" presName="sibTrans" presStyleLbl="sibTrans2D1" presStyleIdx="4" presStyleCnt="5" custAng="3661632" custScaleX="96774" custLinFactX="182549" custLinFactNeighborX="200000" custLinFactNeighborY="-80756"/>
      <dgm:spPr/>
    </dgm:pt>
    <dgm:pt modelId="{4C03736E-074D-274D-ABFA-024A4D7DD76E}" type="pres">
      <dgm:prSet presAssocID="{81DA8E18-B163-E049-88C2-5A308ECE6997}" presName="connectorText" presStyleLbl="sibTrans2D1" presStyleIdx="4" presStyleCnt="5"/>
      <dgm:spPr/>
    </dgm:pt>
    <dgm:pt modelId="{44B4550E-6DA6-8446-ACF4-51002EEAAA19}" type="pres">
      <dgm:prSet presAssocID="{704D4E63-0FB1-A340-82EF-23181869BA40}" presName="node" presStyleLbl="node1" presStyleIdx="5" presStyleCnt="6" custLinFactX="42853" custLinFactNeighborX="100000" custLinFactNeighborY="-28484">
        <dgm:presLayoutVars>
          <dgm:bulletEnabled val="1"/>
        </dgm:presLayoutVars>
      </dgm:prSet>
      <dgm:spPr/>
    </dgm:pt>
  </dgm:ptLst>
  <dgm:cxnLst>
    <dgm:cxn modelId="{8FC1B307-AD00-8D4F-87F7-D92B41E7E416}" type="presOf" srcId="{83EDC087-314F-2442-A512-C20B0400659F}" destId="{56526FD8-654F-EE46-B0E1-DDC968C70561}" srcOrd="0" destOrd="0" presId="urn:microsoft.com/office/officeart/2005/8/layout/process5"/>
    <dgm:cxn modelId="{5CC12E0F-111E-5446-8479-F47D1D2FFB3C}" type="presOf" srcId="{54D2172E-C5F3-A947-8CCC-7049E6A74979}" destId="{02C775F5-1DE1-344B-AADB-C10555236CF2}" srcOrd="1" destOrd="0" presId="urn:microsoft.com/office/officeart/2005/8/layout/process5"/>
    <dgm:cxn modelId="{FAC81E14-1C0D-3C4C-8700-59D8F93C1649}" type="presOf" srcId="{40D79D5A-A16C-B14A-A8F2-3CE729EFE9F1}" destId="{9ACB24FD-6D73-A24C-8131-63D918626E68}" srcOrd="1" destOrd="0" presId="urn:microsoft.com/office/officeart/2005/8/layout/process5"/>
    <dgm:cxn modelId="{02C53E18-D4DF-F449-A98A-1DF9C129CB66}" type="presOf" srcId="{DF9F5BA5-E0A7-764D-A4EA-84AD97092D23}" destId="{D2FEB34E-4F68-8944-9906-1EC8EFFF37C0}" srcOrd="0" destOrd="0" presId="urn:microsoft.com/office/officeart/2005/8/layout/process5"/>
    <dgm:cxn modelId="{6AB57734-E6BC-304C-9AA2-56AA51E83676}" type="presOf" srcId="{DAD2B222-AF3B-2D43-88D4-D2559B446982}" destId="{4DD607BA-A73B-AE4B-A5B8-B08E9B8A8EA6}" srcOrd="0" destOrd="0" presId="urn:microsoft.com/office/officeart/2005/8/layout/process5"/>
    <dgm:cxn modelId="{8729EE35-D602-614D-8CEB-53C3D6BE55DA}" srcId="{DAD2B222-AF3B-2D43-88D4-D2559B446982}" destId="{83EDC087-314F-2442-A512-C20B0400659F}" srcOrd="3" destOrd="0" parTransId="{EBAB0BD0-ECF1-F64C-9B63-90A313EDA204}" sibTransId="{E614338C-C78C-9B42-B5F6-5FF172332E88}"/>
    <dgm:cxn modelId="{D75FE84B-1C2B-9D4D-AE7C-F8962F7F64DE}" type="presOf" srcId="{601FE6B1-85DB-6E4A-B094-58A76770BE9F}" destId="{5E374885-CAD0-9D4F-8336-40FFF3AE8458}" srcOrd="0" destOrd="0" presId="urn:microsoft.com/office/officeart/2005/8/layout/process5"/>
    <dgm:cxn modelId="{23F72C56-1F12-7A46-8ADC-7FFA2E54E465}" type="presOf" srcId="{81595E2E-53FC-4F48-9467-3B16EDB95341}" destId="{DE29FA6E-0C39-5241-AF58-217782153917}" srcOrd="0" destOrd="0" presId="urn:microsoft.com/office/officeart/2005/8/layout/process5"/>
    <dgm:cxn modelId="{2CFFA16A-D8A6-2B48-BB1D-33FB6BEAFCD6}" type="presOf" srcId="{81DA8E18-B163-E049-88C2-5A308ECE6997}" destId="{4C03736E-074D-274D-ABFA-024A4D7DD76E}" srcOrd="1" destOrd="0" presId="urn:microsoft.com/office/officeart/2005/8/layout/process5"/>
    <dgm:cxn modelId="{FF4D1F6E-9596-B24D-BC79-BA75EFDF09B3}" srcId="{DAD2B222-AF3B-2D43-88D4-D2559B446982}" destId="{81595E2E-53FC-4F48-9467-3B16EDB95341}" srcOrd="1" destOrd="0" parTransId="{469DBA96-E0AC-3F4A-B63C-75A744883173}" sibTransId="{54D2172E-C5F3-A947-8CCC-7049E6A74979}"/>
    <dgm:cxn modelId="{2A291E73-8EB5-5842-9C7A-51C7FE5ECC1F}" type="presOf" srcId="{9CE5D267-E6B3-2A46-8C18-EF1F9DB1A2D2}" destId="{5F81862B-1DE1-7C40-A7E5-608541EEC4B5}" srcOrd="1" destOrd="0" presId="urn:microsoft.com/office/officeart/2005/8/layout/process5"/>
    <dgm:cxn modelId="{10507079-6A18-B04E-8940-282117C08294}" type="presOf" srcId="{54D2172E-C5F3-A947-8CCC-7049E6A74979}" destId="{9EF94432-88CC-294F-84B4-8F9C08A81003}" srcOrd="0" destOrd="0" presId="urn:microsoft.com/office/officeart/2005/8/layout/process5"/>
    <dgm:cxn modelId="{7C679C7F-CB83-4B49-B803-6A5B8FE8CDC1}" type="presOf" srcId="{40D79D5A-A16C-B14A-A8F2-3CE729EFE9F1}" destId="{7BAAF1CD-BE84-1047-8D24-20701A57E1F7}" srcOrd="0" destOrd="0" presId="urn:microsoft.com/office/officeart/2005/8/layout/process5"/>
    <dgm:cxn modelId="{60950295-3469-6B46-A157-7FA8A1D7873E}" type="presOf" srcId="{716E1983-DF50-8249-8E01-E4E4A56EB57F}" destId="{1140952E-5167-7445-9FA2-258070738CEB}" srcOrd="0" destOrd="0" presId="urn:microsoft.com/office/officeart/2005/8/layout/process5"/>
    <dgm:cxn modelId="{B311B1A2-5569-3345-901E-A6201458F7A8}" type="presOf" srcId="{9CE5D267-E6B3-2A46-8C18-EF1F9DB1A2D2}" destId="{55DD6A99-C970-464F-9841-0F805F648CBE}" srcOrd="0" destOrd="0" presId="urn:microsoft.com/office/officeart/2005/8/layout/process5"/>
    <dgm:cxn modelId="{D5F6F8A7-BAA7-5146-A302-DE700A3AE992}" type="presOf" srcId="{E614338C-C78C-9B42-B5F6-5FF172332E88}" destId="{39339967-65F4-394E-BCFC-CBF04AD0B2CC}" srcOrd="0" destOrd="0" presId="urn:microsoft.com/office/officeart/2005/8/layout/process5"/>
    <dgm:cxn modelId="{A717F7B7-E469-7740-B56F-A678673E2460}" type="presOf" srcId="{E614338C-C78C-9B42-B5F6-5FF172332E88}" destId="{C88FDB44-CEE2-5341-A63E-DA3C7ABBD3A9}" srcOrd="1" destOrd="0" presId="urn:microsoft.com/office/officeart/2005/8/layout/process5"/>
    <dgm:cxn modelId="{3C8D2AC1-9ADD-E340-8FE7-8D8180C91C46}" type="presOf" srcId="{704D4E63-0FB1-A340-82EF-23181869BA40}" destId="{44B4550E-6DA6-8446-ACF4-51002EEAAA19}" srcOrd="0" destOrd="0" presId="urn:microsoft.com/office/officeart/2005/8/layout/process5"/>
    <dgm:cxn modelId="{02B4AFCD-3485-7C4E-91D4-60B30B061ADE}" type="presOf" srcId="{81DA8E18-B163-E049-88C2-5A308ECE6997}" destId="{93F88772-157E-0645-BFFB-23ADEE346DF3}" srcOrd="0" destOrd="0" presId="urn:microsoft.com/office/officeart/2005/8/layout/process5"/>
    <dgm:cxn modelId="{C9340AD2-3F35-9D47-AADD-64D44301AF16}" srcId="{DAD2B222-AF3B-2D43-88D4-D2559B446982}" destId="{DF9F5BA5-E0A7-764D-A4EA-84AD97092D23}" srcOrd="0" destOrd="0" parTransId="{3CA80417-4841-F242-B293-F21BA6998151}" sibTransId="{9CE5D267-E6B3-2A46-8C18-EF1F9DB1A2D2}"/>
    <dgm:cxn modelId="{5CC834E7-F8DB-894B-8063-855BEC8C307B}" srcId="{DAD2B222-AF3B-2D43-88D4-D2559B446982}" destId="{704D4E63-0FB1-A340-82EF-23181869BA40}" srcOrd="5" destOrd="0" parTransId="{9A36FC59-D3B2-1847-AC6E-DE7E68D68697}" sibTransId="{8760A275-5C55-5649-89F8-11394FDA4ECB}"/>
    <dgm:cxn modelId="{C18B74F6-0F3E-8941-9719-95E39F7C033D}" srcId="{DAD2B222-AF3B-2D43-88D4-D2559B446982}" destId="{716E1983-DF50-8249-8E01-E4E4A56EB57F}" srcOrd="4" destOrd="0" parTransId="{C9EFD220-4502-AA40-BD77-D8BFD3FD38FB}" sibTransId="{81DA8E18-B163-E049-88C2-5A308ECE6997}"/>
    <dgm:cxn modelId="{D6F4C5FF-637D-734C-B5BD-00A7EFDEEFF3}" srcId="{DAD2B222-AF3B-2D43-88D4-D2559B446982}" destId="{601FE6B1-85DB-6E4A-B094-58A76770BE9F}" srcOrd="2" destOrd="0" parTransId="{B4AF6731-119D-A14C-8DF4-7FE4C32C3997}" sibTransId="{40D79D5A-A16C-B14A-A8F2-3CE729EFE9F1}"/>
    <dgm:cxn modelId="{0849C60F-00F0-784C-98D1-B8159629F033}" type="presParOf" srcId="{4DD607BA-A73B-AE4B-A5B8-B08E9B8A8EA6}" destId="{D2FEB34E-4F68-8944-9906-1EC8EFFF37C0}" srcOrd="0" destOrd="0" presId="urn:microsoft.com/office/officeart/2005/8/layout/process5"/>
    <dgm:cxn modelId="{12A86A78-DB11-0F43-B22F-032B8524A4DC}" type="presParOf" srcId="{4DD607BA-A73B-AE4B-A5B8-B08E9B8A8EA6}" destId="{55DD6A99-C970-464F-9841-0F805F648CBE}" srcOrd="1" destOrd="0" presId="urn:microsoft.com/office/officeart/2005/8/layout/process5"/>
    <dgm:cxn modelId="{3C486F76-6C56-BC4B-8765-2326F8EC329E}" type="presParOf" srcId="{55DD6A99-C970-464F-9841-0F805F648CBE}" destId="{5F81862B-1DE1-7C40-A7E5-608541EEC4B5}" srcOrd="0" destOrd="0" presId="urn:microsoft.com/office/officeart/2005/8/layout/process5"/>
    <dgm:cxn modelId="{E67563CA-0473-4F40-AB23-81404648959C}" type="presParOf" srcId="{4DD607BA-A73B-AE4B-A5B8-B08E9B8A8EA6}" destId="{DE29FA6E-0C39-5241-AF58-217782153917}" srcOrd="2" destOrd="0" presId="urn:microsoft.com/office/officeart/2005/8/layout/process5"/>
    <dgm:cxn modelId="{F44A499A-B94E-7748-9768-86E395A32FCA}" type="presParOf" srcId="{4DD607BA-A73B-AE4B-A5B8-B08E9B8A8EA6}" destId="{9EF94432-88CC-294F-84B4-8F9C08A81003}" srcOrd="3" destOrd="0" presId="urn:microsoft.com/office/officeart/2005/8/layout/process5"/>
    <dgm:cxn modelId="{0B4D61D3-019D-DB4B-BB30-842023F39DB3}" type="presParOf" srcId="{9EF94432-88CC-294F-84B4-8F9C08A81003}" destId="{02C775F5-1DE1-344B-AADB-C10555236CF2}" srcOrd="0" destOrd="0" presId="urn:microsoft.com/office/officeart/2005/8/layout/process5"/>
    <dgm:cxn modelId="{CD299D5A-9556-9A4A-9E5D-9F26C5218EF9}" type="presParOf" srcId="{4DD607BA-A73B-AE4B-A5B8-B08E9B8A8EA6}" destId="{5E374885-CAD0-9D4F-8336-40FFF3AE8458}" srcOrd="4" destOrd="0" presId="urn:microsoft.com/office/officeart/2005/8/layout/process5"/>
    <dgm:cxn modelId="{BACEF0A2-F6AD-9045-95F3-831FC84EB355}" type="presParOf" srcId="{4DD607BA-A73B-AE4B-A5B8-B08E9B8A8EA6}" destId="{7BAAF1CD-BE84-1047-8D24-20701A57E1F7}" srcOrd="5" destOrd="0" presId="urn:microsoft.com/office/officeart/2005/8/layout/process5"/>
    <dgm:cxn modelId="{F90D5757-D89F-E54D-9A48-E0975550D256}" type="presParOf" srcId="{7BAAF1CD-BE84-1047-8D24-20701A57E1F7}" destId="{9ACB24FD-6D73-A24C-8131-63D918626E68}" srcOrd="0" destOrd="0" presId="urn:microsoft.com/office/officeart/2005/8/layout/process5"/>
    <dgm:cxn modelId="{BE868733-3A91-6243-AF22-A508E250D246}" type="presParOf" srcId="{4DD607BA-A73B-AE4B-A5B8-B08E9B8A8EA6}" destId="{56526FD8-654F-EE46-B0E1-DDC968C70561}" srcOrd="6" destOrd="0" presId="urn:microsoft.com/office/officeart/2005/8/layout/process5"/>
    <dgm:cxn modelId="{0E0DF958-F395-944E-BE3B-3CA496ECA4FE}" type="presParOf" srcId="{4DD607BA-A73B-AE4B-A5B8-B08E9B8A8EA6}" destId="{39339967-65F4-394E-BCFC-CBF04AD0B2CC}" srcOrd="7" destOrd="0" presId="urn:microsoft.com/office/officeart/2005/8/layout/process5"/>
    <dgm:cxn modelId="{EDCD4873-1D7B-464E-90BC-DFB6BBC2E7D7}" type="presParOf" srcId="{39339967-65F4-394E-BCFC-CBF04AD0B2CC}" destId="{C88FDB44-CEE2-5341-A63E-DA3C7ABBD3A9}" srcOrd="0" destOrd="0" presId="urn:microsoft.com/office/officeart/2005/8/layout/process5"/>
    <dgm:cxn modelId="{8F234DA3-F41F-784C-B821-39A1745FADDC}" type="presParOf" srcId="{4DD607BA-A73B-AE4B-A5B8-B08E9B8A8EA6}" destId="{1140952E-5167-7445-9FA2-258070738CEB}" srcOrd="8" destOrd="0" presId="urn:microsoft.com/office/officeart/2005/8/layout/process5"/>
    <dgm:cxn modelId="{4B51F8C0-CA3B-234C-B30B-65B99F003C82}" type="presParOf" srcId="{4DD607BA-A73B-AE4B-A5B8-B08E9B8A8EA6}" destId="{93F88772-157E-0645-BFFB-23ADEE346DF3}" srcOrd="9" destOrd="0" presId="urn:microsoft.com/office/officeart/2005/8/layout/process5"/>
    <dgm:cxn modelId="{873E7AB7-F16C-BE4A-96AF-772F3118EE61}" type="presParOf" srcId="{93F88772-157E-0645-BFFB-23ADEE346DF3}" destId="{4C03736E-074D-274D-ABFA-024A4D7DD76E}" srcOrd="0" destOrd="0" presId="urn:microsoft.com/office/officeart/2005/8/layout/process5"/>
    <dgm:cxn modelId="{81A8DCFE-0F67-1D4B-A9A2-20A245B2882E}" type="presParOf" srcId="{4DD607BA-A73B-AE4B-A5B8-B08E9B8A8EA6}" destId="{44B4550E-6DA6-8446-ACF4-51002EEAAA19}"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2DE6A-7791-D84A-81B1-8ED5121EDF46}">
      <dsp:nvSpPr>
        <dsp:cNvPr id="0" name=""/>
        <dsp:cNvSpPr/>
      </dsp:nvSpPr>
      <dsp:spPr>
        <a:xfrm>
          <a:off x="1288" y="1852006"/>
          <a:ext cx="1677209" cy="167720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63F010-D4F7-A940-A58F-97AEF1E6AEC1}">
      <dsp:nvSpPr>
        <dsp:cNvPr id="0" name=""/>
        <dsp:cNvSpPr/>
      </dsp:nvSpPr>
      <dsp:spPr>
        <a:xfrm>
          <a:off x="247553" y="3687997"/>
          <a:ext cx="1677209" cy="167720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Systematic</a:t>
          </a:r>
        </a:p>
        <a:p>
          <a:pPr marL="114300" lvl="1" indent="-114300" algn="l" defTabSz="622300">
            <a:lnSpc>
              <a:spcPct val="90000"/>
            </a:lnSpc>
            <a:spcBef>
              <a:spcPct val="0"/>
            </a:spcBef>
            <a:spcAft>
              <a:spcPct val="15000"/>
            </a:spcAft>
            <a:buChar char="•"/>
          </a:pPr>
          <a:r>
            <a:rPr lang="en-US" sz="1400" kern="1200" dirty="0"/>
            <a:t>Organized</a:t>
          </a:r>
        </a:p>
        <a:p>
          <a:pPr marL="114300" lvl="1" indent="-114300" algn="l" defTabSz="622300">
            <a:lnSpc>
              <a:spcPct val="90000"/>
            </a:lnSpc>
            <a:spcBef>
              <a:spcPct val="0"/>
            </a:spcBef>
            <a:spcAft>
              <a:spcPct val="15000"/>
            </a:spcAft>
            <a:buChar char="•"/>
          </a:pPr>
          <a:r>
            <a:rPr lang="en-US" sz="1400" kern="1200" dirty="0"/>
            <a:t>Methodology</a:t>
          </a:r>
        </a:p>
        <a:p>
          <a:pPr marL="114300" lvl="1" indent="-114300" algn="l" defTabSz="622300">
            <a:lnSpc>
              <a:spcPct val="90000"/>
            </a:lnSpc>
            <a:spcBef>
              <a:spcPct val="0"/>
            </a:spcBef>
            <a:spcAft>
              <a:spcPct val="15000"/>
            </a:spcAft>
            <a:buChar char="•"/>
          </a:pPr>
          <a:r>
            <a:rPr lang="en-US" sz="1400" kern="1200" dirty="0"/>
            <a:t>Rigorous implementation</a:t>
          </a:r>
        </a:p>
      </dsp:txBody>
      <dsp:txXfrm>
        <a:off x="296677" y="3737121"/>
        <a:ext cx="1578961" cy="1578961"/>
      </dsp:txXfrm>
    </dsp:sp>
    <dsp:sp modelId="{9B6A72DA-9F24-0E48-B61E-C5DECDC81307}">
      <dsp:nvSpPr>
        <dsp:cNvPr id="0" name=""/>
        <dsp:cNvSpPr/>
      </dsp:nvSpPr>
      <dsp:spPr>
        <a:xfrm>
          <a:off x="2001565" y="2489106"/>
          <a:ext cx="323067" cy="40301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001565" y="2569708"/>
        <a:ext cx="226147" cy="241806"/>
      </dsp:txXfrm>
    </dsp:sp>
    <dsp:sp modelId="{1D5337B9-88E0-FA4B-AF73-1677904F38B9}">
      <dsp:nvSpPr>
        <dsp:cNvPr id="0" name=""/>
        <dsp:cNvSpPr/>
      </dsp:nvSpPr>
      <dsp:spPr>
        <a:xfrm>
          <a:off x="2601548" y="1852006"/>
          <a:ext cx="1677209" cy="167720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B35894-9BA6-1B44-BD7D-6C5F99CB21AA}">
      <dsp:nvSpPr>
        <dsp:cNvPr id="0" name=""/>
        <dsp:cNvSpPr/>
      </dsp:nvSpPr>
      <dsp:spPr>
        <a:xfrm>
          <a:off x="2821045" y="3687980"/>
          <a:ext cx="1677209" cy="1677209"/>
        </a:xfrm>
        <a:prstGeom prst="roundRect">
          <a:avLst>
            <a:gd name="adj" fmla="val 10000"/>
          </a:avLst>
        </a:prstGeom>
        <a:solidFill>
          <a:schemeClr val="accent2">
            <a:hueOff val="6701147"/>
            <a:satOff val="95"/>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Continuous or repeated</a:t>
          </a:r>
        </a:p>
        <a:p>
          <a:pPr marL="114300" lvl="1" indent="-114300" algn="l" defTabSz="622300">
            <a:lnSpc>
              <a:spcPct val="90000"/>
            </a:lnSpc>
            <a:spcBef>
              <a:spcPct val="0"/>
            </a:spcBef>
            <a:spcAft>
              <a:spcPct val="15000"/>
            </a:spcAft>
            <a:buChar char="•"/>
          </a:pPr>
          <a:r>
            <a:rPr lang="en-US" sz="1400" kern="1200" dirty="0"/>
            <a:t>Regular</a:t>
          </a:r>
        </a:p>
      </dsp:txBody>
      <dsp:txXfrm>
        <a:off x="2870169" y="3737104"/>
        <a:ext cx="1578961" cy="1578961"/>
      </dsp:txXfrm>
    </dsp:sp>
    <dsp:sp modelId="{194A7010-40DD-2F43-B2A3-12353C5C654B}">
      <dsp:nvSpPr>
        <dsp:cNvPr id="0" name=""/>
        <dsp:cNvSpPr/>
      </dsp:nvSpPr>
      <dsp:spPr>
        <a:xfrm>
          <a:off x="4601825" y="2489106"/>
          <a:ext cx="323067" cy="403010"/>
        </a:xfrm>
        <a:prstGeom prst="rightArrow">
          <a:avLst>
            <a:gd name="adj1" fmla="val 60000"/>
            <a:gd name="adj2" fmla="val 50000"/>
          </a:avLst>
        </a:prstGeom>
        <a:solidFill>
          <a:schemeClr val="accent2">
            <a:hueOff val="10051720"/>
            <a:satOff val="142"/>
            <a:lumOff val="35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601825" y="2569708"/>
        <a:ext cx="226147" cy="241806"/>
      </dsp:txXfrm>
    </dsp:sp>
    <dsp:sp modelId="{EFE1975E-CECE-204F-9439-4EE57BABD6F6}">
      <dsp:nvSpPr>
        <dsp:cNvPr id="0" name=""/>
        <dsp:cNvSpPr/>
      </dsp:nvSpPr>
      <dsp:spPr>
        <a:xfrm>
          <a:off x="5201808" y="1852006"/>
          <a:ext cx="1677209" cy="1677209"/>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D88A36-4A66-9F45-A518-78AFEB8E360D}">
      <dsp:nvSpPr>
        <dsp:cNvPr id="0" name=""/>
        <dsp:cNvSpPr/>
      </dsp:nvSpPr>
      <dsp:spPr>
        <a:xfrm>
          <a:off x="5421305" y="3702253"/>
          <a:ext cx="1677209" cy="1677209"/>
        </a:xfrm>
        <a:prstGeom prst="roundRect">
          <a:avLst>
            <a:gd name="adj" fmla="val 10000"/>
          </a:avLst>
        </a:prstGeom>
        <a:solidFill>
          <a:schemeClr val="accent2">
            <a:hueOff val="13402294"/>
            <a:satOff val="189"/>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Biological samples</a:t>
          </a:r>
        </a:p>
        <a:p>
          <a:pPr marL="114300" lvl="1" indent="-114300" algn="l" defTabSz="622300">
            <a:lnSpc>
              <a:spcPct val="90000"/>
            </a:lnSpc>
            <a:spcBef>
              <a:spcPct val="0"/>
            </a:spcBef>
            <a:spcAft>
              <a:spcPct val="15000"/>
            </a:spcAft>
            <a:buChar char="•"/>
          </a:pPr>
          <a:r>
            <a:rPr lang="en-US" sz="1400" kern="1200" dirty="0"/>
            <a:t>Blood</a:t>
          </a:r>
        </a:p>
        <a:p>
          <a:pPr marL="114300" lvl="1" indent="-114300" algn="l" defTabSz="622300">
            <a:lnSpc>
              <a:spcPct val="90000"/>
            </a:lnSpc>
            <a:spcBef>
              <a:spcPct val="0"/>
            </a:spcBef>
            <a:spcAft>
              <a:spcPct val="15000"/>
            </a:spcAft>
            <a:buChar char="•"/>
          </a:pPr>
          <a:r>
            <a:rPr lang="en-US" sz="1400" kern="1200" dirty="0"/>
            <a:t>Urine</a:t>
          </a:r>
        </a:p>
      </dsp:txBody>
      <dsp:txXfrm>
        <a:off x="5470429" y="3751377"/>
        <a:ext cx="1578961" cy="1578961"/>
      </dsp:txXfrm>
    </dsp:sp>
    <dsp:sp modelId="{2731E43E-F7C4-AC45-BC5E-B458087D23B7}">
      <dsp:nvSpPr>
        <dsp:cNvPr id="0" name=""/>
        <dsp:cNvSpPr/>
      </dsp:nvSpPr>
      <dsp:spPr>
        <a:xfrm>
          <a:off x="7202085" y="2489106"/>
          <a:ext cx="323067" cy="403010"/>
        </a:xfrm>
        <a:prstGeom prst="rightArrow">
          <a:avLst>
            <a:gd name="adj1" fmla="val 60000"/>
            <a:gd name="adj2" fmla="val 50000"/>
          </a:avLst>
        </a:prstGeom>
        <a:solidFill>
          <a:schemeClr val="accent2">
            <a:hueOff val="20103441"/>
            <a:satOff val="284"/>
            <a:lumOff val="70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202085" y="2569708"/>
        <a:ext cx="226147" cy="241806"/>
      </dsp:txXfrm>
    </dsp:sp>
    <dsp:sp modelId="{3D773CD4-6505-524E-94C7-D5C03E90A51A}">
      <dsp:nvSpPr>
        <dsp:cNvPr id="0" name=""/>
        <dsp:cNvSpPr/>
      </dsp:nvSpPr>
      <dsp:spPr>
        <a:xfrm>
          <a:off x="7802068" y="1852006"/>
          <a:ext cx="1677209" cy="1677209"/>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FDF81C-17C4-8A46-8258-1B3E01379DDD}">
      <dsp:nvSpPr>
        <dsp:cNvPr id="0" name=""/>
        <dsp:cNvSpPr/>
      </dsp:nvSpPr>
      <dsp:spPr>
        <a:xfrm>
          <a:off x="8061718" y="3674596"/>
          <a:ext cx="1677209" cy="1677209"/>
        </a:xfrm>
        <a:prstGeom prst="roundRect">
          <a:avLst>
            <a:gd name="adj" fmla="val 10000"/>
          </a:avLst>
        </a:prstGeom>
        <a:solidFill>
          <a:schemeClr val="accent2">
            <a:hueOff val="20103441"/>
            <a:satOff val="284"/>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Pollutants or their metabolites</a:t>
          </a:r>
        </a:p>
        <a:p>
          <a:pPr marL="114300" lvl="1" indent="-114300" algn="l" defTabSz="622300">
            <a:lnSpc>
              <a:spcPct val="90000"/>
            </a:lnSpc>
            <a:spcBef>
              <a:spcPct val="0"/>
            </a:spcBef>
            <a:spcAft>
              <a:spcPct val="15000"/>
            </a:spcAft>
            <a:buChar char="•"/>
          </a:pPr>
          <a:r>
            <a:rPr lang="en-US" sz="1400" kern="1200" dirty="0"/>
            <a:t>Inorganic</a:t>
          </a:r>
        </a:p>
        <a:p>
          <a:pPr marL="114300" lvl="1" indent="-114300" algn="l" defTabSz="622300">
            <a:lnSpc>
              <a:spcPct val="90000"/>
            </a:lnSpc>
            <a:spcBef>
              <a:spcPct val="0"/>
            </a:spcBef>
            <a:spcAft>
              <a:spcPct val="15000"/>
            </a:spcAft>
            <a:buChar char="•"/>
          </a:pPr>
          <a:r>
            <a:rPr lang="en-US" sz="1400" kern="1200" dirty="0"/>
            <a:t>Organic</a:t>
          </a:r>
        </a:p>
      </dsp:txBody>
      <dsp:txXfrm>
        <a:off x="8110842" y="3723720"/>
        <a:ext cx="1578961" cy="1578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47282-47C0-7648-90AA-22A3607B16D8}">
      <dsp:nvSpPr>
        <dsp:cNvPr id="0" name=""/>
        <dsp:cNvSpPr/>
      </dsp:nvSpPr>
      <dsp:spPr>
        <a:xfrm>
          <a:off x="2381" y="2231496"/>
          <a:ext cx="2389187" cy="955675"/>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Long-term monitoring</a:t>
          </a:r>
        </a:p>
      </dsp:txBody>
      <dsp:txXfrm>
        <a:off x="2381" y="2231496"/>
        <a:ext cx="2150268" cy="955675"/>
      </dsp:txXfrm>
    </dsp:sp>
    <dsp:sp modelId="{3FBDBDE7-6C90-6B48-88C1-83E715DC5E6D}">
      <dsp:nvSpPr>
        <dsp:cNvPr id="0" name=""/>
        <dsp:cNvSpPr/>
      </dsp:nvSpPr>
      <dsp:spPr>
        <a:xfrm>
          <a:off x="1913731" y="2231496"/>
          <a:ext cx="2389187" cy="95567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Study of trends</a:t>
          </a:r>
        </a:p>
      </dsp:txBody>
      <dsp:txXfrm>
        <a:off x="2391569" y="2231496"/>
        <a:ext cx="1433512" cy="955675"/>
      </dsp:txXfrm>
    </dsp:sp>
    <dsp:sp modelId="{F68A2F58-8426-AD4E-85BE-0880AD470024}">
      <dsp:nvSpPr>
        <dsp:cNvPr id="0" name=""/>
        <dsp:cNvSpPr/>
      </dsp:nvSpPr>
      <dsp:spPr>
        <a:xfrm>
          <a:off x="3825081" y="2231496"/>
          <a:ext cx="2389187" cy="955675"/>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Comparison to reference values</a:t>
          </a:r>
        </a:p>
      </dsp:txBody>
      <dsp:txXfrm>
        <a:off x="4302919" y="2231496"/>
        <a:ext cx="1433512" cy="955675"/>
      </dsp:txXfrm>
    </dsp:sp>
    <dsp:sp modelId="{B18F1539-40D9-2945-BE3C-34F828847195}">
      <dsp:nvSpPr>
        <dsp:cNvPr id="0" name=""/>
        <dsp:cNvSpPr/>
      </dsp:nvSpPr>
      <dsp:spPr>
        <a:xfrm>
          <a:off x="5736431" y="2231496"/>
          <a:ext cx="2389187" cy="95567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Take corrective actions</a:t>
          </a:r>
        </a:p>
      </dsp:txBody>
      <dsp:txXfrm>
        <a:off x="6214269" y="2231496"/>
        <a:ext cx="1433512" cy="955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EB34E-4F68-8944-9906-1EC8EFFF37C0}">
      <dsp:nvSpPr>
        <dsp:cNvPr id="0" name=""/>
        <dsp:cNvSpPr/>
      </dsp:nvSpPr>
      <dsp:spPr>
        <a:xfrm>
          <a:off x="6622" y="780588"/>
          <a:ext cx="1979375" cy="11876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Planning</a:t>
          </a:r>
        </a:p>
      </dsp:txBody>
      <dsp:txXfrm>
        <a:off x="41406" y="815372"/>
        <a:ext cx="1909807" cy="1118057"/>
      </dsp:txXfrm>
    </dsp:sp>
    <dsp:sp modelId="{55DD6A99-C970-464F-9841-0F805F648CBE}">
      <dsp:nvSpPr>
        <dsp:cNvPr id="0" name=""/>
        <dsp:cNvSpPr/>
      </dsp:nvSpPr>
      <dsp:spPr>
        <a:xfrm>
          <a:off x="2160182" y="1128958"/>
          <a:ext cx="419627" cy="49088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160182" y="1227135"/>
        <a:ext cx="293739" cy="294531"/>
      </dsp:txXfrm>
    </dsp:sp>
    <dsp:sp modelId="{DE29FA6E-0C39-5241-AF58-217782153917}">
      <dsp:nvSpPr>
        <dsp:cNvPr id="0" name=""/>
        <dsp:cNvSpPr/>
      </dsp:nvSpPr>
      <dsp:spPr>
        <a:xfrm>
          <a:off x="2777747" y="780588"/>
          <a:ext cx="1979375" cy="1187625"/>
        </a:xfrm>
        <a:prstGeom prst="roundRect">
          <a:avLst>
            <a:gd name="adj" fmla="val 10000"/>
          </a:avLst>
        </a:prstGeom>
        <a:solidFill>
          <a:schemeClr val="accent4"/>
        </a:solidFill>
        <a:ln w="12700" cap="flat" cmpd="sng" algn="ctr">
          <a:solidFill>
            <a:schemeClr val="accent4">
              <a:shade val="15000"/>
            </a:schemeClr>
          </a:solidFill>
          <a:prstDash val="solid"/>
          <a:miter lim="800000"/>
        </a:ln>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Hazard identification</a:t>
          </a:r>
        </a:p>
      </dsp:txBody>
      <dsp:txXfrm>
        <a:off x="2812531" y="815372"/>
        <a:ext cx="1909807" cy="1118057"/>
      </dsp:txXfrm>
    </dsp:sp>
    <dsp:sp modelId="{9EF94432-88CC-294F-84B4-8F9C08A81003}">
      <dsp:nvSpPr>
        <dsp:cNvPr id="0" name=""/>
        <dsp:cNvSpPr/>
      </dsp:nvSpPr>
      <dsp:spPr>
        <a:xfrm>
          <a:off x="4931308" y="1128958"/>
          <a:ext cx="419627" cy="49088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931308" y="1227135"/>
        <a:ext cx="293739" cy="294531"/>
      </dsp:txXfrm>
    </dsp:sp>
    <dsp:sp modelId="{5E374885-CAD0-9D4F-8336-40FFF3AE8458}">
      <dsp:nvSpPr>
        <dsp:cNvPr id="0" name=""/>
        <dsp:cNvSpPr/>
      </dsp:nvSpPr>
      <dsp:spPr>
        <a:xfrm>
          <a:off x="5548873" y="780588"/>
          <a:ext cx="1979375" cy="1187625"/>
        </a:xfrm>
        <a:prstGeom prst="roundRect">
          <a:avLst>
            <a:gd name="adj" fmla="val 10000"/>
          </a:avLst>
        </a:prstGeom>
        <a:solidFill>
          <a:schemeClr val="accent4"/>
        </a:solidFill>
        <a:ln w="12700" cap="flat" cmpd="sng" algn="ctr">
          <a:solidFill>
            <a:schemeClr val="accent4">
              <a:shade val="15000"/>
            </a:schemeClr>
          </a:solidFill>
          <a:prstDash val="solid"/>
          <a:miter lim="800000"/>
        </a:ln>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Dose response assessment</a:t>
          </a:r>
        </a:p>
      </dsp:txBody>
      <dsp:txXfrm>
        <a:off x="5583657" y="815372"/>
        <a:ext cx="1909807" cy="1118057"/>
      </dsp:txXfrm>
    </dsp:sp>
    <dsp:sp modelId="{7BAAF1CD-BE84-1047-8D24-20701A57E1F7}">
      <dsp:nvSpPr>
        <dsp:cNvPr id="0" name=""/>
        <dsp:cNvSpPr/>
      </dsp:nvSpPr>
      <dsp:spPr>
        <a:xfrm rot="5391751">
          <a:off x="6125144" y="2485355"/>
          <a:ext cx="833341" cy="49088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6394372" y="2314128"/>
        <a:ext cx="294531" cy="686076"/>
      </dsp:txXfrm>
    </dsp:sp>
    <dsp:sp modelId="{56526FD8-654F-EE46-B0E1-DDC968C70561}">
      <dsp:nvSpPr>
        <dsp:cNvPr id="0" name=""/>
        <dsp:cNvSpPr/>
      </dsp:nvSpPr>
      <dsp:spPr>
        <a:xfrm>
          <a:off x="5555495" y="3540551"/>
          <a:ext cx="1979375" cy="1187625"/>
        </a:xfrm>
        <a:prstGeom prst="roundRect">
          <a:avLst>
            <a:gd name="adj" fmla="val 10000"/>
          </a:avLst>
        </a:prstGeom>
        <a:solidFill>
          <a:schemeClr val="accent4"/>
        </a:solidFill>
        <a:ln w="12700" cap="flat" cmpd="sng" algn="ctr">
          <a:solidFill>
            <a:schemeClr val="accent4">
              <a:shade val="15000"/>
            </a:schemeClr>
          </a:solidFill>
          <a:prstDash val="solid"/>
          <a:miter lim="800000"/>
        </a:ln>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Risk characterization</a:t>
          </a:r>
        </a:p>
      </dsp:txBody>
      <dsp:txXfrm>
        <a:off x="5590279" y="3575335"/>
        <a:ext cx="1909807" cy="1118057"/>
      </dsp:txXfrm>
    </dsp:sp>
    <dsp:sp modelId="{39339967-65F4-394E-BCFC-CBF04AD0B2CC}">
      <dsp:nvSpPr>
        <dsp:cNvPr id="0" name=""/>
        <dsp:cNvSpPr/>
      </dsp:nvSpPr>
      <dsp:spPr>
        <a:xfrm rot="12228676">
          <a:off x="3439727" y="2595975"/>
          <a:ext cx="834513" cy="49088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580724" y="2723879"/>
        <a:ext cx="687248" cy="294531"/>
      </dsp:txXfrm>
    </dsp:sp>
    <dsp:sp modelId="{1140952E-5167-7445-9FA2-258070738CEB}">
      <dsp:nvSpPr>
        <dsp:cNvPr id="0" name=""/>
        <dsp:cNvSpPr/>
      </dsp:nvSpPr>
      <dsp:spPr>
        <a:xfrm>
          <a:off x="2818582" y="2791257"/>
          <a:ext cx="1979375" cy="2706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826510" y="2799185"/>
        <a:ext cx="1963519" cy="254827"/>
      </dsp:txXfrm>
    </dsp:sp>
    <dsp:sp modelId="{93F88772-157E-0645-BFFB-23ADEE346DF3}">
      <dsp:nvSpPr>
        <dsp:cNvPr id="0" name=""/>
        <dsp:cNvSpPr/>
      </dsp:nvSpPr>
      <dsp:spPr>
        <a:xfrm rot="19263031">
          <a:off x="4928803" y="2109552"/>
          <a:ext cx="333433" cy="49088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4909357" y="2269734"/>
        <a:ext cx="294531" cy="233403"/>
      </dsp:txXfrm>
    </dsp:sp>
    <dsp:sp modelId="{44B4550E-6DA6-8446-ACF4-51002EEAAA19}">
      <dsp:nvSpPr>
        <dsp:cNvPr id="0" name=""/>
        <dsp:cNvSpPr/>
      </dsp:nvSpPr>
      <dsp:spPr>
        <a:xfrm>
          <a:off x="2834219" y="2421680"/>
          <a:ext cx="1979375" cy="1187625"/>
        </a:xfrm>
        <a:prstGeom prst="roundRect">
          <a:avLst>
            <a:gd name="adj" fmla="val 10000"/>
          </a:avLst>
        </a:prstGeom>
        <a:solidFill>
          <a:srgbClr val="00B0F0"/>
        </a:solidFill>
        <a:ln w="12700" cap="flat" cmpd="sng" algn="ctr">
          <a:solidFill>
            <a:schemeClr val="accent4">
              <a:shade val="15000"/>
            </a:schemeClr>
          </a:solidFill>
          <a:prstDash val="solid"/>
          <a:miter lim="800000"/>
        </a:ln>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Exposure assessment</a:t>
          </a:r>
        </a:p>
      </dsp:txBody>
      <dsp:txXfrm>
        <a:off x="2869003" y="2456464"/>
        <a:ext cx="1909807" cy="11180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7DA3B-231A-CC49-90D0-8E25514DA9F8}" type="datetimeFigureOut">
              <a:rPr lang="en-US" smtClean="0"/>
              <a:t>11/2/23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945B5-B104-A948-B6C2-884F39F6E94F}" type="slidenum">
              <a:rPr lang="en-US" smtClean="0"/>
              <a:t>‹#›</a:t>
            </a:fld>
            <a:endParaRPr lang="en-US"/>
          </a:p>
        </p:txBody>
      </p:sp>
    </p:spTree>
    <p:extLst>
      <p:ext uri="{BB962C8B-B14F-4D97-AF65-F5344CB8AC3E}">
        <p14:creationId xmlns:p14="http://schemas.microsoft.com/office/powerpoint/2010/main" val="2580649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693371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11/1/23</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4189872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11/1/23</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355761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11/1/23</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1880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11/1/23</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459360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11/1/23</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29830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11/1/23</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3971743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11/1/23</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970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11/1/23</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16785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11/1/23</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592448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11/1/23</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05556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11/1/23</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804946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11/1/23</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081045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hbm4eu.e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eu-parc.e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hyperlink" Target="https://www.eu-parc.e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p9E0rLJ9nlY?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hbm4eu.eu/"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hyperlink" Target="https://www.cdc.gov/nchs/nhanes/participant/participant-selected.ht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chm.pops.int/TheConvention/ThePOPs/tabid/673/Default.aspx"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svg"/><Relationship Id="rId2" Type="http://schemas.microsoft.com/office/2017/06/relationships/model3d" Target="../media/model3d1.glb"/><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hyperlink" Target="https://www.epa.gov/risk/conducting-human-health-risk-assessment#tab-1" TargetMode="Externa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A8DDC302-DBEC-4742-B54B-5E9AAFE96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858000"/>
          </a:xfrm>
          <a:custGeom>
            <a:avLst/>
            <a:gdLst>
              <a:gd name="connsiteX0" fmla="*/ 0 w 11430001"/>
              <a:gd name="connsiteY0" fmla="*/ 0 h 6858000"/>
              <a:gd name="connsiteX1" fmla="*/ 5330522 w 11430001"/>
              <a:gd name="connsiteY1" fmla="*/ 0 h 6858000"/>
              <a:gd name="connsiteX2" fmla="*/ 5334002 w 11430001"/>
              <a:gd name="connsiteY2" fmla="*/ 0 h 6858000"/>
              <a:gd name="connsiteX3" fmla="*/ 5334002 w 11430001"/>
              <a:gd name="connsiteY3" fmla="*/ 762270 h 6858000"/>
              <a:gd name="connsiteX4" fmla="*/ 11430001 w 11430001"/>
              <a:gd name="connsiteY4" fmla="*/ 762270 h 6858000"/>
              <a:gd name="connsiteX5" fmla="*/ 11430001 w 11430001"/>
              <a:gd name="connsiteY5" fmla="*/ 6094807 h 6858000"/>
              <a:gd name="connsiteX6" fmla="*/ 5330522 w 11430001"/>
              <a:gd name="connsiteY6" fmla="*/ 6094807 h 6858000"/>
              <a:gd name="connsiteX7" fmla="*/ 5330522 w 11430001"/>
              <a:gd name="connsiteY7" fmla="*/ 6858000 h 6858000"/>
              <a:gd name="connsiteX8" fmla="*/ 0 w 11430001"/>
              <a:gd name="connsiteY8" fmla="*/ 6858000 h 6858000"/>
              <a:gd name="connsiteX9" fmla="*/ 0 w 11430001"/>
              <a:gd name="connsiteY9" fmla="*/ 60948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1" h="6858000">
                <a:moveTo>
                  <a:pt x="0" y="0"/>
                </a:moveTo>
                <a:lnTo>
                  <a:pt x="5330522" y="0"/>
                </a:lnTo>
                <a:lnTo>
                  <a:pt x="5334002" y="0"/>
                </a:lnTo>
                <a:lnTo>
                  <a:pt x="5334002" y="762270"/>
                </a:lnTo>
                <a:lnTo>
                  <a:pt x="11430001" y="762270"/>
                </a:lnTo>
                <a:lnTo>
                  <a:pt x="11430001" y="6094807"/>
                </a:lnTo>
                <a:lnTo>
                  <a:pt x="5330522" y="6094807"/>
                </a:lnTo>
                <a:lnTo>
                  <a:pt x="5330522" y="6858000"/>
                </a:lnTo>
                <a:lnTo>
                  <a:pt x="0" y="6858000"/>
                </a:lnTo>
                <a:lnTo>
                  <a:pt x="0" y="6094807"/>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17B63E0-E20F-BFB3-7EE9-9FB30763D668}"/>
              </a:ext>
            </a:extLst>
          </p:cNvPr>
          <p:cNvSpPr>
            <a:spLocks noGrp="1"/>
          </p:cNvSpPr>
          <p:nvPr>
            <p:ph type="ctrTitle"/>
          </p:nvPr>
        </p:nvSpPr>
        <p:spPr>
          <a:xfrm>
            <a:off x="6082616" y="1517904"/>
            <a:ext cx="4579288" cy="2796945"/>
          </a:xfrm>
        </p:spPr>
        <p:txBody>
          <a:bodyPr>
            <a:normAutofit/>
          </a:bodyPr>
          <a:lstStyle/>
          <a:p>
            <a:pPr algn="l"/>
            <a:r>
              <a:rPr lang="en-US" sz="4200"/>
              <a:t>Human biomonitoring for the protection of health</a:t>
            </a:r>
          </a:p>
        </p:txBody>
      </p:sp>
      <p:sp>
        <p:nvSpPr>
          <p:cNvPr id="3" name="Subtitle 2">
            <a:extLst>
              <a:ext uri="{FF2B5EF4-FFF2-40B4-BE49-F238E27FC236}">
                <a16:creationId xmlns:a16="http://schemas.microsoft.com/office/drawing/2014/main" id="{3E1B1F47-21D7-96C6-7264-64F09E95C6CA}"/>
              </a:ext>
            </a:extLst>
          </p:cNvPr>
          <p:cNvSpPr>
            <a:spLocks noGrp="1"/>
          </p:cNvSpPr>
          <p:nvPr>
            <p:ph type="subTitle" idx="1"/>
          </p:nvPr>
        </p:nvSpPr>
        <p:spPr>
          <a:xfrm>
            <a:off x="6082616" y="4570807"/>
            <a:ext cx="4579288" cy="942889"/>
          </a:xfrm>
        </p:spPr>
        <p:txBody>
          <a:bodyPr>
            <a:normAutofit/>
          </a:bodyPr>
          <a:lstStyle/>
          <a:p>
            <a:pPr algn="l">
              <a:lnSpc>
                <a:spcPct val="95000"/>
              </a:lnSpc>
            </a:pPr>
            <a:r>
              <a:rPr lang="en-US" sz="1300"/>
              <a:t>E3040: Public Health Protection</a:t>
            </a:r>
          </a:p>
          <a:p>
            <a:pPr algn="l">
              <a:lnSpc>
                <a:spcPct val="95000"/>
              </a:lnSpc>
            </a:pPr>
            <a:r>
              <a:rPr lang="en-US" sz="1300"/>
              <a:t>November 2, 2023</a:t>
            </a:r>
          </a:p>
          <a:p>
            <a:pPr algn="l">
              <a:lnSpc>
                <a:spcPct val="95000"/>
              </a:lnSpc>
            </a:pPr>
            <a:r>
              <a:rPr lang="en-US" sz="1300"/>
              <a:t>Kasia Kordas, PhD</a:t>
            </a:r>
          </a:p>
        </p:txBody>
      </p:sp>
      <p:pic>
        <p:nvPicPr>
          <p:cNvPr id="4" name="Picture 3">
            <a:extLst>
              <a:ext uri="{FF2B5EF4-FFF2-40B4-BE49-F238E27FC236}">
                <a16:creationId xmlns:a16="http://schemas.microsoft.com/office/drawing/2014/main" id="{69054B8A-9A6A-9862-1C91-4556287DB33D}"/>
              </a:ext>
            </a:extLst>
          </p:cNvPr>
          <p:cNvPicPr>
            <a:picLocks noChangeAspect="1"/>
          </p:cNvPicPr>
          <p:nvPr/>
        </p:nvPicPr>
        <p:blipFill rotWithShape="1">
          <a:blip r:embed="rId2"/>
          <a:srcRect l="149" r="3" b="3"/>
          <a:stretch/>
        </p:blipFill>
        <p:spPr>
          <a:xfrm>
            <a:off x="20" y="758953"/>
            <a:ext cx="5327883" cy="5335854"/>
          </a:xfrm>
          <a:prstGeom prst="rect">
            <a:avLst/>
          </a:prstGeom>
        </p:spPr>
      </p:pic>
    </p:spTree>
    <p:extLst>
      <p:ext uri="{BB962C8B-B14F-4D97-AF65-F5344CB8AC3E}">
        <p14:creationId xmlns:p14="http://schemas.microsoft.com/office/powerpoint/2010/main" val="284889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490F-8A6B-CFE6-8792-0F35277AA3E8}"/>
              </a:ext>
            </a:extLst>
          </p:cNvPr>
          <p:cNvSpPr>
            <a:spLocks noGrp="1"/>
          </p:cNvSpPr>
          <p:nvPr>
            <p:ph type="title"/>
          </p:nvPr>
        </p:nvSpPr>
        <p:spPr>
          <a:xfrm>
            <a:off x="1517904" y="1194347"/>
            <a:ext cx="9144000" cy="817333"/>
          </a:xfrm>
        </p:spPr>
        <p:txBody>
          <a:bodyPr/>
          <a:lstStyle/>
          <a:p>
            <a:r>
              <a:rPr lang="en-US" dirty="0"/>
              <a:t>HBM is not universally implemented</a:t>
            </a:r>
          </a:p>
        </p:txBody>
      </p:sp>
      <p:sp>
        <p:nvSpPr>
          <p:cNvPr id="3" name="Content Placeholder 2">
            <a:extLst>
              <a:ext uri="{FF2B5EF4-FFF2-40B4-BE49-F238E27FC236}">
                <a16:creationId xmlns:a16="http://schemas.microsoft.com/office/drawing/2014/main" id="{CF7623A3-D77B-0A78-8648-415B96E94471}"/>
              </a:ext>
            </a:extLst>
          </p:cNvPr>
          <p:cNvSpPr>
            <a:spLocks noGrp="1"/>
          </p:cNvSpPr>
          <p:nvPr>
            <p:ph idx="1"/>
          </p:nvPr>
        </p:nvSpPr>
        <p:spPr>
          <a:xfrm>
            <a:off x="1517904" y="2152357"/>
            <a:ext cx="9144000" cy="3946691"/>
          </a:xfrm>
        </p:spPr>
        <p:txBody>
          <a:bodyPr/>
          <a:lstStyle/>
          <a:p>
            <a:r>
              <a:rPr lang="en-US" dirty="0"/>
              <a:t>HBM is very costly – mostly rich countries or regions do it</a:t>
            </a:r>
          </a:p>
          <a:p>
            <a:pPr lvl="1"/>
            <a:r>
              <a:rPr lang="en-US" dirty="0"/>
              <a:t>USA, Canada</a:t>
            </a:r>
          </a:p>
          <a:p>
            <a:pPr lvl="1"/>
            <a:r>
              <a:rPr lang="en-US" dirty="0"/>
              <a:t>EU</a:t>
            </a:r>
          </a:p>
          <a:p>
            <a:pPr lvl="1"/>
            <a:r>
              <a:rPr lang="en-US" dirty="0"/>
              <a:t>(China)</a:t>
            </a:r>
          </a:p>
          <a:p>
            <a:r>
              <a:rPr lang="en-US" dirty="0"/>
              <a:t>Not in Latin America &amp; Caribbean</a:t>
            </a:r>
          </a:p>
        </p:txBody>
      </p:sp>
      <p:grpSp>
        <p:nvGrpSpPr>
          <p:cNvPr id="7" name="Group 6">
            <a:extLst>
              <a:ext uri="{FF2B5EF4-FFF2-40B4-BE49-F238E27FC236}">
                <a16:creationId xmlns:a16="http://schemas.microsoft.com/office/drawing/2014/main" id="{C0972AB0-1494-77F5-EBAB-8C35A4C4EF3A}"/>
              </a:ext>
            </a:extLst>
          </p:cNvPr>
          <p:cNvGrpSpPr/>
          <p:nvPr/>
        </p:nvGrpSpPr>
        <p:grpSpPr>
          <a:xfrm>
            <a:off x="7329267" y="3306862"/>
            <a:ext cx="7540284" cy="3176100"/>
            <a:chOff x="7329267" y="3306862"/>
            <a:chExt cx="7540284" cy="3176100"/>
          </a:xfrm>
        </p:grpSpPr>
        <p:pic>
          <p:nvPicPr>
            <p:cNvPr id="5" name="Picture 4" descr="A blue background with white text&#10;&#10;Description automatically generated">
              <a:extLst>
                <a:ext uri="{FF2B5EF4-FFF2-40B4-BE49-F238E27FC236}">
                  <a16:creationId xmlns:a16="http://schemas.microsoft.com/office/drawing/2014/main" id="{4EE7DE98-B939-B038-F7C4-065DC83334FF}"/>
                </a:ext>
              </a:extLst>
            </p:cNvPr>
            <p:cNvPicPr>
              <a:picLocks noChangeAspect="1"/>
            </p:cNvPicPr>
            <p:nvPr/>
          </p:nvPicPr>
          <p:blipFill>
            <a:blip r:embed="rId2"/>
            <a:stretch>
              <a:fillRect/>
            </a:stretch>
          </p:blipFill>
          <p:spPr>
            <a:xfrm>
              <a:off x="7329267" y="3306862"/>
              <a:ext cx="4641557" cy="2792186"/>
            </a:xfrm>
            <a:prstGeom prst="rect">
              <a:avLst/>
            </a:prstGeom>
          </p:spPr>
        </p:pic>
        <p:sp>
          <p:nvSpPr>
            <p:cNvPr id="6" name="TextBox 5">
              <a:extLst>
                <a:ext uri="{FF2B5EF4-FFF2-40B4-BE49-F238E27FC236}">
                  <a16:creationId xmlns:a16="http://schemas.microsoft.com/office/drawing/2014/main" id="{53680A1A-C1A1-D74A-673D-DCCD74594E91}"/>
                </a:ext>
              </a:extLst>
            </p:cNvPr>
            <p:cNvSpPr txBox="1"/>
            <p:nvPr/>
          </p:nvSpPr>
          <p:spPr>
            <a:xfrm>
              <a:off x="7568419" y="6205963"/>
              <a:ext cx="730113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Tamayo-Ortiz M et al. </a:t>
              </a:r>
              <a:r>
                <a:rPr lang="en-US" sz="1200" i="1" dirty="0">
                  <a:solidFill>
                    <a:srgbClr val="211D1E"/>
                  </a:solidFill>
                  <a:effectLst/>
                  <a:latin typeface="Calibri" panose="020F0502020204030204" pitchFamily="34" charset="0"/>
                  <a:cs typeface="Calibri" panose="020F0502020204030204" pitchFamily="34" charset="0"/>
                </a:rPr>
                <a:t>Annals of Global Health</a:t>
              </a:r>
              <a:r>
                <a:rPr lang="en-US" sz="1200" dirty="0">
                  <a:solidFill>
                    <a:srgbClr val="211D1E"/>
                  </a:solidFill>
                  <a:effectLst/>
                  <a:latin typeface="Calibri" panose="020F0502020204030204" pitchFamily="34" charset="0"/>
                  <a:cs typeface="Calibri" panose="020F0502020204030204" pitchFamily="34" charset="0"/>
                </a:rPr>
                <a:t>. 2022; 88(1): 80, 1–11.</a:t>
              </a:r>
            </a:p>
          </p:txBody>
        </p:sp>
      </p:grpSp>
    </p:spTree>
    <p:extLst>
      <p:ext uri="{BB962C8B-B14F-4D97-AF65-F5344CB8AC3E}">
        <p14:creationId xmlns:p14="http://schemas.microsoft.com/office/powerpoint/2010/main" val="10211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5"/>
          <p:cNvSpPr txBox="1">
            <a:spLocks noGrp="1"/>
          </p:cNvSpPr>
          <p:nvPr>
            <p:ph type="title"/>
          </p:nvPr>
        </p:nvSpPr>
        <p:spPr>
          <a:xfrm>
            <a:off x="1032600" y="-11450"/>
            <a:ext cx="11159400" cy="1077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dirty="0"/>
              <a:t>Secular trends in blood Pb, 2009-19, n=759</a:t>
            </a:r>
            <a:endParaRPr sz="3600" dirty="0"/>
          </a:p>
        </p:txBody>
      </p:sp>
      <p:cxnSp>
        <p:nvCxnSpPr>
          <p:cNvPr id="474" name="Google Shape;474;p15"/>
          <p:cNvCxnSpPr/>
          <p:nvPr/>
        </p:nvCxnSpPr>
        <p:spPr>
          <a:xfrm rot="10800000" flipH="1">
            <a:off x="1458183" y="4728041"/>
            <a:ext cx="11400" cy="868500"/>
          </a:xfrm>
          <a:prstGeom prst="straightConnector1">
            <a:avLst/>
          </a:prstGeom>
          <a:noFill/>
          <a:ln w="19050" cap="flat" cmpd="sng">
            <a:solidFill>
              <a:srgbClr val="92D050"/>
            </a:solidFill>
            <a:prstDash val="solid"/>
            <a:miter lim="800000"/>
            <a:headEnd type="triangle" w="med" len="med"/>
            <a:tailEnd type="none" w="sm" len="sm"/>
          </a:ln>
        </p:spPr>
      </p:cxnSp>
      <p:sp>
        <p:nvSpPr>
          <p:cNvPr id="475" name="Google Shape;475;p15"/>
          <p:cNvSpPr/>
          <p:nvPr/>
        </p:nvSpPr>
        <p:spPr>
          <a:xfrm>
            <a:off x="19198" y="6532375"/>
            <a:ext cx="119364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alibri"/>
                <a:ea typeface="Calibri"/>
                <a:cs typeface="Calibri"/>
                <a:sym typeface="Calibri"/>
              </a:rPr>
              <a:t>Queirolo, Kordas, Martínez, Barg, Mañay. </a:t>
            </a:r>
            <a:r>
              <a:rPr lang="en-US" sz="1100">
                <a:solidFill>
                  <a:schemeClr val="dk1"/>
                </a:solidFill>
                <a:latin typeface="Calibri"/>
                <a:ea typeface="Calibri"/>
                <a:cs typeface="Calibri"/>
                <a:sym typeface="Calibri"/>
              </a:rPr>
              <a:t>Secular trends in blood lead concentrations of school-age children in Montevideo, Uruguay from 2009 to 2019 (under review).</a:t>
            </a:r>
            <a:r>
              <a:rPr lang="en-US" sz="1100">
                <a:solidFill>
                  <a:srgbClr val="00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477" name="Google Shape;477;p15"/>
          <p:cNvSpPr txBox="1"/>
          <p:nvPr/>
        </p:nvSpPr>
        <p:spPr>
          <a:xfrm>
            <a:off x="628803" y="4082975"/>
            <a:ext cx="16548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Leaded gasoline phased out</a:t>
            </a:r>
            <a:endParaRPr sz="1500"/>
          </a:p>
        </p:txBody>
      </p:sp>
      <p:pic>
        <p:nvPicPr>
          <p:cNvPr id="478" name="Google Shape;478;p15"/>
          <p:cNvPicPr preferRelativeResize="0"/>
          <p:nvPr/>
        </p:nvPicPr>
        <p:blipFill>
          <a:blip r:embed="rId3">
            <a:alphaModFix/>
          </a:blip>
          <a:stretch>
            <a:fillRect/>
          </a:stretch>
        </p:blipFill>
        <p:spPr>
          <a:xfrm>
            <a:off x="2088925" y="1161550"/>
            <a:ext cx="7239575" cy="5433650"/>
          </a:xfrm>
          <a:prstGeom prst="rect">
            <a:avLst/>
          </a:prstGeom>
          <a:noFill/>
          <a:ln>
            <a:noFill/>
          </a:ln>
        </p:spPr>
      </p:pic>
      <p:cxnSp>
        <p:nvCxnSpPr>
          <p:cNvPr id="479" name="Google Shape;479;p15"/>
          <p:cNvCxnSpPr/>
          <p:nvPr/>
        </p:nvCxnSpPr>
        <p:spPr>
          <a:xfrm flipH="1">
            <a:off x="580500" y="5629500"/>
            <a:ext cx="2497500" cy="13500"/>
          </a:xfrm>
          <a:prstGeom prst="straightConnector1">
            <a:avLst/>
          </a:prstGeom>
          <a:noFill/>
          <a:ln w="9525" cap="flat" cmpd="sng">
            <a:solidFill>
              <a:schemeClr val="dk2"/>
            </a:solidFill>
            <a:prstDash val="solid"/>
            <a:round/>
            <a:headEnd type="none" w="med" len="med"/>
            <a:tailEnd type="none" w="med" len="med"/>
          </a:ln>
        </p:spPr>
      </p:cxnSp>
      <p:sp>
        <p:nvSpPr>
          <p:cNvPr id="480" name="Google Shape;480;p15"/>
          <p:cNvSpPr txBox="1"/>
          <p:nvPr/>
        </p:nvSpPr>
        <p:spPr>
          <a:xfrm>
            <a:off x="1174500" y="5535900"/>
            <a:ext cx="914400" cy="2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2004</a:t>
            </a:r>
            <a:endParaRPr>
              <a:latin typeface="Calibri"/>
              <a:ea typeface="Calibri"/>
              <a:cs typeface="Calibri"/>
              <a:sym typeface="Calibri"/>
            </a:endParaRPr>
          </a:p>
        </p:txBody>
      </p:sp>
    </p:spTree>
    <p:extLst>
      <p:ext uri="{BB962C8B-B14F-4D97-AF65-F5344CB8AC3E}">
        <p14:creationId xmlns:p14="http://schemas.microsoft.com/office/powerpoint/2010/main" val="871816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64A6-B9D4-73D5-78C6-2E934545AD8C}"/>
              </a:ext>
            </a:extLst>
          </p:cNvPr>
          <p:cNvSpPr>
            <a:spLocks noGrp="1"/>
          </p:cNvSpPr>
          <p:nvPr>
            <p:ph type="title"/>
          </p:nvPr>
        </p:nvSpPr>
        <p:spPr>
          <a:xfrm>
            <a:off x="794244" y="856723"/>
            <a:ext cx="6281805" cy="1344168"/>
          </a:xfrm>
        </p:spPr>
        <p:txBody>
          <a:bodyPr>
            <a:normAutofit fontScale="90000"/>
          </a:bodyPr>
          <a:lstStyle/>
          <a:p>
            <a:r>
              <a:rPr lang="en-US" dirty="0"/>
              <a:t>Enormous effort to develop &amp; implement HBM</a:t>
            </a:r>
          </a:p>
        </p:txBody>
      </p:sp>
      <p:pic>
        <p:nvPicPr>
          <p:cNvPr id="5" name="Content Placeholder 4" descr="A diagram of a diagram of a business&#10;&#10;Description automatically generated with medium confidence">
            <a:extLst>
              <a:ext uri="{FF2B5EF4-FFF2-40B4-BE49-F238E27FC236}">
                <a16:creationId xmlns:a16="http://schemas.microsoft.com/office/drawing/2014/main" id="{8C7FD25F-6BAA-464E-3746-5B5734FD577F}"/>
              </a:ext>
            </a:extLst>
          </p:cNvPr>
          <p:cNvPicPr>
            <a:picLocks noGrp="1" noChangeAspect="1"/>
          </p:cNvPicPr>
          <p:nvPr>
            <p:ph idx="1"/>
          </p:nvPr>
        </p:nvPicPr>
        <p:blipFill>
          <a:blip r:embed="rId2"/>
          <a:stretch>
            <a:fillRect/>
          </a:stretch>
        </p:blipFill>
        <p:spPr>
          <a:xfrm>
            <a:off x="7046617" y="217917"/>
            <a:ext cx="5090740" cy="6422166"/>
          </a:xfrm>
        </p:spPr>
      </p:pic>
      <p:sp>
        <p:nvSpPr>
          <p:cNvPr id="6" name="TextBox 5">
            <a:extLst>
              <a:ext uri="{FF2B5EF4-FFF2-40B4-BE49-F238E27FC236}">
                <a16:creationId xmlns:a16="http://schemas.microsoft.com/office/drawing/2014/main" id="{26D60907-6AF8-44E5-C999-5E70B4B87738}"/>
              </a:ext>
            </a:extLst>
          </p:cNvPr>
          <p:cNvSpPr txBox="1"/>
          <p:nvPr/>
        </p:nvSpPr>
        <p:spPr>
          <a:xfrm>
            <a:off x="1107955" y="2101403"/>
            <a:ext cx="5349115" cy="4493538"/>
          </a:xfrm>
          <a:prstGeom prst="rect">
            <a:avLst/>
          </a:prstGeom>
          <a:noFill/>
        </p:spPr>
        <p:txBody>
          <a:bodyPr wrap="square" rtlCol="0">
            <a:spAutoFit/>
          </a:bodyPr>
          <a:lstStyle/>
          <a:p>
            <a:pPr marL="342900" indent="-342900">
              <a:buAutoNum type="arabicPeriod"/>
            </a:pPr>
            <a:r>
              <a:rPr lang="en-US" sz="2200" dirty="0"/>
              <a:t>Government needs to recognize that HBM is important for population health.</a:t>
            </a:r>
          </a:p>
          <a:p>
            <a:pPr marL="342900" indent="-342900">
              <a:buAutoNum type="arabicPeriod"/>
            </a:pPr>
            <a:r>
              <a:rPr lang="en-US" sz="2200" dirty="0"/>
              <a:t>Funding is essential – start-up costs &amp; sustained investment.</a:t>
            </a:r>
          </a:p>
          <a:p>
            <a:pPr marL="342900" indent="-342900">
              <a:buAutoNum type="arabicPeriod"/>
            </a:pPr>
            <a:r>
              <a:rPr lang="en-US" sz="2200" dirty="0"/>
              <a:t>Human resources with appropriate expertise and adequate level of training.</a:t>
            </a:r>
          </a:p>
          <a:p>
            <a:pPr marL="342900" indent="-342900">
              <a:buAutoNum type="arabicPeriod"/>
            </a:pPr>
            <a:r>
              <a:rPr lang="en-US" sz="2200" dirty="0"/>
              <a:t>Laboratory set-up capable of handling samples</a:t>
            </a:r>
          </a:p>
          <a:p>
            <a:pPr marL="800100" lvl="1" indent="-342900">
              <a:buAutoNum type="arabicPeriod"/>
            </a:pPr>
            <a:r>
              <a:rPr lang="en-US" sz="2200" dirty="0"/>
              <a:t>Standard operating procedures</a:t>
            </a:r>
          </a:p>
          <a:p>
            <a:pPr marL="800100" lvl="1" indent="-342900">
              <a:buAutoNum type="arabicPeriod"/>
            </a:pPr>
            <a:r>
              <a:rPr lang="en-US" sz="2200" dirty="0"/>
              <a:t>Method validation</a:t>
            </a:r>
          </a:p>
          <a:p>
            <a:pPr marL="800100" lvl="1" indent="-342900">
              <a:buAutoNum type="arabicPeriod"/>
            </a:pPr>
            <a:r>
              <a:rPr lang="en-US" sz="2200" dirty="0"/>
              <a:t>Implementation of QC/QA</a:t>
            </a:r>
          </a:p>
        </p:txBody>
      </p:sp>
      <p:sp>
        <p:nvSpPr>
          <p:cNvPr id="7" name="TextBox 6">
            <a:extLst>
              <a:ext uri="{FF2B5EF4-FFF2-40B4-BE49-F238E27FC236}">
                <a16:creationId xmlns:a16="http://schemas.microsoft.com/office/drawing/2014/main" id="{6CEA624D-DED6-25FD-A2E0-CCF3147CF7E3}"/>
              </a:ext>
            </a:extLst>
          </p:cNvPr>
          <p:cNvSpPr txBox="1"/>
          <p:nvPr/>
        </p:nvSpPr>
        <p:spPr>
          <a:xfrm>
            <a:off x="7433479" y="6581001"/>
            <a:ext cx="730113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Tamayo-Ortiz M et al. </a:t>
            </a:r>
            <a:r>
              <a:rPr lang="en-US" sz="1200" i="1" dirty="0">
                <a:solidFill>
                  <a:srgbClr val="211D1E"/>
                </a:solidFill>
                <a:effectLst/>
                <a:latin typeface="Calibri" panose="020F0502020204030204" pitchFamily="34" charset="0"/>
                <a:cs typeface="Calibri" panose="020F0502020204030204" pitchFamily="34" charset="0"/>
              </a:rPr>
              <a:t>Annals of Global Health</a:t>
            </a:r>
            <a:r>
              <a:rPr lang="en-US" sz="1200" dirty="0">
                <a:solidFill>
                  <a:srgbClr val="211D1E"/>
                </a:solidFill>
                <a:effectLst/>
                <a:latin typeface="Calibri" panose="020F0502020204030204" pitchFamily="34" charset="0"/>
                <a:cs typeface="Calibri" panose="020F0502020204030204" pitchFamily="34" charset="0"/>
              </a:rPr>
              <a:t>. 2022; 88(1): 80, 1–11.</a:t>
            </a:r>
          </a:p>
        </p:txBody>
      </p:sp>
    </p:spTree>
    <p:extLst>
      <p:ext uri="{BB962C8B-B14F-4D97-AF65-F5344CB8AC3E}">
        <p14:creationId xmlns:p14="http://schemas.microsoft.com/office/powerpoint/2010/main" val="3156440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64A6-B9D4-73D5-78C6-2E934545AD8C}"/>
              </a:ext>
            </a:extLst>
          </p:cNvPr>
          <p:cNvSpPr>
            <a:spLocks noGrp="1"/>
          </p:cNvSpPr>
          <p:nvPr>
            <p:ph type="title"/>
          </p:nvPr>
        </p:nvSpPr>
        <p:spPr>
          <a:xfrm>
            <a:off x="794244" y="856723"/>
            <a:ext cx="6281805" cy="1344168"/>
          </a:xfrm>
        </p:spPr>
        <p:txBody>
          <a:bodyPr>
            <a:normAutofit fontScale="90000"/>
          </a:bodyPr>
          <a:lstStyle/>
          <a:p>
            <a:r>
              <a:rPr lang="en-US" dirty="0"/>
              <a:t>Enormous effort to develop &amp; implement HBM</a:t>
            </a:r>
          </a:p>
        </p:txBody>
      </p:sp>
      <p:pic>
        <p:nvPicPr>
          <p:cNvPr id="5" name="Content Placeholder 4" descr="A diagram of a diagram of a business&#10;&#10;Description automatically generated with medium confidence">
            <a:extLst>
              <a:ext uri="{FF2B5EF4-FFF2-40B4-BE49-F238E27FC236}">
                <a16:creationId xmlns:a16="http://schemas.microsoft.com/office/drawing/2014/main" id="{8C7FD25F-6BAA-464E-3746-5B5734FD577F}"/>
              </a:ext>
            </a:extLst>
          </p:cNvPr>
          <p:cNvPicPr>
            <a:picLocks noGrp="1" noChangeAspect="1"/>
          </p:cNvPicPr>
          <p:nvPr>
            <p:ph idx="1"/>
          </p:nvPr>
        </p:nvPicPr>
        <p:blipFill>
          <a:blip r:embed="rId2"/>
          <a:stretch>
            <a:fillRect/>
          </a:stretch>
        </p:blipFill>
        <p:spPr>
          <a:xfrm>
            <a:off x="7046617" y="217917"/>
            <a:ext cx="5090740" cy="6422166"/>
          </a:xfrm>
        </p:spPr>
      </p:pic>
      <p:sp>
        <p:nvSpPr>
          <p:cNvPr id="6" name="TextBox 5">
            <a:extLst>
              <a:ext uri="{FF2B5EF4-FFF2-40B4-BE49-F238E27FC236}">
                <a16:creationId xmlns:a16="http://schemas.microsoft.com/office/drawing/2014/main" id="{26D60907-6AF8-44E5-C999-5E70B4B87738}"/>
              </a:ext>
            </a:extLst>
          </p:cNvPr>
          <p:cNvSpPr txBox="1"/>
          <p:nvPr/>
        </p:nvSpPr>
        <p:spPr>
          <a:xfrm>
            <a:off x="1009480" y="2326484"/>
            <a:ext cx="5630470" cy="3477875"/>
          </a:xfrm>
          <a:prstGeom prst="rect">
            <a:avLst/>
          </a:prstGeom>
          <a:noFill/>
        </p:spPr>
        <p:txBody>
          <a:bodyPr wrap="square" rtlCol="0">
            <a:spAutoFit/>
          </a:bodyPr>
          <a:lstStyle/>
          <a:p>
            <a:r>
              <a:rPr lang="en-US" sz="2200" dirty="0"/>
              <a:t>5. Logistics related to sample collection, transport, storage and processing.</a:t>
            </a:r>
          </a:p>
          <a:p>
            <a:r>
              <a:rPr lang="en-US" sz="2200" dirty="0"/>
              <a:t>6. Development and updating of data collection forms &amp; data entry systems. Regular data checks.</a:t>
            </a:r>
          </a:p>
          <a:p>
            <a:r>
              <a:rPr lang="en-US" sz="2200" dirty="0"/>
              <a:t>7. Design and maintenance of (centralized) database system for long-term data storage and sharing.</a:t>
            </a:r>
          </a:p>
          <a:p>
            <a:r>
              <a:rPr lang="en-US" sz="2200" dirty="0"/>
              <a:t>8. Staff with appropriate data management skills needed.</a:t>
            </a:r>
          </a:p>
        </p:txBody>
      </p:sp>
      <p:sp>
        <p:nvSpPr>
          <p:cNvPr id="7" name="TextBox 6">
            <a:extLst>
              <a:ext uri="{FF2B5EF4-FFF2-40B4-BE49-F238E27FC236}">
                <a16:creationId xmlns:a16="http://schemas.microsoft.com/office/drawing/2014/main" id="{6CEA624D-DED6-25FD-A2E0-CCF3147CF7E3}"/>
              </a:ext>
            </a:extLst>
          </p:cNvPr>
          <p:cNvSpPr txBox="1"/>
          <p:nvPr/>
        </p:nvSpPr>
        <p:spPr>
          <a:xfrm>
            <a:off x="7433479" y="6581001"/>
            <a:ext cx="730113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Tamayo-Ortiz M et al. </a:t>
            </a:r>
            <a:r>
              <a:rPr lang="en-US" sz="1200" i="1" dirty="0">
                <a:solidFill>
                  <a:srgbClr val="211D1E"/>
                </a:solidFill>
                <a:effectLst/>
                <a:latin typeface="Calibri" panose="020F0502020204030204" pitchFamily="34" charset="0"/>
                <a:cs typeface="Calibri" panose="020F0502020204030204" pitchFamily="34" charset="0"/>
              </a:rPr>
              <a:t>Annals of Global Health</a:t>
            </a:r>
            <a:r>
              <a:rPr lang="en-US" sz="1200" dirty="0">
                <a:solidFill>
                  <a:srgbClr val="211D1E"/>
                </a:solidFill>
                <a:effectLst/>
                <a:latin typeface="Calibri" panose="020F0502020204030204" pitchFamily="34" charset="0"/>
                <a:cs typeface="Calibri" panose="020F0502020204030204" pitchFamily="34" charset="0"/>
              </a:rPr>
              <a:t>. 2022; 88(1): 80, 1–11.</a:t>
            </a:r>
          </a:p>
        </p:txBody>
      </p:sp>
    </p:spTree>
    <p:extLst>
      <p:ext uri="{BB962C8B-B14F-4D97-AF65-F5344CB8AC3E}">
        <p14:creationId xmlns:p14="http://schemas.microsoft.com/office/powerpoint/2010/main" val="1191092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64A6-B9D4-73D5-78C6-2E934545AD8C}"/>
              </a:ext>
            </a:extLst>
          </p:cNvPr>
          <p:cNvSpPr>
            <a:spLocks noGrp="1"/>
          </p:cNvSpPr>
          <p:nvPr>
            <p:ph type="title"/>
          </p:nvPr>
        </p:nvSpPr>
        <p:spPr>
          <a:xfrm>
            <a:off x="794244" y="856723"/>
            <a:ext cx="6281805" cy="1344168"/>
          </a:xfrm>
        </p:spPr>
        <p:txBody>
          <a:bodyPr>
            <a:normAutofit/>
          </a:bodyPr>
          <a:lstStyle/>
          <a:p>
            <a:r>
              <a:rPr lang="en-US" dirty="0"/>
              <a:t>Additional considerations</a:t>
            </a:r>
          </a:p>
        </p:txBody>
      </p:sp>
      <p:pic>
        <p:nvPicPr>
          <p:cNvPr id="5" name="Content Placeholder 4" descr="A diagram of a diagram of a business&#10;&#10;Description automatically generated with medium confidence">
            <a:extLst>
              <a:ext uri="{FF2B5EF4-FFF2-40B4-BE49-F238E27FC236}">
                <a16:creationId xmlns:a16="http://schemas.microsoft.com/office/drawing/2014/main" id="{8C7FD25F-6BAA-464E-3746-5B5734FD577F}"/>
              </a:ext>
            </a:extLst>
          </p:cNvPr>
          <p:cNvPicPr>
            <a:picLocks noGrp="1" noChangeAspect="1"/>
          </p:cNvPicPr>
          <p:nvPr>
            <p:ph idx="1"/>
          </p:nvPr>
        </p:nvPicPr>
        <p:blipFill>
          <a:blip r:embed="rId2"/>
          <a:stretch>
            <a:fillRect/>
          </a:stretch>
        </p:blipFill>
        <p:spPr>
          <a:xfrm>
            <a:off x="7046617" y="217917"/>
            <a:ext cx="5090740" cy="6422166"/>
          </a:xfrm>
        </p:spPr>
      </p:pic>
      <p:sp>
        <p:nvSpPr>
          <p:cNvPr id="6" name="TextBox 5">
            <a:extLst>
              <a:ext uri="{FF2B5EF4-FFF2-40B4-BE49-F238E27FC236}">
                <a16:creationId xmlns:a16="http://schemas.microsoft.com/office/drawing/2014/main" id="{26D60907-6AF8-44E5-C999-5E70B4B87738}"/>
              </a:ext>
            </a:extLst>
          </p:cNvPr>
          <p:cNvSpPr txBox="1"/>
          <p:nvPr/>
        </p:nvSpPr>
        <p:spPr>
          <a:xfrm>
            <a:off x="1009480" y="2326484"/>
            <a:ext cx="5630470" cy="3816429"/>
          </a:xfrm>
          <a:prstGeom prst="rect">
            <a:avLst/>
          </a:prstGeom>
          <a:noFill/>
        </p:spPr>
        <p:txBody>
          <a:bodyPr wrap="square" rtlCol="0">
            <a:spAutoFit/>
          </a:bodyPr>
          <a:lstStyle/>
          <a:p>
            <a:r>
              <a:rPr lang="en-US" sz="2200" dirty="0"/>
              <a:t>9. Regular data sharing with scientific community.</a:t>
            </a:r>
          </a:p>
          <a:p>
            <a:r>
              <a:rPr lang="en-US" sz="2200" dirty="0"/>
              <a:t>10. Institutional accountability is required to ensure appropriate/efficient use of resources and data release to inform policy.</a:t>
            </a:r>
          </a:p>
          <a:p>
            <a:r>
              <a:rPr lang="en-US" sz="2200" dirty="0"/>
              <a:t>11. Regular measurement of pollutants should result in policies and regulations.</a:t>
            </a:r>
          </a:p>
          <a:p>
            <a:r>
              <a:rPr lang="en-US" sz="2200" dirty="0"/>
              <a:t>12. Regional cooperation may reduce costs, and harmonize protocols, data sharing, and cross-country comparisons.</a:t>
            </a:r>
          </a:p>
        </p:txBody>
      </p:sp>
      <p:sp>
        <p:nvSpPr>
          <p:cNvPr id="7" name="TextBox 6">
            <a:extLst>
              <a:ext uri="{FF2B5EF4-FFF2-40B4-BE49-F238E27FC236}">
                <a16:creationId xmlns:a16="http://schemas.microsoft.com/office/drawing/2014/main" id="{6CEA624D-DED6-25FD-A2E0-CCF3147CF7E3}"/>
              </a:ext>
            </a:extLst>
          </p:cNvPr>
          <p:cNvSpPr txBox="1"/>
          <p:nvPr/>
        </p:nvSpPr>
        <p:spPr>
          <a:xfrm>
            <a:off x="7433479" y="6581001"/>
            <a:ext cx="730113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Tamayo-Ortiz M et al. </a:t>
            </a:r>
            <a:r>
              <a:rPr lang="en-US" sz="1200" i="1" dirty="0">
                <a:solidFill>
                  <a:srgbClr val="211D1E"/>
                </a:solidFill>
                <a:effectLst/>
                <a:latin typeface="Calibri" panose="020F0502020204030204" pitchFamily="34" charset="0"/>
                <a:cs typeface="Calibri" panose="020F0502020204030204" pitchFamily="34" charset="0"/>
              </a:rPr>
              <a:t>Annals of Global Health</a:t>
            </a:r>
            <a:r>
              <a:rPr lang="en-US" sz="1200" dirty="0">
                <a:solidFill>
                  <a:srgbClr val="211D1E"/>
                </a:solidFill>
                <a:effectLst/>
                <a:latin typeface="Calibri" panose="020F0502020204030204" pitchFamily="34" charset="0"/>
                <a:cs typeface="Calibri" panose="020F0502020204030204" pitchFamily="34" charset="0"/>
              </a:rPr>
              <a:t>. 2022; 88(1): 80, 1–11.</a:t>
            </a:r>
          </a:p>
        </p:txBody>
      </p:sp>
    </p:spTree>
    <p:extLst>
      <p:ext uri="{BB962C8B-B14F-4D97-AF65-F5344CB8AC3E}">
        <p14:creationId xmlns:p14="http://schemas.microsoft.com/office/powerpoint/2010/main" val="74989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AA097-21BE-859C-1FEC-69B9101B68C9}"/>
              </a:ext>
            </a:extLst>
          </p:cNvPr>
          <p:cNvSpPr>
            <a:spLocks noGrp="1"/>
          </p:cNvSpPr>
          <p:nvPr>
            <p:ph type="title"/>
          </p:nvPr>
        </p:nvSpPr>
        <p:spPr>
          <a:xfrm>
            <a:off x="1517904" y="1222483"/>
            <a:ext cx="9144000" cy="929874"/>
          </a:xfrm>
        </p:spPr>
        <p:txBody>
          <a:bodyPr/>
          <a:lstStyle/>
          <a:p>
            <a:r>
              <a:rPr lang="en-US" dirty="0"/>
              <a:t>European programs, 1</a:t>
            </a:r>
          </a:p>
        </p:txBody>
      </p:sp>
      <p:sp>
        <p:nvSpPr>
          <p:cNvPr id="3" name="Content Placeholder 2">
            <a:extLst>
              <a:ext uri="{FF2B5EF4-FFF2-40B4-BE49-F238E27FC236}">
                <a16:creationId xmlns:a16="http://schemas.microsoft.com/office/drawing/2014/main" id="{7CFDDFE9-E85D-6CF9-2882-1B5443E903D0}"/>
              </a:ext>
            </a:extLst>
          </p:cNvPr>
          <p:cNvSpPr>
            <a:spLocks noGrp="1"/>
          </p:cNvSpPr>
          <p:nvPr>
            <p:ph idx="1"/>
          </p:nvPr>
        </p:nvSpPr>
        <p:spPr>
          <a:xfrm>
            <a:off x="1517904" y="2152357"/>
            <a:ext cx="9144000" cy="3946691"/>
          </a:xfrm>
        </p:spPr>
        <p:txBody>
          <a:bodyPr>
            <a:normAutofit/>
          </a:bodyPr>
          <a:lstStyle/>
          <a:p>
            <a:r>
              <a:rPr lang="en-US" b="1" i="0" dirty="0">
                <a:solidFill>
                  <a:srgbClr val="3D5265"/>
                </a:solidFill>
                <a:effectLst/>
                <a:latin typeface="Roboto" panose="02000000000000000000" pitchFamily="2" charset="0"/>
              </a:rPr>
              <a:t>Human biomonitoring for Europe (HBM4EU)</a:t>
            </a:r>
            <a:r>
              <a:rPr lang="en-US" b="0" i="0" dirty="0">
                <a:solidFill>
                  <a:srgbClr val="3D5265"/>
                </a:solidFill>
                <a:effectLst/>
                <a:latin typeface="Roboto" panose="02000000000000000000" pitchFamily="2" charset="0"/>
              </a:rPr>
              <a:t> </a:t>
            </a:r>
          </a:p>
          <a:p>
            <a:pPr lvl="1"/>
            <a:r>
              <a:rPr lang="en-US" b="0" i="0" dirty="0">
                <a:solidFill>
                  <a:srgbClr val="3D5265"/>
                </a:solidFill>
                <a:effectLst/>
                <a:latin typeface="Roboto" panose="02000000000000000000" pitchFamily="2" charset="0"/>
              </a:rPr>
              <a:t>Joint initiative of 28 countries – the 24 EU member states plus Norway, Switzerland, Iceland and Israel – and the European Environment Agency. </a:t>
            </a:r>
          </a:p>
          <a:p>
            <a:pPr lvl="1"/>
            <a:r>
              <a:rPr lang="en-US" b="0" i="0" dirty="0">
                <a:solidFill>
                  <a:srgbClr val="3D5265"/>
                </a:solidFill>
                <a:effectLst/>
                <a:latin typeface="Roboto" panose="02000000000000000000" pitchFamily="2" charset="0"/>
              </a:rPr>
              <a:t>€74 million in funding under Horizon 2020 (European Commission).</a:t>
            </a:r>
          </a:p>
          <a:p>
            <a:pPr lvl="1"/>
            <a:r>
              <a:rPr lang="en-US" b="0" i="0" dirty="0">
                <a:solidFill>
                  <a:srgbClr val="3D5265"/>
                </a:solidFill>
                <a:effectLst/>
                <a:latin typeface="Roboto" panose="02000000000000000000" pitchFamily="2" charset="0"/>
              </a:rPr>
              <a:t>Jointly implemented by 120 partners. </a:t>
            </a:r>
          </a:p>
          <a:p>
            <a:pPr lvl="1"/>
            <a:r>
              <a:rPr lang="en-US" b="0" i="0" dirty="0">
                <a:solidFill>
                  <a:srgbClr val="3D5265"/>
                </a:solidFill>
                <a:effectLst/>
                <a:latin typeface="Roboto" panose="02000000000000000000" pitchFamily="2" charset="0"/>
              </a:rPr>
              <a:t>Aimed to measure </a:t>
            </a:r>
            <a:r>
              <a:rPr lang="en-US" b="1" i="0" dirty="0">
                <a:solidFill>
                  <a:srgbClr val="3D5265"/>
                </a:solidFill>
                <a:effectLst/>
                <a:latin typeface="Roboto" panose="02000000000000000000" pitchFamily="2" charset="0"/>
              </a:rPr>
              <a:t>Europeans’ exposure to chemicals</a:t>
            </a:r>
            <a:r>
              <a:rPr lang="en-US" b="0" i="0" dirty="0">
                <a:solidFill>
                  <a:srgbClr val="3D5265"/>
                </a:solidFill>
                <a:effectLst/>
                <a:latin typeface="Roboto" panose="02000000000000000000" pitchFamily="2" charset="0"/>
              </a:rPr>
              <a:t> and their health effects and develop human biomonitoring (HBM) as an exposure assessment method.</a:t>
            </a:r>
          </a:p>
          <a:p>
            <a:pPr lvl="1"/>
            <a:r>
              <a:rPr lang="en-US" dirty="0">
                <a:solidFill>
                  <a:srgbClr val="3D5265"/>
                </a:solidFill>
                <a:latin typeface="Roboto" panose="02000000000000000000" pitchFamily="2" charset="0"/>
              </a:rPr>
              <a:t>Program ended in June 2022.</a:t>
            </a:r>
            <a:r>
              <a:rPr lang="en-US" b="0" i="0" dirty="0">
                <a:solidFill>
                  <a:srgbClr val="3D5265"/>
                </a:solidFill>
                <a:effectLst/>
                <a:latin typeface="Roboto" panose="02000000000000000000" pitchFamily="2" charset="0"/>
              </a:rPr>
              <a:t> </a:t>
            </a:r>
            <a:endParaRPr lang="en-US" dirty="0"/>
          </a:p>
        </p:txBody>
      </p:sp>
      <p:sp>
        <p:nvSpPr>
          <p:cNvPr id="6" name="TextBox 5">
            <a:extLst>
              <a:ext uri="{FF2B5EF4-FFF2-40B4-BE49-F238E27FC236}">
                <a16:creationId xmlns:a16="http://schemas.microsoft.com/office/drawing/2014/main" id="{BA21A7AB-6F13-0C81-7BAE-76DFCA26278D}"/>
              </a:ext>
            </a:extLst>
          </p:cNvPr>
          <p:cNvSpPr txBox="1"/>
          <p:nvPr/>
        </p:nvSpPr>
        <p:spPr>
          <a:xfrm>
            <a:off x="14068" y="6524729"/>
            <a:ext cx="6096000" cy="276999"/>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hlinkClick r:id="rId2"/>
              </a:rPr>
              <a:t>https://www.hbm4eu.eu/</a:t>
            </a:r>
            <a:r>
              <a:rPr lang="en-US" sz="1200" dirty="0">
                <a:latin typeface="Calibri" panose="020F0502020204030204" pitchFamily="34" charset="0"/>
                <a:cs typeface="Calibri" panose="020F0502020204030204" pitchFamily="34" charset="0"/>
              </a:rPr>
              <a:t> </a:t>
            </a:r>
          </a:p>
        </p:txBody>
      </p:sp>
      <p:pic>
        <p:nvPicPr>
          <p:cNvPr id="8" name="Picture 7" descr="A map of europe with different colored countries/regions&#10;&#10;Description automatically generated">
            <a:extLst>
              <a:ext uri="{FF2B5EF4-FFF2-40B4-BE49-F238E27FC236}">
                <a16:creationId xmlns:a16="http://schemas.microsoft.com/office/drawing/2014/main" id="{519D2D6B-BAF2-78C2-D539-AD3A1E162B1D}"/>
              </a:ext>
            </a:extLst>
          </p:cNvPr>
          <p:cNvPicPr>
            <a:picLocks noChangeAspect="1"/>
          </p:cNvPicPr>
          <p:nvPr/>
        </p:nvPicPr>
        <p:blipFill>
          <a:blip r:embed="rId3"/>
          <a:stretch>
            <a:fillRect/>
          </a:stretch>
        </p:blipFill>
        <p:spPr>
          <a:xfrm>
            <a:off x="9819248" y="4693968"/>
            <a:ext cx="2302412" cy="2135896"/>
          </a:xfrm>
          <a:prstGeom prst="rect">
            <a:avLst/>
          </a:prstGeom>
        </p:spPr>
      </p:pic>
    </p:spTree>
    <p:extLst>
      <p:ext uri="{BB962C8B-B14F-4D97-AF65-F5344CB8AC3E}">
        <p14:creationId xmlns:p14="http://schemas.microsoft.com/office/powerpoint/2010/main" val="3276278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AA097-21BE-859C-1FEC-69B9101B68C9}"/>
              </a:ext>
            </a:extLst>
          </p:cNvPr>
          <p:cNvSpPr>
            <a:spLocks noGrp="1"/>
          </p:cNvSpPr>
          <p:nvPr>
            <p:ph type="title"/>
          </p:nvPr>
        </p:nvSpPr>
        <p:spPr>
          <a:xfrm>
            <a:off x="1517904" y="1222483"/>
            <a:ext cx="9144000" cy="929874"/>
          </a:xfrm>
        </p:spPr>
        <p:txBody>
          <a:bodyPr/>
          <a:lstStyle/>
          <a:p>
            <a:r>
              <a:rPr lang="en-US" dirty="0"/>
              <a:t>European programs, 2</a:t>
            </a:r>
          </a:p>
        </p:txBody>
      </p:sp>
      <p:sp>
        <p:nvSpPr>
          <p:cNvPr id="3" name="Content Placeholder 2">
            <a:extLst>
              <a:ext uri="{FF2B5EF4-FFF2-40B4-BE49-F238E27FC236}">
                <a16:creationId xmlns:a16="http://schemas.microsoft.com/office/drawing/2014/main" id="{7CFDDFE9-E85D-6CF9-2882-1B5443E903D0}"/>
              </a:ext>
            </a:extLst>
          </p:cNvPr>
          <p:cNvSpPr>
            <a:spLocks noGrp="1"/>
          </p:cNvSpPr>
          <p:nvPr>
            <p:ph idx="1"/>
          </p:nvPr>
        </p:nvSpPr>
        <p:spPr>
          <a:xfrm>
            <a:off x="1517904" y="2152357"/>
            <a:ext cx="9144000" cy="3946691"/>
          </a:xfrm>
        </p:spPr>
        <p:txBody>
          <a:bodyPr>
            <a:normAutofit fontScale="92500" lnSpcReduction="10000"/>
          </a:bodyPr>
          <a:lstStyle/>
          <a:p>
            <a:r>
              <a:rPr lang="en-US" b="1" i="0" dirty="0">
                <a:solidFill>
                  <a:srgbClr val="3D5265"/>
                </a:solidFill>
                <a:effectLst/>
                <a:latin typeface="Roboto" panose="02000000000000000000" pitchFamily="2" charset="0"/>
              </a:rPr>
              <a:t>PARC</a:t>
            </a:r>
            <a:r>
              <a:rPr lang="en-US" b="0" i="0" dirty="0">
                <a:solidFill>
                  <a:srgbClr val="3D5265"/>
                </a:solidFill>
                <a:effectLst/>
                <a:latin typeface="Roboto" panose="02000000000000000000" pitchFamily="2" charset="0"/>
              </a:rPr>
              <a:t> - Partnership for the Assessment of Risks from Chemicals</a:t>
            </a:r>
          </a:p>
          <a:p>
            <a:pPr lvl="1"/>
            <a:r>
              <a:rPr lang="en-US" b="0" i="0" dirty="0">
                <a:solidFill>
                  <a:srgbClr val="000000"/>
                </a:solidFill>
                <a:effectLst/>
                <a:latin typeface="Satoshi"/>
              </a:rPr>
              <a:t>Launched in May 2022, with €400 million in funding (50% from EC &amp; 50% from member states).</a:t>
            </a:r>
          </a:p>
          <a:p>
            <a:pPr lvl="1"/>
            <a:r>
              <a:rPr lang="en-US" dirty="0">
                <a:solidFill>
                  <a:srgbClr val="000000"/>
                </a:solidFill>
                <a:latin typeface="Satoshi"/>
              </a:rPr>
              <a:t>200 partner institutions, 3 EU authorities </a:t>
            </a:r>
          </a:p>
          <a:p>
            <a:pPr lvl="1"/>
            <a:r>
              <a:rPr lang="en-US" b="0" i="0" dirty="0">
                <a:solidFill>
                  <a:srgbClr val="000000"/>
                </a:solidFill>
                <a:effectLst/>
                <a:latin typeface="Satoshi"/>
              </a:rPr>
              <a:t>	European Chemical Agency (ECHA), European Food Safety Authority (EFSA), European Environment Agency (EEA)</a:t>
            </a:r>
          </a:p>
          <a:p>
            <a:pPr lvl="1"/>
            <a:r>
              <a:rPr lang="en-US" b="0" i="0" dirty="0">
                <a:solidFill>
                  <a:srgbClr val="000000"/>
                </a:solidFill>
                <a:effectLst/>
                <a:latin typeface="Satoshi"/>
              </a:rPr>
              <a:t>Program aims to develop next-generation chemical risk assessment to protect human health and the environment. </a:t>
            </a:r>
          </a:p>
          <a:p>
            <a:pPr lvl="1"/>
            <a:r>
              <a:rPr lang="en-US" b="0" i="0" dirty="0">
                <a:solidFill>
                  <a:srgbClr val="000000"/>
                </a:solidFill>
                <a:effectLst/>
                <a:latin typeface="Satoshi"/>
              </a:rPr>
              <a:t>Results are intended to help launch European and member state strategies to reduce health risks from hazardous chemicals.</a:t>
            </a:r>
            <a:endParaRPr lang="en-US" dirty="0"/>
          </a:p>
        </p:txBody>
      </p:sp>
      <p:sp>
        <p:nvSpPr>
          <p:cNvPr id="9" name="TextBox 8">
            <a:extLst>
              <a:ext uri="{FF2B5EF4-FFF2-40B4-BE49-F238E27FC236}">
                <a16:creationId xmlns:a16="http://schemas.microsoft.com/office/drawing/2014/main" id="{E060DF56-D0CD-DB7E-DB6D-B091BA4541F7}"/>
              </a:ext>
            </a:extLst>
          </p:cNvPr>
          <p:cNvSpPr txBox="1"/>
          <p:nvPr/>
        </p:nvSpPr>
        <p:spPr>
          <a:xfrm>
            <a:off x="0" y="6557331"/>
            <a:ext cx="6098344" cy="276999"/>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hlinkClick r:id="rId2"/>
              </a:rPr>
              <a:t>https://www.eu-parc.eu/</a:t>
            </a:r>
            <a:r>
              <a:rPr lang="en-US" sz="1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823794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creenshot of a cell phone&#10;&#10;Description automatically generated">
            <a:extLst>
              <a:ext uri="{FF2B5EF4-FFF2-40B4-BE49-F238E27FC236}">
                <a16:creationId xmlns:a16="http://schemas.microsoft.com/office/drawing/2014/main" id="{6DE85640-DEFB-E2E1-FF03-A4F3B8396D6B}"/>
              </a:ext>
            </a:extLst>
          </p:cNvPr>
          <p:cNvPicPr>
            <a:picLocks noGrp="1" noChangeAspect="1"/>
          </p:cNvPicPr>
          <p:nvPr>
            <p:ph idx="1"/>
          </p:nvPr>
        </p:nvPicPr>
        <p:blipFill>
          <a:blip r:embed="rId2"/>
          <a:stretch>
            <a:fillRect/>
          </a:stretch>
        </p:blipFill>
        <p:spPr>
          <a:xfrm>
            <a:off x="812646" y="2250832"/>
            <a:ext cx="10522502" cy="4017158"/>
          </a:xfrm>
        </p:spPr>
      </p:pic>
      <p:pic>
        <p:nvPicPr>
          <p:cNvPr id="4" name="Picture 3" descr="A logo of a company&#10;&#10;Description automatically generated">
            <a:extLst>
              <a:ext uri="{FF2B5EF4-FFF2-40B4-BE49-F238E27FC236}">
                <a16:creationId xmlns:a16="http://schemas.microsoft.com/office/drawing/2014/main" id="{9C4C2FE7-5192-5A1C-3436-380B05883DDF}"/>
              </a:ext>
            </a:extLst>
          </p:cNvPr>
          <p:cNvPicPr>
            <a:picLocks noChangeAspect="1"/>
          </p:cNvPicPr>
          <p:nvPr/>
        </p:nvPicPr>
        <p:blipFill>
          <a:blip r:embed="rId3"/>
          <a:stretch>
            <a:fillRect/>
          </a:stretch>
        </p:blipFill>
        <p:spPr>
          <a:xfrm>
            <a:off x="1037727" y="1043823"/>
            <a:ext cx="3474607" cy="929874"/>
          </a:xfrm>
          <a:prstGeom prst="rect">
            <a:avLst/>
          </a:prstGeom>
        </p:spPr>
      </p:pic>
      <p:sp>
        <p:nvSpPr>
          <p:cNvPr id="7" name="TextBox 6">
            <a:extLst>
              <a:ext uri="{FF2B5EF4-FFF2-40B4-BE49-F238E27FC236}">
                <a16:creationId xmlns:a16="http://schemas.microsoft.com/office/drawing/2014/main" id="{2C467C36-5680-1156-19C3-9566D722C801}"/>
              </a:ext>
            </a:extLst>
          </p:cNvPr>
          <p:cNvSpPr txBox="1"/>
          <p:nvPr/>
        </p:nvSpPr>
        <p:spPr>
          <a:xfrm>
            <a:off x="0" y="6543263"/>
            <a:ext cx="6098344" cy="276999"/>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hlinkClick r:id="rId4"/>
              </a:rPr>
              <a:t>https://www.eu-parc.eu/</a:t>
            </a:r>
            <a:r>
              <a:rPr lang="en-US" sz="1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11546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DB9E-3D77-4BA5-CBFA-841367187183}"/>
              </a:ext>
            </a:extLst>
          </p:cNvPr>
          <p:cNvSpPr>
            <a:spLocks noGrp="1"/>
          </p:cNvSpPr>
          <p:nvPr>
            <p:ph type="title"/>
          </p:nvPr>
        </p:nvSpPr>
        <p:spPr>
          <a:xfrm>
            <a:off x="1067737" y="849690"/>
            <a:ext cx="8990662" cy="690724"/>
          </a:xfrm>
        </p:spPr>
        <p:txBody>
          <a:bodyPr>
            <a:normAutofit fontScale="90000"/>
          </a:bodyPr>
          <a:lstStyle/>
          <a:p>
            <a:r>
              <a:rPr lang="en-US" dirty="0"/>
              <a:t>Overview of HBM4EU &amp; PARC</a:t>
            </a:r>
          </a:p>
        </p:txBody>
      </p:sp>
      <p:pic>
        <p:nvPicPr>
          <p:cNvPr id="4" name="Online Media 3" descr="HBM4EU - Bridging Science and Policy">
            <a:hlinkClick r:id="" action="ppaction://media"/>
            <a:extLst>
              <a:ext uri="{FF2B5EF4-FFF2-40B4-BE49-F238E27FC236}">
                <a16:creationId xmlns:a16="http://schemas.microsoft.com/office/drawing/2014/main" id="{199E6BEA-1329-AD7D-D21B-8FDC5C15EF20}"/>
              </a:ext>
            </a:extLst>
          </p:cNvPr>
          <p:cNvPicPr>
            <a:picLocks noGrp="1" noRot="1" noChangeAspect="1"/>
          </p:cNvPicPr>
          <p:nvPr>
            <p:ph idx="1"/>
            <a:videoFile r:link="rId1"/>
          </p:nvPr>
        </p:nvPicPr>
        <p:blipFill>
          <a:blip r:embed="rId3"/>
          <a:stretch>
            <a:fillRect/>
          </a:stretch>
        </p:blipFill>
        <p:spPr>
          <a:xfrm>
            <a:off x="2012313" y="1710632"/>
            <a:ext cx="8167373" cy="4614203"/>
          </a:xfrm>
          <a:prstGeom prst="rect">
            <a:avLst/>
          </a:prstGeom>
        </p:spPr>
      </p:pic>
    </p:spTree>
    <p:extLst>
      <p:ext uri="{BB962C8B-B14F-4D97-AF65-F5344CB8AC3E}">
        <p14:creationId xmlns:p14="http://schemas.microsoft.com/office/powerpoint/2010/main" val="16277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D794-F3E6-9924-6EED-2AF5C5E6464C}"/>
              </a:ext>
            </a:extLst>
          </p:cNvPr>
          <p:cNvSpPr>
            <a:spLocks noGrp="1"/>
          </p:cNvSpPr>
          <p:nvPr>
            <p:ph type="title"/>
          </p:nvPr>
        </p:nvSpPr>
        <p:spPr>
          <a:xfrm>
            <a:off x="777676" y="856388"/>
            <a:ext cx="9144000" cy="1344168"/>
          </a:xfrm>
        </p:spPr>
        <p:txBody>
          <a:bodyPr/>
          <a:lstStyle/>
          <a:p>
            <a:r>
              <a:rPr lang="en-US" dirty="0"/>
              <a:t>Outputs</a:t>
            </a:r>
          </a:p>
        </p:txBody>
      </p:sp>
      <p:pic>
        <p:nvPicPr>
          <p:cNvPr id="5" name="Content Placeholder 4">
            <a:extLst>
              <a:ext uri="{FF2B5EF4-FFF2-40B4-BE49-F238E27FC236}">
                <a16:creationId xmlns:a16="http://schemas.microsoft.com/office/drawing/2014/main" id="{40E4B5F3-432C-3D8C-B129-1815F566C496}"/>
              </a:ext>
            </a:extLst>
          </p:cNvPr>
          <p:cNvPicPr>
            <a:picLocks noGrp="1" noChangeAspect="1"/>
          </p:cNvPicPr>
          <p:nvPr>
            <p:ph idx="1"/>
          </p:nvPr>
        </p:nvPicPr>
        <p:blipFill>
          <a:blip r:embed="rId2"/>
          <a:stretch>
            <a:fillRect/>
          </a:stretch>
        </p:blipFill>
        <p:spPr>
          <a:xfrm>
            <a:off x="2924987" y="610487"/>
            <a:ext cx="8489337" cy="5998998"/>
          </a:xfrm>
        </p:spPr>
      </p:pic>
    </p:spTree>
    <p:extLst>
      <p:ext uri="{BB962C8B-B14F-4D97-AF65-F5344CB8AC3E}">
        <p14:creationId xmlns:p14="http://schemas.microsoft.com/office/powerpoint/2010/main" val="3332764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oster of a hazard&#10;&#10;Description automatically generated with medium confidence">
            <a:extLst>
              <a:ext uri="{FF2B5EF4-FFF2-40B4-BE49-F238E27FC236}">
                <a16:creationId xmlns:a16="http://schemas.microsoft.com/office/drawing/2014/main" id="{62ACF9A1-658E-8B0A-E7CB-79BBE85CAB6F}"/>
              </a:ext>
            </a:extLst>
          </p:cNvPr>
          <p:cNvPicPr>
            <a:picLocks noChangeAspect="1"/>
          </p:cNvPicPr>
          <p:nvPr/>
        </p:nvPicPr>
        <p:blipFill>
          <a:blip r:embed="rId2"/>
          <a:stretch>
            <a:fillRect/>
          </a:stretch>
        </p:blipFill>
        <p:spPr>
          <a:xfrm>
            <a:off x="135299" y="132659"/>
            <a:ext cx="4483024" cy="6592682"/>
          </a:xfrm>
          <a:prstGeom prst="rect">
            <a:avLst/>
          </a:prstGeom>
        </p:spPr>
      </p:pic>
      <p:sp>
        <p:nvSpPr>
          <p:cNvPr id="9" name="Content Placeholder 8">
            <a:extLst>
              <a:ext uri="{FF2B5EF4-FFF2-40B4-BE49-F238E27FC236}">
                <a16:creationId xmlns:a16="http://schemas.microsoft.com/office/drawing/2014/main" id="{44383D81-66B0-0245-9A56-3CE23C831F50}"/>
              </a:ext>
            </a:extLst>
          </p:cNvPr>
          <p:cNvSpPr>
            <a:spLocks noGrp="1"/>
          </p:cNvSpPr>
          <p:nvPr>
            <p:ph idx="1"/>
          </p:nvPr>
        </p:nvSpPr>
        <p:spPr>
          <a:xfrm>
            <a:off x="5129562" y="1070518"/>
            <a:ext cx="6445405" cy="4676747"/>
          </a:xfrm>
        </p:spPr>
        <p:txBody>
          <a:bodyPr>
            <a:normAutofit/>
          </a:bodyPr>
          <a:lstStyle/>
          <a:p>
            <a:r>
              <a:rPr lang="en-US" dirty="0"/>
              <a:t>Exposure assessment plays a crucial role in understanding the potential harm to human health from environmental chemicals.</a:t>
            </a:r>
          </a:p>
          <a:p>
            <a:r>
              <a:rPr lang="en-US" dirty="0"/>
              <a:t>Individual studies by academic researchers, advocacy groups</a:t>
            </a:r>
          </a:p>
          <a:p>
            <a:pPr lvl="1"/>
            <a:r>
              <a:rPr lang="en-US" dirty="0"/>
              <a:t>Small-scale</a:t>
            </a:r>
          </a:p>
          <a:p>
            <a:pPr lvl="1"/>
            <a:r>
              <a:rPr lang="en-US" dirty="0"/>
              <a:t>Not systematic</a:t>
            </a:r>
          </a:p>
          <a:p>
            <a:pPr lvl="1"/>
            <a:r>
              <a:rPr lang="en-US" dirty="0"/>
              <a:t>Focused on specific/vulnerable population groups</a:t>
            </a:r>
          </a:p>
          <a:p>
            <a:r>
              <a:rPr lang="en-US" dirty="0"/>
              <a:t>Human biomonitoring.</a:t>
            </a:r>
          </a:p>
        </p:txBody>
      </p:sp>
      <p:sp>
        <p:nvSpPr>
          <p:cNvPr id="2" name="TextBox 1">
            <a:extLst>
              <a:ext uri="{FF2B5EF4-FFF2-40B4-BE49-F238E27FC236}">
                <a16:creationId xmlns:a16="http://schemas.microsoft.com/office/drawing/2014/main" id="{83C144A6-8346-9088-C218-B0EA304C55A1}"/>
              </a:ext>
            </a:extLst>
          </p:cNvPr>
          <p:cNvSpPr txBox="1"/>
          <p:nvPr/>
        </p:nvSpPr>
        <p:spPr>
          <a:xfrm>
            <a:off x="4753621" y="6334540"/>
            <a:ext cx="7303079" cy="427553"/>
          </a:xfrm>
          <a:prstGeom prst="rect">
            <a:avLst/>
          </a:prstGeom>
          <a:noFill/>
        </p:spPr>
        <p:txBody>
          <a:bodyPr wrap="square" rtlCol="0">
            <a:spAutoFit/>
          </a:bodyPr>
          <a:lstStyle/>
          <a:p>
            <a:r>
              <a:rPr lang="en-US" sz="1089" dirty="0">
                <a:solidFill>
                  <a:schemeClr val="tx1">
                    <a:lumMod val="50000"/>
                    <a:lumOff val="50000"/>
                  </a:schemeClr>
                </a:solidFill>
                <a:latin typeface="Calibri" panose="020F0502020204030204" pitchFamily="34" charset="0"/>
                <a:cs typeface="Calibri" panose="020F0502020204030204" pitchFamily="34" charset="0"/>
              </a:rPr>
              <a:t>Naidu R et al. Chemical pollution:  A growing peril and potential catastrophic risk to humanity. </a:t>
            </a:r>
            <a:r>
              <a:rPr lang="en-US" sz="1089" i="1" dirty="0">
                <a:solidFill>
                  <a:schemeClr val="tx1">
                    <a:lumMod val="50000"/>
                    <a:lumOff val="50000"/>
                  </a:schemeClr>
                </a:solidFill>
                <a:latin typeface="Calibri" panose="020F0502020204030204" pitchFamily="34" charset="0"/>
                <a:cs typeface="Calibri" panose="020F0502020204030204" pitchFamily="34" charset="0"/>
              </a:rPr>
              <a:t>Environment International </a:t>
            </a:r>
            <a:r>
              <a:rPr lang="en-US" sz="1089" dirty="0">
                <a:solidFill>
                  <a:schemeClr val="tx1">
                    <a:lumMod val="50000"/>
                    <a:lumOff val="50000"/>
                  </a:schemeClr>
                </a:solidFill>
                <a:latin typeface="Calibri" panose="020F0502020204030204" pitchFamily="34" charset="0"/>
                <a:cs typeface="Calibri" panose="020F0502020204030204" pitchFamily="34" charset="0"/>
              </a:rPr>
              <a:t>2021; 156:106616. </a:t>
            </a:r>
          </a:p>
        </p:txBody>
      </p:sp>
    </p:spTree>
    <p:extLst>
      <p:ext uri="{BB962C8B-B14F-4D97-AF65-F5344CB8AC3E}">
        <p14:creationId xmlns:p14="http://schemas.microsoft.com/office/powerpoint/2010/main" val="2179017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BC4A0336-662C-41C3-8DC8-3104A1694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graph&#10;&#10;Description automatically generated">
            <a:extLst>
              <a:ext uri="{FF2B5EF4-FFF2-40B4-BE49-F238E27FC236}">
                <a16:creationId xmlns:a16="http://schemas.microsoft.com/office/drawing/2014/main" id="{6E3B2742-4A2F-64D2-B301-94DD27BDE4C0}"/>
              </a:ext>
            </a:extLst>
          </p:cNvPr>
          <p:cNvPicPr>
            <a:picLocks noGrp="1" noChangeAspect="1"/>
          </p:cNvPicPr>
          <p:nvPr>
            <p:ph idx="1"/>
          </p:nvPr>
        </p:nvPicPr>
        <p:blipFill>
          <a:blip r:embed="rId2"/>
          <a:stretch>
            <a:fillRect/>
          </a:stretch>
        </p:blipFill>
        <p:spPr>
          <a:xfrm>
            <a:off x="762000" y="1878184"/>
            <a:ext cx="10668000" cy="3973830"/>
          </a:xfrm>
          <a:prstGeom prst="rect">
            <a:avLst/>
          </a:prstGeom>
        </p:spPr>
      </p:pic>
      <p:sp>
        <p:nvSpPr>
          <p:cNvPr id="7" name="TextBox 6">
            <a:extLst>
              <a:ext uri="{FF2B5EF4-FFF2-40B4-BE49-F238E27FC236}">
                <a16:creationId xmlns:a16="http://schemas.microsoft.com/office/drawing/2014/main" id="{C9556FCD-F746-D74C-9145-5C216D606640}"/>
              </a:ext>
            </a:extLst>
          </p:cNvPr>
          <p:cNvSpPr txBox="1"/>
          <p:nvPr/>
        </p:nvSpPr>
        <p:spPr>
          <a:xfrm>
            <a:off x="14068" y="6524729"/>
            <a:ext cx="6096000" cy="276999"/>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hlinkClick r:id="rId3"/>
              </a:rPr>
              <a:t>https://www.hbm4eu.eu/</a:t>
            </a:r>
            <a:r>
              <a:rPr lang="en-US" sz="1200" dirty="0">
                <a:latin typeface="Calibri" panose="020F0502020204030204" pitchFamily="34" charset="0"/>
                <a:cs typeface="Calibri" panose="020F0502020204030204" pitchFamily="34" charset="0"/>
              </a:rPr>
              <a:t> </a:t>
            </a:r>
          </a:p>
        </p:txBody>
      </p:sp>
      <p:sp>
        <p:nvSpPr>
          <p:cNvPr id="8" name="Title 5">
            <a:extLst>
              <a:ext uri="{FF2B5EF4-FFF2-40B4-BE49-F238E27FC236}">
                <a16:creationId xmlns:a16="http://schemas.microsoft.com/office/drawing/2014/main" id="{AB4A69E3-AF28-45DA-608A-D91AE2D5CE05}"/>
              </a:ext>
            </a:extLst>
          </p:cNvPr>
          <p:cNvSpPr>
            <a:spLocks noGrp="1"/>
          </p:cNvSpPr>
          <p:nvPr>
            <p:ph type="title"/>
          </p:nvPr>
        </p:nvSpPr>
        <p:spPr>
          <a:xfrm>
            <a:off x="499403" y="457053"/>
            <a:ext cx="10668000" cy="964078"/>
          </a:xfrm>
        </p:spPr>
        <p:txBody>
          <a:bodyPr vert="horz" lIns="91440" tIns="45720" rIns="91440" bIns="45720" rtlCol="0" anchor="b">
            <a:normAutofit/>
          </a:bodyPr>
          <a:lstStyle/>
          <a:p>
            <a:r>
              <a:rPr lang="en-US" sz="4800" dirty="0"/>
              <a:t>What’s being monitored?</a:t>
            </a:r>
          </a:p>
        </p:txBody>
      </p:sp>
    </p:spTree>
    <p:extLst>
      <p:ext uri="{BB962C8B-B14F-4D97-AF65-F5344CB8AC3E}">
        <p14:creationId xmlns:p14="http://schemas.microsoft.com/office/powerpoint/2010/main" val="1756139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Rectangle 19">
            <a:extLst>
              <a:ext uri="{FF2B5EF4-FFF2-40B4-BE49-F238E27FC236}">
                <a16:creationId xmlns:a16="http://schemas.microsoft.com/office/drawing/2014/main" id="{4843B56B-DD63-40AB-85E1-E18901E13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19344E4-CB02-427C-9FF0-E06375167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2000" cy="6099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22331A-655F-1438-3F8D-3C5145C6A056}"/>
              </a:ext>
            </a:extLst>
          </p:cNvPr>
          <p:cNvSpPr txBox="1"/>
          <p:nvPr/>
        </p:nvSpPr>
        <p:spPr>
          <a:xfrm>
            <a:off x="391887" y="6398717"/>
            <a:ext cx="11171756" cy="461665"/>
          </a:xfrm>
          <a:prstGeom prst="rect">
            <a:avLst/>
          </a:prstGeom>
          <a:noFill/>
        </p:spPr>
        <p:txBody>
          <a:bodyPr wrap="square">
            <a:spAutoFit/>
          </a:bodyPr>
          <a:lstStyle/>
          <a:p>
            <a:r>
              <a:rPr lang="en-US" sz="1200" dirty="0" err="1">
                <a:latin typeface="Calibri" panose="020F0502020204030204" pitchFamily="34" charset="0"/>
                <a:cs typeface="Calibri" panose="020F0502020204030204" pitchFamily="34" charset="0"/>
              </a:rPr>
              <a:t>Vorekamp</a:t>
            </a:r>
            <a:r>
              <a:rPr lang="en-US" sz="1200" dirty="0">
                <a:latin typeface="Calibri" panose="020F0502020204030204" pitchFamily="34" charset="0"/>
                <a:cs typeface="Calibri" panose="020F0502020204030204" pitchFamily="34" charset="0"/>
              </a:rPr>
              <a:t> K et al. Biomarkers, matrices and analytical methods targeting human exposure to chemicals selected for a European human biomonitoring initiative. </a:t>
            </a:r>
            <a:r>
              <a:rPr lang="en-US" sz="1200" i="1" dirty="0">
                <a:latin typeface="Calibri" panose="020F0502020204030204" pitchFamily="34" charset="0"/>
                <a:cs typeface="Calibri" panose="020F0502020204030204" pitchFamily="34" charset="0"/>
              </a:rPr>
              <a:t>Environment International </a:t>
            </a:r>
            <a:r>
              <a:rPr lang="en-US" sz="1200" dirty="0">
                <a:latin typeface="Calibri" panose="020F0502020204030204" pitchFamily="34" charset="0"/>
                <a:cs typeface="Calibri" panose="020F0502020204030204" pitchFamily="34" charset="0"/>
              </a:rPr>
              <a:t>2021: 146: 106082. </a:t>
            </a:r>
          </a:p>
        </p:txBody>
      </p:sp>
      <p:sp>
        <p:nvSpPr>
          <p:cNvPr id="14" name="Title 13">
            <a:extLst>
              <a:ext uri="{FF2B5EF4-FFF2-40B4-BE49-F238E27FC236}">
                <a16:creationId xmlns:a16="http://schemas.microsoft.com/office/drawing/2014/main" id="{E185DCCB-B266-3E08-D7F8-D9546CBA758B}"/>
              </a:ext>
            </a:extLst>
          </p:cNvPr>
          <p:cNvSpPr>
            <a:spLocks noGrp="1"/>
          </p:cNvSpPr>
          <p:nvPr>
            <p:ph type="title"/>
          </p:nvPr>
        </p:nvSpPr>
        <p:spPr>
          <a:xfrm>
            <a:off x="223677" y="887463"/>
            <a:ext cx="11968323" cy="1344168"/>
          </a:xfrm>
        </p:spPr>
        <p:txBody>
          <a:bodyPr>
            <a:normAutofit/>
          </a:bodyPr>
          <a:lstStyle/>
          <a:p>
            <a:r>
              <a:rPr lang="en-US" dirty="0"/>
              <a:t>Lengthy process for compound &amp; biomarker selection</a:t>
            </a:r>
          </a:p>
        </p:txBody>
      </p:sp>
      <p:pic>
        <p:nvPicPr>
          <p:cNvPr id="17" name="Picture 16" descr="A white rectangular sign with blue text&#10;&#10;Description automatically generated">
            <a:extLst>
              <a:ext uri="{FF2B5EF4-FFF2-40B4-BE49-F238E27FC236}">
                <a16:creationId xmlns:a16="http://schemas.microsoft.com/office/drawing/2014/main" id="{34991036-DC7E-CE04-85EF-EC676FB36731}"/>
              </a:ext>
            </a:extLst>
          </p:cNvPr>
          <p:cNvPicPr>
            <a:picLocks noChangeAspect="1"/>
          </p:cNvPicPr>
          <p:nvPr/>
        </p:nvPicPr>
        <p:blipFill>
          <a:blip r:embed="rId2"/>
          <a:stretch>
            <a:fillRect/>
          </a:stretch>
        </p:blipFill>
        <p:spPr>
          <a:xfrm>
            <a:off x="0" y="2719939"/>
            <a:ext cx="12192001" cy="2565938"/>
          </a:xfrm>
          <a:prstGeom prst="rect">
            <a:avLst/>
          </a:prstGeom>
        </p:spPr>
      </p:pic>
    </p:spTree>
    <p:extLst>
      <p:ext uri="{BB962C8B-B14F-4D97-AF65-F5344CB8AC3E}">
        <p14:creationId xmlns:p14="http://schemas.microsoft.com/office/powerpoint/2010/main" val="3016073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close-up of a document&#10;&#10;Description automatically generated">
            <a:extLst>
              <a:ext uri="{FF2B5EF4-FFF2-40B4-BE49-F238E27FC236}">
                <a16:creationId xmlns:a16="http://schemas.microsoft.com/office/drawing/2014/main" id="{4DF19B37-F05D-FACE-FCA3-9CC8979DA9A9}"/>
              </a:ext>
            </a:extLst>
          </p:cNvPr>
          <p:cNvPicPr>
            <a:picLocks noChangeAspect="1"/>
          </p:cNvPicPr>
          <p:nvPr/>
        </p:nvPicPr>
        <p:blipFill>
          <a:blip r:embed="rId2"/>
          <a:stretch>
            <a:fillRect/>
          </a:stretch>
        </p:blipFill>
        <p:spPr>
          <a:xfrm>
            <a:off x="422245" y="1642345"/>
            <a:ext cx="11347510" cy="4709217"/>
          </a:xfrm>
          <a:prstGeom prst="rect">
            <a:avLst/>
          </a:prstGeom>
        </p:spPr>
      </p:pic>
      <p:sp>
        <p:nvSpPr>
          <p:cNvPr id="5" name="Title 13">
            <a:extLst>
              <a:ext uri="{FF2B5EF4-FFF2-40B4-BE49-F238E27FC236}">
                <a16:creationId xmlns:a16="http://schemas.microsoft.com/office/drawing/2014/main" id="{AFEBABB1-146B-EDA5-38B4-6E0BA7AB8B3C}"/>
              </a:ext>
            </a:extLst>
          </p:cNvPr>
          <p:cNvSpPr txBox="1">
            <a:spLocks/>
          </p:cNvSpPr>
          <p:nvPr/>
        </p:nvSpPr>
        <p:spPr>
          <a:xfrm>
            <a:off x="814520" y="876556"/>
            <a:ext cx="11968323" cy="1344168"/>
          </a:xfrm>
          <a:prstGeom prst="rect">
            <a:avLst/>
          </a:prstGeom>
        </p:spPr>
        <p:txBody>
          <a:bodyPr vert="horz" lIns="91440" tIns="45720" rIns="91440" bIns="45720" rtlCol="0" anchor="t">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sz="4000" dirty="0"/>
              <a:t>Summary of substances prioritized for HBM</a:t>
            </a:r>
          </a:p>
        </p:txBody>
      </p:sp>
      <p:sp>
        <p:nvSpPr>
          <p:cNvPr id="6" name="TextBox 5">
            <a:extLst>
              <a:ext uri="{FF2B5EF4-FFF2-40B4-BE49-F238E27FC236}">
                <a16:creationId xmlns:a16="http://schemas.microsoft.com/office/drawing/2014/main" id="{04853E1A-AF3F-A371-3FD3-D6EED6582C05}"/>
              </a:ext>
            </a:extLst>
          </p:cNvPr>
          <p:cNvSpPr txBox="1"/>
          <p:nvPr/>
        </p:nvSpPr>
        <p:spPr>
          <a:xfrm>
            <a:off x="391887" y="6398717"/>
            <a:ext cx="11171756" cy="461665"/>
          </a:xfrm>
          <a:prstGeom prst="rect">
            <a:avLst/>
          </a:prstGeom>
          <a:noFill/>
        </p:spPr>
        <p:txBody>
          <a:bodyPr wrap="square">
            <a:spAutoFit/>
          </a:bodyPr>
          <a:lstStyle/>
          <a:p>
            <a:r>
              <a:rPr lang="en-US" sz="1200" dirty="0" err="1">
                <a:latin typeface="Calibri" panose="020F0502020204030204" pitchFamily="34" charset="0"/>
                <a:cs typeface="Calibri" panose="020F0502020204030204" pitchFamily="34" charset="0"/>
              </a:rPr>
              <a:t>Vorekamp</a:t>
            </a:r>
            <a:r>
              <a:rPr lang="en-US" sz="1200" dirty="0">
                <a:latin typeface="Calibri" panose="020F0502020204030204" pitchFamily="34" charset="0"/>
                <a:cs typeface="Calibri" panose="020F0502020204030204" pitchFamily="34" charset="0"/>
              </a:rPr>
              <a:t> K et al. Biomarkers, matrices and analytical methods targeting human exposure to chemicals selected for a European human biomonitoring initiative. </a:t>
            </a:r>
            <a:r>
              <a:rPr lang="en-US" sz="1200" i="1" dirty="0">
                <a:latin typeface="Calibri" panose="020F0502020204030204" pitchFamily="34" charset="0"/>
                <a:cs typeface="Calibri" panose="020F0502020204030204" pitchFamily="34" charset="0"/>
              </a:rPr>
              <a:t>Environment International </a:t>
            </a:r>
            <a:r>
              <a:rPr lang="en-US" sz="1200" dirty="0">
                <a:latin typeface="Calibri" panose="020F0502020204030204" pitchFamily="34" charset="0"/>
                <a:cs typeface="Calibri" panose="020F0502020204030204" pitchFamily="34" charset="0"/>
              </a:rPr>
              <a:t>2021: 146: 106082. </a:t>
            </a:r>
          </a:p>
        </p:txBody>
      </p:sp>
    </p:spTree>
    <p:extLst>
      <p:ext uri="{BB962C8B-B14F-4D97-AF65-F5344CB8AC3E}">
        <p14:creationId xmlns:p14="http://schemas.microsoft.com/office/powerpoint/2010/main" val="3666083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583E-B261-2E28-4BA1-D3DD37EE43E2}"/>
              </a:ext>
            </a:extLst>
          </p:cNvPr>
          <p:cNvSpPr>
            <a:spLocks noGrp="1"/>
          </p:cNvSpPr>
          <p:nvPr>
            <p:ph type="title"/>
          </p:nvPr>
        </p:nvSpPr>
        <p:spPr>
          <a:xfrm>
            <a:off x="1252292" y="815224"/>
            <a:ext cx="9706709" cy="1344168"/>
          </a:xfrm>
        </p:spPr>
        <p:txBody>
          <a:bodyPr>
            <a:normAutofit fontScale="90000"/>
          </a:bodyPr>
          <a:lstStyle/>
          <a:p>
            <a:r>
              <a:rPr lang="en-US" dirty="0"/>
              <a:t>Biomonitoring in the US in conjunction with the  National Health and Nutrition Examination Survey (NHANES)</a:t>
            </a:r>
          </a:p>
        </p:txBody>
      </p:sp>
      <p:sp>
        <p:nvSpPr>
          <p:cNvPr id="3" name="Content Placeholder 2">
            <a:extLst>
              <a:ext uri="{FF2B5EF4-FFF2-40B4-BE49-F238E27FC236}">
                <a16:creationId xmlns:a16="http://schemas.microsoft.com/office/drawing/2014/main" id="{9C5B92EF-FADE-96DF-09A9-E60FAB9D72EB}"/>
              </a:ext>
            </a:extLst>
          </p:cNvPr>
          <p:cNvSpPr>
            <a:spLocks noGrp="1"/>
          </p:cNvSpPr>
          <p:nvPr>
            <p:ph idx="1"/>
          </p:nvPr>
        </p:nvSpPr>
        <p:spPr>
          <a:xfrm>
            <a:off x="1181686" y="2715064"/>
            <a:ext cx="9706708" cy="3834150"/>
          </a:xfrm>
        </p:spPr>
        <p:txBody>
          <a:bodyPr/>
          <a:lstStyle/>
          <a:p>
            <a:r>
              <a:rPr lang="en-US" dirty="0"/>
              <a:t>Conducted by the Centers for Disease Control and Prevention through National Center for Environmental Health </a:t>
            </a:r>
          </a:p>
          <a:p>
            <a:r>
              <a:rPr lang="en-US" dirty="0"/>
              <a:t>Monitors &gt;400 chemicals and &gt;80 nutritional biomarkers in human blood and urine</a:t>
            </a:r>
          </a:p>
          <a:p>
            <a:r>
              <a:rPr lang="en-US" dirty="0"/>
              <a:t>Periodically publishes the </a:t>
            </a:r>
            <a:r>
              <a:rPr lang="en-US" i="1" dirty="0"/>
              <a:t>National Report on Human Exposure to Environmental Chemicals &amp; Updated Tables</a:t>
            </a:r>
          </a:p>
          <a:p>
            <a:r>
              <a:rPr lang="en-US" dirty="0"/>
              <a:t>Data publicly available on NHANES website</a:t>
            </a:r>
          </a:p>
        </p:txBody>
      </p:sp>
    </p:spTree>
    <p:extLst>
      <p:ext uri="{BB962C8B-B14F-4D97-AF65-F5344CB8AC3E}">
        <p14:creationId xmlns:p14="http://schemas.microsoft.com/office/powerpoint/2010/main" val="1621668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Rectangle 14">
            <a:extLst>
              <a:ext uri="{FF2B5EF4-FFF2-40B4-BE49-F238E27FC236}">
                <a16:creationId xmlns:a16="http://schemas.microsoft.com/office/drawing/2014/main" id="{BC4A0336-662C-41C3-8DC8-3104A1694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able of blood sampling&#10;&#10;Description automatically generated with medium confidence">
            <a:extLst>
              <a:ext uri="{FF2B5EF4-FFF2-40B4-BE49-F238E27FC236}">
                <a16:creationId xmlns:a16="http://schemas.microsoft.com/office/drawing/2014/main" id="{D3AD51CF-C52C-7722-478F-6BA32C21A36D}"/>
              </a:ext>
            </a:extLst>
          </p:cNvPr>
          <p:cNvPicPr>
            <a:picLocks noGrp="1" noChangeAspect="1"/>
          </p:cNvPicPr>
          <p:nvPr>
            <p:ph idx="1"/>
          </p:nvPr>
        </p:nvPicPr>
        <p:blipFill rotWithShape="1">
          <a:blip r:embed="rId2"/>
          <a:srcRect b="5063"/>
          <a:stretch/>
        </p:blipFill>
        <p:spPr>
          <a:xfrm>
            <a:off x="20" y="10"/>
            <a:ext cx="12191980" cy="6857990"/>
          </a:xfrm>
          <a:prstGeom prst="rect">
            <a:avLst/>
          </a:prstGeom>
        </p:spPr>
      </p:pic>
    </p:spTree>
    <p:extLst>
      <p:ext uri="{BB962C8B-B14F-4D97-AF65-F5344CB8AC3E}">
        <p14:creationId xmlns:p14="http://schemas.microsoft.com/office/powerpoint/2010/main" val="3199803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26C4A-245A-65D6-00FB-487FA9E72AAE}"/>
              </a:ext>
            </a:extLst>
          </p:cNvPr>
          <p:cNvSpPr>
            <a:spLocks noGrp="1"/>
          </p:cNvSpPr>
          <p:nvPr>
            <p:ph type="title"/>
          </p:nvPr>
        </p:nvSpPr>
        <p:spPr>
          <a:xfrm>
            <a:off x="1461632" y="983331"/>
            <a:ext cx="9384558" cy="1344168"/>
          </a:xfrm>
        </p:spPr>
        <p:txBody>
          <a:bodyPr>
            <a:normAutofit fontScale="90000"/>
          </a:bodyPr>
          <a:lstStyle/>
          <a:p>
            <a:r>
              <a:rPr lang="en-US" dirty="0"/>
              <a:t>How are chemicals selected for analysis &amp; inclusion in National Exposure Report?</a:t>
            </a:r>
          </a:p>
        </p:txBody>
      </p:sp>
      <p:sp>
        <p:nvSpPr>
          <p:cNvPr id="3" name="Content Placeholder 2">
            <a:extLst>
              <a:ext uri="{FF2B5EF4-FFF2-40B4-BE49-F238E27FC236}">
                <a16:creationId xmlns:a16="http://schemas.microsoft.com/office/drawing/2014/main" id="{A8F37E14-4452-2444-B1B2-3107AF1741D9}"/>
              </a:ext>
            </a:extLst>
          </p:cNvPr>
          <p:cNvSpPr>
            <a:spLocks noGrp="1"/>
          </p:cNvSpPr>
          <p:nvPr>
            <p:ph idx="1"/>
          </p:nvPr>
        </p:nvSpPr>
        <p:spPr>
          <a:xfrm>
            <a:off x="1153551" y="2369703"/>
            <a:ext cx="9931791" cy="3127248"/>
          </a:xfrm>
        </p:spPr>
        <p:txBody>
          <a:bodyPr>
            <a:noAutofit/>
          </a:bodyPr>
          <a:lstStyle/>
          <a:p>
            <a:pPr algn="l">
              <a:buFont typeface="Arial" panose="020B0604020202020204" pitchFamily="34" charset="0"/>
              <a:buChar char="•"/>
            </a:pPr>
            <a:r>
              <a:rPr lang="en-US" sz="2200" b="0" i="0" dirty="0">
                <a:solidFill>
                  <a:srgbClr val="000000"/>
                </a:solidFill>
                <a:effectLst/>
                <a:latin typeface="Open Sans" panose="020B0606030504020204" pitchFamily="34" charset="0"/>
              </a:rPr>
              <a:t>Scientific data that suggested exposure in the U.S. population</a:t>
            </a:r>
          </a:p>
          <a:p>
            <a:pPr algn="l">
              <a:buFont typeface="Arial" panose="020B0604020202020204" pitchFamily="34" charset="0"/>
              <a:buChar char="•"/>
            </a:pPr>
            <a:r>
              <a:rPr lang="en-US" sz="2200" b="0" i="0" dirty="0">
                <a:solidFill>
                  <a:srgbClr val="000000"/>
                </a:solidFill>
                <a:effectLst/>
                <a:latin typeface="Open Sans" panose="020B0606030504020204" pitchFamily="34" charset="0"/>
              </a:rPr>
              <a:t>Seriousness of health effects known, or thought to result from some levels of exposure</a:t>
            </a:r>
          </a:p>
          <a:p>
            <a:pPr algn="l">
              <a:buFont typeface="Arial" panose="020B0604020202020204" pitchFamily="34" charset="0"/>
              <a:buChar char="•"/>
            </a:pPr>
            <a:r>
              <a:rPr lang="en-US" sz="2200" b="0" i="0" dirty="0">
                <a:solidFill>
                  <a:srgbClr val="000000"/>
                </a:solidFill>
                <a:effectLst/>
                <a:latin typeface="Open Sans" panose="020B0606030504020204" pitchFamily="34" charset="0"/>
              </a:rPr>
              <a:t>Need to assess the efficacy of public health actions to reduce exposure to a chemical</a:t>
            </a:r>
          </a:p>
          <a:p>
            <a:pPr algn="l">
              <a:buFont typeface="Arial" panose="020B0604020202020204" pitchFamily="34" charset="0"/>
              <a:buChar char="•"/>
            </a:pPr>
            <a:r>
              <a:rPr lang="en-US" sz="2200" b="0" i="0" dirty="0">
                <a:solidFill>
                  <a:srgbClr val="000000"/>
                </a:solidFill>
                <a:effectLst/>
                <a:latin typeface="Open Sans" panose="020B0606030504020204" pitchFamily="34" charset="0"/>
              </a:rPr>
              <a:t>Availability of an analytical method that is accurate, precise, sensitive, specific, and rapid</a:t>
            </a:r>
          </a:p>
          <a:p>
            <a:pPr algn="l">
              <a:buFont typeface="Arial" panose="020B0604020202020204" pitchFamily="34" charset="0"/>
              <a:buChar char="•"/>
            </a:pPr>
            <a:r>
              <a:rPr lang="en-US" sz="2200" b="0" i="0" dirty="0">
                <a:solidFill>
                  <a:srgbClr val="000000"/>
                </a:solidFill>
                <a:effectLst/>
                <a:latin typeface="Open Sans" panose="020B0606030504020204" pitchFamily="34" charset="0"/>
              </a:rPr>
              <a:t>Availability of adequate blood or urine samples from the National Health and Nutrition Examination Survey (NHANES) survey</a:t>
            </a:r>
          </a:p>
          <a:p>
            <a:pPr algn="l">
              <a:buFont typeface="Arial" panose="020B0604020202020204" pitchFamily="34" charset="0"/>
              <a:buChar char="•"/>
            </a:pPr>
            <a:r>
              <a:rPr lang="en-US" sz="2200" b="0" i="0" dirty="0">
                <a:solidFill>
                  <a:srgbClr val="000000"/>
                </a:solidFill>
                <a:effectLst/>
                <a:latin typeface="Open Sans" panose="020B0606030504020204" pitchFamily="34" charset="0"/>
              </a:rPr>
              <a:t>Analytical cost to perform the analysis</a:t>
            </a:r>
          </a:p>
        </p:txBody>
      </p:sp>
    </p:spTree>
    <p:extLst>
      <p:ext uri="{BB962C8B-B14F-4D97-AF65-F5344CB8AC3E}">
        <p14:creationId xmlns:p14="http://schemas.microsoft.com/office/powerpoint/2010/main" val="3934953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2C84039B-8CF9-47CD-8F02-B1DBD5E75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arge white trailer with stairs and ladders&#10;&#10;Description automatically generated">
            <a:extLst>
              <a:ext uri="{FF2B5EF4-FFF2-40B4-BE49-F238E27FC236}">
                <a16:creationId xmlns:a16="http://schemas.microsoft.com/office/drawing/2014/main" id="{78ECDA8F-574C-ABC5-1DC8-A3D0DA30B731}"/>
              </a:ext>
            </a:extLst>
          </p:cNvPr>
          <p:cNvPicPr>
            <a:picLocks noGrp="1" noChangeAspect="1"/>
          </p:cNvPicPr>
          <p:nvPr>
            <p:ph idx="1"/>
          </p:nvPr>
        </p:nvPicPr>
        <p:blipFill rotWithShape="1">
          <a:blip r:embed="rId2"/>
          <a:srcRect t="6250"/>
          <a:stretch/>
        </p:blipFill>
        <p:spPr>
          <a:xfrm>
            <a:off x="20" y="10"/>
            <a:ext cx="12191977" cy="6857990"/>
          </a:xfrm>
          <a:prstGeom prst="rect">
            <a:avLst/>
          </a:prstGeom>
        </p:spPr>
      </p:pic>
      <p:sp>
        <p:nvSpPr>
          <p:cNvPr id="14" name="Rectangle 13">
            <a:extLst>
              <a:ext uri="{FF2B5EF4-FFF2-40B4-BE49-F238E27FC236}">
                <a16:creationId xmlns:a16="http://schemas.microsoft.com/office/drawing/2014/main" id="{48D8C7A8-9E05-4465-8B1B-577C9F1DB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BCF827-E328-A814-2A11-0406663E60AC}"/>
              </a:ext>
            </a:extLst>
          </p:cNvPr>
          <p:cNvSpPr>
            <a:spLocks noGrp="1"/>
          </p:cNvSpPr>
          <p:nvPr>
            <p:ph type="title"/>
          </p:nvPr>
        </p:nvSpPr>
        <p:spPr>
          <a:xfrm>
            <a:off x="762000" y="747059"/>
            <a:ext cx="5989320" cy="2762904"/>
          </a:xfrm>
        </p:spPr>
        <p:txBody>
          <a:bodyPr vert="horz" lIns="91440" tIns="45720" rIns="91440" bIns="45720" rtlCol="0" anchor="b">
            <a:normAutofit/>
          </a:bodyPr>
          <a:lstStyle/>
          <a:p>
            <a:r>
              <a:rPr lang="en-US" sz="6000">
                <a:solidFill>
                  <a:schemeClr val="bg1"/>
                </a:solidFill>
              </a:rPr>
              <a:t>A little about NHANES</a:t>
            </a:r>
          </a:p>
        </p:txBody>
      </p:sp>
    </p:spTree>
    <p:extLst>
      <p:ext uri="{BB962C8B-B14F-4D97-AF65-F5344CB8AC3E}">
        <p14:creationId xmlns:p14="http://schemas.microsoft.com/office/powerpoint/2010/main" val="3119153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EF37EE88-E359-4E69-A072-9959A84E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9572426-CFC9-EDC0-49BD-6ACD542ADE83}"/>
              </a:ext>
            </a:extLst>
          </p:cNvPr>
          <p:cNvSpPr>
            <a:spLocks noGrp="1"/>
          </p:cNvSpPr>
          <p:nvPr>
            <p:ph type="title"/>
          </p:nvPr>
        </p:nvSpPr>
        <p:spPr>
          <a:xfrm>
            <a:off x="6096000" y="1517650"/>
            <a:ext cx="4565650" cy="1344613"/>
          </a:xfrm>
        </p:spPr>
        <p:txBody>
          <a:bodyPr>
            <a:normAutofit/>
          </a:bodyPr>
          <a:lstStyle/>
          <a:p>
            <a:r>
              <a:rPr lang="en-US" sz="3300"/>
              <a:t>Nationally representative survey</a:t>
            </a:r>
          </a:p>
        </p:txBody>
      </p:sp>
      <p:pic>
        <p:nvPicPr>
          <p:cNvPr id="7" name="Picture 6" descr="A screenshot of a white box&#10;&#10;Description automatically generated">
            <a:extLst>
              <a:ext uri="{FF2B5EF4-FFF2-40B4-BE49-F238E27FC236}">
                <a16:creationId xmlns:a16="http://schemas.microsoft.com/office/drawing/2014/main" id="{3366378E-78B4-8BBC-4A0A-70F1C637D60C}"/>
              </a:ext>
            </a:extLst>
          </p:cNvPr>
          <p:cNvPicPr>
            <a:picLocks noChangeAspect="1"/>
          </p:cNvPicPr>
          <p:nvPr/>
        </p:nvPicPr>
        <p:blipFill>
          <a:blip r:embed="rId2"/>
          <a:stretch>
            <a:fillRect/>
          </a:stretch>
        </p:blipFill>
        <p:spPr>
          <a:xfrm>
            <a:off x="265741" y="4024966"/>
            <a:ext cx="5564517" cy="2170161"/>
          </a:xfrm>
          <a:prstGeom prst="rect">
            <a:avLst/>
          </a:prstGeom>
        </p:spPr>
      </p:pic>
      <p:pic>
        <p:nvPicPr>
          <p:cNvPr id="5" name="Picture 4" descr="A diagram of a stage&#10;&#10;Description automatically generated">
            <a:extLst>
              <a:ext uri="{FF2B5EF4-FFF2-40B4-BE49-F238E27FC236}">
                <a16:creationId xmlns:a16="http://schemas.microsoft.com/office/drawing/2014/main" id="{CD6A8718-611E-FE5F-733D-9390C81A8F05}"/>
              </a:ext>
            </a:extLst>
          </p:cNvPr>
          <p:cNvPicPr>
            <a:picLocks noChangeAspect="1"/>
          </p:cNvPicPr>
          <p:nvPr/>
        </p:nvPicPr>
        <p:blipFill>
          <a:blip r:embed="rId3"/>
          <a:stretch>
            <a:fillRect/>
          </a:stretch>
        </p:blipFill>
        <p:spPr>
          <a:xfrm>
            <a:off x="933224" y="662873"/>
            <a:ext cx="4007419" cy="3125787"/>
          </a:xfrm>
          <a:prstGeom prst="rect">
            <a:avLst/>
          </a:prstGeom>
        </p:spPr>
      </p:pic>
      <p:sp>
        <p:nvSpPr>
          <p:cNvPr id="3" name="Content Placeholder 2">
            <a:extLst>
              <a:ext uri="{FF2B5EF4-FFF2-40B4-BE49-F238E27FC236}">
                <a16:creationId xmlns:a16="http://schemas.microsoft.com/office/drawing/2014/main" id="{7DF3689C-77EE-054D-6DF6-716E068C2864}"/>
              </a:ext>
            </a:extLst>
          </p:cNvPr>
          <p:cNvSpPr>
            <a:spLocks noGrp="1"/>
          </p:cNvSpPr>
          <p:nvPr>
            <p:ph idx="1"/>
          </p:nvPr>
        </p:nvSpPr>
        <p:spPr>
          <a:xfrm>
            <a:off x="6095998" y="2970213"/>
            <a:ext cx="4565651" cy="3125787"/>
          </a:xfrm>
        </p:spPr>
        <p:txBody>
          <a:bodyPr>
            <a:normAutofit/>
          </a:bodyPr>
          <a:lstStyle/>
          <a:p>
            <a:r>
              <a:rPr lang="en-US" dirty="0"/>
              <a:t>Operating since 1959</a:t>
            </a:r>
          </a:p>
          <a:p>
            <a:pPr lvl="1"/>
            <a:r>
              <a:rPr lang="en-US" dirty="0"/>
              <a:t>Periodic at first</a:t>
            </a:r>
          </a:p>
          <a:p>
            <a:pPr lvl="1"/>
            <a:r>
              <a:rPr lang="en-US" dirty="0"/>
              <a:t>Continuous since 1999 – 2-year cycles</a:t>
            </a:r>
          </a:p>
          <a:p>
            <a:r>
              <a:rPr lang="en-US" dirty="0"/>
              <a:t>Complex – survey design</a:t>
            </a:r>
          </a:p>
        </p:txBody>
      </p:sp>
      <p:sp>
        <p:nvSpPr>
          <p:cNvPr id="9" name="TextBox 8">
            <a:extLst>
              <a:ext uri="{FF2B5EF4-FFF2-40B4-BE49-F238E27FC236}">
                <a16:creationId xmlns:a16="http://schemas.microsoft.com/office/drawing/2014/main" id="{0CAAA2C0-C341-6135-4113-DF350108BC7D}"/>
              </a:ext>
            </a:extLst>
          </p:cNvPr>
          <p:cNvSpPr txBox="1"/>
          <p:nvPr/>
        </p:nvSpPr>
        <p:spPr>
          <a:xfrm>
            <a:off x="0" y="6560279"/>
            <a:ext cx="8060788" cy="261610"/>
          </a:xfrm>
          <a:prstGeom prst="rect">
            <a:avLst/>
          </a:prstGeom>
          <a:noFill/>
        </p:spPr>
        <p:txBody>
          <a:bodyPr wrap="square">
            <a:spAutoFit/>
          </a:bodyPr>
          <a:lstStyle/>
          <a:p>
            <a:r>
              <a:rPr lang="en-US" sz="1100" dirty="0">
                <a:latin typeface="Calibri" panose="020F0502020204030204" pitchFamily="34" charset="0"/>
                <a:cs typeface="Calibri" panose="020F0502020204030204" pitchFamily="34" charset="0"/>
                <a:hlinkClick r:id="rId4"/>
              </a:rPr>
              <a:t>https://www.cdc.gov/nchs/nhanes/participant/participant-selected.htm</a:t>
            </a:r>
            <a:r>
              <a:rPr lang="en-US" sz="11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55773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4F00C-D97B-3024-8CA4-14842A5703E9}"/>
              </a:ext>
            </a:extLst>
          </p:cNvPr>
          <p:cNvSpPr>
            <a:spLocks noGrp="1"/>
          </p:cNvSpPr>
          <p:nvPr>
            <p:ph type="title"/>
          </p:nvPr>
        </p:nvSpPr>
        <p:spPr>
          <a:xfrm>
            <a:off x="1517904" y="1124009"/>
            <a:ext cx="9144000" cy="1344168"/>
          </a:xfrm>
        </p:spPr>
        <p:txBody>
          <a:bodyPr/>
          <a:lstStyle/>
          <a:p>
            <a:r>
              <a:rPr lang="en-US" dirty="0"/>
              <a:t>Survey components</a:t>
            </a:r>
          </a:p>
        </p:txBody>
      </p:sp>
      <p:sp>
        <p:nvSpPr>
          <p:cNvPr id="4" name="Content Placeholder 3">
            <a:extLst>
              <a:ext uri="{FF2B5EF4-FFF2-40B4-BE49-F238E27FC236}">
                <a16:creationId xmlns:a16="http://schemas.microsoft.com/office/drawing/2014/main" id="{53AA4E93-E13E-EDB8-5A22-60F7BAE1EEF8}"/>
              </a:ext>
            </a:extLst>
          </p:cNvPr>
          <p:cNvSpPr>
            <a:spLocks noGrp="1"/>
          </p:cNvSpPr>
          <p:nvPr>
            <p:ph sz="half" idx="1"/>
          </p:nvPr>
        </p:nvSpPr>
        <p:spPr>
          <a:xfrm>
            <a:off x="1517904" y="2236763"/>
            <a:ext cx="4334256" cy="3862285"/>
          </a:xfrm>
        </p:spPr>
        <p:txBody>
          <a:bodyPr>
            <a:normAutofit/>
          </a:bodyPr>
          <a:lstStyle/>
          <a:p>
            <a:r>
              <a:rPr lang="en-US" dirty="0"/>
              <a:t>Telephone interview @ home</a:t>
            </a:r>
          </a:p>
          <a:p>
            <a:pPr lvl="1"/>
            <a:r>
              <a:rPr lang="en-US" dirty="0"/>
              <a:t>Head of household &amp; some targeted participants (&gt;16 y)</a:t>
            </a:r>
          </a:p>
          <a:p>
            <a:pPr lvl="1"/>
            <a:r>
              <a:rPr lang="en-US" dirty="0"/>
              <a:t>Survey questions</a:t>
            </a:r>
          </a:p>
          <a:p>
            <a:pPr lvl="1"/>
            <a:r>
              <a:rPr lang="en-US" dirty="0"/>
              <a:t>	Sleep</a:t>
            </a:r>
          </a:p>
          <a:p>
            <a:pPr lvl="1"/>
            <a:r>
              <a:rPr lang="en-US" dirty="0"/>
              <a:t>	Diet</a:t>
            </a:r>
          </a:p>
          <a:p>
            <a:pPr lvl="1"/>
            <a:r>
              <a:rPr lang="en-US" dirty="0"/>
              <a:t>	Mood, behavior, etc.</a:t>
            </a:r>
          </a:p>
          <a:p>
            <a:pPr lvl="1"/>
            <a:endParaRPr lang="en-US" dirty="0"/>
          </a:p>
        </p:txBody>
      </p:sp>
      <p:sp>
        <p:nvSpPr>
          <p:cNvPr id="5" name="Content Placeholder 4">
            <a:extLst>
              <a:ext uri="{FF2B5EF4-FFF2-40B4-BE49-F238E27FC236}">
                <a16:creationId xmlns:a16="http://schemas.microsoft.com/office/drawing/2014/main" id="{88794CCA-03A1-C3C6-4127-4714B78957C5}"/>
              </a:ext>
            </a:extLst>
          </p:cNvPr>
          <p:cNvSpPr>
            <a:spLocks noGrp="1"/>
          </p:cNvSpPr>
          <p:nvPr>
            <p:ph sz="half" idx="2"/>
          </p:nvPr>
        </p:nvSpPr>
        <p:spPr>
          <a:xfrm>
            <a:off x="6336792" y="2236763"/>
            <a:ext cx="4334256" cy="3862285"/>
          </a:xfrm>
        </p:spPr>
        <p:txBody>
          <a:bodyPr>
            <a:normAutofit/>
          </a:bodyPr>
          <a:lstStyle/>
          <a:p>
            <a:r>
              <a:rPr lang="en-US" dirty="0"/>
              <a:t>Mobile Examination Center</a:t>
            </a:r>
          </a:p>
          <a:p>
            <a:pPr lvl="1"/>
            <a:r>
              <a:rPr lang="en-US" dirty="0"/>
              <a:t>Height, weight, waist circumference</a:t>
            </a:r>
          </a:p>
          <a:p>
            <a:pPr lvl="1"/>
            <a:r>
              <a:rPr lang="en-US" dirty="0"/>
              <a:t>Blood pressure</a:t>
            </a:r>
          </a:p>
          <a:p>
            <a:pPr lvl="1"/>
            <a:r>
              <a:rPr lang="en-US" dirty="0"/>
              <a:t>Body composition scan</a:t>
            </a:r>
          </a:p>
          <a:p>
            <a:pPr lvl="1"/>
            <a:r>
              <a:rPr lang="en-US" dirty="0"/>
              <a:t>Balance test</a:t>
            </a:r>
          </a:p>
          <a:p>
            <a:pPr lvl="1"/>
            <a:r>
              <a:rPr lang="en-US" dirty="0"/>
              <a:t>Liver function scan</a:t>
            </a:r>
          </a:p>
          <a:p>
            <a:pPr lvl="1"/>
            <a:r>
              <a:rPr lang="en-US" dirty="0"/>
              <a:t>Blood draw</a:t>
            </a:r>
          </a:p>
        </p:txBody>
      </p:sp>
    </p:spTree>
    <p:extLst>
      <p:ext uri="{BB962C8B-B14F-4D97-AF65-F5344CB8AC3E}">
        <p14:creationId xmlns:p14="http://schemas.microsoft.com/office/powerpoint/2010/main" val="2157321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7C83-180F-9AF5-584F-79238218297F}"/>
              </a:ext>
            </a:extLst>
          </p:cNvPr>
          <p:cNvSpPr>
            <a:spLocks noGrp="1"/>
          </p:cNvSpPr>
          <p:nvPr>
            <p:ph type="title"/>
          </p:nvPr>
        </p:nvSpPr>
        <p:spPr>
          <a:xfrm>
            <a:off x="1524000" y="1264685"/>
            <a:ext cx="9144000" cy="831401"/>
          </a:xfrm>
        </p:spPr>
        <p:txBody>
          <a:bodyPr/>
          <a:lstStyle/>
          <a:p>
            <a:r>
              <a:rPr lang="en-US" dirty="0"/>
              <a:t>Participants get some results back</a:t>
            </a:r>
          </a:p>
        </p:txBody>
      </p:sp>
      <p:sp>
        <p:nvSpPr>
          <p:cNvPr id="3" name="Content Placeholder 2">
            <a:extLst>
              <a:ext uri="{FF2B5EF4-FFF2-40B4-BE49-F238E27FC236}">
                <a16:creationId xmlns:a16="http://schemas.microsoft.com/office/drawing/2014/main" id="{E763346B-A878-4B38-1582-FC6505AA1288}"/>
              </a:ext>
            </a:extLst>
          </p:cNvPr>
          <p:cNvSpPr>
            <a:spLocks noGrp="1"/>
          </p:cNvSpPr>
          <p:nvPr>
            <p:ph sz="half" idx="1"/>
          </p:nvPr>
        </p:nvSpPr>
        <p:spPr>
          <a:xfrm>
            <a:off x="1728918" y="2601820"/>
            <a:ext cx="8329481" cy="3118104"/>
          </a:xfrm>
        </p:spPr>
        <p:txBody>
          <a:bodyPr>
            <a:normAutofit lnSpcReduction="10000"/>
          </a:bodyPr>
          <a:lstStyle/>
          <a:p>
            <a:r>
              <a:rPr lang="en-US" dirty="0"/>
              <a:t>Glucose test</a:t>
            </a:r>
          </a:p>
          <a:p>
            <a:r>
              <a:rPr lang="en-US" dirty="0"/>
              <a:t>Cholesterol</a:t>
            </a:r>
          </a:p>
          <a:p>
            <a:r>
              <a:rPr lang="en-US" dirty="0"/>
              <a:t>Nutritional status</a:t>
            </a:r>
          </a:p>
          <a:p>
            <a:r>
              <a:rPr lang="en-US" dirty="0"/>
              <a:t>Kidney function tests</a:t>
            </a:r>
          </a:p>
          <a:p>
            <a:r>
              <a:rPr lang="en-US" dirty="0"/>
              <a:t>Infectious diseases</a:t>
            </a:r>
          </a:p>
          <a:p>
            <a:r>
              <a:rPr lang="en-US" dirty="0"/>
              <a:t>Exposure to environmental chemicals </a:t>
            </a:r>
          </a:p>
        </p:txBody>
      </p:sp>
    </p:spTree>
    <p:extLst>
      <p:ext uri="{BB962C8B-B14F-4D97-AF65-F5344CB8AC3E}">
        <p14:creationId xmlns:p14="http://schemas.microsoft.com/office/powerpoint/2010/main" val="403220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2872-0AEB-8184-CFAF-997412C04A7F}"/>
              </a:ext>
            </a:extLst>
          </p:cNvPr>
          <p:cNvSpPr>
            <a:spLocks noGrp="1"/>
          </p:cNvSpPr>
          <p:nvPr>
            <p:ph type="title"/>
          </p:nvPr>
        </p:nvSpPr>
        <p:spPr>
          <a:xfrm>
            <a:off x="1517904" y="1222799"/>
            <a:ext cx="9144000" cy="1079522"/>
          </a:xfrm>
        </p:spPr>
        <p:txBody>
          <a:bodyPr>
            <a:normAutofit/>
          </a:bodyPr>
          <a:lstStyle/>
          <a:p>
            <a:r>
              <a:rPr lang="en-US" sz="4000" dirty="0">
                <a:cs typeface="Aharoni" panose="02010803020104030203" pitchFamily="2" charset="-79"/>
              </a:rPr>
              <a:t>What is human biomonitoring (HBM)?</a:t>
            </a:r>
          </a:p>
        </p:txBody>
      </p:sp>
      <p:sp>
        <p:nvSpPr>
          <p:cNvPr id="3" name="Content Placeholder 2">
            <a:extLst>
              <a:ext uri="{FF2B5EF4-FFF2-40B4-BE49-F238E27FC236}">
                <a16:creationId xmlns:a16="http://schemas.microsoft.com/office/drawing/2014/main" id="{4692370E-36F2-EE79-841B-69C100180632}"/>
              </a:ext>
            </a:extLst>
          </p:cNvPr>
          <p:cNvSpPr>
            <a:spLocks noGrp="1"/>
          </p:cNvSpPr>
          <p:nvPr>
            <p:ph idx="1"/>
          </p:nvPr>
        </p:nvSpPr>
        <p:spPr>
          <a:xfrm>
            <a:off x="1517904" y="2302321"/>
            <a:ext cx="9144000" cy="3885935"/>
          </a:xfrm>
        </p:spPr>
        <p:txBody>
          <a:bodyPr/>
          <a:lstStyle/>
          <a:p>
            <a:r>
              <a:rPr lang="en-US" dirty="0">
                <a:solidFill>
                  <a:srgbClr val="211D1E"/>
                </a:solidFill>
                <a:effectLst/>
              </a:rPr>
              <a:t>“systematic and continuous or repetitive activity for collection of biological samples for analysis of concentrations of pollutants and its metabolites, with the objective to assess exposure, changes after specific interventions and standardized protocols that allow to compare the data observed over time and with reference levels and—if necessary— leading to corrective actions”. </a:t>
            </a:r>
          </a:p>
        </p:txBody>
      </p:sp>
      <p:sp>
        <p:nvSpPr>
          <p:cNvPr id="5" name="TextBox 4">
            <a:extLst>
              <a:ext uri="{FF2B5EF4-FFF2-40B4-BE49-F238E27FC236}">
                <a16:creationId xmlns:a16="http://schemas.microsoft.com/office/drawing/2014/main" id="{A06598F0-9DB7-DC12-C610-4E4C9452215B}"/>
              </a:ext>
            </a:extLst>
          </p:cNvPr>
          <p:cNvSpPr txBox="1"/>
          <p:nvPr/>
        </p:nvSpPr>
        <p:spPr>
          <a:xfrm>
            <a:off x="0" y="6479299"/>
            <a:ext cx="11658600" cy="276999"/>
          </a:xfrm>
          <a:prstGeom prst="rect">
            <a:avLst/>
          </a:prstGeom>
          <a:noFill/>
        </p:spPr>
        <p:txBody>
          <a:bodyPr wrap="square">
            <a:spAutoFit/>
          </a:bodyPr>
          <a:lstStyle/>
          <a:p>
            <a:r>
              <a:rPr lang="en-US" sz="1200" b="1" dirty="0" err="1">
                <a:solidFill>
                  <a:srgbClr val="211D1E"/>
                </a:solidFill>
                <a:effectLst/>
                <a:latin typeface="Calibri" panose="020F0502020204030204" pitchFamily="34" charset="0"/>
                <a:cs typeface="Calibri" panose="020F0502020204030204" pitchFamily="34" charset="0"/>
              </a:rPr>
              <a:t>Angerer</a:t>
            </a:r>
            <a:r>
              <a:rPr lang="en-US" sz="1200" b="1" dirty="0">
                <a:solidFill>
                  <a:srgbClr val="211D1E"/>
                </a:solidFill>
                <a:effectLst/>
                <a:latin typeface="Calibri" panose="020F0502020204030204" pitchFamily="34" charset="0"/>
                <a:cs typeface="Calibri" panose="020F0502020204030204" pitchFamily="34" charset="0"/>
              </a:rPr>
              <a:t> J, Ewers U, Wilhelm M. </a:t>
            </a:r>
            <a:r>
              <a:rPr lang="en-US" sz="1200" dirty="0">
                <a:solidFill>
                  <a:srgbClr val="211D1E"/>
                </a:solidFill>
                <a:effectLst/>
                <a:latin typeface="Calibri" panose="020F0502020204030204" pitchFamily="34" charset="0"/>
                <a:cs typeface="Calibri" panose="020F0502020204030204" pitchFamily="34" charset="0"/>
              </a:rPr>
              <a:t>Human biomonitoring: state of the art. </a:t>
            </a:r>
            <a:r>
              <a:rPr lang="en-US" sz="1200" i="1" dirty="0">
                <a:solidFill>
                  <a:srgbClr val="211D1E"/>
                </a:solidFill>
                <a:effectLst/>
                <a:latin typeface="Calibri" panose="020F0502020204030204" pitchFamily="34" charset="0"/>
                <a:cs typeface="Calibri" panose="020F0502020204030204" pitchFamily="34" charset="0"/>
              </a:rPr>
              <a:t>Int J </a:t>
            </a:r>
            <a:r>
              <a:rPr lang="en-US" sz="1200" i="1" dirty="0" err="1">
                <a:solidFill>
                  <a:srgbClr val="211D1E"/>
                </a:solidFill>
                <a:effectLst/>
                <a:latin typeface="Calibri" panose="020F0502020204030204" pitchFamily="34" charset="0"/>
                <a:cs typeface="Calibri" panose="020F0502020204030204" pitchFamily="34" charset="0"/>
              </a:rPr>
              <a:t>Hyg</a:t>
            </a:r>
            <a:r>
              <a:rPr lang="en-US" sz="1200" i="1" dirty="0">
                <a:solidFill>
                  <a:srgbClr val="211D1E"/>
                </a:solidFill>
                <a:effectLst/>
                <a:latin typeface="Calibri" panose="020F0502020204030204" pitchFamily="34" charset="0"/>
                <a:cs typeface="Calibri" panose="020F0502020204030204" pitchFamily="34" charset="0"/>
              </a:rPr>
              <a:t> Environ Health</a:t>
            </a:r>
            <a:r>
              <a:rPr lang="en-US" sz="1200" dirty="0">
                <a:solidFill>
                  <a:srgbClr val="211D1E"/>
                </a:solidFill>
                <a:effectLst/>
                <a:latin typeface="Calibri" panose="020F0502020204030204" pitchFamily="34" charset="0"/>
                <a:cs typeface="Calibri" panose="020F0502020204030204" pitchFamily="34" charset="0"/>
              </a:rPr>
              <a:t>. May 2007; 210(3–4): 201–28 </a:t>
            </a:r>
          </a:p>
        </p:txBody>
      </p:sp>
    </p:spTree>
    <p:extLst>
      <p:ext uri="{BB962C8B-B14F-4D97-AF65-F5344CB8AC3E}">
        <p14:creationId xmlns:p14="http://schemas.microsoft.com/office/powerpoint/2010/main" val="1320980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8" name="Rectangle 27">
            <a:extLst>
              <a:ext uri="{FF2B5EF4-FFF2-40B4-BE49-F238E27FC236}">
                <a16:creationId xmlns:a16="http://schemas.microsoft.com/office/drawing/2014/main" id="{4843B56B-DD63-40AB-85E1-E18901E13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19344E4-CB02-427C-9FF0-E06375167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2000" cy="6099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CA532-4E96-661E-820D-55EED68A03F0}"/>
              </a:ext>
            </a:extLst>
          </p:cNvPr>
          <p:cNvSpPr>
            <a:spLocks noGrp="1"/>
          </p:cNvSpPr>
          <p:nvPr>
            <p:ph type="title"/>
          </p:nvPr>
        </p:nvSpPr>
        <p:spPr>
          <a:xfrm>
            <a:off x="762000" y="1148536"/>
            <a:ext cx="10668000" cy="964078"/>
          </a:xfrm>
        </p:spPr>
        <p:txBody>
          <a:bodyPr vert="horz" lIns="91440" tIns="45720" rIns="91440" bIns="45720" rtlCol="0" anchor="b">
            <a:normAutofit/>
          </a:bodyPr>
          <a:lstStyle/>
          <a:p>
            <a:r>
              <a:rPr lang="en-US" sz="4800"/>
              <a:t>Data are publicly available</a:t>
            </a:r>
          </a:p>
        </p:txBody>
      </p:sp>
      <p:pic>
        <p:nvPicPr>
          <p:cNvPr id="10" name="Picture 9" descr="A screenshot of a computer&#10;&#10;Description automatically generated">
            <a:extLst>
              <a:ext uri="{FF2B5EF4-FFF2-40B4-BE49-F238E27FC236}">
                <a16:creationId xmlns:a16="http://schemas.microsoft.com/office/drawing/2014/main" id="{F8194AC5-3B76-A775-11AD-447FCD214BC7}"/>
              </a:ext>
            </a:extLst>
          </p:cNvPr>
          <p:cNvPicPr>
            <a:picLocks noChangeAspect="1"/>
          </p:cNvPicPr>
          <p:nvPr/>
        </p:nvPicPr>
        <p:blipFill rotWithShape="1">
          <a:blip r:embed="rId2"/>
          <a:srcRect r="5539" b="-2"/>
          <a:stretch/>
        </p:blipFill>
        <p:spPr>
          <a:xfrm>
            <a:off x="758954" y="3186591"/>
            <a:ext cx="3341510" cy="2502794"/>
          </a:xfrm>
          <a:prstGeom prst="rect">
            <a:avLst/>
          </a:prstGeom>
        </p:spPr>
      </p:pic>
      <p:pic>
        <p:nvPicPr>
          <p:cNvPr id="6" name="Picture 5" descr="A screenshot of a search engine&#10;&#10;Description automatically generated">
            <a:extLst>
              <a:ext uri="{FF2B5EF4-FFF2-40B4-BE49-F238E27FC236}">
                <a16:creationId xmlns:a16="http://schemas.microsoft.com/office/drawing/2014/main" id="{7E217F5A-CADA-DFD6-98F8-991A605BE956}"/>
              </a:ext>
            </a:extLst>
          </p:cNvPr>
          <p:cNvPicPr>
            <a:picLocks noChangeAspect="1"/>
          </p:cNvPicPr>
          <p:nvPr/>
        </p:nvPicPr>
        <p:blipFill rotWithShape="1">
          <a:blip r:embed="rId3"/>
          <a:srcRect r="9546" b="-1"/>
          <a:stretch/>
        </p:blipFill>
        <p:spPr>
          <a:xfrm>
            <a:off x="4422197" y="3186581"/>
            <a:ext cx="3341510" cy="2502814"/>
          </a:xfrm>
          <a:prstGeom prst="rect">
            <a:avLst/>
          </a:prstGeom>
        </p:spPr>
      </p:pic>
      <p:pic>
        <p:nvPicPr>
          <p:cNvPr id="8" name="Picture 7" descr="A close-up of a document&#10;&#10;Description automatically generated">
            <a:extLst>
              <a:ext uri="{FF2B5EF4-FFF2-40B4-BE49-F238E27FC236}">
                <a16:creationId xmlns:a16="http://schemas.microsoft.com/office/drawing/2014/main" id="{5A5700A1-6F50-D24B-DFDB-4215F291EC33}"/>
              </a:ext>
            </a:extLst>
          </p:cNvPr>
          <p:cNvPicPr>
            <a:picLocks noChangeAspect="1"/>
          </p:cNvPicPr>
          <p:nvPr/>
        </p:nvPicPr>
        <p:blipFill rotWithShape="1">
          <a:blip r:embed="rId4"/>
          <a:srcRect l="2180" r="29730" b="1"/>
          <a:stretch/>
        </p:blipFill>
        <p:spPr>
          <a:xfrm>
            <a:off x="8085440" y="3186591"/>
            <a:ext cx="3341510" cy="2502794"/>
          </a:xfrm>
          <a:prstGeom prst="rect">
            <a:avLst/>
          </a:prstGeom>
        </p:spPr>
      </p:pic>
    </p:spTree>
    <p:extLst>
      <p:ext uri="{BB962C8B-B14F-4D97-AF65-F5344CB8AC3E}">
        <p14:creationId xmlns:p14="http://schemas.microsoft.com/office/powerpoint/2010/main" val="2381283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Rectangle 14">
            <a:extLst>
              <a:ext uri="{FF2B5EF4-FFF2-40B4-BE49-F238E27FC236}">
                <a16:creationId xmlns:a16="http://schemas.microsoft.com/office/drawing/2014/main" id="{4843B56B-DD63-40AB-85E1-E18901E13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9344E4-CB02-427C-9FF0-E06375167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2000" cy="6099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9D353-0687-C702-DB01-3DBA28D40ED7}"/>
              </a:ext>
            </a:extLst>
          </p:cNvPr>
          <p:cNvSpPr>
            <a:spLocks noGrp="1"/>
          </p:cNvSpPr>
          <p:nvPr>
            <p:ph type="title"/>
          </p:nvPr>
        </p:nvSpPr>
        <p:spPr>
          <a:xfrm>
            <a:off x="762000" y="1148536"/>
            <a:ext cx="10668000" cy="964078"/>
          </a:xfrm>
        </p:spPr>
        <p:txBody>
          <a:bodyPr vert="horz" lIns="91440" tIns="45720" rIns="91440" bIns="45720" rtlCol="0" anchor="b">
            <a:normAutofit/>
          </a:bodyPr>
          <a:lstStyle/>
          <a:p>
            <a:r>
              <a:rPr lang="en-US" sz="4800"/>
              <a:t>Feeds into scientific publications</a:t>
            </a:r>
          </a:p>
        </p:txBody>
      </p:sp>
      <p:pic>
        <p:nvPicPr>
          <p:cNvPr id="8" name="Content Placeholder 7" descr="A close-up of a text&#10;&#10;Description automatically generated">
            <a:extLst>
              <a:ext uri="{FF2B5EF4-FFF2-40B4-BE49-F238E27FC236}">
                <a16:creationId xmlns:a16="http://schemas.microsoft.com/office/drawing/2014/main" id="{C4B80F3C-3C68-0303-50E4-0581136A2022}"/>
              </a:ext>
            </a:extLst>
          </p:cNvPr>
          <p:cNvPicPr>
            <a:picLocks noGrp="1" noChangeAspect="1"/>
          </p:cNvPicPr>
          <p:nvPr>
            <p:ph sz="half" idx="2"/>
          </p:nvPr>
        </p:nvPicPr>
        <p:blipFill>
          <a:blip r:embed="rId2"/>
          <a:stretch>
            <a:fillRect/>
          </a:stretch>
        </p:blipFill>
        <p:spPr>
          <a:xfrm>
            <a:off x="544286" y="2552258"/>
            <a:ext cx="6516786" cy="1743239"/>
          </a:xfrm>
          <a:prstGeom prst="rect">
            <a:avLst/>
          </a:prstGeom>
        </p:spPr>
      </p:pic>
      <p:pic>
        <p:nvPicPr>
          <p:cNvPr id="6" name="Content Placeholder 5" descr="A close-up of a text&#10;&#10;Description automatically generated">
            <a:extLst>
              <a:ext uri="{FF2B5EF4-FFF2-40B4-BE49-F238E27FC236}">
                <a16:creationId xmlns:a16="http://schemas.microsoft.com/office/drawing/2014/main" id="{9F454078-4470-0273-47A0-86871BB2BA94}"/>
              </a:ext>
            </a:extLst>
          </p:cNvPr>
          <p:cNvPicPr>
            <a:picLocks noGrp="1" noChangeAspect="1"/>
          </p:cNvPicPr>
          <p:nvPr>
            <p:ph sz="half" idx="1"/>
          </p:nvPr>
        </p:nvPicPr>
        <p:blipFill>
          <a:blip r:embed="rId3"/>
          <a:stretch>
            <a:fillRect/>
          </a:stretch>
        </p:blipFill>
        <p:spPr>
          <a:xfrm>
            <a:off x="5174472" y="4602854"/>
            <a:ext cx="6516785" cy="1352232"/>
          </a:xfrm>
          <a:prstGeom prst="rect">
            <a:avLst/>
          </a:prstGeom>
        </p:spPr>
      </p:pic>
    </p:spTree>
    <p:extLst>
      <p:ext uri="{BB962C8B-B14F-4D97-AF65-F5344CB8AC3E}">
        <p14:creationId xmlns:p14="http://schemas.microsoft.com/office/powerpoint/2010/main" val="996620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84320-9E4E-3C60-6597-F71E9A2629D4}"/>
              </a:ext>
            </a:extLst>
          </p:cNvPr>
          <p:cNvSpPr>
            <a:spLocks noGrp="1"/>
          </p:cNvSpPr>
          <p:nvPr>
            <p:ph type="title"/>
          </p:nvPr>
        </p:nvSpPr>
        <p:spPr>
          <a:xfrm>
            <a:off x="1517904" y="1038932"/>
            <a:ext cx="9144000" cy="1344168"/>
          </a:xfrm>
        </p:spPr>
        <p:txBody>
          <a:bodyPr/>
          <a:lstStyle/>
          <a:p>
            <a:r>
              <a:rPr lang="en-US" dirty="0"/>
              <a:t>Targeted HBM—biomonitoring for specific purpose</a:t>
            </a:r>
          </a:p>
        </p:txBody>
      </p:sp>
      <p:sp>
        <p:nvSpPr>
          <p:cNvPr id="5" name="Content Placeholder 4">
            <a:extLst>
              <a:ext uri="{FF2B5EF4-FFF2-40B4-BE49-F238E27FC236}">
                <a16:creationId xmlns:a16="http://schemas.microsoft.com/office/drawing/2014/main" id="{7F3BD7B9-4009-4A29-E5E9-4CF93CD08348}"/>
              </a:ext>
            </a:extLst>
          </p:cNvPr>
          <p:cNvSpPr>
            <a:spLocks noGrp="1"/>
          </p:cNvSpPr>
          <p:nvPr>
            <p:ph idx="1"/>
          </p:nvPr>
        </p:nvSpPr>
        <p:spPr>
          <a:xfrm>
            <a:off x="1266092" y="2574389"/>
            <a:ext cx="9608233" cy="3854547"/>
          </a:xfrm>
        </p:spPr>
        <p:txBody>
          <a:bodyPr>
            <a:normAutofit fontScale="92500" lnSpcReduction="10000"/>
          </a:bodyPr>
          <a:lstStyle/>
          <a:p>
            <a:r>
              <a:rPr lang="en-US" i="0" dirty="0">
                <a:solidFill>
                  <a:srgbClr val="003399"/>
                </a:solidFill>
                <a:effectLst/>
              </a:rPr>
              <a:t>The Stockholm Convention on Persistent Organic Pollutants was adopted on 22 May 2001 and entered into force on 17 May 2004</a:t>
            </a:r>
          </a:p>
          <a:p>
            <a:r>
              <a:rPr lang="en-US" i="0" dirty="0">
                <a:solidFill>
                  <a:srgbClr val="003399"/>
                </a:solidFill>
                <a:effectLst/>
              </a:rPr>
              <a:t>Persistent Organic Pollutants (POPs)</a:t>
            </a:r>
          </a:p>
          <a:p>
            <a:pPr algn="l">
              <a:buFont typeface="Arial" panose="020B0604020202020204" pitchFamily="34" charset="0"/>
              <a:buChar char="•"/>
            </a:pPr>
            <a:r>
              <a:rPr lang="en-US" b="0" i="0" dirty="0">
                <a:solidFill>
                  <a:srgbClr val="4D4D4D"/>
                </a:solidFill>
                <a:effectLst/>
              </a:rPr>
              <a:t>remain intact for long periods of time (many years);</a:t>
            </a:r>
          </a:p>
          <a:p>
            <a:pPr algn="l">
              <a:buFont typeface="Arial" panose="020B0604020202020204" pitchFamily="34" charset="0"/>
              <a:buChar char="•"/>
            </a:pPr>
            <a:r>
              <a:rPr lang="en-US" b="0" i="0" dirty="0">
                <a:solidFill>
                  <a:srgbClr val="4D4D4D"/>
                </a:solidFill>
                <a:effectLst/>
              </a:rPr>
              <a:t>become widely distributed throughout the environment </a:t>
            </a:r>
            <a:r>
              <a:rPr lang="en-US" dirty="0">
                <a:solidFill>
                  <a:srgbClr val="4D4D4D"/>
                </a:solidFill>
              </a:rPr>
              <a:t>through </a:t>
            </a:r>
            <a:r>
              <a:rPr lang="en-US" b="0" i="0" dirty="0">
                <a:solidFill>
                  <a:srgbClr val="4D4D4D"/>
                </a:solidFill>
                <a:effectLst/>
              </a:rPr>
              <a:t>natural processes involving soil, water and, most notably, air;</a:t>
            </a:r>
          </a:p>
          <a:p>
            <a:pPr algn="l">
              <a:buFont typeface="Arial" panose="020B0604020202020204" pitchFamily="34" charset="0"/>
              <a:buChar char="•"/>
            </a:pPr>
            <a:r>
              <a:rPr lang="en-US" b="0" i="0" dirty="0">
                <a:solidFill>
                  <a:srgbClr val="4D4D4D"/>
                </a:solidFill>
                <a:effectLst/>
              </a:rPr>
              <a:t>accumulate in living organisms including humans, and are found at higher concentrations at higher levels in the food chain;</a:t>
            </a:r>
          </a:p>
          <a:p>
            <a:pPr algn="l">
              <a:buFont typeface="Arial" panose="020B0604020202020204" pitchFamily="34" charset="0"/>
              <a:buChar char="•"/>
            </a:pPr>
            <a:r>
              <a:rPr lang="en-US" b="0" i="0" dirty="0">
                <a:solidFill>
                  <a:srgbClr val="4D4D4D"/>
                </a:solidFill>
                <a:effectLst/>
              </a:rPr>
              <a:t>are toxic to both humans and wildlife.</a:t>
            </a:r>
          </a:p>
          <a:p>
            <a:endParaRPr lang="en-US" dirty="0">
              <a:solidFill>
                <a:srgbClr val="003399"/>
              </a:solidFill>
            </a:endParaRPr>
          </a:p>
        </p:txBody>
      </p:sp>
      <p:sp>
        <p:nvSpPr>
          <p:cNvPr id="7" name="TextBox 6">
            <a:extLst>
              <a:ext uri="{FF2B5EF4-FFF2-40B4-BE49-F238E27FC236}">
                <a16:creationId xmlns:a16="http://schemas.microsoft.com/office/drawing/2014/main" id="{9A29881C-6309-135F-0406-E0675949904E}"/>
              </a:ext>
            </a:extLst>
          </p:cNvPr>
          <p:cNvSpPr txBox="1"/>
          <p:nvPr/>
        </p:nvSpPr>
        <p:spPr>
          <a:xfrm>
            <a:off x="0" y="6554186"/>
            <a:ext cx="8173330" cy="261610"/>
          </a:xfrm>
          <a:prstGeom prst="rect">
            <a:avLst/>
          </a:prstGeom>
          <a:noFill/>
        </p:spPr>
        <p:txBody>
          <a:bodyPr wrap="square">
            <a:spAutoFit/>
          </a:bodyPr>
          <a:lstStyle/>
          <a:p>
            <a:r>
              <a:rPr lang="en-US" sz="1100" dirty="0">
                <a:latin typeface="Calibri" panose="020F0502020204030204" pitchFamily="34" charset="0"/>
                <a:cs typeface="Calibri" panose="020F0502020204030204" pitchFamily="34" charset="0"/>
                <a:hlinkClick r:id="rId2"/>
              </a:rPr>
              <a:t>https://chm.pops.int/TheConvention/ThePOPs/tabid/673/Default.aspx</a:t>
            </a:r>
            <a:r>
              <a:rPr lang="en-US" sz="11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52388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84320-9E4E-3C60-6597-F71E9A2629D4}"/>
              </a:ext>
            </a:extLst>
          </p:cNvPr>
          <p:cNvSpPr>
            <a:spLocks noGrp="1"/>
          </p:cNvSpPr>
          <p:nvPr>
            <p:ph type="title"/>
          </p:nvPr>
        </p:nvSpPr>
        <p:spPr>
          <a:xfrm>
            <a:off x="1517904" y="1038932"/>
            <a:ext cx="9144000" cy="1344168"/>
          </a:xfrm>
        </p:spPr>
        <p:txBody>
          <a:bodyPr/>
          <a:lstStyle/>
          <a:p>
            <a:r>
              <a:rPr lang="en-US" dirty="0"/>
              <a:t>Targeted HBM—biomonitoring for specific purpose</a:t>
            </a:r>
          </a:p>
        </p:txBody>
      </p:sp>
      <p:sp>
        <p:nvSpPr>
          <p:cNvPr id="5" name="Content Placeholder 4">
            <a:extLst>
              <a:ext uri="{FF2B5EF4-FFF2-40B4-BE49-F238E27FC236}">
                <a16:creationId xmlns:a16="http://schemas.microsoft.com/office/drawing/2014/main" id="{7F3BD7B9-4009-4A29-E5E9-4CF93CD08348}"/>
              </a:ext>
            </a:extLst>
          </p:cNvPr>
          <p:cNvSpPr>
            <a:spLocks noGrp="1"/>
          </p:cNvSpPr>
          <p:nvPr>
            <p:ph idx="1"/>
          </p:nvPr>
        </p:nvSpPr>
        <p:spPr>
          <a:xfrm>
            <a:off x="1266093" y="2691819"/>
            <a:ext cx="9551962" cy="3694913"/>
          </a:xfrm>
        </p:spPr>
        <p:txBody>
          <a:bodyPr>
            <a:normAutofit/>
          </a:bodyPr>
          <a:lstStyle/>
          <a:p>
            <a:r>
              <a:rPr lang="en-US" dirty="0">
                <a:solidFill>
                  <a:srgbClr val="003399"/>
                </a:solidFill>
              </a:rPr>
              <a:t>Initial 12</a:t>
            </a:r>
          </a:p>
          <a:p>
            <a:pPr lvl="1"/>
            <a:r>
              <a:rPr lang="en-US" b="1" i="0" dirty="0">
                <a:solidFill>
                  <a:srgbClr val="4D4D4D"/>
                </a:solidFill>
                <a:effectLst/>
              </a:rPr>
              <a:t>Pesticides:</a:t>
            </a:r>
            <a:r>
              <a:rPr lang="en-US" i="0" dirty="0">
                <a:solidFill>
                  <a:srgbClr val="4D4D4D"/>
                </a:solidFill>
                <a:effectLst/>
              </a:rPr>
              <a:t> aldrin, chlordane, DDT, dieldrin, endrin, heptachlor, hexachlorobenzene, </a:t>
            </a:r>
            <a:r>
              <a:rPr lang="en-US" i="0" dirty="0" err="1">
                <a:solidFill>
                  <a:srgbClr val="4D4D4D"/>
                </a:solidFill>
                <a:effectLst/>
              </a:rPr>
              <a:t>mirex</a:t>
            </a:r>
            <a:r>
              <a:rPr lang="en-US" i="0" dirty="0">
                <a:solidFill>
                  <a:srgbClr val="4D4D4D"/>
                </a:solidFill>
                <a:effectLst/>
              </a:rPr>
              <a:t>, toxaphene;</a:t>
            </a:r>
          </a:p>
          <a:p>
            <a:pPr lvl="1"/>
            <a:r>
              <a:rPr lang="en-US" b="1" i="0" dirty="0">
                <a:solidFill>
                  <a:srgbClr val="4D4D4D"/>
                </a:solidFill>
                <a:effectLst/>
              </a:rPr>
              <a:t>Industrial chemicals:</a:t>
            </a:r>
            <a:r>
              <a:rPr lang="en-US" i="0" dirty="0">
                <a:solidFill>
                  <a:srgbClr val="4D4D4D"/>
                </a:solidFill>
                <a:effectLst/>
              </a:rPr>
              <a:t> hexachlorobenzene, polychlorinated biphenyls (PCBs); </a:t>
            </a:r>
          </a:p>
          <a:p>
            <a:pPr lvl="1"/>
            <a:r>
              <a:rPr lang="en-US" b="1" i="0" dirty="0">
                <a:solidFill>
                  <a:srgbClr val="4D4D4D"/>
                </a:solidFill>
                <a:effectLst/>
              </a:rPr>
              <a:t>By-products: </a:t>
            </a:r>
            <a:r>
              <a:rPr lang="en-US" i="0" dirty="0">
                <a:solidFill>
                  <a:srgbClr val="4D4D4D"/>
                </a:solidFill>
                <a:effectLst/>
              </a:rPr>
              <a:t>hexachlorobenzene; polychlorinated dibenzo-</a:t>
            </a:r>
            <a:r>
              <a:rPr lang="en-US" i="1" dirty="0">
                <a:solidFill>
                  <a:srgbClr val="4D4D4D"/>
                </a:solidFill>
                <a:effectLst/>
              </a:rPr>
              <a:t>p</a:t>
            </a:r>
            <a:r>
              <a:rPr lang="en-US" i="0" dirty="0">
                <a:solidFill>
                  <a:srgbClr val="4D4D4D"/>
                </a:solidFill>
                <a:effectLst/>
              </a:rPr>
              <a:t>-dioxins and polychlorinated dibenzofurans (PCDD/PCDF), and PCBs.</a:t>
            </a:r>
          </a:p>
        </p:txBody>
      </p:sp>
    </p:spTree>
    <p:extLst>
      <p:ext uri="{BB962C8B-B14F-4D97-AF65-F5344CB8AC3E}">
        <p14:creationId xmlns:p14="http://schemas.microsoft.com/office/powerpoint/2010/main" val="2415320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2C84039B-8CF9-47CD-8F02-B1DBD5E75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ap of the world&#10;&#10;Description automatically generated">
            <a:extLst>
              <a:ext uri="{FF2B5EF4-FFF2-40B4-BE49-F238E27FC236}">
                <a16:creationId xmlns:a16="http://schemas.microsoft.com/office/drawing/2014/main" id="{241213CD-7892-2080-6736-981BD3261ED6}"/>
              </a:ext>
            </a:extLst>
          </p:cNvPr>
          <p:cNvPicPr>
            <a:picLocks noGrp="1" noChangeAspect="1"/>
          </p:cNvPicPr>
          <p:nvPr>
            <p:ph idx="1"/>
          </p:nvPr>
        </p:nvPicPr>
        <p:blipFill rotWithShape="1">
          <a:blip r:embed="rId2"/>
          <a:srcRect l="11826" r="8174"/>
          <a:stretch/>
        </p:blipFill>
        <p:spPr>
          <a:xfrm>
            <a:off x="20" y="10"/>
            <a:ext cx="12191977" cy="6857990"/>
          </a:xfrm>
          <a:prstGeom prst="rect">
            <a:avLst/>
          </a:prstGeom>
        </p:spPr>
      </p:pic>
      <p:sp>
        <p:nvSpPr>
          <p:cNvPr id="14" name="Rectangle 13">
            <a:extLst>
              <a:ext uri="{FF2B5EF4-FFF2-40B4-BE49-F238E27FC236}">
                <a16:creationId xmlns:a16="http://schemas.microsoft.com/office/drawing/2014/main" id="{48D8C7A8-9E05-4465-8B1B-577C9F1DB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B1CEB0-FD49-47D8-3C40-D47B0E92B828}"/>
              </a:ext>
            </a:extLst>
          </p:cNvPr>
          <p:cNvSpPr>
            <a:spLocks noGrp="1"/>
          </p:cNvSpPr>
          <p:nvPr>
            <p:ph type="title"/>
          </p:nvPr>
        </p:nvSpPr>
        <p:spPr>
          <a:xfrm>
            <a:off x="762000" y="747059"/>
            <a:ext cx="5989320" cy="2762904"/>
          </a:xfrm>
        </p:spPr>
        <p:txBody>
          <a:bodyPr vert="horz" lIns="91440" tIns="45720" rIns="91440" bIns="45720" rtlCol="0" anchor="b">
            <a:normAutofit/>
          </a:bodyPr>
          <a:lstStyle/>
          <a:p>
            <a:r>
              <a:rPr lang="en-US" sz="6000">
                <a:solidFill>
                  <a:schemeClr val="bg1"/>
                </a:solidFill>
              </a:rPr>
              <a:t>Data warehouse</a:t>
            </a:r>
          </a:p>
        </p:txBody>
      </p:sp>
    </p:spTree>
    <p:extLst>
      <p:ext uri="{BB962C8B-B14F-4D97-AF65-F5344CB8AC3E}">
        <p14:creationId xmlns:p14="http://schemas.microsoft.com/office/powerpoint/2010/main" val="541672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BC4A0336-662C-41C3-8DC8-3104A1694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aph with numbers and a number&#10;&#10;Description automatically generated">
            <a:extLst>
              <a:ext uri="{FF2B5EF4-FFF2-40B4-BE49-F238E27FC236}">
                <a16:creationId xmlns:a16="http://schemas.microsoft.com/office/drawing/2014/main" id="{7BC17C4C-4BFD-B106-058D-040D6268D8B9}"/>
              </a:ext>
            </a:extLst>
          </p:cNvPr>
          <p:cNvPicPr>
            <a:picLocks noGrp="1" noChangeAspect="1"/>
          </p:cNvPicPr>
          <p:nvPr>
            <p:ph idx="1"/>
          </p:nvPr>
        </p:nvPicPr>
        <p:blipFill>
          <a:blip r:embed="rId2"/>
          <a:stretch>
            <a:fillRect/>
          </a:stretch>
        </p:blipFill>
        <p:spPr>
          <a:xfrm>
            <a:off x="762000" y="1162050"/>
            <a:ext cx="10668000" cy="4533900"/>
          </a:xfrm>
          <a:prstGeom prst="rect">
            <a:avLst/>
          </a:prstGeom>
        </p:spPr>
      </p:pic>
      <p:sp>
        <p:nvSpPr>
          <p:cNvPr id="7" name="TextBox 6">
            <a:extLst>
              <a:ext uri="{FF2B5EF4-FFF2-40B4-BE49-F238E27FC236}">
                <a16:creationId xmlns:a16="http://schemas.microsoft.com/office/drawing/2014/main" id="{805B763A-EE49-CDAF-C3BE-7A878FB46DAA}"/>
              </a:ext>
            </a:extLst>
          </p:cNvPr>
          <p:cNvSpPr txBox="1"/>
          <p:nvPr/>
        </p:nvSpPr>
        <p:spPr>
          <a:xfrm>
            <a:off x="0" y="6479976"/>
            <a:ext cx="6096000" cy="276999"/>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rPr>
              <a:t>https://</a:t>
            </a:r>
            <a:r>
              <a:rPr lang="en-US" sz="1200" dirty="0" err="1">
                <a:latin typeface="Calibri" panose="020F0502020204030204" pitchFamily="34" charset="0"/>
                <a:cs typeface="Calibri" panose="020F0502020204030204" pitchFamily="34" charset="0"/>
              </a:rPr>
              <a:t>www.pops-gmp.org</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index.html</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273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9" name="Rectangle 18">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DCF5FD-7CC3-7F6F-625C-B7F137299F66}"/>
              </a:ext>
            </a:extLst>
          </p:cNvPr>
          <p:cNvSpPr>
            <a:spLocks noGrp="1"/>
          </p:cNvSpPr>
          <p:nvPr>
            <p:ph type="title"/>
          </p:nvPr>
        </p:nvSpPr>
        <p:spPr>
          <a:xfrm>
            <a:off x="761999" y="5523510"/>
            <a:ext cx="10668000" cy="1042660"/>
          </a:xfrm>
        </p:spPr>
        <p:txBody>
          <a:bodyPr vert="horz" lIns="91440" tIns="45720" rIns="91440" bIns="45720" rtlCol="0" anchor="b">
            <a:normAutofit/>
          </a:bodyPr>
          <a:lstStyle/>
          <a:p>
            <a:pPr algn="ctr"/>
            <a:r>
              <a:rPr lang="en-US" dirty="0"/>
              <a:t>Designing HBM programs</a:t>
            </a:r>
          </a:p>
        </p:txBody>
      </p:sp>
      <p:pic>
        <p:nvPicPr>
          <p:cNvPr id="5" name="Content Placeholder 4" descr="A white and blue document with blue text&#10;&#10;Description automatically generated">
            <a:extLst>
              <a:ext uri="{FF2B5EF4-FFF2-40B4-BE49-F238E27FC236}">
                <a16:creationId xmlns:a16="http://schemas.microsoft.com/office/drawing/2014/main" id="{027D1607-F715-61B8-73E0-06F2220721A3}"/>
              </a:ext>
            </a:extLst>
          </p:cNvPr>
          <p:cNvPicPr>
            <a:picLocks noGrp="1" noChangeAspect="1"/>
          </p:cNvPicPr>
          <p:nvPr>
            <p:ph idx="1"/>
          </p:nvPr>
        </p:nvPicPr>
        <p:blipFill>
          <a:blip r:embed="rId2"/>
          <a:stretch>
            <a:fillRect/>
          </a:stretch>
        </p:blipFill>
        <p:spPr>
          <a:xfrm>
            <a:off x="147829" y="597733"/>
            <a:ext cx="11896339" cy="4520609"/>
          </a:xfrm>
          <a:prstGeom prst="rect">
            <a:avLst/>
          </a:prstGeom>
        </p:spPr>
      </p:pic>
      <p:sp>
        <p:nvSpPr>
          <p:cNvPr id="6" name="TextBox 5">
            <a:extLst>
              <a:ext uri="{FF2B5EF4-FFF2-40B4-BE49-F238E27FC236}">
                <a16:creationId xmlns:a16="http://schemas.microsoft.com/office/drawing/2014/main" id="{D6C71C7A-C786-E70C-EA2E-813020B098EC}"/>
              </a:ext>
            </a:extLst>
          </p:cNvPr>
          <p:cNvSpPr txBox="1"/>
          <p:nvPr/>
        </p:nvSpPr>
        <p:spPr>
          <a:xfrm>
            <a:off x="7433479" y="6581001"/>
            <a:ext cx="730113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Tamayo-Ortiz M et al. </a:t>
            </a:r>
            <a:r>
              <a:rPr lang="en-US" sz="1200" i="1" dirty="0">
                <a:solidFill>
                  <a:srgbClr val="211D1E"/>
                </a:solidFill>
                <a:effectLst/>
                <a:latin typeface="Calibri" panose="020F0502020204030204" pitchFamily="34" charset="0"/>
                <a:cs typeface="Calibri" panose="020F0502020204030204" pitchFamily="34" charset="0"/>
              </a:rPr>
              <a:t>Annals of Global Health</a:t>
            </a:r>
            <a:r>
              <a:rPr lang="en-US" sz="1200" dirty="0">
                <a:solidFill>
                  <a:srgbClr val="211D1E"/>
                </a:solidFill>
                <a:effectLst/>
                <a:latin typeface="Calibri" panose="020F0502020204030204" pitchFamily="34" charset="0"/>
                <a:cs typeface="Calibri" panose="020F0502020204030204" pitchFamily="34" charset="0"/>
              </a:rPr>
              <a:t>. 2022; 88(1): 80, 1–11.</a:t>
            </a:r>
          </a:p>
        </p:txBody>
      </p:sp>
    </p:spTree>
    <p:extLst>
      <p:ext uri="{BB962C8B-B14F-4D97-AF65-F5344CB8AC3E}">
        <p14:creationId xmlns:p14="http://schemas.microsoft.com/office/powerpoint/2010/main" val="10472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Rectangle 25">
            <a:extLst>
              <a:ext uri="{FF2B5EF4-FFF2-40B4-BE49-F238E27FC236}">
                <a16:creationId xmlns:a16="http://schemas.microsoft.com/office/drawing/2014/main" id="{4843B56B-DD63-40AB-85E1-E18901E13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19344E4-CB02-427C-9FF0-E06375167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2000" cy="6099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DCF5FD-7CC3-7F6F-625C-B7F137299F66}"/>
              </a:ext>
            </a:extLst>
          </p:cNvPr>
          <p:cNvSpPr>
            <a:spLocks noGrp="1"/>
          </p:cNvSpPr>
          <p:nvPr>
            <p:ph type="title"/>
          </p:nvPr>
        </p:nvSpPr>
        <p:spPr>
          <a:xfrm>
            <a:off x="762000" y="1148536"/>
            <a:ext cx="10668000" cy="964078"/>
          </a:xfrm>
        </p:spPr>
        <p:txBody>
          <a:bodyPr vert="horz" lIns="91440" tIns="45720" rIns="91440" bIns="45720" rtlCol="0" anchor="b">
            <a:normAutofit/>
          </a:bodyPr>
          <a:lstStyle/>
          <a:p>
            <a:r>
              <a:rPr lang="en-US" sz="4800"/>
              <a:t>Designing HBM programs</a:t>
            </a:r>
          </a:p>
        </p:txBody>
      </p:sp>
      <p:pic>
        <p:nvPicPr>
          <p:cNvPr id="7" name="Content Placeholder 6" descr="A close-up of a text&#10;&#10;Description automatically generated">
            <a:extLst>
              <a:ext uri="{FF2B5EF4-FFF2-40B4-BE49-F238E27FC236}">
                <a16:creationId xmlns:a16="http://schemas.microsoft.com/office/drawing/2014/main" id="{F1B272FE-2C48-94B6-5B9C-FF0C9E622C0C}"/>
              </a:ext>
            </a:extLst>
          </p:cNvPr>
          <p:cNvPicPr>
            <a:picLocks noGrp="1" noChangeAspect="1"/>
          </p:cNvPicPr>
          <p:nvPr>
            <p:ph idx="1"/>
          </p:nvPr>
        </p:nvPicPr>
        <p:blipFill>
          <a:blip r:embed="rId2"/>
          <a:stretch>
            <a:fillRect/>
          </a:stretch>
        </p:blipFill>
        <p:spPr>
          <a:xfrm>
            <a:off x="332553" y="2547259"/>
            <a:ext cx="11571583" cy="2661464"/>
          </a:xfrm>
          <a:prstGeom prst="rect">
            <a:avLst/>
          </a:prstGeom>
        </p:spPr>
      </p:pic>
      <p:sp>
        <p:nvSpPr>
          <p:cNvPr id="8" name="TextBox 7">
            <a:extLst>
              <a:ext uri="{FF2B5EF4-FFF2-40B4-BE49-F238E27FC236}">
                <a16:creationId xmlns:a16="http://schemas.microsoft.com/office/drawing/2014/main" id="{5576DD7A-1ADD-6CCF-BD9C-5A1A488F99EC}"/>
              </a:ext>
            </a:extLst>
          </p:cNvPr>
          <p:cNvSpPr txBox="1"/>
          <p:nvPr/>
        </p:nvSpPr>
        <p:spPr>
          <a:xfrm>
            <a:off x="7433479" y="6581001"/>
            <a:ext cx="730113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Tamayo-Ortiz M et al. </a:t>
            </a:r>
            <a:r>
              <a:rPr lang="en-US" sz="1200" i="1" dirty="0">
                <a:solidFill>
                  <a:srgbClr val="211D1E"/>
                </a:solidFill>
                <a:effectLst/>
                <a:latin typeface="Calibri" panose="020F0502020204030204" pitchFamily="34" charset="0"/>
                <a:cs typeface="Calibri" panose="020F0502020204030204" pitchFamily="34" charset="0"/>
              </a:rPr>
              <a:t>Annals of Global Health</a:t>
            </a:r>
            <a:r>
              <a:rPr lang="en-US" sz="1200" dirty="0">
                <a:solidFill>
                  <a:srgbClr val="211D1E"/>
                </a:solidFill>
                <a:effectLst/>
                <a:latin typeface="Calibri" panose="020F0502020204030204" pitchFamily="34" charset="0"/>
                <a:cs typeface="Calibri" panose="020F0502020204030204" pitchFamily="34" charset="0"/>
              </a:rPr>
              <a:t>. 2022; 88(1): 80, 1–11.</a:t>
            </a:r>
          </a:p>
        </p:txBody>
      </p:sp>
    </p:spTree>
    <p:extLst>
      <p:ext uri="{BB962C8B-B14F-4D97-AF65-F5344CB8AC3E}">
        <p14:creationId xmlns:p14="http://schemas.microsoft.com/office/powerpoint/2010/main" val="3371047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9B0F-4294-746F-50A9-B73E00030F26}"/>
              </a:ext>
            </a:extLst>
          </p:cNvPr>
          <p:cNvSpPr>
            <a:spLocks noGrp="1"/>
          </p:cNvSpPr>
          <p:nvPr>
            <p:ph type="title"/>
          </p:nvPr>
        </p:nvSpPr>
        <p:spPr>
          <a:xfrm>
            <a:off x="1517904" y="1011467"/>
            <a:ext cx="9144000" cy="1344168"/>
          </a:xfrm>
        </p:spPr>
        <p:txBody>
          <a:bodyPr/>
          <a:lstStyle/>
          <a:p>
            <a:r>
              <a:rPr lang="en-US" dirty="0"/>
              <a:t>How would you design a biomonitoring program?</a:t>
            </a:r>
          </a:p>
        </p:txBody>
      </p:sp>
      <p:sp>
        <p:nvSpPr>
          <p:cNvPr id="3" name="Content Placeholder 2">
            <a:extLst>
              <a:ext uri="{FF2B5EF4-FFF2-40B4-BE49-F238E27FC236}">
                <a16:creationId xmlns:a16="http://schemas.microsoft.com/office/drawing/2014/main" id="{129AD7E1-4396-0A15-1D41-6CAAA1DFD0DE}"/>
              </a:ext>
            </a:extLst>
          </p:cNvPr>
          <p:cNvSpPr>
            <a:spLocks noGrp="1"/>
          </p:cNvSpPr>
          <p:nvPr>
            <p:ph idx="1"/>
          </p:nvPr>
        </p:nvSpPr>
        <p:spPr>
          <a:xfrm>
            <a:off x="1517904" y="2704513"/>
            <a:ext cx="9314219" cy="3471203"/>
          </a:xfrm>
        </p:spPr>
        <p:txBody>
          <a:bodyPr>
            <a:normAutofit fontScale="85000" lnSpcReduction="20000"/>
          </a:bodyPr>
          <a:lstStyle/>
          <a:p>
            <a:r>
              <a:rPr lang="en-US" dirty="0"/>
              <a:t>Design type</a:t>
            </a:r>
          </a:p>
          <a:p>
            <a:pPr lvl="1"/>
            <a:r>
              <a:rPr lang="en-US" dirty="0"/>
              <a:t>Census</a:t>
            </a:r>
          </a:p>
          <a:p>
            <a:pPr lvl="1"/>
            <a:r>
              <a:rPr lang="en-US" dirty="0"/>
              <a:t>Survey </a:t>
            </a:r>
          </a:p>
          <a:p>
            <a:pPr lvl="1"/>
            <a:r>
              <a:rPr lang="en-US" dirty="0"/>
              <a:t>Biobank</a:t>
            </a:r>
          </a:p>
          <a:p>
            <a:r>
              <a:rPr lang="en-US" dirty="0"/>
              <a:t>Target population?</a:t>
            </a:r>
          </a:p>
          <a:p>
            <a:r>
              <a:rPr lang="en-US" dirty="0"/>
              <a:t>Geographic coverage?</a:t>
            </a:r>
          </a:p>
          <a:p>
            <a:r>
              <a:rPr lang="en-US" dirty="0"/>
              <a:t>Frequency</a:t>
            </a:r>
          </a:p>
          <a:p>
            <a:r>
              <a:rPr lang="en-US" dirty="0"/>
              <a:t>Biological </a:t>
            </a:r>
            <a:r>
              <a:rPr lang="en-US" dirty="0" err="1"/>
              <a:t>amples</a:t>
            </a:r>
            <a:r>
              <a:rPr lang="en-US" dirty="0"/>
              <a:t> collected</a:t>
            </a:r>
          </a:p>
          <a:p>
            <a:r>
              <a:rPr lang="en-US" dirty="0"/>
              <a:t>Chemicals</a:t>
            </a:r>
          </a:p>
          <a:p>
            <a:endParaRPr lang="en-US" dirty="0"/>
          </a:p>
        </p:txBody>
      </p:sp>
    </p:spTree>
    <p:extLst>
      <p:ext uri="{BB962C8B-B14F-4D97-AF65-F5344CB8AC3E}">
        <p14:creationId xmlns:p14="http://schemas.microsoft.com/office/powerpoint/2010/main" val="1331271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79E27F3-FD17-96C3-364E-E3BE9E98A422}"/>
              </a:ext>
            </a:extLst>
          </p:cNvPr>
          <p:cNvGraphicFramePr/>
          <p:nvPr>
            <p:extLst>
              <p:ext uri="{D42A27DB-BD31-4B8C-83A1-F6EECF244321}">
                <p14:modId xmlns:p14="http://schemas.microsoft.com/office/powerpoint/2010/main" val="2656513640"/>
              </p:ext>
            </p:extLst>
          </p:nvPr>
        </p:nvGraphicFramePr>
        <p:xfrm>
          <a:off x="1219200" y="-769434"/>
          <a:ext cx="9753600" cy="6387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BD24651E-5713-6B8B-037A-AC85507F1803}"/>
              </a:ext>
            </a:extLst>
          </p:cNvPr>
          <p:cNvGraphicFramePr/>
          <p:nvPr>
            <p:extLst>
              <p:ext uri="{D42A27DB-BD31-4B8C-83A1-F6EECF244321}">
                <p14:modId xmlns:p14="http://schemas.microsoft.com/office/powerpoint/2010/main" val="2110729419"/>
              </p:ext>
            </p:extLst>
          </p:nvPr>
        </p:nvGraphicFramePr>
        <p:xfrm>
          <a:off x="2032000" y="3161783"/>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090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AAC10-112B-37F2-0A73-78E99A9DAE0C}"/>
              </a:ext>
            </a:extLst>
          </p:cNvPr>
          <p:cNvSpPr>
            <a:spLocks noGrp="1"/>
          </p:cNvSpPr>
          <p:nvPr>
            <p:ph type="title"/>
          </p:nvPr>
        </p:nvSpPr>
        <p:spPr>
          <a:xfrm>
            <a:off x="1517903" y="990080"/>
            <a:ext cx="9388635" cy="1344168"/>
          </a:xfrm>
        </p:spPr>
        <p:txBody>
          <a:bodyPr>
            <a:noAutofit/>
          </a:bodyPr>
          <a:lstStyle/>
          <a:p>
            <a:r>
              <a:rPr lang="en-US" sz="3600" dirty="0">
                <a:solidFill>
                  <a:srgbClr val="211D1E"/>
                </a:solidFill>
                <a:effectLst/>
              </a:rPr>
              <a:t>HBM reflects the internal dose of chemicals taken up from any or all sources in the environment</a:t>
            </a:r>
            <a:endParaRPr lang="en-US" sz="3600" dirty="0"/>
          </a:p>
        </p:txBody>
      </p:sp>
      <mc:AlternateContent xmlns:mc="http://schemas.openxmlformats.org/markup-compatibility/2006">
        <mc:Choice xmlns:am3d="http://schemas.microsoft.com/office/drawing/2017/model3d" Requires="am3d">
          <p:graphicFrame>
            <p:nvGraphicFramePr>
              <p:cNvPr id="4" name="Content Placeholder 3" descr="Red Blood Cells">
                <a:extLst>
                  <a:ext uri="{FF2B5EF4-FFF2-40B4-BE49-F238E27FC236}">
                    <a16:creationId xmlns:a16="http://schemas.microsoft.com/office/drawing/2014/main" id="{51191D36-5046-F752-B884-12D701F4FB7B}"/>
                  </a:ext>
                </a:extLst>
              </p:cNvPr>
              <p:cNvGraphicFramePr>
                <a:graphicFrameLocks noGrp="1" noChangeAspect="1"/>
              </p:cNvGraphicFramePr>
              <p:nvPr>
                <p:ph idx="1"/>
                <p:extLst>
                  <p:ext uri="{D42A27DB-BD31-4B8C-83A1-F6EECF244321}">
                    <p14:modId xmlns:p14="http://schemas.microsoft.com/office/powerpoint/2010/main" val="3644721089"/>
                  </p:ext>
                </p:extLst>
              </p:nvPr>
            </p:nvGraphicFramePr>
            <p:xfrm>
              <a:off x="8919020" y="4107766"/>
              <a:ext cx="1637400" cy="1701194"/>
            </p:xfrm>
            <a:graphic>
              <a:graphicData uri="http://schemas.microsoft.com/office/drawing/2017/model3d">
                <am3d:model3d r:embed="rId2">
                  <am3d:spPr>
                    <a:xfrm>
                      <a:off x="0" y="0"/>
                      <a:ext cx="1637400" cy="1701194"/>
                    </a:xfrm>
                    <a:prstGeom prst="rect">
                      <a:avLst/>
                    </a:prstGeom>
                  </am3d:spPr>
                  <am3d:camera>
                    <am3d:pos x="0" y="0" z="79888372"/>
                    <am3d:up dx="0" dy="36000000" dz="0"/>
                    <am3d:lookAt x="0" y="0" z="0"/>
                    <am3d:perspective fov="2700000"/>
                  </am3d:camera>
                  <am3d:trans>
                    <am3d:meterPerModelUnit n="4473862" d="1000000"/>
                    <am3d:preTrans dx="3586" dy="2661096" dz="2366"/>
                    <am3d:scale>
                      <am3d:sx n="1000000" d="1000000"/>
                      <am3d:sy n="1000000" d="1000000"/>
                      <am3d:sz n="1000000" d="1000000"/>
                    </am3d:scale>
                    <am3d:rot ax="1114173" ay="3492385" az="956169"/>
                    <am3d:postTrans dx="0" dy="0" dz="0"/>
                  </am3d:trans>
                  <am3d:raster rName="Office3DRenderer" rVer="16.0.8326">
                    <am3d:blip r:embed="rId3"/>
                  </am3d:raster>
                  <am3d:objViewport viewportSz="24879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Content Placeholder 3" descr="Red Blood Cells">
                <a:extLst>
                  <a:ext uri="{FF2B5EF4-FFF2-40B4-BE49-F238E27FC236}">
                    <a16:creationId xmlns:a16="http://schemas.microsoft.com/office/drawing/2014/main" id="{51191D36-5046-F752-B884-12D701F4FB7B}"/>
                  </a:ext>
                </a:extLst>
              </p:cNvPr>
              <p:cNvPicPr>
                <a:picLocks noGrp="1" noRot="1" noChangeAspect="1" noMove="1" noResize="1" noEditPoints="1" noAdjustHandles="1" noChangeArrowheads="1" noChangeShapeType="1" noCrop="1"/>
              </p:cNvPicPr>
              <p:nvPr/>
            </p:nvPicPr>
            <p:blipFill>
              <a:blip r:embed="rId3"/>
              <a:stretch>
                <a:fillRect/>
              </a:stretch>
            </p:blipFill>
            <p:spPr>
              <a:xfrm>
                <a:off x="8919020" y="4107766"/>
                <a:ext cx="1637400" cy="1701194"/>
              </a:xfrm>
              <a:prstGeom prst="rect">
                <a:avLst/>
              </a:prstGeom>
            </p:spPr>
          </p:pic>
        </mc:Fallback>
      </mc:AlternateContent>
      <p:pic>
        <p:nvPicPr>
          <p:cNvPr id="6" name="Graphic 5">
            <a:extLst>
              <a:ext uri="{FF2B5EF4-FFF2-40B4-BE49-F238E27FC236}">
                <a16:creationId xmlns:a16="http://schemas.microsoft.com/office/drawing/2014/main" id="{F67B1333-F570-AE8F-C1D6-2ED6A8E714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6048" y="2751231"/>
            <a:ext cx="3954194" cy="3954194"/>
          </a:xfrm>
          <a:prstGeom prst="rect">
            <a:avLst/>
          </a:prstGeom>
        </p:spPr>
      </p:pic>
      <p:pic>
        <p:nvPicPr>
          <p:cNvPr id="10" name="Picture 9">
            <a:extLst>
              <a:ext uri="{FF2B5EF4-FFF2-40B4-BE49-F238E27FC236}">
                <a16:creationId xmlns:a16="http://schemas.microsoft.com/office/drawing/2014/main" id="{915E2084-B906-D66B-316B-C752491EA657}"/>
              </a:ext>
            </a:extLst>
          </p:cNvPr>
          <p:cNvPicPr>
            <a:picLocks noChangeAspect="1"/>
          </p:cNvPicPr>
          <p:nvPr/>
        </p:nvPicPr>
        <p:blipFill>
          <a:blip r:embed="rId6"/>
          <a:stretch>
            <a:fillRect/>
          </a:stretch>
        </p:blipFill>
        <p:spPr>
          <a:xfrm>
            <a:off x="6096000" y="4268764"/>
            <a:ext cx="1701194" cy="1701194"/>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5D0650D0-1418-A8E1-9B9D-0A96B0F6D590}"/>
              </a:ext>
            </a:extLst>
          </p:cNvPr>
          <p:cNvPicPr>
            <a:picLocks noChangeAspect="1"/>
          </p:cNvPicPr>
          <p:nvPr/>
        </p:nvPicPr>
        <p:blipFill>
          <a:blip r:embed="rId7"/>
          <a:stretch>
            <a:fillRect/>
          </a:stretch>
        </p:blipFill>
        <p:spPr>
          <a:xfrm>
            <a:off x="2563232" y="2489762"/>
            <a:ext cx="2334247" cy="2334247"/>
          </a:xfrm>
          <a:prstGeom prst="rect">
            <a:avLst/>
          </a:prstGeom>
        </p:spPr>
      </p:pic>
      <p:pic>
        <p:nvPicPr>
          <p:cNvPr id="14" name="Graphic 13">
            <a:extLst>
              <a:ext uri="{FF2B5EF4-FFF2-40B4-BE49-F238E27FC236}">
                <a16:creationId xmlns:a16="http://schemas.microsoft.com/office/drawing/2014/main" id="{EAEE175C-906C-D098-C160-B9161CC30B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52518" y="2952750"/>
            <a:ext cx="952500" cy="952500"/>
          </a:xfrm>
          <a:prstGeom prst="rect">
            <a:avLst/>
          </a:prstGeom>
        </p:spPr>
      </p:pic>
      <p:pic>
        <p:nvPicPr>
          <p:cNvPr id="18" name="Graphic 17">
            <a:extLst>
              <a:ext uri="{FF2B5EF4-FFF2-40B4-BE49-F238E27FC236}">
                <a16:creationId xmlns:a16="http://schemas.microsoft.com/office/drawing/2014/main" id="{8FFD8C58-9AB3-A880-F900-D5DA45E9CD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9046" y="4665211"/>
            <a:ext cx="1583137" cy="1583137"/>
          </a:xfrm>
          <a:prstGeom prst="rect">
            <a:avLst/>
          </a:prstGeom>
        </p:spPr>
      </p:pic>
      <p:pic>
        <p:nvPicPr>
          <p:cNvPr id="20" name="Graphic 19">
            <a:extLst>
              <a:ext uri="{FF2B5EF4-FFF2-40B4-BE49-F238E27FC236}">
                <a16:creationId xmlns:a16="http://schemas.microsoft.com/office/drawing/2014/main" id="{1EAD0BBC-39B9-EE2C-8BDE-E0025D5ED2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81656" y="2481260"/>
            <a:ext cx="1640492" cy="1640492"/>
          </a:xfrm>
          <a:prstGeom prst="rect">
            <a:avLst/>
          </a:prstGeom>
        </p:spPr>
      </p:pic>
      <p:pic>
        <p:nvPicPr>
          <p:cNvPr id="22" name="Graphic 21">
            <a:extLst>
              <a:ext uri="{FF2B5EF4-FFF2-40B4-BE49-F238E27FC236}">
                <a16:creationId xmlns:a16="http://schemas.microsoft.com/office/drawing/2014/main" id="{EEC055C4-71B5-C251-0A3C-4A7C687F35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06895" y="4005863"/>
            <a:ext cx="952500" cy="952500"/>
          </a:xfrm>
          <a:prstGeom prst="rect">
            <a:avLst/>
          </a:prstGeom>
        </p:spPr>
      </p:pic>
      <p:pic>
        <p:nvPicPr>
          <p:cNvPr id="24" name="Graphic 23">
            <a:extLst>
              <a:ext uri="{FF2B5EF4-FFF2-40B4-BE49-F238E27FC236}">
                <a16:creationId xmlns:a16="http://schemas.microsoft.com/office/drawing/2014/main" id="{FE1FBD24-81AE-446A-B99A-2229A064FB2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41763" y="5849418"/>
            <a:ext cx="952500" cy="952500"/>
          </a:xfrm>
          <a:prstGeom prst="rect">
            <a:avLst/>
          </a:prstGeom>
        </p:spPr>
      </p:pic>
      <p:pic>
        <p:nvPicPr>
          <p:cNvPr id="28" name="Graphic 27">
            <a:extLst>
              <a:ext uri="{FF2B5EF4-FFF2-40B4-BE49-F238E27FC236}">
                <a16:creationId xmlns:a16="http://schemas.microsoft.com/office/drawing/2014/main" id="{415B50C5-596B-EB71-1928-94F3CF2BB92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730355" y="5656319"/>
            <a:ext cx="1201681" cy="1201681"/>
          </a:xfrm>
          <a:prstGeom prst="rect">
            <a:avLst/>
          </a:prstGeom>
        </p:spPr>
      </p:pic>
      <p:sp>
        <p:nvSpPr>
          <p:cNvPr id="29" name="Right Arrow 28">
            <a:extLst>
              <a:ext uri="{FF2B5EF4-FFF2-40B4-BE49-F238E27FC236}">
                <a16:creationId xmlns:a16="http://schemas.microsoft.com/office/drawing/2014/main" id="{8B266139-1E02-3D08-3BDE-29C9E1802633}"/>
              </a:ext>
            </a:extLst>
          </p:cNvPr>
          <p:cNvSpPr/>
          <p:nvPr/>
        </p:nvSpPr>
        <p:spPr>
          <a:xfrm>
            <a:off x="7521586" y="3981909"/>
            <a:ext cx="1308296" cy="213349"/>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65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288B-1EE9-BB70-6E35-5CB687B60B64}"/>
              </a:ext>
            </a:extLst>
          </p:cNvPr>
          <p:cNvSpPr>
            <a:spLocks noGrp="1"/>
          </p:cNvSpPr>
          <p:nvPr>
            <p:ph type="title"/>
          </p:nvPr>
        </p:nvSpPr>
        <p:spPr>
          <a:xfrm>
            <a:off x="1517904" y="1517904"/>
            <a:ext cx="9144000" cy="1024574"/>
          </a:xfrm>
        </p:spPr>
        <p:txBody>
          <a:bodyPr>
            <a:normAutofit fontScale="90000"/>
          </a:bodyPr>
          <a:lstStyle/>
          <a:p>
            <a:r>
              <a:rPr lang="en-US" dirty="0"/>
              <a:t>Ambient monitoring is complementary but different</a:t>
            </a:r>
          </a:p>
        </p:txBody>
      </p:sp>
      <p:sp>
        <p:nvSpPr>
          <p:cNvPr id="3" name="Content Placeholder 2">
            <a:extLst>
              <a:ext uri="{FF2B5EF4-FFF2-40B4-BE49-F238E27FC236}">
                <a16:creationId xmlns:a16="http://schemas.microsoft.com/office/drawing/2014/main" id="{68D4914C-DEC6-3511-EA85-08F79BBAF404}"/>
              </a:ext>
            </a:extLst>
          </p:cNvPr>
          <p:cNvSpPr>
            <a:spLocks noGrp="1"/>
          </p:cNvSpPr>
          <p:nvPr>
            <p:ph idx="1"/>
          </p:nvPr>
        </p:nvSpPr>
        <p:spPr/>
        <p:txBody>
          <a:bodyPr/>
          <a:lstStyle/>
          <a:p>
            <a:r>
              <a:rPr lang="en-US" dirty="0">
                <a:solidFill>
                  <a:srgbClr val="211D1E"/>
                </a:solidFill>
                <a:effectLst/>
                <a:latin typeface="Helvetica" pitchFamily="2" charset="0"/>
              </a:rPr>
              <a:t>Measurement of chemicals in environmental samples, including air, water, soil and food. </a:t>
            </a:r>
          </a:p>
          <a:p>
            <a:pPr marL="0" indent="0">
              <a:buNone/>
            </a:pPr>
            <a:endParaRPr lang="en-US" dirty="0"/>
          </a:p>
        </p:txBody>
      </p:sp>
    </p:spTree>
    <p:extLst>
      <p:ext uri="{BB962C8B-B14F-4D97-AF65-F5344CB8AC3E}">
        <p14:creationId xmlns:p14="http://schemas.microsoft.com/office/powerpoint/2010/main" val="1056153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A724-DEAF-C784-4ADA-BE8FB3430142}"/>
              </a:ext>
            </a:extLst>
          </p:cNvPr>
          <p:cNvSpPr>
            <a:spLocks noGrp="1"/>
          </p:cNvSpPr>
          <p:nvPr>
            <p:ph type="title"/>
          </p:nvPr>
        </p:nvSpPr>
        <p:spPr>
          <a:xfrm>
            <a:off x="1522116" y="637842"/>
            <a:ext cx="9249479" cy="1335384"/>
          </a:xfrm>
        </p:spPr>
        <p:txBody>
          <a:bodyPr anchor="ctr">
            <a:normAutofit/>
          </a:bodyPr>
          <a:lstStyle/>
          <a:p>
            <a:r>
              <a:rPr lang="en-US" sz="3810" dirty="0"/>
              <a:t>Human health risk assessment process</a:t>
            </a:r>
          </a:p>
        </p:txBody>
      </p:sp>
      <p:sp>
        <p:nvSpPr>
          <p:cNvPr id="5" name="TextBox 4">
            <a:extLst>
              <a:ext uri="{FF2B5EF4-FFF2-40B4-BE49-F238E27FC236}">
                <a16:creationId xmlns:a16="http://schemas.microsoft.com/office/drawing/2014/main" id="{7E4DFBCA-41EA-DACC-CAB0-494A64CFF693}"/>
              </a:ext>
            </a:extLst>
          </p:cNvPr>
          <p:cNvSpPr txBox="1"/>
          <p:nvPr/>
        </p:nvSpPr>
        <p:spPr>
          <a:xfrm>
            <a:off x="2086619" y="6539727"/>
            <a:ext cx="7603998" cy="259943"/>
          </a:xfrm>
          <a:prstGeom prst="rect">
            <a:avLst/>
          </a:prstGeom>
          <a:noFill/>
        </p:spPr>
        <p:txBody>
          <a:bodyPr wrap="square">
            <a:spAutoFit/>
          </a:bodyPr>
          <a:lstStyle/>
          <a:p>
            <a:r>
              <a:rPr lang="en-US" sz="1089" dirty="0">
                <a:hlinkClick r:id="rId2"/>
              </a:rPr>
              <a:t>https://www.epa.gov/risk/conducting-human-health-risk-assessment#tab-1</a:t>
            </a:r>
            <a:r>
              <a:rPr lang="en-US" sz="1089" dirty="0"/>
              <a:t> </a:t>
            </a:r>
          </a:p>
        </p:txBody>
      </p:sp>
      <p:graphicFrame>
        <p:nvGraphicFramePr>
          <p:cNvPr id="6" name="Diagram 5">
            <a:extLst>
              <a:ext uri="{FF2B5EF4-FFF2-40B4-BE49-F238E27FC236}">
                <a16:creationId xmlns:a16="http://schemas.microsoft.com/office/drawing/2014/main" id="{184B86F6-F0F0-79F9-EDA0-3F1D46626735}"/>
              </a:ext>
            </a:extLst>
          </p:cNvPr>
          <p:cNvGraphicFramePr/>
          <p:nvPr>
            <p:extLst>
              <p:ext uri="{D42A27DB-BD31-4B8C-83A1-F6EECF244321}">
                <p14:modId xmlns:p14="http://schemas.microsoft.com/office/powerpoint/2010/main" val="2714981108"/>
              </p:ext>
            </p:extLst>
          </p:nvPr>
        </p:nvGraphicFramePr>
        <p:xfrm>
          <a:off x="2086619" y="1305534"/>
          <a:ext cx="7534871" cy="4728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8268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E0937-0C16-E038-B020-329B63249C67}"/>
              </a:ext>
            </a:extLst>
          </p:cNvPr>
          <p:cNvSpPr>
            <a:spLocks noGrp="1"/>
          </p:cNvSpPr>
          <p:nvPr>
            <p:ph type="title"/>
          </p:nvPr>
        </p:nvSpPr>
        <p:spPr>
          <a:xfrm>
            <a:off x="758951" y="4714895"/>
            <a:ext cx="10668000" cy="1042660"/>
          </a:xfrm>
        </p:spPr>
        <p:txBody>
          <a:bodyPr vert="horz" lIns="91440" tIns="45720" rIns="91440" bIns="45720" rtlCol="0" anchor="b">
            <a:normAutofit/>
          </a:bodyPr>
          <a:lstStyle/>
          <a:p>
            <a:pPr algn="ctr"/>
            <a:r>
              <a:rPr lang="en-US" sz="3800" dirty="0"/>
              <a:t>How HBM fits with risk assessment process</a:t>
            </a:r>
          </a:p>
        </p:txBody>
      </p:sp>
      <p:pic>
        <p:nvPicPr>
          <p:cNvPr id="5" name="Content Placeholder 4" descr="A diagram of a method&#10;&#10;Description automatically generated">
            <a:extLst>
              <a:ext uri="{FF2B5EF4-FFF2-40B4-BE49-F238E27FC236}">
                <a16:creationId xmlns:a16="http://schemas.microsoft.com/office/drawing/2014/main" id="{14D38575-EB94-2CE7-A929-D8DB6847AF88}"/>
              </a:ext>
            </a:extLst>
          </p:cNvPr>
          <p:cNvPicPr>
            <a:picLocks noGrp="1" noChangeAspect="1"/>
          </p:cNvPicPr>
          <p:nvPr>
            <p:ph idx="1"/>
          </p:nvPr>
        </p:nvPicPr>
        <p:blipFill>
          <a:blip r:embed="rId2"/>
          <a:stretch>
            <a:fillRect/>
          </a:stretch>
        </p:blipFill>
        <p:spPr>
          <a:xfrm>
            <a:off x="1045029" y="424531"/>
            <a:ext cx="10528499" cy="4290364"/>
          </a:xfrm>
          <a:prstGeom prst="rect">
            <a:avLst/>
          </a:prstGeom>
        </p:spPr>
      </p:pic>
      <p:sp>
        <p:nvSpPr>
          <p:cNvPr id="6" name="TextBox 5">
            <a:extLst>
              <a:ext uri="{FF2B5EF4-FFF2-40B4-BE49-F238E27FC236}">
                <a16:creationId xmlns:a16="http://schemas.microsoft.com/office/drawing/2014/main" id="{5AEC561A-0553-3708-B04B-0341C8C3914C}"/>
              </a:ext>
            </a:extLst>
          </p:cNvPr>
          <p:cNvSpPr txBox="1"/>
          <p:nvPr/>
        </p:nvSpPr>
        <p:spPr>
          <a:xfrm>
            <a:off x="0" y="6396021"/>
            <a:ext cx="11816944" cy="461665"/>
          </a:xfrm>
          <a:prstGeom prst="rect">
            <a:avLst/>
          </a:prstGeom>
          <a:noFill/>
        </p:spPr>
        <p:txBody>
          <a:bodyPr wrap="square">
            <a:spAutoFit/>
          </a:bodyPr>
          <a:lstStyle/>
          <a:p>
            <a:r>
              <a:rPr lang="en-US" sz="1200" dirty="0" err="1">
                <a:latin typeface="Calibri" panose="020F0502020204030204" pitchFamily="34" charset="0"/>
                <a:cs typeface="Calibri" panose="020F0502020204030204" pitchFamily="34" charset="0"/>
              </a:rPr>
              <a:t>Luoro</a:t>
            </a:r>
            <a:r>
              <a:rPr lang="en-US" sz="1200" dirty="0">
                <a:latin typeface="Calibri" panose="020F0502020204030204" pitchFamily="34" charset="0"/>
                <a:cs typeface="Calibri" panose="020F0502020204030204" pitchFamily="34" charset="0"/>
              </a:rPr>
              <a:t> H et al. Human biomonitoring in health risk assessment in Europe: Current practices  and recommendations for the future. International Journal of Hygiene and Environmental Health 2019: 222: 727-37.</a:t>
            </a:r>
          </a:p>
        </p:txBody>
      </p:sp>
    </p:spTree>
    <p:extLst>
      <p:ext uri="{BB962C8B-B14F-4D97-AF65-F5344CB8AC3E}">
        <p14:creationId xmlns:p14="http://schemas.microsoft.com/office/powerpoint/2010/main" val="3151374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E22B-59C2-2FA9-1B77-F2D45D76CF06}"/>
              </a:ext>
            </a:extLst>
          </p:cNvPr>
          <p:cNvSpPr>
            <a:spLocks noGrp="1"/>
          </p:cNvSpPr>
          <p:nvPr>
            <p:ph type="title"/>
          </p:nvPr>
        </p:nvSpPr>
        <p:spPr>
          <a:xfrm>
            <a:off x="772318" y="806482"/>
            <a:ext cx="3279179" cy="817333"/>
          </a:xfrm>
        </p:spPr>
        <p:txBody>
          <a:bodyPr>
            <a:normAutofit fontScale="90000"/>
          </a:bodyPr>
          <a:lstStyle/>
          <a:p>
            <a:r>
              <a:rPr lang="en-US" dirty="0"/>
              <a:t>Why is HBM for risk assessment conducted?</a:t>
            </a:r>
          </a:p>
        </p:txBody>
      </p:sp>
      <p:pic>
        <p:nvPicPr>
          <p:cNvPr id="8" name="Content Placeholder 7" descr="A graph of a number of people with different levels&#10;&#10;Description automatically generated with medium confidence">
            <a:extLst>
              <a:ext uri="{FF2B5EF4-FFF2-40B4-BE49-F238E27FC236}">
                <a16:creationId xmlns:a16="http://schemas.microsoft.com/office/drawing/2014/main" id="{4E9BEB9D-EC6E-38C2-A56B-9E6384A8DEB1}"/>
              </a:ext>
            </a:extLst>
          </p:cNvPr>
          <p:cNvPicPr>
            <a:picLocks noGrp="1" noChangeAspect="1"/>
          </p:cNvPicPr>
          <p:nvPr>
            <p:ph idx="1"/>
          </p:nvPr>
        </p:nvPicPr>
        <p:blipFill>
          <a:blip r:embed="rId2"/>
          <a:stretch>
            <a:fillRect/>
          </a:stretch>
        </p:blipFill>
        <p:spPr>
          <a:xfrm>
            <a:off x="3601901" y="1497205"/>
            <a:ext cx="8646371" cy="4720961"/>
          </a:xfrm>
        </p:spPr>
      </p:pic>
      <p:sp>
        <p:nvSpPr>
          <p:cNvPr id="6" name="TextBox 5">
            <a:extLst>
              <a:ext uri="{FF2B5EF4-FFF2-40B4-BE49-F238E27FC236}">
                <a16:creationId xmlns:a16="http://schemas.microsoft.com/office/drawing/2014/main" id="{ECC27CF8-9984-2680-FA48-419B4A749679}"/>
              </a:ext>
            </a:extLst>
          </p:cNvPr>
          <p:cNvSpPr txBox="1"/>
          <p:nvPr/>
        </p:nvSpPr>
        <p:spPr>
          <a:xfrm>
            <a:off x="0" y="6381953"/>
            <a:ext cx="11816944" cy="461665"/>
          </a:xfrm>
          <a:prstGeom prst="rect">
            <a:avLst/>
          </a:prstGeom>
          <a:noFill/>
        </p:spPr>
        <p:txBody>
          <a:bodyPr wrap="square">
            <a:spAutoFit/>
          </a:bodyPr>
          <a:lstStyle/>
          <a:p>
            <a:r>
              <a:rPr lang="en-US" sz="1200">
                <a:latin typeface="Calibri" panose="020F0502020204030204" pitchFamily="34" charset="0"/>
                <a:cs typeface="Calibri" panose="020F0502020204030204" pitchFamily="34" charset="0"/>
              </a:rPr>
              <a:t>Luoro H et al. Human biomonitoring in health risk assessment in Europe: Current practices  and recommendations for the future. International Journal of Hygiene and Environmental Health 2019: 222: 727-37.</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113025"/>
      </p:ext>
    </p:extLst>
  </p:cSld>
  <p:clrMapOvr>
    <a:masterClrMapping/>
  </p:clrMapOvr>
</p:sld>
</file>

<file path=ppt/theme/theme1.xml><?xml version="1.0" encoding="utf-8"?>
<a:theme xmlns:a="http://schemas.openxmlformats.org/drawingml/2006/main" name="PrismaticVTI">
  <a:themeElements>
    <a:clrScheme name="AnalogousFromLightSeedLeftStep">
      <a:dk1>
        <a:srgbClr val="000000"/>
      </a:dk1>
      <a:lt1>
        <a:srgbClr val="FFFFFF"/>
      </a:lt1>
      <a:dk2>
        <a:srgbClr val="41242C"/>
      </a:dk2>
      <a:lt2>
        <a:srgbClr val="E2E5E8"/>
      </a:lt2>
      <a:accent1>
        <a:srgbClr val="C99859"/>
      </a:accent1>
      <a:accent2>
        <a:srgbClr val="CF786A"/>
      </a:accent2>
      <a:accent3>
        <a:srgbClr val="D8859C"/>
      </a:accent3>
      <a:accent4>
        <a:srgbClr val="CF6AB0"/>
      </a:accent4>
      <a:accent5>
        <a:srgbClr val="CF85D8"/>
      </a:accent5>
      <a:accent6>
        <a:srgbClr val="9A6ACF"/>
      </a:accent6>
      <a:hlink>
        <a:srgbClr val="6383AB"/>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TotalTime>
  <Words>1531</Words>
  <Application>Microsoft Macintosh PowerPoint</Application>
  <PresentationFormat>Widescreen</PresentationFormat>
  <Paragraphs>173</Paragraphs>
  <Slides>38</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Aharoni</vt:lpstr>
      <vt:lpstr>Arial</vt:lpstr>
      <vt:lpstr>Avenir Next LT Pro</vt:lpstr>
      <vt:lpstr>Calibri</vt:lpstr>
      <vt:lpstr>Helvetica</vt:lpstr>
      <vt:lpstr>Open Sans</vt:lpstr>
      <vt:lpstr>Roboto</vt:lpstr>
      <vt:lpstr>Satoshi</vt:lpstr>
      <vt:lpstr>PrismaticVTI</vt:lpstr>
      <vt:lpstr>Human biomonitoring for the protection of health</vt:lpstr>
      <vt:lpstr>PowerPoint Presentation</vt:lpstr>
      <vt:lpstr>What is human biomonitoring (HBM)?</vt:lpstr>
      <vt:lpstr>PowerPoint Presentation</vt:lpstr>
      <vt:lpstr>HBM reflects the internal dose of chemicals taken up from any or all sources in the environment</vt:lpstr>
      <vt:lpstr>Ambient monitoring is complementary but different</vt:lpstr>
      <vt:lpstr>Human health risk assessment process</vt:lpstr>
      <vt:lpstr>How HBM fits with risk assessment process</vt:lpstr>
      <vt:lpstr>Why is HBM for risk assessment conducted?</vt:lpstr>
      <vt:lpstr>HBM is not universally implemented</vt:lpstr>
      <vt:lpstr>Secular trends in blood Pb, 2009-19, n=759</vt:lpstr>
      <vt:lpstr>Enormous effort to develop &amp; implement HBM</vt:lpstr>
      <vt:lpstr>Enormous effort to develop &amp; implement HBM</vt:lpstr>
      <vt:lpstr>Additional considerations</vt:lpstr>
      <vt:lpstr>European programs, 1</vt:lpstr>
      <vt:lpstr>European programs, 2</vt:lpstr>
      <vt:lpstr>PowerPoint Presentation</vt:lpstr>
      <vt:lpstr>Overview of HBM4EU &amp; PARC</vt:lpstr>
      <vt:lpstr>Outputs</vt:lpstr>
      <vt:lpstr>What’s being monitored?</vt:lpstr>
      <vt:lpstr>Lengthy process for compound &amp; biomarker selection</vt:lpstr>
      <vt:lpstr>PowerPoint Presentation</vt:lpstr>
      <vt:lpstr>Biomonitoring in the US in conjunction with the  National Health and Nutrition Examination Survey (NHANES)</vt:lpstr>
      <vt:lpstr>PowerPoint Presentation</vt:lpstr>
      <vt:lpstr>How are chemicals selected for analysis &amp; inclusion in National Exposure Report?</vt:lpstr>
      <vt:lpstr>A little about NHANES</vt:lpstr>
      <vt:lpstr>Nationally representative survey</vt:lpstr>
      <vt:lpstr>Survey components</vt:lpstr>
      <vt:lpstr>Participants get some results back</vt:lpstr>
      <vt:lpstr>Data are publicly available</vt:lpstr>
      <vt:lpstr>Feeds into scientific publications</vt:lpstr>
      <vt:lpstr>Targeted HBM—biomonitoring for specific purpose</vt:lpstr>
      <vt:lpstr>Targeted HBM—biomonitoring for specific purpose</vt:lpstr>
      <vt:lpstr>Data warehouse</vt:lpstr>
      <vt:lpstr>PowerPoint Presentation</vt:lpstr>
      <vt:lpstr>Designing HBM programs</vt:lpstr>
      <vt:lpstr>Designing HBM programs</vt:lpstr>
      <vt:lpstr>How would you design a biomonitoring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biomonitoring for the protection of health</dc:title>
  <dc:creator>Katarzyna Kordas</dc:creator>
  <cp:lastModifiedBy>Katarzyna Kordas</cp:lastModifiedBy>
  <cp:revision>8</cp:revision>
  <dcterms:created xsi:type="dcterms:W3CDTF">2023-11-01T18:20:46Z</dcterms:created>
  <dcterms:modified xsi:type="dcterms:W3CDTF">2023-11-02T06:24:36Z</dcterms:modified>
</cp:coreProperties>
</file>