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52"/>
  </p:notesMasterIdLst>
  <p:handoutMasterIdLst>
    <p:handoutMasterId r:id="rId53"/>
  </p:handoutMasterIdLst>
  <p:sldIdLst>
    <p:sldId id="256" r:id="rId2"/>
    <p:sldId id="295" r:id="rId3"/>
    <p:sldId id="305" r:id="rId4"/>
    <p:sldId id="308" r:id="rId5"/>
    <p:sldId id="309" r:id="rId6"/>
    <p:sldId id="261" r:id="rId7"/>
    <p:sldId id="306" r:id="rId8"/>
    <p:sldId id="259" r:id="rId9"/>
    <p:sldId id="260" r:id="rId10"/>
    <p:sldId id="311" r:id="rId11"/>
    <p:sldId id="312" r:id="rId12"/>
    <p:sldId id="313" r:id="rId13"/>
    <p:sldId id="262" r:id="rId14"/>
    <p:sldId id="310" r:id="rId15"/>
    <p:sldId id="314" r:id="rId16"/>
    <p:sldId id="268" r:id="rId17"/>
    <p:sldId id="315" r:id="rId18"/>
    <p:sldId id="269" r:id="rId19"/>
    <p:sldId id="316" r:id="rId20"/>
    <p:sldId id="270" r:id="rId21"/>
    <p:sldId id="272" r:id="rId22"/>
    <p:sldId id="317" r:id="rId23"/>
    <p:sldId id="274" r:id="rId24"/>
    <p:sldId id="275" r:id="rId25"/>
    <p:sldId id="276" r:id="rId26"/>
    <p:sldId id="288" r:id="rId27"/>
    <p:sldId id="289" r:id="rId28"/>
    <p:sldId id="318" r:id="rId29"/>
    <p:sldId id="319" r:id="rId30"/>
    <p:sldId id="297" r:id="rId31"/>
    <p:sldId id="298" r:id="rId32"/>
    <p:sldId id="299" r:id="rId33"/>
    <p:sldId id="300" r:id="rId34"/>
    <p:sldId id="301" r:id="rId35"/>
    <p:sldId id="302" r:id="rId36"/>
    <p:sldId id="303" r:id="rId37"/>
    <p:sldId id="279" r:id="rId38"/>
    <p:sldId id="280" r:id="rId39"/>
    <p:sldId id="292" r:id="rId40"/>
    <p:sldId id="281" r:id="rId41"/>
    <p:sldId id="265" r:id="rId42"/>
    <p:sldId id="266" r:id="rId43"/>
    <p:sldId id="282" r:id="rId44"/>
    <p:sldId id="273" r:id="rId45"/>
    <p:sldId id="284" r:id="rId46"/>
    <p:sldId id="285" r:id="rId47"/>
    <p:sldId id="290" r:id="rId48"/>
    <p:sldId id="286" r:id="rId49"/>
    <p:sldId id="291" r:id="rId50"/>
    <p:sldId id="257" r:id="rId51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DC"/>
    <a:srgbClr val="00AF3F"/>
    <a:srgbClr val="F01928"/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6102" autoAdjust="0"/>
    <p:restoredTop sz="96259" autoAdjust="0"/>
  </p:normalViewPr>
  <p:slideViewPr>
    <p:cSldViewPr snapToGrid="0">
      <p:cViewPr varScale="1">
        <p:scale>
          <a:sx n="74" d="100"/>
          <a:sy n="74" d="100"/>
        </p:scale>
        <p:origin x="72" y="326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180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agent</a:t>
            </a:r>
            <a:r>
              <a:rPr lang="en-US" dirty="0"/>
              <a:t>: A factor, such as a microorganism, chemical substance, or form of radiation, whose presence, excessive presence, or (in deficiency diseases) relative absence is essential for the occurrence of a disease. </a:t>
            </a:r>
            <a:r>
              <a:rPr lang="en-US" b="1" dirty="0"/>
              <a:t>host factor: </a:t>
            </a:r>
            <a:r>
              <a:rPr lang="en-US" dirty="0"/>
              <a:t>An intrinsic factor (age, race, sex, behaviors, etc.) which influences an individual's exposure, susceptibility, or response to a causative agent. </a:t>
            </a:r>
            <a:r>
              <a:rPr lang="en-US" b="1" dirty="0"/>
              <a:t>environmental factor: </a:t>
            </a:r>
            <a:r>
              <a:rPr lang="en-US" dirty="0"/>
              <a:t>An extrinsic factor (geology, climate, insects, sanitation, health services, etc.) which affects the agent and the opportunity for exposure.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E918CF-34DA-4768-94C6-463844D0E52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1315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3. Organ changes have occurred, now you see the symptoms</a:t>
            </a:r>
          </a:p>
          <a:p>
            <a:r>
              <a:rPr lang="en-US" dirty="0"/>
              <a:t>4.</a:t>
            </a:r>
            <a:r>
              <a:rPr lang="en-US" baseline="0" dirty="0"/>
              <a:t> Temporary or long term reduction of a person’s activities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E918CF-34DA-4768-94C6-463844D0E52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5092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8AC3C57-6A36-4644-9BE5-E5B479EA86EB}" type="slidenum">
              <a:rPr lang="en-US"/>
              <a:pPr/>
              <a:t>21</a:t>
            </a:fld>
            <a:endParaRPr lang="en-US"/>
          </a:p>
        </p:txBody>
      </p:sp>
      <p:sp>
        <p:nvSpPr>
          <p:cNvPr id="491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3702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19E9D10-AF49-43CB-BBB7-54DE24EB9CA1}" type="slidenum">
              <a:rPr lang="en-US"/>
              <a:pPr/>
              <a:t>22</a:t>
            </a:fld>
            <a:endParaRPr lang="en-US"/>
          </a:p>
        </p:txBody>
      </p:sp>
      <p:sp>
        <p:nvSpPr>
          <p:cNvPr id="492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2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397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ADB675D-9593-4E07-81DF-77959281C23A}" type="slidenum">
              <a:rPr lang="en-US"/>
              <a:pPr/>
              <a:t>23</a:t>
            </a:fld>
            <a:endParaRPr lang="en-US"/>
          </a:p>
        </p:txBody>
      </p:sp>
      <p:sp>
        <p:nvSpPr>
          <p:cNvPr id="493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3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6355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E9A5368-004B-419F-A033-05D8EB6F4A42}" type="slidenum">
              <a:rPr lang="en-US"/>
              <a:pPr/>
              <a:t>24</a:t>
            </a:fld>
            <a:endParaRPr lang="en-US"/>
          </a:p>
        </p:txBody>
      </p:sp>
      <p:sp>
        <p:nvSpPr>
          <p:cNvPr id="494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4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7273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A365E0-CD92-4727-948B-420B1B96B95F}" type="slidenum">
              <a:rPr lang="en-US"/>
              <a:pPr/>
              <a:t>25</a:t>
            </a:fld>
            <a:endParaRPr lang="en-US"/>
          </a:p>
        </p:txBody>
      </p:sp>
      <p:sp>
        <p:nvSpPr>
          <p:cNvPr id="495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5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3119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2D842F-6EDE-439A-A31C-EA21C8606F0C}" type="slidenum">
              <a:rPr lang="en-US"/>
              <a:pPr/>
              <a:t>26</a:t>
            </a:fld>
            <a:endParaRPr lang="en-US"/>
          </a:p>
        </p:txBody>
      </p:sp>
      <p:sp>
        <p:nvSpPr>
          <p:cNvPr id="514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4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9733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ED7A068-BD40-4BEE-ACC4-D4F7654A0279}" type="slidenum">
              <a:rPr lang="en-US"/>
              <a:pPr/>
              <a:t>27</a:t>
            </a:fld>
            <a:endParaRPr lang="en-US"/>
          </a:p>
        </p:txBody>
      </p:sp>
      <p:sp>
        <p:nvSpPr>
          <p:cNvPr id="515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5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80050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2EB4C4-5C19-4C39-A475-3B98EDD526B1}" type="slidenum">
              <a:rPr lang="en-US"/>
              <a:pPr/>
              <a:t>28</a:t>
            </a:fld>
            <a:endParaRPr lang="en-US"/>
          </a:p>
        </p:txBody>
      </p:sp>
      <p:sp>
        <p:nvSpPr>
          <p:cNvPr id="516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6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3011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10EFA2-76EF-4093-93FE-F9CAF924622A}" type="slidenum">
              <a:rPr lang="en-US"/>
              <a:pPr/>
              <a:t>29</a:t>
            </a:fld>
            <a:endParaRPr lang="en-US"/>
          </a:p>
        </p:txBody>
      </p:sp>
      <p:sp>
        <p:nvSpPr>
          <p:cNvPr id="517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7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7523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36DC4B-1F26-405A-AF6F-A03CFCDF257C}" type="slidenum">
              <a:rPr lang="en-US"/>
              <a:pPr/>
              <a:t>4</a:t>
            </a:fld>
            <a:endParaRPr lang="en-US"/>
          </a:p>
        </p:txBody>
      </p:sp>
      <p:sp>
        <p:nvSpPr>
          <p:cNvPr id="496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6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537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6FCDA17-806E-4F39-9C06-F8E632A5BA8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16AEF9B-963E-48EC-BE52-04F36746945F}" type="slidenum">
              <a:rPr lang="en-US" altLang="cs-CZ"/>
              <a:pPr/>
              <a:t>39</a:t>
            </a:fld>
            <a:endParaRPr lang="en-US" altLang="cs-CZ"/>
          </a:p>
        </p:txBody>
      </p:sp>
      <p:sp>
        <p:nvSpPr>
          <p:cNvPr id="47106" name="Rectangle 2">
            <a:extLst>
              <a:ext uri="{FF2B5EF4-FFF2-40B4-BE49-F238E27FC236}">
                <a16:creationId xmlns:a16="http://schemas.microsoft.com/office/drawing/2014/main" id="{1A2DB8AA-E6A5-40E7-8C51-9D6F58EDE1D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>
            <a:extLst>
              <a:ext uri="{FF2B5EF4-FFF2-40B4-BE49-F238E27FC236}">
                <a16:creationId xmlns:a16="http://schemas.microsoft.com/office/drawing/2014/main" id="{44B1021D-39B1-423E-B9A4-78150D4D404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2A0DA4-CECB-491F-8E64-95923DDE751D}" type="slidenum">
              <a:rPr lang="en-US"/>
              <a:pPr/>
              <a:t>5</a:t>
            </a:fld>
            <a:endParaRPr lang="en-US"/>
          </a:p>
        </p:txBody>
      </p:sp>
      <p:sp>
        <p:nvSpPr>
          <p:cNvPr id="497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7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7708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E918CF-34DA-4768-94C6-463844D0E52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5435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185CEDB-F665-4837-84F7-633DE835BC1B}" type="slidenum">
              <a:rPr lang="en-US"/>
              <a:pPr/>
              <a:t>10</a:t>
            </a:fld>
            <a:endParaRPr lang="en-US"/>
          </a:p>
        </p:txBody>
      </p:sp>
      <p:sp>
        <p:nvSpPr>
          <p:cNvPr id="518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8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6674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DF5B963-EC33-4720-A6BA-2D741A6614F6}" type="slidenum">
              <a:rPr lang="en-US"/>
              <a:pPr/>
              <a:t>11</a:t>
            </a:fld>
            <a:endParaRPr lang="en-US"/>
          </a:p>
        </p:txBody>
      </p:sp>
      <p:sp>
        <p:nvSpPr>
          <p:cNvPr id="519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9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8589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509E579-D105-4838-AD9B-D4675230B01E}" type="slidenum">
              <a:rPr lang="en-US"/>
              <a:pPr/>
              <a:t>12</a:t>
            </a:fld>
            <a:endParaRPr lang="en-US"/>
          </a:p>
        </p:txBody>
      </p:sp>
      <p:sp>
        <p:nvSpPr>
          <p:cNvPr id="520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0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8092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Stage of susceptibility- disease has</a:t>
            </a:r>
            <a:r>
              <a:rPr lang="en-US" baseline="0" dirty="0"/>
              <a:t> not developed yet (risk factors promote development (poor diet, stress, etc.)</a:t>
            </a:r>
            <a:endParaRPr lang="en-US" dirty="0"/>
          </a:p>
          <a:p>
            <a:r>
              <a:rPr lang="en-US" dirty="0"/>
              <a:t>Pathologic changes- examples- high cholesterol-plaque</a:t>
            </a:r>
            <a:r>
              <a:rPr lang="en-US" baseline="0" dirty="0"/>
              <a:t> formation</a:t>
            </a:r>
            <a:endParaRPr lang="en-US" dirty="0"/>
          </a:p>
          <a:p>
            <a:r>
              <a:rPr lang="en-US" dirty="0"/>
              <a:t>time between initial</a:t>
            </a:r>
            <a:r>
              <a:rPr lang="en-US" baseline="0" dirty="0"/>
              <a:t> </a:t>
            </a:r>
            <a:r>
              <a:rPr lang="en-US" dirty="0"/>
              <a:t>infection and appearance of signs or</a:t>
            </a:r>
            <a:r>
              <a:rPr lang="en-US" baseline="0" dirty="0"/>
              <a:t> </a:t>
            </a:r>
            <a:r>
              <a:rPr lang="en-US" dirty="0"/>
              <a:t>symptoms</a:t>
            </a:r>
          </a:p>
          <a:p>
            <a:r>
              <a:rPr lang="en-US" dirty="0"/>
              <a:t>Time depends on the type of </a:t>
            </a:r>
            <a:r>
              <a:rPr lang="en-US" dirty="0" err="1"/>
              <a:t>microbe,virulence</a:t>
            </a:r>
            <a:r>
              <a:rPr lang="en-US" dirty="0"/>
              <a:t>, inoculum amount, and host</a:t>
            </a:r>
          </a:p>
          <a:p>
            <a:r>
              <a:rPr lang="en-US" dirty="0"/>
              <a:t>resistance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E918CF-34DA-4768-94C6-463844D0E52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3884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1.	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E918CF-34DA-4768-94C6-463844D0E52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2697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 noProof="0"/>
              <a:t>Kliknutím lze upravit styl.</a:t>
            </a:r>
            <a:endParaRPr lang="cs-CZ" noProof="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5599" y="414000"/>
            <a:ext cx="1543745" cy="1067390"/>
          </a:xfrm>
          <a:prstGeom prst="rect">
            <a:avLst/>
          </a:prstGeom>
        </p:spPr>
      </p:pic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noProof="0"/>
              <a:t>Kliknutím můžete upravit styl předlohy.</a:t>
            </a:r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, text –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text.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2174" y="6048047"/>
            <a:ext cx="865548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2174" y="6048047"/>
            <a:ext cx="865548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5599" y="414000"/>
            <a:ext cx="1543745" cy="1067390"/>
          </a:xfrm>
          <a:prstGeom prst="rect">
            <a:avLst/>
          </a:prstGeom>
        </p:spPr>
      </p:pic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rgbClr val="0000DC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noProof="0"/>
              <a:t>Kliknutím můžete upravit styl předlohy.</a:t>
            </a:r>
            <a:endParaRPr lang="cs-CZ" noProof="0" dirty="0"/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obrázek.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58127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– inverzní">
    <p:bg>
      <p:bgPr>
        <a:solidFill>
          <a:srgbClr val="00AF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noProof="0"/>
              <a:t>Kliknutím můžete upravit styl předlohy.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F585A7D-D2A5-48D6-9877-7D43E33E52E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6217" y="414868"/>
            <a:ext cx="1542508" cy="1065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2">
    <p:bg>
      <p:bgPr>
        <a:solidFill>
          <a:srgbClr val="00AF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noProof="0"/>
              <a:t>Kliknutím můžete upravit styl předlohy.</a:t>
            </a:r>
            <a:endParaRPr lang="cs-CZ" noProof="0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F585A7D-D2A5-48D6-9877-7D43E33E52E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6217" y="414868"/>
            <a:ext cx="1542508" cy="1065653"/>
          </a:xfrm>
          <a:prstGeom prst="rect">
            <a:avLst/>
          </a:prstGeom>
        </p:spPr>
      </p:pic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obrázek.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19924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 obrázkem">
    <p:bg>
      <p:bgPr>
        <a:solidFill>
          <a:srgbClr val="00AF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obrázek.</a:t>
            </a:r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480" y="6048047"/>
            <a:ext cx="865012" cy="597600"/>
          </a:xfrm>
          <a:prstGeom prst="rect">
            <a:avLst/>
          </a:prstGeom>
        </p:spPr>
      </p:pic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000" y="6040795"/>
            <a:ext cx="8555976" cy="510831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CI slide">
    <p:bg>
      <p:bgPr>
        <a:solidFill>
          <a:srgbClr val="00AF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5">
            <a:extLst>
              <a:ext uri="{FF2B5EF4-FFF2-40B4-BE49-F238E27FC236}">
                <a16:creationId xmlns:a16="http://schemas.microsoft.com/office/drawing/2014/main" id="{B05C908F-B8F4-4FC8-A2D7-3536612277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48757" y="2014648"/>
            <a:ext cx="4094486" cy="2828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C4DCCB8A-E23F-49B6-A0BE-D9E395C4E7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956" y="2298933"/>
            <a:ext cx="8725020" cy="226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EC9EC9C-3CCF-4A68-A9C1-2AD532325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CE3E9CD-47AE-4EAE-905C-95BD86AEF2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0C0B038A-9145-4E06-8850-F94D26FCD0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ADF237AF-E0F0-4BA9-A8B5-E53A938625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20175-7AD2-4DF9-BA56-A9237688CD18}" type="datetimeFigureOut">
              <a:rPr lang="cs-CZ" smtClean="0"/>
              <a:t>28.10.2021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896223E-D976-4970-83F3-2B8FD658F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9463F0D-D1E0-49D6-BE6A-EFF254B76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3924E-F5E3-4F53-8A61-10F27DF6807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901670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143EE80-80BE-4FC7-B6C3-C75E8F0BC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1C09FF84-DD02-43B1-96A8-DA32E9DF5A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20175-7AD2-4DF9-BA56-A9237688CD18}" type="datetimeFigureOut">
              <a:rPr lang="cs-CZ" smtClean="0"/>
              <a:t>28.10.2021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FC765AEA-9D20-444A-BE46-9F17F4D71F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B12C6060-B91F-4A6A-B904-E70D977F9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3924E-F5E3-4F53-8A61-10F27DF6807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156785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2174" y="6048047"/>
            <a:ext cx="865548" cy="598465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r>
              <a:rPr lang="en-GB" noProof="0" dirty="0"/>
              <a:t>.</a:t>
            </a:r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585" y="214314"/>
            <a:ext cx="10390716" cy="146208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76917" y="2017713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60117" y="2017713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49400" y="6243638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6800" y="6243638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389533" y="6243638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00BE18B6-2809-4BD9-BD20-ECE1D4DE162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257087"/>
      </p:ext>
    </p:extLst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.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2174" y="6048047"/>
            <a:ext cx="865548" cy="598465"/>
          </a:xfrm>
          <a:prstGeom prst="rect">
            <a:avLst/>
          </a:prstGeom>
        </p:spPr>
      </p:pic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r>
              <a:rPr lang="en-GB" noProof="0" dirty="0"/>
              <a:t>.</a:t>
            </a:r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2174" y="6048047"/>
            <a:ext cx="865548" cy="598465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r>
              <a:rPr lang="en-GB" noProof="0" dirty="0"/>
              <a:t>.</a:t>
            </a:r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r>
              <a:rPr lang="en-GB" noProof="0" dirty="0"/>
              <a:t>.</a:t>
            </a:r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2174" y="6048047"/>
            <a:ext cx="865548" cy="598465"/>
          </a:xfrm>
          <a:prstGeom prst="rect">
            <a:avLst/>
          </a:prstGeom>
        </p:spPr>
      </p:pic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r>
              <a:rPr lang="en-GB" noProof="0" dirty="0"/>
              <a:t>.</a:t>
            </a:r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r>
              <a:rPr lang="en-GB" noProof="0" dirty="0"/>
              <a:t>.</a:t>
            </a:r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47735" y="2596845"/>
            <a:ext cx="4125465" cy="3208441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9509" y="1665288"/>
            <a:ext cx="6207791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obrázek.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A2E7788A-7319-4B13-B5BD-0D72FA9D7AD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2174" y="6048047"/>
            <a:ext cx="865548" cy="598465"/>
          </a:xfrm>
          <a:prstGeom prst="rect">
            <a:avLst/>
          </a:prstGeom>
        </p:spPr>
      </p:pic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</p:spTree>
    <p:extLst>
      <p:ext uri="{BB962C8B-B14F-4D97-AF65-F5344CB8AC3E}">
        <p14:creationId xmlns:p14="http://schemas.microsoft.com/office/powerpoint/2010/main" val="383283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text.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2174" y="6048047"/>
            <a:ext cx="865548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2174" y="6048047"/>
            <a:ext cx="865548" cy="598465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72000" indent="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r>
              <a:rPr lang="en-GB" noProof="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2174" y="6048047"/>
            <a:ext cx="865548" cy="598465"/>
          </a:xfrm>
          <a:prstGeom prst="rect">
            <a:avLst/>
          </a:prstGeom>
        </p:spPr>
      </p:pic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endParaRPr lang="cs-CZ" dirty="0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endParaRPr lang="cs-CZ" noProof="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98" r:id="rId6"/>
    <p:sldLayoutId id="2147483673" r:id="rId7"/>
    <p:sldLayoutId id="2147483675" r:id="rId8"/>
    <p:sldLayoutId id="2147483695" r:id="rId9"/>
    <p:sldLayoutId id="2147483677" r:id="rId10"/>
    <p:sldLayoutId id="2147483686" r:id="rId11"/>
    <p:sldLayoutId id="2147483697" r:id="rId12"/>
    <p:sldLayoutId id="2147483690" r:id="rId13"/>
    <p:sldLayoutId id="2147483696" r:id="rId14"/>
    <p:sldLayoutId id="2147483694" r:id="rId15"/>
    <p:sldLayoutId id="2147483692" r:id="rId16"/>
    <p:sldLayoutId id="2147483693" r:id="rId17"/>
    <p:sldLayoutId id="2147483699" r:id="rId18"/>
    <p:sldLayoutId id="2147483700" r:id="rId19"/>
    <p:sldLayoutId id="2147483701" r:id="rId20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22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0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0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19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3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01D1231-F001-4B2B-9905-6DA1EA6032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5200" y="1772901"/>
            <a:ext cx="11361600" cy="1171580"/>
          </a:xfrm>
        </p:spPr>
        <p:txBody>
          <a:bodyPr>
            <a:normAutofit fontScale="90000"/>
          </a:bodyPr>
          <a:lstStyle/>
          <a:p>
            <a:r>
              <a:rPr lang="cs-CZ" dirty="0"/>
              <a:t>E3230, No. 6. </a:t>
            </a:r>
            <a:br>
              <a:rPr lang="cs-CZ" dirty="0"/>
            </a:br>
            <a:r>
              <a:rPr lang="cs-CZ" dirty="0"/>
              <a:t>Přenos chorob (epidemiologie, kontrola chorob, faktory </a:t>
            </a:r>
            <a:r>
              <a:rPr lang="cs-CZ" dirty="0" err="1"/>
              <a:t>patogenicity</a:t>
            </a:r>
            <a:r>
              <a:rPr lang="cs-CZ" dirty="0"/>
              <a:t>, virové, bakteriální, plísňové a parazitární choroby)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2CFE3C69-E305-4172-B844-B863ECF353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5200" y="4708684"/>
            <a:ext cx="11361600" cy="698497"/>
          </a:xfrm>
        </p:spPr>
        <p:txBody>
          <a:bodyPr/>
          <a:lstStyle/>
          <a:p>
            <a:r>
              <a:rPr lang="cs-CZ" dirty="0"/>
              <a:t>Julie Dobrovolná, RECETOX</a:t>
            </a:r>
          </a:p>
        </p:txBody>
      </p:sp>
    </p:spTree>
    <p:extLst>
      <p:ext uri="{BB962C8B-B14F-4D97-AF65-F5344CB8AC3E}">
        <p14:creationId xmlns:p14="http://schemas.microsoft.com/office/powerpoint/2010/main" val="40643617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42019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l"/>
            <a:r>
              <a:rPr lang="cs-CZ" sz="3600" dirty="0">
                <a:solidFill>
                  <a:schemeClr val="tx2"/>
                </a:solidFill>
              </a:rPr>
              <a:t>Přímý a nepřímý přenos</a:t>
            </a:r>
            <a:endParaRPr lang="en-US" sz="3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00105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1. </a:t>
            </a:r>
            <a:r>
              <a:rPr lang="cs-CZ" b="1" dirty="0"/>
              <a:t>Přímý přenos:</a:t>
            </a:r>
            <a:endParaRPr lang="en-US" b="1" dirty="0"/>
          </a:p>
        </p:txBody>
      </p:sp>
      <p:sp>
        <p:nvSpPr>
          <p:cNvPr id="343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800" y="1676400"/>
            <a:ext cx="7467600" cy="3922712"/>
          </a:xfrm>
        </p:spPr>
        <p:txBody>
          <a:bodyPr/>
          <a:lstStyle/>
          <a:p>
            <a:r>
              <a:rPr lang="cs-CZ" dirty="0"/>
              <a:t>Nemoc přenášená přímým fyzickým kontaktem</a:t>
            </a:r>
            <a:br>
              <a:rPr lang="cs-CZ" dirty="0"/>
            </a:br>
            <a:br>
              <a:rPr lang="cs-CZ" dirty="0"/>
            </a:br>
            <a:r>
              <a:rPr lang="cs-CZ" dirty="0"/>
              <a:t>Příklady:</a:t>
            </a:r>
            <a:br>
              <a:rPr lang="cs-CZ" dirty="0"/>
            </a:br>
            <a:r>
              <a:rPr lang="cs-CZ" dirty="0"/>
              <a:t>Dotyk kontaminovaných rukou</a:t>
            </a:r>
            <a:br>
              <a:rPr lang="cs-CZ" dirty="0"/>
            </a:br>
            <a:r>
              <a:rPr lang="cs-CZ" dirty="0"/>
              <a:t>Kontakt kůže na kůži</a:t>
            </a:r>
            <a:br>
              <a:rPr lang="cs-CZ" dirty="0"/>
            </a:br>
            <a:r>
              <a:rPr lang="cs-CZ" dirty="0"/>
              <a:t>Líbání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32004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066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609600"/>
            <a:ext cx="8229600" cy="914400"/>
          </a:xfrm>
        </p:spPr>
        <p:txBody>
          <a:bodyPr>
            <a:normAutofit fontScale="90000"/>
          </a:bodyPr>
          <a:lstStyle/>
          <a:p>
            <a:r>
              <a:rPr lang="en-US" sz="4000" b="1" dirty="0"/>
              <a:t>2. </a:t>
            </a:r>
            <a:r>
              <a:rPr lang="cs-CZ" sz="4000" b="1" dirty="0"/>
              <a:t>Nepřímý přenos</a:t>
            </a:r>
            <a:r>
              <a:rPr lang="en-US" sz="4000" b="1" dirty="0"/>
              <a:t>:</a:t>
            </a:r>
            <a:br>
              <a:rPr lang="en-US" sz="4000" dirty="0"/>
            </a:br>
            <a:endParaRPr lang="en-US" sz="4000" dirty="0"/>
          </a:p>
        </p:txBody>
      </p:sp>
      <p:sp>
        <p:nvSpPr>
          <p:cNvPr id="3440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981200" y="1447800"/>
            <a:ext cx="4535488" cy="4114800"/>
          </a:xfrm>
        </p:spPr>
        <p:txBody>
          <a:bodyPr/>
          <a:lstStyle/>
          <a:p>
            <a:r>
              <a:rPr lang="cs-CZ" dirty="0"/>
              <a:t>Nemoc se přenese, pokud jsou patogeny nebo látky přenášeny přes včleněný organismus (vektor), jiným organismem, prostředky nebo procesem na vnímavého hostitele, což vede k nemoci</a:t>
            </a:r>
            <a:endParaRPr lang="en-US" dirty="0"/>
          </a:p>
        </p:txBody>
      </p:sp>
      <p:sp>
        <p:nvSpPr>
          <p:cNvPr id="34406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6705600" y="1371601"/>
            <a:ext cx="3810000" cy="4611687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cs-CZ" dirty="0"/>
              <a:t>Příklady:</a:t>
            </a:r>
            <a:br>
              <a:rPr lang="cs-CZ" dirty="0"/>
            </a:br>
            <a:r>
              <a:rPr lang="cs-CZ" i="1" dirty="0"/>
              <a:t>kontaminované předměty</a:t>
            </a:r>
            <a:br>
              <a:rPr lang="cs-CZ" i="1" dirty="0"/>
            </a:br>
            <a:r>
              <a:rPr lang="cs-CZ" i="1" dirty="0"/>
              <a:t>vektory</a:t>
            </a:r>
            <a:br>
              <a:rPr lang="cs-CZ" i="1" dirty="0"/>
            </a:br>
            <a:r>
              <a:rPr lang="cs-CZ" i="1" dirty="0"/>
              <a:t>vzdušné proudy</a:t>
            </a:r>
            <a:br>
              <a:rPr lang="cs-CZ" i="1" dirty="0"/>
            </a:br>
            <a:r>
              <a:rPr lang="cs-CZ" i="1" dirty="0"/>
              <a:t>prachové částice</a:t>
            </a:r>
            <a:br>
              <a:rPr lang="cs-CZ" i="1" dirty="0"/>
            </a:br>
            <a:r>
              <a:rPr lang="cs-CZ" i="1" dirty="0"/>
              <a:t>kapičky vody</a:t>
            </a:r>
            <a:br>
              <a:rPr lang="cs-CZ" i="1" dirty="0"/>
            </a:br>
            <a:r>
              <a:rPr lang="cs-CZ" i="1" dirty="0"/>
              <a:t>voda nebo jídlo</a:t>
            </a:r>
            <a:br>
              <a:rPr lang="cs-CZ" i="1" dirty="0"/>
            </a:br>
            <a:r>
              <a:rPr lang="cs-CZ" i="1" dirty="0"/>
              <a:t>orálně-fekální kontakt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0450215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Onemocnění lze klasifikovat dle závažnosti a trvání</a:t>
            </a:r>
            <a:r>
              <a:rPr lang="en-US" dirty="0"/>
              <a:t>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524000"/>
            <a:ext cx="8229600" cy="4632960"/>
          </a:xfrm>
        </p:spPr>
        <p:txBody>
          <a:bodyPr>
            <a:normAutofit fontScale="55000" lnSpcReduction="20000"/>
          </a:bodyPr>
          <a:lstStyle/>
          <a:p>
            <a:r>
              <a:rPr lang="cs-CZ" b="1" dirty="0"/>
              <a:t>Akutní </a:t>
            </a:r>
            <a:r>
              <a:rPr lang="cs-CZ" dirty="0"/>
              <a:t>- porucha s náhlým nástupem, relativně závažná a krátká doba trvání příznaků (např. chřipka)</a:t>
            </a:r>
            <a:br>
              <a:rPr lang="cs-CZ" dirty="0"/>
            </a:br>
            <a:br>
              <a:rPr lang="cs-CZ" dirty="0"/>
            </a:br>
            <a:r>
              <a:rPr lang="cs-CZ" b="1" dirty="0"/>
              <a:t>Chronická</a:t>
            </a:r>
            <a:r>
              <a:rPr lang="cs-CZ" dirty="0"/>
              <a:t> - vyvíjí se pomalu a přetrvává po dlouhou dobu, ne-li po celý život (např. tuberkulóza)</a:t>
            </a:r>
            <a:br>
              <a:rPr lang="cs-CZ" dirty="0"/>
            </a:br>
            <a:br>
              <a:rPr lang="cs-CZ" dirty="0"/>
            </a:br>
            <a:r>
              <a:rPr lang="cs-CZ" b="1" dirty="0"/>
              <a:t>Subakutní choroba </a:t>
            </a:r>
            <a:r>
              <a:rPr lang="cs-CZ" dirty="0"/>
              <a:t>- přechodná fáze mezi akutní a chronickou (např. endokarditida)</a:t>
            </a:r>
            <a:br>
              <a:rPr lang="cs-CZ" dirty="0"/>
            </a:br>
            <a:br>
              <a:rPr lang="cs-CZ" dirty="0"/>
            </a:br>
            <a:r>
              <a:rPr lang="cs-CZ" b="1" dirty="0"/>
              <a:t>Latentní agens: </a:t>
            </a:r>
            <a:r>
              <a:rPr lang="cs-CZ" dirty="0"/>
              <a:t>agens zůstává po určitou dobu neaktivní, ale poté se aktivuje a způsobí onemocnění (např. </a:t>
            </a:r>
            <a:r>
              <a:rPr lang="cs-CZ" dirty="0" err="1"/>
              <a:t>varicella-zoster</a:t>
            </a:r>
            <a:r>
              <a:rPr lang="cs-CZ" dirty="0"/>
              <a:t> – plané neštovice - pásový opar)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58090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Vzorce onemocnění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819400" y="5181600"/>
            <a:ext cx="396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Fig. from cdc.gov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D5331BC3-8947-4715-92C8-DE508E10A0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782" y="1307068"/>
            <a:ext cx="9677400" cy="507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7396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Přirozený průběh onemocnění</a:t>
            </a:r>
            <a:endParaRPr lang="en-US" dirty="0"/>
          </a:p>
        </p:txBody>
      </p:sp>
      <p:sp>
        <p:nvSpPr>
          <p:cNvPr id="515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52500" y="1413600"/>
            <a:ext cx="7924800" cy="4724400"/>
          </a:xfrm>
        </p:spPr>
        <p:txBody>
          <a:bodyPr/>
          <a:lstStyle/>
          <a:p>
            <a:r>
              <a:rPr lang="cs-CZ" sz="2400" b="1" dirty="0" err="1"/>
              <a:t>Pre</a:t>
            </a:r>
            <a:r>
              <a:rPr lang="cs-CZ" sz="2400" b="1" dirty="0"/>
              <a:t>-patogeneze</a:t>
            </a:r>
            <a:r>
              <a:rPr lang="cs-CZ" sz="2400" dirty="0"/>
              <a:t>: Než agens zareaguje s hostitelem</a:t>
            </a:r>
            <a:br>
              <a:rPr lang="cs-CZ" sz="2400" dirty="0"/>
            </a:br>
            <a:r>
              <a:rPr lang="cs-CZ" sz="2400" b="1" dirty="0"/>
              <a:t>Patogeneze</a:t>
            </a:r>
            <a:r>
              <a:rPr lang="cs-CZ" sz="2400" dirty="0"/>
              <a:t>: Poté, co agens reaguje s hostitelem</a:t>
            </a:r>
            <a:br>
              <a:rPr lang="cs-CZ" sz="2400" dirty="0"/>
            </a:br>
            <a:r>
              <a:rPr lang="cs-CZ" sz="2400" dirty="0"/>
              <a:t>Pozdější fáze zahrnují vývoj aktivních známek a příznaků.</a:t>
            </a:r>
            <a:br>
              <a:rPr lang="cs-CZ" sz="2400" dirty="0"/>
            </a:br>
            <a:br>
              <a:rPr lang="cs-CZ" sz="2400" dirty="0"/>
            </a:br>
            <a:r>
              <a:rPr lang="cs-CZ" sz="2400" b="1" i="1" dirty="0"/>
              <a:t>Klinické koncové body jsou</a:t>
            </a:r>
            <a:r>
              <a:rPr lang="cs-CZ" sz="2400" dirty="0"/>
              <a:t>: uzdravení, invalidita nebo smrt</a:t>
            </a:r>
            <a:br>
              <a:rPr lang="cs-CZ" sz="2400" dirty="0"/>
            </a:br>
            <a:br>
              <a:rPr lang="cs-CZ" sz="2400" dirty="0"/>
            </a:br>
            <a:r>
              <a:rPr lang="cs-CZ" sz="2400" dirty="0"/>
              <a:t>Každá nemoc má přirozenou historii progrese, pokud neproběhne žádný lékařský zákrok a pokud onemocnění může pokračovat</a:t>
            </a:r>
          </a:p>
        </p:txBody>
      </p:sp>
    </p:spTree>
    <p:extLst>
      <p:ext uri="{BB962C8B-B14F-4D97-AF65-F5344CB8AC3E}">
        <p14:creationId xmlns:p14="http://schemas.microsoft.com/office/powerpoint/2010/main" val="6824710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 dirty="0"/>
              <a:t>4 </a:t>
            </a:r>
            <a:r>
              <a:rPr lang="cs-CZ" sz="3800" dirty="0"/>
              <a:t>Běžná stádia onemocnění</a:t>
            </a:r>
            <a:endParaRPr lang="en-US" sz="3800" dirty="0"/>
          </a:p>
        </p:txBody>
      </p:sp>
      <p:sp>
        <p:nvSpPr>
          <p:cNvPr id="440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23256" y="1371600"/>
            <a:ext cx="8345488" cy="4114800"/>
          </a:xfrm>
        </p:spPr>
        <p:txBody>
          <a:bodyPr/>
          <a:lstStyle/>
          <a:p>
            <a:r>
              <a:rPr lang="cs-CZ" dirty="0"/>
              <a:t>1. </a:t>
            </a:r>
            <a:r>
              <a:rPr lang="cs-CZ" b="1" dirty="0"/>
              <a:t>Fáze vnímavosti </a:t>
            </a:r>
            <a:r>
              <a:rPr lang="cs-CZ" dirty="0"/>
              <a:t>(předchází nemoci; riziko získání nemoci)</a:t>
            </a:r>
            <a:br>
              <a:rPr lang="cs-CZ" dirty="0"/>
            </a:br>
            <a:br>
              <a:rPr lang="cs-CZ" dirty="0"/>
            </a:br>
            <a:r>
              <a:rPr lang="cs-CZ" dirty="0"/>
              <a:t>2. </a:t>
            </a:r>
            <a:r>
              <a:rPr lang="cs-CZ" b="1" dirty="0"/>
              <a:t>Fáze </a:t>
            </a:r>
            <a:r>
              <a:rPr lang="cs-CZ" b="1" dirty="0" err="1"/>
              <a:t>pre</a:t>
            </a:r>
            <a:r>
              <a:rPr lang="cs-CZ" b="1" dirty="0"/>
              <a:t>-symptomatického onemocnění </a:t>
            </a:r>
            <a:r>
              <a:rPr lang="cs-CZ" dirty="0"/>
              <a:t>(začíná expozicí a následnými patologickými změnami před nástupem symptomu)</a:t>
            </a:r>
            <a:br>
              <a:rPr lang="cs-CZ" dirty="0"/>
            </a:br>
            <a:r>
              <a:rPr lang="cs-CZ" b="1" dirty="0"/>
              <a:t>Inkubační doba</a:t>
            </a:r>
            <a:r>
              <a:rPr lang="cs-CZ" dirty="0"/>
              <a:t>: začíná expozicí a následnými patologickými změnami před nástupem příznaků (infekční onemocnění)</a:t>
            </a:r>
            <a:br>
              <a:rPr lang="cs-CZ" dirty="0"/>
            </a:br>
            <a:r>
              <a:rPr lang="cs-CZ" b="1" dirty="0"/>
              <a:t>Latence: </a:t>
            </a:r>
            <a:r>
              <a:rPr lang="cs-CZ" dirty="0"/>
              <a:t>doba od expozice klinickým příznakům (nepřenosná chronická onemocnění)</a:t>
            </a:r>
          </a:p>
        </p:txBody>
      </p:sp>
    </p:spTree>
    <p:extLst>
      <p:ext uri="{BB962C8B-B14F-4D97-AF65-F5344CB8AC3E}">
        <p14:creationId xmlns:p14="http://schemas.microsoft.com/office/powerpoint/2010/main" val="3807542750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Check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55526" y="1453011"/>
            <a:ext cx="9080948" cy="4139998"/>
          </a:xfrm>
        </p:spPr>
        <p:txBody>
          <a:bodyPr>
            <a:noAutofit/>
          </a:bodyPr>
          <a:lstStyle/>
          <a:p>
            <a:r>
              <a:rPr lang="cs-CZ" sz="2000" dirty="0"/>
              <a:t>Vyskytlo se onemocnění ve stádiu vnímavosti?</a:t>
            </a:r>
            <a:br>
              <a:rPr lang="cs-CZ" sz="2000" dirty="0"/>
            </a:br>
            <a:br>
              <a:rPr lang="cs-CZ" sz="2000" dirty="0"/>
            </a:br>
            <a:r>
              <a:rPr lang="cs-CZ" sz="2000" dirty="0"/>
              <a:t>Jaké mohou být některé rizikové faktory podporující rozvoj onemocnění?</a:t>
            </a:r>
            <a:br>
              <a:rPr lang="cs-CZ" sz="2000" dirty="0"/>
            </a:br>
            <a:br>
              <a:rPr lang="cs-CZ" sz="2000" dirty="0"/>
            </a:br>
            <a:r>
              <a:rPr lang="cs-CZ" sz="2000" i="1" dirty="0"/>
              <a:t>Neočkované dítě je náchylné k spalničkám</a:t>
            </a:r>
            <a:br>
              <a:rPr lang="cs-CZ" sz="2000" i="1" dirty="0"/>
            </a:br>
            <a:r>
              <a:rPr lang="cs-CZ" sz="2000" i="1" dirty="0"/>
              <a:t>Konzumace alkoholu na cirhózu jater</a:t>
            </a:r>
            <a:br>
              <a:rPr lang="cs-CZ" sz="2000" i="1" dirty="0"/>
            </a:br>
            <a:r>
              <a:rPr lang="cs-CZ" sz="2000" i="1" dirty="0"/>
              <a:t>Vysoký cholesterol, obezita, typ osobnosti: srdeční choroby</a:t>
            </a:r>
            <a:br>
              <a:rPr lang="cs-CZ" sz="2000" i="1" dirty="0"/>
            </a:br>
            <a:br>
              <a:rPr lang="cs-CZ" sz="2000" dirty="0"/>
            </a:br>
            <a:r>
              <a:rPr lang="cs-CZ" sz="2000" dirty="0"/>
              <a:t>Co by mohlo být příkladem </a:t>
            </a:r>
            <a:r>
              <a:rPr lang="cs-CZ" sz="2000" dirty="0" err="1"/>
              <a:t>presymptomatického</a:t>
            </a:r>
            <a:r>
              <a:rPr lang="cs-CZ" sz="2000" dirty="0"/>
              <a:t> stadia nemoci?</a:t>
            </a:r>
            <a:br>
              <a:rPr lang="cs-CZ" sz="2000" dirty="0"/>
            </a:br>
            <a:r>
              <a:rPr lang="cs-CZ" sz="2000" i="1" dirty="0"/>
              <a:t>Ova střevních parazitů ve stolici zjevně zdravých dětí.</a:t>
            </a:r>
          </a:p>
        </p:txBody>
      </p:sp>
    </p:spTree>
    <p:extLst>
      <p:ext uri="{BB962C8B-B14F-4D97-AF65-F5344CB8AC3E}">
        <p14:creationId xmlns:p14="http://schemas.microsoft.com/office/powerpoint/2010/main" val="17427057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200" dirty="0"/>
              <a:t>4 </a:t>
            </a:r>
            <a:r>
              <a:rPr lang="cs-CZ" sz="4200" dirty="0"/>
              <a:t>Běžná stádia onemocnění</a:t>
            </a:r>
            <a:endParaRPr lang="en-US" sz="4200" dirty="0"/>
          </a:p>
        </p:txBody>
      </p:sp>
      <p:sp>
        <p:nvSpPr>
          <p:cNvPr id="44134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cs-CZ" dirty="0"/>
              <a:t>3. </a:t>
            </a:r>
            <a:r>
              <a:rPr lang="cs-CZ" b="1" dirty="0"/>
              <a:t>Fáze klinického onemocnění</a:t>
            </a:r>
            <a:r>
              <a:rPr lang="cs-CZ" dirty="0"/>
              <a:t>: když se objeví příznaky a příznaky choroby</a:t>
            </a:r>
            <a:br>
              <a:rPr lang="cs-CZ" dirty="0"/>
            </a:br>
            <a:br>
              <a:rPr lang="cs-CZ" dirty="0"/>
            </a:br>
            <a:r>
              <a:rPr lang="cs-CZ" dirty="0"/>
              <a:t>4. </a:t>
            </a:r>
            <a:r>
              <a:rPr lang="cs-CZ" b="1" dirty="0"/>
              <a:t>Fáze uzdravení, zdravotního postižení nebo smrti</a:t>
            </a:r>
            <a:r>
              <a:rPr lang="cs-CZ" dirty="0"/>
              <a:t> (ovlivněna řadou faktorů, včetně doby detekce a léčby)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41350" name="AutoShape 6" descr="Include%20illness"/>
          <p:cNvSpPr>
            <a:spLocks noChangeAspect="1" noChangeArrowheads="1"/>
          </p:cNvSpPr>
          <p:nvPr/>
        </p:nvSpPr>
        <p:spPr bwMode="auto">
          <a:xfrm>
            <a:off x="1700213" y="460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1352" name="AutoShape 8" descr="Include%20illness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1354" name="AutoShape 10" descr="Include%20illness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41358" name="Picture 14" descr="fit13"/>
          <p:cNvPicPr>
            <a:picLocks noGrp="1" noChangeAspect="1" noChangeArrowheads="1"/>
          </p:cNvPicPr>
          <p:nvPr>
            <p:ph type="body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29400" y="2286000"/>
            <a:ext cx="3810000" cy="3657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6393736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Check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Uveďte příklad stadia klinické nemoci?</a:t>
            </a:r>
            <a:br>
              <a:rPr lang="cs-CZ" dirty="0"/>
            </a:br>
            <a:br>
              <a:rPr lang="cs-CZ" dirty="0"/>
            </a:br>
            <a:r>
              <a:rPr lang="cs-CZ" i="1" dirty="0"/>
              <a:t>Nachlazení má krátké a mírné klinické stádium a</a:t>
            </a:r>
            <a:br>
              <a:rPr lang="cs-CZ" i="1" dirty="0"/>
            </a:br>
            <a:r>
              <a:rPr lang="cs-CZ" i="1" dirty="0"/>
              <a:t>téměř každý se rychle vzpamatuje</a:t>
            </a:r>
            <a:br>
              <a:rPr lang="cs-CZ" dirty="0"/>
            </a:br>
            <a:br>
              <a:rPr lang="cs-CZ" dirty="0"/>
            </a:br>
            <a:r>
              <a:rPr lang="cs-CZ" i="1" dirty="0"/>
              <a:t>Pokud běžné nachlazení trvá krátkou dobu a člověk se zotavuje poměrně rychle, jak byste klasifikovali jeho závažnost a trvání?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0884376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Příčiny onemocnění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Hlavním zaměřením epidemiologie zůstává identifikace příčin nemocí a mechanismů jejich šíření</a:t>
            </a:r>
            <a:br>
              <a:rPr lang="cs-CZ" dirty="0"/>
            </a:br>
            <a:br>
              <a:rPr lang="cs-CZ" dirty="0"/>
            </a:br>
            <a:r>
              <a:rPr lang="cs-CZ" dirty="0"/>
              <a:t>Etiologie: Věda a studium příčin nemocí a jejich způsobu fungování</a:t>
            </a:r>
            <a:endParaRPr lang="en-US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0C68B099-159D-4C7D-B9F5-B382E5974E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1823" y="3792682"/>
            <a:ext cx="2470150" cy="246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2739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371" name="Rectangle 3"/>
          <p:cNvSpPr>
            <a:spLocks noChangeArrowheads="1"/>
          </p:cNvSpPr>
          <p:nvPr/>
        </p:nvSpPr>
        <p:spPr bwMode="auto">
          <a:xfrm>
            <a:off x="3429000" y="533401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>
              <a:latin typeface="Arial" charset="0"/>
            </a:endParaRPr>
          </a:p>
        </p:txBody>
      </p:sp>
      <p:sp>
        <p:nvSpPr>
          <p:cNvPr id="442372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Zobecněný příklad přirozené historie nemoci</a:t>
            </a: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5D1AB1DF-4208-442F-A868-66DC12D7F3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1805" y="1809750"/>
            <a:ext cx="9748389" cy="4086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045347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50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304800"/>
            <a:ext cx="8229600" cy="838200"/>
          </a:xfrm>
        </p:spPr>
        <p:txBody>
          <a:bodyPr>
            <a:normAutofit/>
          </a:bodyPr>
          <a:lstStyle/>
          <a:p>
            <a:r>
              <a:rPr lang="cs-CZ" sz="4000" dirty="0"/>
              <a:t>Identifikace případů</a:t>
            </a:r>
            <a:endParaRPr lang="en-US" sz="4000" dirty="0"/>
          </a:p>
        </p:txBody>
      </p:sp>
      <p:sp>
        <p:nvSpPr>
          <p:cNvPr id="309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Případem je osoba, u které byla diagnostikována nemoc, porucha, zranění nebo stav</a:t>
            </a:r>
            <a:endParaRPr lang="en-US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5FACF35C-7E4E-4D54-AB60-BB36A116AB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5572" y="2359471"/>
            <a:ext cx="6318464" cy="4319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6366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4" name="Rectangle 2"/>
          <p:cNvSpPr>
            <a:spLocks noGrp="1" noChangeArrowheads="1"/>
          </p:cNvSpPr>
          <p:nvPr>
            <p:ph type="title"/>
          </p:nvPr>
        </p:nvSpPr>
        <p:spPr>
          <a:xfrm>
            <a:off x="862043" y="648979"/>
            <a:ext cx="10753200" cy="451576"/>
          </a:xfrm>
        </p:spPr>
        <p:txBody>
          <a:bodyPr/>
          <a:lstStyle/>
          <a:p>
            <a:r>
              <a:rPr lang="cs-CZ" dirty="0"/>
              <a:t>Primární případ, indexový případ, pacient nula</a:t>
            </a:r>
            <a:endParaRPr lang="en-US" dirty="0"/>
          </a:p>
        </p:txBody>
      </p:sp>
      <p:sp>
        <p:nvSpPr>
          <p:cNvPr id="310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23843" y="1752600"/>
            <a:ext cx="8229600" cy="3352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dirty="0"/>
              <a:t>První případ onemocnění v populaci je primární případ.</a:t>
            </a:r>
            <a:br>
              <a:rPr lang="cs-CZ" dirty="0"/>
            </a:br>
            <a:br>
              <a:rPr lang="cs-CZ" dirty="0"/>
            </a:br>
            <a:r>
              <a:rPr lang="cs-CZ" dirty="0"/>
              <a:t>První případ choroby, který epidemiolog identifikoval, je tzv. „index case“</a:t>
            </a:r>
          </a:p>
          <a:p>
            <a:pPr>
              <a:lnSpc>
                <a:spcPct val="90000"/>
              </a:lnSpc>
            </a:pPr>
            <a:br>
              <a:rPr lang="cs-CZ" dirty="0"/>
            </a:br>
            <a:r>
              <a:rPr lang="cs-CZ" i="1" dirty="0"/>
              <a:t>Poznámka: „index case“ není vždy primární případ.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3888402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Sekundární případy</a:t>
            </a:r>
            <a:endParaRPr lang="en-US" dirty="0"/>
          </a:p>
        </p:txBody>
      </p:sp>
      <p:sp>
        <p:nvSpPr>
          <p:cNvPr id="311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8664" y="1359001"/>
            <a:ext cx="4704055" cy="4139998"/>
          </a:xfrm>
        </p:spPr>
        <p:txBody>
          <a:bodyPr/>
          <a:lstStyle/>
          <a:p>
            <a:r>
              <a:rPr lang="cs-CZ" dirty="0"/>
              <a:t>Osoby, které se nakazí a onemocní, jakmile se do populace dostane nemoc</a:t>
            </a:r>
            <a:br>
              <a:rPr lang="cs-CZ" dirty="0"/>
            </a:br>
            <a:r>
              <a:rPr lang="cs-CZ" dirty="0"/>
              <a:t>Ti, kteří jsou nakaženi kontaktem s primárním případem</a:t>
            </a:r>
            <a:br>
              <a:rPr lang="cs-CZ" dirty="0"/>
            </a:br>
            <a:br>
              <a:rPr lang="cs-CZ" dirty="0"/>
            </a:br>
            <a:r>
              <a:rPr lang="cs-CZ" dirty="0"/>
              <a:t>Příklad: Případ MDR TB (primární) od </a:t>
            </a:r>
            <a:r>
              <a:rPr lang="cs-CZ" dirty="0" err="1"/>
              <a:t>Chiapas</a:t>
            </a:r>
            <a:r>
              <a:rPr lang="cs-CZ" dirty="0"/>
              <a:t>, který po návštěvě v Los Angeles rozšířil nemoc na členy rodiny (sekundární).</a:t>
            </a:r>
            <a:endParaRPr lang="en-US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0684D4B0-2C74-4636-9F51-64A4C0FC6A1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6237" y="1610590"/>
            <a:ext cx="6829630" cy="3418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2879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Různé úrovně diagnostiky pro případy</a:t>
            </a:r>
            <a:endParaRPr lang="en-US" b="1" dirty="0"/>
          </a:p>
        </p:txBody>
      </p:sp>
      <p:sp>
        <p:nvSpPr>
          <p:cNvPr id="3123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116367" y="1713390"/>
            <a:ext cx="3810000" cy="4114800"/>
          </a:xfrm>
        </p:spPr>
        <p:txBody>
          <a:bodyPr/>
          <a:lstStyle/>
          <a:p>
            <a:r>
              <a:rPr lang="cs-CZ" sz="4000" u="sng" dirty="0"/>
              <a:t>Podezřelý</a:t>
            </a:r>
            <a:endParaRPr lang="en-US" sz="4000" u="sng" dirty="0"/>
          </a:p>
          <a:p>
            <a:pPr>
              <a:buFont typeface="Wingdings" pitchFamily="2" charset="2"/>
              <a:buNone/>
            </a:pPr>
            <a:r>
              <a:rPr lang="en-US" sz="4000" dirty="0">
                <a:sym typeface="Wingdings" pitchFamily="2" charset="2"/>
              </a:rPr>
              <a:t>      </a:t>
            </a:r>
          </a:p>
          <a:p>
            <a:r>
              <a:rPr lang="en-US" sz="4000" u="sng" dirty="0" err="1"/>
              <a:t>Pr</a:t>
            </a:r>
            <a:r>
              <a:rPr lang="cs-CZ" sz="4000" u="sng" dirty="0" err="1"/>
              <a:t>avděpodobný</a:t>
            </a:r>
            <a:endParaRPr lang="en-US" sz="4000" u="sng" dirty="0"/>
          </a:p>
          <a:p>
            <a:pPr>
              <a:buFont typeface="Wingdings" pitchFamily="2" charset="2"/>
              <a:buNone/>
            </a:pPr>
            <a:r>
              <a:rPr lang="en-US" sz="4000" dirty="0">
                <a:sym typeface="Wingdings" pitchFamily="2" charset="2"/>
              </a:rPr>
              <a:t>      </a:t>
            </a:r>
            <a:endParaRPr lang="en-US" sz="4000" dirty="0"/>
          </a:p>
          <a:p>
            <a:r>
              <a:rPr lang="cs-CZ" sz="4000" u="sng" dirty="0"/>
              <a:t>Potvrzený</a:t>
            </a:r>
            <a:endParaRPr lang="en-US" sz="4000" u="sng" dirty="0"/>
          </a:p>
        </p:txBody>
      </p:sp>
      <p:sp>
        <p:nvSpPr>
          <p:cNvPr id="31232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172075" y="1600200"/>
            <a:ext cx="5181600" cy="4114800"/>
          </a:xfrm>
        </p:spPr>
        <p:txBody>
          <a:bodyPr/>
          <a:lstStyle/>
          <a:p>
            <a:r>
              <a:rPr lang="cs-CZ" dirty="0"/>
              <a:t>Podezřelý: jednotlivec nebo skupina, kteří mají všechny příznaky a příznaky nemoci / stavu, ale nebyli identifikováni jako nemocní, ani dosud nebyli spojeni s podezřením na patogen</a:t>
            </a:r>
          </a:p>
        </p:txBody>
      </p:sp>
      <p:pic>
        <p:nvPicPr>
          <p:cNvPr id="312325" name="Picture 5" descr="j028278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1" y="4267200"/>
            <a:ext cx="1704975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27870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346" name="Rectangle 2"/>
          <p:cNvSpPr>
            <a:spLocks noGrp="1" noChangeArrowheads="1"/>
          </p:cNvSpPr>
          <p:nvPr>
            <p:ph type="title"/>
          </p:nvPr>
        </p:nvSpPr>
        <p:spPr>
          <a:xfrm>
            <a:off x="719400" y="701040"/>
            <a:ext cx="10753200" cy="451576"/>
          </a:xfrm>
        </p:spPr>
        <p:txBody>
          <a:bodyPr/>
          <a:lstStyle/>
          <a:p>
            <a:r>
              <a:rPr lang="cs-CZ" dirty="0"/>
              <a:t>Různé úrovně diagnostiky</a:t>
            </a:r>
            <a:endParaRPr lang="en-US" b="1" dirty="0"/>
          </a:p>
        </p:txBody>
      </p:sp>
      <p:sp>
        <p:nvSpPr>
          <p:cNvPr id="313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524000"/>
            <a:ext cx="8229600" cy="4632960"/>
          </a:xfrm>
        </p:spPr>
        <p:txBody>
          <a:bodyPr/>
          <a:lstStyle/>
          <a:p>
            <a:r>
              <a:rPr lang="cs-CZ" dirty="0"/>
              <a:t>Jakmile bude lékařovi k dispozici více informací (například výsledky z laboratoře), obvykle upgraduje svou diagnózu</a:t>
            </a:r>
            <a:br>
              <a:rPr lang="cs-CZ" dirty="0"/>
            </a:br>
            <a:br>
              <a:rPr lang="cs-CZ" dirty="0"/>
            </a:br>
            <a:r>
              <a:rPr lang="cs-CZ" dirty="0"/>
              <a:t>Pokud jsou splněna všechna kritéria a splňují definici případu, je případ klasifikován jako potvrzený.</a:t>
            </a:r>
          </a:p>
        </p:txBody>
      </p:sp>
    </p:spTree>
    <p:extLst>
      <p:ext uri="{BB962C8B-B14F-4D97-AF65-F5344CB8AC3E}">
        <p14:creationId xmlns:p14="http://schemas.microsoft.com/office/powerpoint/2010/main" val="14391794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2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Kategorie přenašečů nemocí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98411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 </a:t>
            </a:r>
            <a:r>
              <a:rPr lang="cs-CZ" dirty="0"/>
              <a:t>Hlavních typů přenašečů</a:t>
            </a:r>
            <a:endParaRPr lang="en-US" dirty="0"/>
          </a:p>
        </p:txBody>
      </p:sp>
      <p:sp>
        <p:nvSpPr>
          <p:cNvPr id="338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57400" y="1447800"/>
            <a:ext cx="8193088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dirty="0"/>
              <a:t>1. </a:t>
            </a:r>
            <a:r>
              <a:rPr lang="cs-CZ" b="1" dirty="0"/>
              <a:t>Aktivní přenašeč</a:t>
            </a:r>
            <a:r>
              <a:rPr lang="cs-CZ" dirty="0"/>
              <a:t>: osoba, které byla vystavena patogenu (organismu způsobujícímu chorobu) a ve kterém agens přetrvává, mohl se z nemoci uzdravit, ale stále je infekční</a:t>
            </a:r>
            <a:br>
              <a:rPr lang="cs-CZ" dirty="0"/>
            </a:br>
            <a:br>
              <a:rPr lang="cs-CZ" dirty="0"/>
            </a:br>
            <a:r>
              <a:rPr lang="cs-CZ" dirty="0"/>
              <a:t>2. </a:t>
            </a:r>
            <a:r>
              <a:rPr lang="cs-CZ" b="1" dirty="0"/>
              <a:t>Rekonvalescent: </a:t>
            </a:r>
            <a:r>
              <a:rPr lang="cs-CZ" dirty="0"/>
              <a:t>osoba, která je nositelem patogenu a je ve fázi zotavení z choroby, ale stále infekční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118765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Typy přenašečů</a:t>
            </a:r>
            <a:endParaRPr lang="en-US" dirty="0"/>
          </a:p>
        </p:txBody>
      </p:sp>
      <p:sp>
        <p:nvSpPr>
          <p:cNvPr id="339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57400" y="1905000"/>
            <a:ext cx="8421688" cy="484028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dirty="0"/>
              <a:t>3. </a:t>
            </a:r>
            <a:r>
              <a:rPr lang="cs-CZ" b="1" dirty="0"/>
              <a:t>Zdravý (nebo pasivní) přenašeč</a:t>
            </a:r>
            <a:r>
              <a:rPr lang="cs-CZ" dirty="0"/>
              <a:t>: osoba, která byla vystavena patogenu a která patogenní částice obsahuje, ale zatím neonemocněla ani nevykazuje žádné příznaky choroby. [Často se označuje jako subklinický případ]</a:t>
            </a:r>
            <a:br>
              <a:rPr lang="cs-CZ" dirty="0"/>
            </a:br>
            <a:br>
              <a:rPr lang="cs-CZ" dirty="0"/>
            </a:br>
            <a:r>
              <a:rPr lang="cs-CZ" dirty="0"/>
              <a:t>4. </a:t>
            </a:r>
            <a:r>
              <a:rPr lang="cs-CZ" b="1" dirty="0"/>
              <a:t>Přenašeči v inkubační době</a:t>
            </a:r>
            <a:r>
              <a:rPr lang="cs-CZ" dirty="0"/>
              <a:t>: osoby, které byly vystaveny patogenu a obsahují patogenní částice, postupně vykazují příznaky a jsou schopné přenášet nemoc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494510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Typy přenašečů</a:t>
            </a:r>
            <a:endParaRPr lang="en-US" dirty="0"/>
          </a:p>
        </p:txBody>
      </p:sp>
      <p:sp>
        <p:nvSpPr>
          <p:cNvPr id="3409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359763" y="1945689"/>
            <a:ext cx="8077200" cy="1600200"/>
          </a:xfrm>
        </p:spPr>
        <p:txBody>
          <a:bodyPr/>
          <a:lstStyle/>
          <a:p>
            <a:r>
              <a:rPr lang="cs-CZ" dirty="0"/>
              <a:t>5. </a:t>
            </a:r>
            <a:r>
              <a:rPr lang="cs-CZ" b="1" dirty="0"/>
              <a:t>Intermitentní přenašeč</a:t>
            </a:r>
            <a:r>
              <a:rPr lang="cs-CZ" dirty="0"/>
              <a:t>: osoby, které byly vystaveny patogenu a které patogen obsahují a které mohou šířit nákazu na různých místech nebo v různých intervalech.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670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302000"/>
            <a:ext cx="5257800" cy="2515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870" y="114458"/>
            <a:ext cx="10515600" cy="1325563"/>
          </a:xfrm>
        </p:spPr>
        <p:txBody>
          <a:bodyPr/>
          <a:lstStyle/>
          <a:p>
            <a:r>
              <a:rPr lang="cs-CZ" dirty="0"/>
              <a:t>Etiologie onemocnění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143000"/>
            <a:ext cx="8229600" cy="4937760"/>
          </a:xfrm>
        </p:spPr>
        <p:txBody>
          <a:bodyPr/>
          <a:lstStyle/>
          <a:p>
            <a:r>
              <a:rPr lang="cs-CZ" dirty="0"/>
              <a:t>Součet všech faktorů přispívajících k výskytu nemoci</a:t>
            </a:r>
            <a:br>
              <a:rPr lang="cs-CZ" dirty="0"/>
            </a:br>
            <a:br>
              <a:rPr lang="cs-CZ" dirty="0"/>
            </a:br>
            <a:r>
              <a:rPr lang="cs-CZ" dirty="0"/>
              <a:t>Faktory agens + faktory hostitele + faktory prostředí = Etiologie nemoci</a:t>
            </a:r>
          </a:p>
        </p:txBody>
      </p:sp>
    </p:spTree>
    <p:extLst>
      <p:ext uri="{BB962C8B-B14F-4D97-AF65-F5344CB8AC3E}">
        <p14:creationId xmlns:p14="http://schemas.microsoft.com/office/powerpoint/2010/main" val="188812189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Úrovně prevence nemocí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3534" y="1440402"/>
            <a:ext cx="8229600" cy="4556760"/>
          </a:xfrm>
        </p:spPr>
        <p:txBody>
          <a:bodyPr/>
          <a:lstStyle/>
          <a:p>
            <a:r>
              <a:rPr lang="cs-CZ" dirty="0"/>
              <a:t>Tři hlavní úrovně prevence nemocí</a:t>
            </a:r>
            <a:br>
              <a:rPr lang="cs-CZ" dirty="0"/>
            </a:br>
            <a:br>
              <a:rPr lang="cs-CZ" dirty="0"/>
            </a:br>
            <a:r>
              <a:rPr lang="cs-CZ" b="1" dirty="0"/>
              <a:t>Primární prevence</a:t>
            </a:r>
            <a:br>
              <a:rPr lang="cs-CZ" dirty="0"/>
            </a:br>
            <a:r>
              <a:rPr lang="cs-CZ" sz="2400" i="1" dirty="0"/>
              <a:t>Zaměřeno na zdravé lidi</a:t>
            </a:r>
            <a:br>
              <a:rPr lang="cs-CZ" sz="2400" i="1" dirty="0"/>
            </a:br>
            <a:r>
              <a:rPr lang="cs-CZ" sz="2400" i="1" dirty="0"/>
              <a:t>Cíle jsou:</a:t>
            </a:r>
            <a:br>
              <a:rPr lang="cs-CZ" sz="2400" i="1" dirty="0"/>
            </a:br>
            <a:r>
              <a:rPr lang="cs-CZ" sz="2400" i="1" dirty="0"/>
              <a:t>Podpora zdraví</a:t>
            </a:r>
            <a:br>
              <a:rPr lang="cs-CZ" sz="2400" i="1" dirty="0"/>
            </a:br>
            <a:r>
              <a:rPr lang="cs-CZ" sz="2400" i="1" dirty="0"/>
              <a:t>Prevence expozice</a:t>
            </a:r>
            <a:br>
              <a:rPr lang="cs-CZ" sz="2400" i="1" dirty="0"/>
            </a:br>
            <a:r>
              <a:rPr lang="cs-CZ" sz="2400" i="1" dirty="0"/>
              <a:t>Prevence nemocí</a:t>
            </a:r>
            <a:br>
              <a:rPr lang="cs-CZ" sz="2400" i="1" dirty="0"/>
            </a:br>
            <a:r>
              <a:rPr lang="cs-CZ" sz="2400" i="1" dirty="0"/>
              <a:t>Příklady:</a:t>
            </a:r>
            <a:br>
              <a:rPr lang="cs-CZ" sz="2400" i="1" dirty="0"/>
            </a:br>
            <a:r>
              <a:rPr lang="cs-CZ" sz="2400" i="1" dirty="0"/>
              <a:t>Imunizace, hygiena, vzdělávání, mediální kampaně</a:t>
            </a:r>
          </a:p>
        </p:txBody>
      </p:sp>
      <p:pic>
        <p:nvPicPr>
          <p:cNvPr id="6" name="Obrázek 5" descr="Obsah obrázku stůl&#10;&#10;Popis byl vytvořen automaticky">
            <a:extLst>
              <a:ext uri="{FF2B5EF4-FFF2-40B4-BE49-F238E27FC236}">
                <a16:creationId xmlns:a16="http://schemas.microsoft.com/office/drawing/2014/main" id="{5E0E2301-7866-4B18-83E5-DEB5072E49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8874" y="757702"/>
            <a:ext cx="3708520" cy="4659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71163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2337" y="1856509"/>
            <a:ext cx="5853545" cy="4632960"/>
          </a:xfrm>
        </p:spPr>
        <p:txBody>
          <a:bodyPr/>
          <a:lstStyle/>
          <a:p>
            <a:r>
              <a:rPr lang="cs-CZ" b="1" dirty="0"/>
              <a:t>Sekundární prevence</a:t>
            </a:r>
            <a:br>
              <a:rPr lang="cs-CZ" dirty="0"/>
            </a:br>
            <a:br>
              <a:rPr lang="cs-CZ" dirty="0"/>
            </a:br>
            <a:r>
              <a:rPr lang="cs-CZ" sz="2400" i="1" dirty="0"/>
              <a:t>Zaměřeno na nemocné jedince</a:t>
            </a:r>
            <a:br>
              <a:rPr lang="cs-CZ" sz="2400" i="1" dirty="0"/>
            </a:br>
            <a:br>
              <a:rPr lang="cs-CZ" sz="2400" i="1" dirty="0"/>
            </a:br>
            <a:r>
              <a:rPr lang="cs-CZ" sz="2400" i="1" dirty="0"/>
              <a:t>Cílem je:</a:t>
            </a:r>
            <a:br>
              <a:rPr lang="cs-CZ" sz="2400" i="1" dirty="0"/>
            </a:br>
            <a:r>
              <a:rPr lang="cs-CZ" sz="2400" i="1" dirty="0"/>
              <a:t>Zastavit nebo zpomalit progresi onemocnění a zabránit trvalému poškození včasným odhalením nemoci a léčbou</a:t>
            </a:r>
            <a:endParaRPr lang="en-US" sz="2400" i="1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59E7825-74C6-49E1-BADF-9A7CD4E33924}"/>
              </a:ext>
            </a:extLst>
          </p:cNvPr>
          <p:cNvSpPr txBox="1">
            <a:spLocks/>
          </p:cNvSpPr>
          <p:nvPr/>
        </p:nvSpPr>
        <p:spPr>
          <a:xfrm>
            <a:off x="872400" y="8724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r>
              <a:rPr lang="cs-CZ" kern="0" dirty="0"/>
              <a:t>Úrovně prevence nemocí</a:t>
            </a:r>
            <a:endParaRPr lang="en-US" kern="0" dirty="0"/>
          </a:p>
        </p:txBody>
      </p:sp>
      <p:pic>
        <p:nvPicPr>
          <p:cNvPr id="8" name="Obrázek 7" descr="Obsah obrázku stůl&#10;&#10;Popis byl vytvořen automaticky">
            <a:extLst>
              <a:ext uri="{FF2B5EF4-FFF2-40B4-BE49-F238E27FC236}">
                <a16:creationId xmlns:a16="http://schemas.microsoft.com/office/drawing/2014/main" id="{282F6CDC-524B-4F7F-9913-B110599C23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098188"/>
            <a:ext cx="6165273" cy="4010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89658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400" y="1825336"/>
            <a:ext cx="8229600" cy="4632960"/>
          </a:xfrm>
        </p:spPr>
        <p:txBody>
          <a:bodyPr/>
          <a:lstStyle/>
          <a:p>
            <a:r>
              <a:rPr lang="cs-CZ" b="1" dirty="0"/>
              <a:t>Terciární prevence</a:t>
            </a:r>
            <a:br>
              <a:rPr lang="cs-CZ" dirty="0"/>
            </a:br>
            <a:br>
              <a:rPr lang="cs-CZ" dirty="0"/>
            </a:br>
            <a:r>
              <a:rPr lang="cs-CZ" sz="2400" i="1" dirty="0"/>
              <a:t>Zaměřeno na lidi s chronickými nemocemi a postižením, které nelze vyléčit</a:t>
            </a:r>
            <a:br>
              <a:rPr lang="cs-CZ" sz="2400" i="1" dirty="0"/>
            </a:br>
            <a:br>
              <a:rPr lang="cs-CZ" sz="2400" i="1" dirty="0"/>
            </a:br>
            <a:r>
              <a:rPr lang="cs-CZ" sz="2400" i="1" dirty="0"/>
              <a:t>Cílem je:</a:t>
            </a:r>
            <a:br>
              <a:rPr lang="cs-CZ" sz="2400" i="1" dirty="0"/>
            </a:br>
            <a:r>
              <a:rPr lang="cs-CZ" sz="2400" i="1" dirty="0"/>
              <a:t>Předcházet dalšímu postižení nebo smrti a omezit dopady postižení rehabilitací</a:t>
            </a:r>
            <a:endParaRPr lang="en-US" sz="2400" i="1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E25ADAD-B36D-49E7-BD8B-BF73ED3EC29D}"/>
              </a:ext>
            </a:extLst>
          </p:cNvPr>
          <p:cNvSpPr txBox="1">
            <a:spLocks/>
          </p:cNvSpPr>
          <p:nvPr/>
        </p:nvSpPr>
        <p:spPr>
          <a:xfrm>
            <a:off x="872400" y="8724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r>
              <a:rPr lang="cs-CZ" kern="0" dirty="0"/>
              <a:t>Úrovně prevence nemocí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343973153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2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dirty="0"/>
              <a:t>         </a:t>
            </a:r>
            <a:r>
              <a:rPr lang="en-US" b="1" i="1" dirty="0"/>
              <a:t>KEY Epi CONCEPT: </a:t>
            </a:r>
            <a:br>
              <a:rPr lang="en-US" b="1" i="1" dirty="0"/>
            </a:br>
            <a:r>
              <a:rPr lang="en-US" b="1" i="1" dirty="0"/>
              <a:t>           </a:t>
            </a:r>
            <a:r>
              <a:rPr lang="cs-CZ" dirty="0"/>
              <a:t>Stádní imunita</a:t>
            </a:r>
            <a:endParaRPr lang="en-US" dirty="0"/>
          </a:p>
        </p:txBody>
      </p:sp>
      <p:sp>
        <p:nvSpPr>
          <p:cNvPr id="47821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7079673" y="1676401"/>
            <a:ext cx="4459288" cy="4724400"/>
          </a:xfrm>
        </p:spPr>
        <p:txBody>
          <a:bodyPr>
            <a:normAutofit lnSpcReduction="10000"/>
          </a:bodyPr>
          <a:lstStyle/>
          <a:p>
            <a:r>
              <a:rPr lang="cs-CZ" i="1" dirty="0"/>
              <a:t>Populace je považována za rezistentní proti invazi / šíření ID na základě představy, že pokud je populace nebo skupina většinově chráněna před onemocněním očkováním (&gt; 85%), je pravděpodobnost výskytu závažné epidemie omezená</a:t>
            </a:r>
            <a:endParaRPr lang="en-US" i="1" dirty="0"/>
          </a:p>
        </p:txBody>
      </p:sp>
      <p:pic>
        <p:nvPicPr>
          <p:cNvPr id="478216" name="Picture 8" descr="spring%20herd%20030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1354667">
            <a:off x="2057400" y="2286000"/>
            <a:ext cx="3810000" cy="3962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568757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Stádní imunita</a:t>
            </a:r>
            <a:endParaRPr lang="en-US" dirty="0"/>
          </a:p>
        </p:txBody>
      </p:sp>
      <p:sp>
        <p:nvSpPr>
          <p:cNvPr id="479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447800"/>
            <a:ext cx="8229600" cy="4709160"/>
          </a:xfrm>
        </p:spPr>
        <p:txBody>
          <a:bodyPr/>
          <a:lstStyle/>
          <a:p>
            <a:r>
              <a:rPr lang="cs-CZ" dirty="0"/>
              <a:t>Imunita stáda vytváří bariéru pro přímý přenos infekcí populací</a:t>
            </a:r>
            <a:br>
              <a:rPr lang="cs-CZ" dirty="0"/>
            </a:br>
            <a:br>
              <a:rPr lang="cs-CZ" dirty="0"/>
            </a:br>
            <a:r>
              <a:rPr lang="cs-CZ" dirty="0"/>
              <a:t>Nedostatek vnímavých osob zastavuje šíření nemoci skrz celou skupinu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0885221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Stádní imunita</a:t>
            </a:r>
            <a:endParaRPr lang="en-US" dirty="0"/>
          </a:p>
        </p:txBody>
      </p:sp>
      <p:sp>
        <p:nvSpPr>
          <p:cNvPr id="526339" name="Rectangle 3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cs-CZ" dirty="0"/>
              <a:t>Cíl imunizačních programů v oblasti veřejného zdraví: dosáhnout co nejvyššího, až 100% pokrytí očkování, aby se zabránilo výskytu i jednoho případu</a:t>
            </a:r>
            <a:endParaRPr lang="en-US" dirty="0"/>
          </a:p>
        </p:txBody>
      </p:sp>
      <p:pic>
        <p:nvPicPr>
          <p:cNvPr id="526341" name="Picture 5" descr="CA_all-n-one-vaccine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57400" y="2057401"/>
            <a:ext cx="4495800" cy="41068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3735676"/>
      </p:ext>
    </p:extLst>
  </p:cSld>
  <p:clrMapOvr>
    <a:masterClrMapping/>
  </p:clrMapOvr>
  <p:transition>
    <p:fade thruBlk="1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32482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9631228"/>
              </p:ext>
            </p:extLst>
          </p:nvPr>
        </p:nvGraphicFramePr>
        <p:xfrm>
          <a:off x="2902998" y="1676400"/>
          <a:ext cx="6317202" cy="3657600"/>
        </p:xfrm>
        <a:graphic>
          <a:graphicData uri="http://schemas.openxmlformats.org/drawingml/2006/table">
            <a:tbl>
              <a:tblPr/>
              <a:tblGrid>
                <a:gridCol w="29644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52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124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lang="cs-CZ" dirty="0"/>
                        <a:t>Antrax</a:t>
                      </a:r>
                      <a:br>
                        <a:rPr lang="cs-CZ" dirty="0"/>
                      </a:br>
                      <a:r>
                        <a:rPr lang="cs-CZ" dirty="0"/>
                        <a:t>Cholera</a:t>
                      </a:r>
                      <a:br>
                        <a:rPr lang="cs-CZ" dirty="0"/>
                      </a:br>
                      <a:r>
                        <a:rPr lang="cs-CZ" dirty="0"/>
                        <a:t>Plané neštovice</a:t>
                      </a:r>
                      <a:br>
                        <a:rPr lang="cs-CZ" dirty="0"/>
                      </a:br>
                      <a:r>
                        <a:rPr lang="cs-CZ" dirty="0"/>
                        <a:t>Záškrt</a:t>
                      </a:r>
                      <a:br>
                        <a:rPr lang="cs-CZ" dirty="0"/>
                      </a:br>
                      <a:r>
                        <a:rPr lang="cs-CZ" dirty="0"/>
                        <a:t>Německé spalničky (zarděnky)</a:t>
                      </a:r>
                      <a:br>
                        <a:rPr lang="cs-CZ" dirty="0"/>
                      </a:br>
                      <a:r>
                        <a:rPr lang="cs-CZ" dirty="0"/>
                        <a:t>Žloutenka typu A</a:t>
                      </a:r>
                      <a:br>
                        <a:rPr lang="cs-CZ" dirty="0"/>
                      </a:br>
                      <a:r>
                        <a:rPr lang="cs-CZ" dirty="0"/>
                        <a:t>Žloutenka typu B</a:t>
                      </a:r>
                      <a:br>
                        <a:rPr lang="cs-CZ" dirty="0"/>
                      </a:br>
                      <a:r>
                        <a:rPr lang="cs-CZ" dirty="0"/>
                        <a:t>Chřipka</a:t>
                      </a:r>
                      <a:br>
                        <a:rPr lang="cs-CZ" dirty="0"/>
                      </a:br>
                      <a:r>
                        <a:rPr lang="cs-CZ" dirty="0"/>
                        <a:t>Spalničky</a:t>
                      </a:r>
                      <a:br>
                        <a:rPr lang="cs-CZ" dirty="0"/>
                      </a:br>
                      <a:r>
                        <a:rPr lang="cs-CZ" dirty="0"/>
                        <a:t>Meningitida</a:t>
                      </a:r>
                      <a:br>
                        <a:rPr lang="cs-CZ" dirty="0"/>
                      </a:br>
                      <a:r>
                        <a:rPr lang="cs-CZ" dirty="0"/>
                        <a:t>Příušnice</a:t>
                      </a:r>
                      <a:br>
                        <a:rPr lang="cs-CZ" dirty="0"/>
                      </a:br>
                      <a:r>
                        <a:rPr lang="cs-CZ" dirty="0" err="1"/>
                        <a:t>Pertussis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" pitchFamily="49" charset="0"/>
                          <a:cs typeface="Times New Roman" pitchFamily="18" charset="0"/>
                        </a:rPr>
                        <a:t>	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lang="cs-CZ" dirty="0"/>
                        <a:t>Mor</a:t>
                      </a:r>
                      <a:br>
                        <a:rPr lang="cs-CZ" dirty="0"/>
                      </a:br>
                      <a:r>
                        <a:rPr lang="cs-CZ" dirty="0"/>
                        <a:t>Zápal plic</a:t>
                      </a:r>
                      <a:br>
                        <a:rPr lang="cs-CZ" dirty="0"/>
                      </a:br>
                      <a:r>
                        <a:rPr lang="cs-CZ" dirty="0"/>
                        <a:t>Obrna</a:t>
                      </a:r>
                      <a:br>
                        <a:rPr lang="cs-CZ" dirty="0"/>
                      </a:br>
                      <a:r>
                        <a:rPr lang="cs-CZ" dirty="0"/>
                        <a:t>Vzteklina</a:t>
                      </a:r>
                      <a:br>
                        <a:rPr lang="cs-CZ" dirty="0"/>
                      </a:br>
                      <a:r>
                        <a:rPr lang="cs-CZ" dirty="0"/>
                        <a:t>Neštovice</a:t>
                      </a:r>
                      <a:br>
                        <a:rPr lang="cs-CZ" dirty="0"/>
                      </a:br>
                      <a:r>
                        <a:rPr lang="cs-CZ" dirty="0"/>
                        <a:t>Skvrnitá horečka</a:t>
                      </a:r>
                      <a:br>
                        <a:rPr lang="cs-CZ" dirty="0"/>
                      </a:br>
                      <a:r>
                        <a:rPr lang="cs-CZ" dirty="0"/>
                        <a:t>Tetanus</a:t>
                      </a:r>
                      <a:br>
                        <a:rPr lang="cs-CZ" dirty="0"/>
                      </a:br>
                      <a:r>
                        <a:rPr lang="cs-CZ" dirty="0"/>
                        <a:t>Tuberkulóza</a:t>
                      </a:r>
                      <a:br>
                        <a:rPr lang="cs-CZ" dirty="0"/>
                      </a:br>
                      <a:r>
                        <a:rPr lang="cs-CZ" dirty="0"/>
                        <a:t>Tyfus</a:t>
                      </a:r>
                      <a:br>
                        <a:rPr lang="cs-CZ" dirty="0"/>
                      </a:br>
                      <a:r>
                        <a:rPr lang="cs-CZ" dirty="0" err="1"/>
                        <a:t>Tyfus</a:t>
                      </a:r>
                      <a:br>
                        <a:rPr lang="cs-CZ" dirty="0"/>
                      </a:br>
                      <a:r>
                        <a:rPr lang="cs-CZ" dirty="0"/>
                        <a:t>Černý kašel</a:t>
                      </a:r>
                      <a:br>
                        <a:rPr lang="cs-CZ" dirty="0"/>
                      </a:br>
                      <a:r>
                        <a:rPr lang="cs-CZ" dirty="0"/>
                        <a:t>Žlutá zimnice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32490" name="Rectangle 10"/>
          <p:cNvSpPr>
            <a:spLocks noChangeArrowheads="1"/>
          </p:cNvSpPr>
          <p:nvPr/>
        </p:nvSpPr>
        <p:spPr bwMode="auto">
          <a:xfrm>
            <a:off x="3657600" y="762001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>
              <a:latin typeface="Arial" charset="0"/>
            </a:endParaRPr>
          </a:p>
        </p:txBody>
      </p:sp>
      <p:sp>
        <p:nvSpPr>
          <p:cNvPr id="532491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Onemocnění, proti kterým lze očkovat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32492" name="Picture 12" descr="j028686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1" y="1219201"/>
            <a:ext cx="2105025" cy="169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506748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674" name="Object 2">
            <a:extLst>
              <a:ext uri="{FF2B5EF4-FFF2-40B4-BE49-F238E27FC236}">
                <a16:creationId xmlns:a16="http://schemas.microsoft.com/office/drawing/2014/main" id="{7392600F-FF59-403A-93D3-0EC7BFD786C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133600" y="685801"/>
          <a:ext cx="8001000" cy="5395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Photo Editor Photo" r:id="rId3" imgW="3209524" imgH="1971950" progId="MSPhotoEd.3">
                  <p:embed/>
                </p:oleObj>
              </mc:Choice>
              <mc:Fallback>
                <p:oleObj name="Photo Editor Photo" r:id="rId3" imgW="3209524" imgH="1971950" progId="MSPhotoEd.3">
                  <p:embed/>
                  <p:pic>
                    <p:nvPicPr>
                      <p:cNvPr id="28674" name="Object 2">
                        <a:extLst>
                          <a:ext uri="{FF2B5EF4-FFF2-40B4-BE49-F238E27FC236}">
                            <a16:creationId xmlns:a16="http://schemas.microsoft.com/office/drawing/2014/main" id="{7392600F-FF59-403A-93D3-0EC7BFD786C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8928"/>
                      <a:stretch>
                        <a:fillRect/>
                      </a:stretch>
                    </p:blipFill>
                    <p:spPr bwMode="auto">
                      <a:xfrm>
                        <a:off x="2133600" y="685801"/>
                        <a:ext cx="8001000" cy="5395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895672CD-421C-4F7C-ABDF-703661B9BC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957"/>
            <a:ext cx="12192000" cy="6712085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id="{BC9F5DF3-75C2-484F-8F92-FE516D0CB2F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0" y="381000"/>
            <a:ext cx="9144000" cy="1143000"/>
          </a:xfrm>
        </p:spPr>
        <p:txBody>
          <a:bodyPr>
            <a:normAutofit/>
          </a:bodyPr>
          <a:lstStyle/>
          <a:p>
            <a:r>
              <a:rPr lang="cs-CZ" dirty="0"/>
              <a:t>Pojmy spojené s nástupem chorob a přenosem</a:t>
            </a:r>
            <a:endParaRPr lang="en-US" altLang="cs-CZ" dirty="0"/>
          </a:p>
        </p:txBody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94911FEF-F05F-428C-B002-1F359E3649F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733483" y="1828800"/>
            <a:ext cx="7772400" cy="50292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cs-CZ" b="1" i="1" dirty="0"/>
              <a:t>Hostitel</a:t>
            </a:r>
            <a:br>
              <a:rPr lang="cs-CZ" b="1" i="1" dirty="0"/>
            </a:br>
            <a:r>
              <a:rPr lang="cs-CZ" b="1" i="1" dirty="0"/>
              <a:t>Agens</a:t>
            </a:r>
            <a:br>
              <a:rPr lang="cs-CZ" b="1" i="1" dirty="0"/>
            </a:br>
            <a:r>
              <a:rPr lang="cs-CZ" b="1" i="1" dirty="0"/>
              <a:t>Životní prostředí</a:t>
            </a:r>
            <a:br>
              <a:rPr lang="cs-CZ" b="1" i="1" dirty="0"/>
            </a:br>
            <a:r>
              <a:rPr lang="cs-CZ" b="1" i="1" dirty="0"/>
              <a:t>Kontaminované předměty</a:t>
            </a:r>
            <a:br>
              <a:rPr lang="cs-CZ" b="1" i="1" dirty="0"/>
            </a:br>
            <a:r>
              <a:rPr lang="cs-CZ" b="1" i="1" dirty="0"/>
              <a:t>Vektor</a:t>
            </a:r>
            <a:br>
              <a:rPr lang="cs-CZ" b="1" i="1" dirty="0"/>
            </a:br>
            <a:r>
              <a:rPr lang="cs-CZ" b="1" i="1" dirty="0"/>
              <a:t>Přenašeč - aktivní</a:t>
            </a:r>
            <a:br>
              <a:rPr lang="cs-CZ" b="1" i="1" dirty="0"/>
            </a:br>
            <a:r>
              <a:rPr lang="cs-CZ" b="1" i="1" dirty="0"/>
              <a:t>Inkubační doba</a:t>
            </a:r>
            <a:br>
              <a:rPr lang="cs-CZ" b="1" i="1" dirty="0"/>
            </a:br>
            <a:r>
              <a:rPr lang="cs-CZ" b="1" i="1" dirty="0"/>
              <a:t>Rekonvalescence</a:t>
            </a:r>
            <a:br>
              <a:rPr lang="cs-CZ" b="1" i="1" dirty="0"/>
            </a:br>
            <a:r>
              <a:rPr lang="cs-CZ" b="1" i="1" dirty="0"/>
              <a:t>Zdravý</a:t>
            </a:r>
            <a:br>
              <a:rPr lang="cs-CZ" b="1" i="1" dirty="0"/>
            </a:br>
            <a:r>
              <a:rPr lang="cs-CZ" b="1" i="1" dirty="0"/>
              <a:t>Intermitentní</a:t>
            </a:r>
            <a:endParaRPr lang="en-US" altLang="cs-CZ" b="1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Trojúhelník je založen na modelu přenosných nemocí</a:t>
            </a:r>
            <a:endParaRPr lang="en-US" dirty="0"/>
          </a:p>
        </p:txBody>
      </p:sp>
      <p:sp>
        <p:nvSpPr>
          <p:cNvPr id="316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88409" y="2358501"/>
            <a:ext cx="8497887" cy="5105400"/>
          </a:xfrm>
        </p:spPr>
        <p:txBody>
          <a:bodyPr/>
          <a:lstStyle/>
          <a:p>
            <a:pPr marL="324000" lvl="1" indent="0">
              <a:lnSpc>
                <a:spcPct val="90000"/>
              </a:lnSpc>
              <a:buNone/>
            </a:pPr>
            <a:r>
              <a:rPr lang="cs-CZ" dirty="0"/>
              <a:t>Agens: příčina nemoci</a:t>
            </a:r>
            <a:br>
              <a:rPr lang="cs-CZ" dirty="0"/>
            </a:br>
            <a:br>
              <a:rPr lang="cs-CZ" dirty="0"/>
            </a:br>
            <a:r>
              <a:rPr lang="cs-CZ" dirty="0"/>
              <a:t>Hostitel: organismus, obvykle člověk nebo zvíře, který je nositelem nemoci</a:t>
            </a:r>
            <a:br>
              <a:rPr lang="cs-CZ" dirty="0"/>
            </a:br>
            <a:br>
              <a:rPr lang="cs-CZ" dirty="0"/>
            </a:br>
            <a:r>
              <a:rPr lang="cs-CZ" dirty="0"/>
              <a:t>Prostředí: prostředí a podmínky mimo člověka nebo zvíře, které způsobují nebo umožňují přenos nemocí</a:t>
            </a:r>
            <a:br>
              <a:rPr lang="cs-CZ" dirty="0"/>
            </a:br>
            <a:br>
              <a:rPr lang="cs-CZ" dirty="0"/>
            </a:br>
            <a:r>
              <a:rPr lang="cs-CZ" dirty="0"/>
              <a:t>Čas: představuje inkubační období, očekávanou délku života hostitele nebo patogenu a délku průběhu nemoci nebo stavu.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54405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46260314-2A05-4701-AF8B-C399AD81BF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5019" y="0"/>
            <a:ext cx="7481961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FB06BC65-32CD-4CA0-8767-7A8CCCD9735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Řetěz infekce</a:t>
            </a:r>
            <a:endParaRPr lang="en-US" altLang="cs-CZ" dirty="0"/>
          </a:p>
        </p:txBody>
      </p:sp>
      <p:sp>
        <p:nvSpPr>
          <p:cNvPr id="14340" name="Line 4">
            <a:extLst>
              <a:ext uri="{FF2B5EF4-FFF2-40B4-BE49-F238E27FC236}">
                <a16:creationId xmlns:a16="http://schemas.microsoft.com/office/drawing/2014/main" id="{1DFDA775-454B-4604-8329-D596FE5ECC01}"/>
              </a:ext>
            </a:extLst>
          </p:cNvPr>
          <p:cNvSpPr>
            <a:spLocks noChangeShapeType="1"/>
          </p:cNvSpPr>
          <p:nvPr/>
        </p:nvSpPr>
        <p:spPr bwMode="auto">
          <a:xfrm>
            <a:off x="2438400" y="1676400"/>
            <a:ext cx="7086600" cy="0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4342" name="Rectangle 6">
            <a:extLst>
              <a:ext uri="{FF2B5EF4-FFF2-40B4-BE49-F238E27FC236}">
                <a16:creationId xmlns:a16="http://schemas.microsoft.com/office/drawing/2014/main" id="{29C026A3-AB8D-44EB-A81F-EEA523FA867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cs-CZ" dirty="0"/>
              <a:t>Etiologické agens</a:t>
            </a:r>
            <a:br>
              <a:rPr lang="cs-CZ" dirty="0"/>
            </a:br>
            <a:r>
              <a:rPr lang="cs-CZ" dirty="0"/>
              <a:t>Zdroj / rezervoár</a:t>
            </a:r>
            <a:br>
              <a:rPr lang="cs-CZ" dirty="0"/>
            </a:br>
            <a:r>
              <a:rPr lang="cs-CZ" dirty="0"/>
              <a:t>Cesta výstupu</a:t>
            </a:r>
            <a:br>
              <a:rPr lang="cs-CZ" dirty="0"/>
            </a:br>
            <a:r>
              <a:rPr lang="cs-CZ" dirty="0"/>
              <a:t>Způsob přenosu</a:t>
            </a:r>
            <a:br>
              <a:rPr lang="cs-CZ" dirty="0"/>
            </a:br>
            <a:r>
              <a:rPr lang="cs-CZ" dirty="0"/>
              <a:t>Cesta vstupu</a:t>
            </a:r>
            <a:br>
              <a:rPr lang="cs-CZ" dirty="0"/>
            </a:br>
            <a:r>
              <a:rPr lang="cs-CZ" dirty="0"/>
              <a:t>Náchylný hostitel</a:t>
            </a:r>
            <a:endParaRPr lang="en-US" altLang="cs-CZ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852E5798-E628-4BD9-9EA0-39EEE6CF69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8017" y="865739"/>
            <a:ext cx="8575966" cy="5126522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2E58E01F-563C-4EB9-9610-23D4148B5E5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9800" y="228600"/>
            <a:ext cx="7772400" cy="1143000"/>
          </a:xfrm>
        </p:spPr>
        <p:txBody>
          <a:bodyPr/>
          <a:lstStyle/>
          <a:p>
            <a:r>
              <a:rPr lang="cs-CZ" altLang="cs-CZ" dirty="0"/>
              <a:t>Formy nemocí</a:t>
            </a:r>
            <a:endParaRPr lang="en-US" altLang="cs-CZ" dirty="0"/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77346293-843B-4472-8C16-89459068D44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2109" y="1863437"/>
            <a:ext cx="7772400" cy="4114800"/>
          </a:xfrm>
        </p:spPr>
        <p:txBody>
          <a:bodyPr/>
          <a:lstStyle/>
          <a:p>
            <a:pPr marL="72000" indent="0">
              <a:buNone/>
            </a:pPr>
            <a:r>
              <a:rPr lang="cs-CZ" dirty="0"/>
              <a:t>Klinický</a:t>
            </a:r>
            <a:br>
              <a:rPr lang="cs-CZ" dirty="0"/>
            </a:br>
            <a:r>
              <a:rPr lang="cs-CZ" dirty="0"/>
              <a:t>Akutní</a:t>
            </a:r>
            <a:br>
              <a:rPr lang="cs-CZ" dirty="0"/>
            </a:br>
            <a:r>
              <a:rPr lang="cs-CZ" dirty="0"/>
              <a:t>Subakutní</a:t>
            </a:r>
            <a:br>
              <a:rPr lang="cs-CZ" dirty="0"/>
            </a:br>
            <a:r>
              <a:rPr lang="cs-CZ" dirty="0" err="1"/>
              <a:t>Neklinický</a:t>
            </a:r>
            <a:br>
              <a:rPr lang="cs-CZ" dirty="0"/>
            </a:br>
            <a:r>
              <a:rPr lang="cs-CZ" dirty="0"/>
              <a:t>Preklinický</a:t>
            </a:r>
            <a:br>
              <a:rPr lang="cs-CZ" dirty="0"/>
            </a:br>
            <a:r>
              <a:rPr lang="cs-CZ" dirty="0"/>
              <a:t>Subklinický</a:t>
            </a:r>
            <a:br>
              <a:rPr lang="cs-CZ" dirty="0"/>
            </a:br>
            <a:r>
              <a:rPr lang="cs-CZ" dirty="0"/>
              <a:t>Chronický (trvalé)</a:t>
            </a:r>
            <a:br>
              <a:rPr lang="cs-CZ" dirty="0"/>
            </a:br>
            <a:r>
              <a:rPr lang="cs-CZ" dirty="0"/>
              <a:t>Latentní</a:t>
            </a:r>
          </a:p>
          <a:p>
            <a:endParaRPr lang="en-US" altLang="cs-CZ" dirty="0"/>
          </a:p>
        </p:txBody>
      </p:sp>
      <p:sp>
        <p:nvSpPr>
          <p:cNvPr id="32772" name="Line 4">
            <a:extLst>
              <a:ext uri="{FF2B5EF4-FFF2-40B4-BE49-F238E27FC236}">
                <a16:creationId xmlns:a16="http://schemas.microsoft.com/office/drawing/2014/main" id="{EE01A07F-B876-4FFA-BA9F-BA1BDFB3CF36}"/>
              </a:ext>
            </a:extLst>
          </p:cNvPr>
          <p:cNvSpPr>
            <a:spLocks noChangeShapeType="1"/>
          </p:cNvSpPr>
          <p:nvPr/>
        </p:nvSpPr>
        <p:spPr bwMode="auto">
          <a:xfrm>
            <a:off x="2438400" y="1219200"/>
            <a:ext cx="6858000" cy="0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B008BD6E-50BA-4D47-B4B9-61BA5391E8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1884" y="1695450"/>
            <a:ext cx="3905250" cy="3714750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EEBA2492-F286-4C9E-BE30-FF0831C9ADC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Zkoumání infekčních chorob</a:t>
            </a:r>
            <a:endParaRPr lang="en-US" altLang="cs-CZ" dirty="0"/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56FAAF66-1E07-482E-A06A-863E01C0D04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Stanovte diagnózu</a:t>
            </a:r>
            <a:br>
              <a:rPr lang="cs-CZ" dirty="0"/>
            </a:br>
            <a:r>
              <a:rPr lang="cs-CZ" dirty="0"/>
              <a:t>Určete konkrétního agens</a:t>
            </a:r>
            <a:br>
              <a:rPr lang="cs-CZ" dirty="0"/>
            </a:br>
            <a:r>
              <a:rPr lang="cs-CZ" dirty="0"/>
              <a:t>Popište podle osoby, místa a času</a:t>
            </a:r>
            <a:br>
              <a:rPr lang="cs-CZ" dirty="0"/>
            </a:br>
            <a:r>
              <a:rPr lang="cs-CZ" dirty="0"/>
              <a:t>Určete zdroj agens</a:t>
            </a:r>
            <a:br>
              <a:rPr lang="cs-CZ" dirty="0"/>
            </a:br>
            <a:r>
              <a:rPr lang="cs-CZ" dirty="0"/>
              <a:t>Určete způsob přenosu</a:t>
            </a:r>
            <a:br>
              <a:rPr lang="cs-CZ" dirty="0"/>
            </a:br>
            <a:r>
              <a:rPr lang="cs-CZ" dirty="0"/>
              <a:t>Identifikujte náchylné populace</a:t>
            </a:r>
            <a:endParaRPr lang="en-US" altLang="cs-CZ" dirty="0"/>
          </a:p>
        </p:txBody>
      </p:sp>
      <p:sp>
        <p:nvSpPr>
          <p:cNvPr id="22532" name="Line 4">
            <a:extLst>
              <a:ext uri="{FF2B5EF4-FFF2-40B4-BE49-F238E27FC236}">
                <a16:creationId xmlns:a16="http://schemas.microsoft.com/office/drawing/2014/main" id="{1E2313E9-1AAA-411B-BD7D-865BE312AB6C}"/>
              </a:ext>
            </a:extLst>
          </p:cNvPr>
          <p:cNvSpPr>
            <a:spLocks noChangeShapeType="1"/>
          </p:cNvSpPr>
          <p:nvPr/>
        </p:nvSpPr>
        <p:spPr bwMode="auto">
          <a:xfrm>
            <a:off x="2362200" y="1600200"/>
            <a:ext cx="7162800" cy="0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AD75FC2F-B1D9-481B-850E-6A314DE7CE1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Kroky při zkoumání pandemie</a:t>
            </a:r>
            <a:endParaRPr lang="en-US" altLang="cs-CZ" dirty="0"/>
          </a:p>
        </p:txBody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CDE0E3D3-B4E9-41ED-96DC-097F606D0AC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09800" y="2286000"/>
            <a:ext cx="7772400" cy="4114800"/>
          </a:xfrm>
        </p:spPr>
        <p:txBody>
          <a:bodyPr/>
          <a:lstStyle/>
          <a:p>
            <a:r>
              <a:rPr lang="cs-CZ" dirty="0"/>
              <a:t>Definujte pandemii</a:t>
            </a:r>
            <a:br>
              <a:rPr lang="cs-CZ" dirty="0"/>
            </a:br>
            <a:r>
              <a:rPr lang="cs-CZ" dirty="0"/>
              <a:t>Prozkoumejte populaci</a:t>
            </a:r>
            <a:br>
              <a:rPr lang="cs-CZ" dirty="0"/>
            </a:br>
            <a:r>
              <a:rPr lang="cs-CZ" dirty="0"/>
              <a:t>Hledejte kombinace proměnných vystihující způsob šíření</a:t>
            </a:r>
            <a:br>
              <a:rPr lang="cs-CZ" dirty="0"/>
            </a:br>
            <a:r>
              <a:rPr lang="cs-CZ" dirty="0"/>
              <a:t>Vypracujte testovací hypotézu</a:t>
            </a:r>
            <a:br>
              <a:rPr lang="cs-CZ" dirty="0"/>
            </a:br>
            <a:r>
              <a:rPr lang="cs-CZ" dirty="0"/>
              <a:t>Doporučte kontrolní opatření</a:t>
            </a:r>
            <a:endParaRPr lang="en-US" altLang="cs-CZ" dirty="0"/>
          </a:p>
        </p:txBody>
      </p:sp>
      <p:sp>
        <p:nvSpPr>
          <p:cNvPr id="34820" name="Line 4">
            <a:extLst>
              <a:ext uri="{FF2B5EF4-FFF2-40B4-BE49-F238E27FC236}">
                <a16:creationId xmlns:a16="http://schemas.microsoft.com/office/drawing/2014/main" id="{721F1CF3-9A5C-426D-9A27-1ABC9D65FA0D}"/>
              </a:ext>
            </a:extLst>
          </p:cNvPr>
          <p:cNvSpPr>
            <a:spLocks noChangeShapeType="1"/>
          </p:cNvSpPr>
          <p:nvPr/>
        </p:nvSpPr>
        <p:spPr bwMode="auto">
          <a:xfrm>
            <a:off x="2133600" y="1981200"/>
            <a:ext cx="8001000" cy="0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B0729397-9C64-40D5-9F3D-CE74F469C7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Determinanty ohniska onemocnění</a:t>
            </a:r>
            <a:endParaRPr lang="en-US" altLang="cs-CZ" dirty="0"/>
          </a:p>
        </p:txBody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6C3627D9-A09A-4131-925E-9251D716D6F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1227" y="2023200"/>
            <a:ext cx="7772400" cy="4114800"/>
          </a:xfrm>
        </p:spPr>
        <p:txBody>
          <a:bodyPr/>
          <a:lstStyle/>
          <a:p>
            <a:r>
              <a:rPr lang="cs-CZ" dirty="0"/>
              <a:t>Na základě bilance nemoci v populaci</a:t>
            </a:r>
            <a:br>
              <a:rPr lang="cs-CZ" dirty="0"/>
            </a:br>
            <a:r>
              <a:rPr lang="cs-CZ" dirty="0"/>
              <a:t>vs. stádní imunita</a:t>
            </a:r>
            <a:br>
              <a:rPr lang="cs-CZ" dirty="0"/>
            </a:br>
            <a:r>
              <a:rPr lang="cs-CZ" dirty="0"/>
              <a:t>nemoc omezena na jednoho hostitele</a:t>
            </a:r>
            <a:br>
              <a:rPr lang="cs-CZ" dirty="0"/>
            </a:br>
            <a:r>
              <a:rPr lang="cs-CZ" dirty="0"/>
              <a:t>přenos musí být relativně přímý</a:t>
            </a:r>
            <a:endParaRPr lang="en-US" altLang="cs-CZ" dirty="0"/>
          </a:p>
        </p:txBody>
      </p:sp>
      <p:sp>
        <p:nvSpPr>
          <p:cNvPr id="36868" name="Line 4">
            <a:extLst>
              <a:ext uri="{FF2B5EF4-FFF2-40B4-BE49-F238E27FC236}">
                <a16:creationId xmlns:a16="http://schemas.microsoft.com/office/drawing/2014/main" id="{08665503-7606-4304-8530-05CF40E262C4}"/>
              </a:ext>
            </a:extLst>
          </p:cNvPr>
          <p:cNvSpPr>
            <a:spLocks noChangeShapeType="1"/>
          </p:cNvSpPr>
          <p:nvPr/>
        </p:nvSpPr>
        <p:spPr bwMode="auto">
          <a:xfrm>
            <a:off x="2362200" y="1905000"/>
            <a:ext cx="7391400" cy="0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5AB52B8C-010C-42D3-8081-5009A86F4588}"/>
              </a:ext>
            </a:extLst>
          </p:cNvPr>
          <p:cNvSpPr txBox="1">
            <a:spLocks noChangeArrowheads="1"/>
          </p:cNvSpPr>
          <p:nvPr/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r>
              <a:rPr lang="cs-CZ" altLang="cs-CZ" kern="0" dirty="0"/>
              <a:t>Efekt stádní imunity</a:t>
            </a:r>
            <a:endParaRPr lang="en-US" altLang="cs-CZ" kern="0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AC385E93-9BBD-4E52-BBDD-A9D8D91462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0144" y="602672"/>
            <a:ext cx="4299282" cy="5860473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27F3A0FE-E0CD-40FE-B1BF-B77DC91A13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961283"/>
            <a:ext cx="5715000" cy="3143250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45795108-8ED5-48DC-BE11-A8E2FE224E7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Inkubační období</a:t>
            </a:r>
            <a:endParaRPr lang="en-US" altLang="cs-CZ" dirty="0"/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908180FD-A9C5-42DF-83EC-DD00979E0F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Časové období mezi infekcí a prvními příznaky onemocnění</a:t>
            </a:r>
            <a:br>
              <a:rPr lang="cs-CZ" dirty="0"/>
            </a:br>
            <a:r>
              <a:rPr lang="cs-CZ" dirty="0"/>
              <a:t>Různá onemocnění mají obvykle různou inkubační dobu a příznaky</a:t>
            </a:r>
            <a:br>
              <a:rPr lang="cs-CZ" dirty="0"/>
            </a:br>
            <a:endParaRPr lang="cs-CZ" dirty="0"/>
          </a:p>
        </p:txBody>
      </p:sp>
      <p:sp>
        <p:nvSpPr>
          <p:cNvPr id="37892" name="Line 4">
            <a:extLst>
              <a:ext uri="{FF2B5EF4-FFF2-40B4-BE49-F238E27FC236}">
                <a16:creationId xmlns:a16="http://schemas.microsoft.com/office/drawing/2014/main" id="{7DBCC41C-D6A5-4394-B8D0-5B9A18517728}"/>
              </a:ext>
            </a:extLst>
          </p:cNvPr>
          <p:cNvSpPr>
            <a:spLocks noChangeShapeType="1"/>
          </p:cNvSpPr>
          <p:nvPr/>
        </p:nvSpPr>
        <p:spPr bwMode="auto">
          <a:xfrm>
            <a:off x="2438400" y="1676400"/>
            <a:ext cx="7010400" cy="0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F2A77F7E-DDF1-49D7-A60B-49CFB8244A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764" y="2572789"/>
            <a:ext cx="7142018" cy="4285211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Rectangle 4">
            <a:extLst>
              <a:ext uri="{FF2B5EF4-FFF2-40B4-BE49-F238E27FC236}">
                <a16:creationId xmlns:a16="http://schemas.microsoft.com/office/drawing/2014/main" id="{6B002B16-B7A9-45D4-B502-BB08F8147F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9701" y="266700"/>
            <a:ext cx="9144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 b="1">
                <a:solidFill>
                  <a:srgbClr val="FFFF00"/>
                </a:solidFill>
                <a:latin typeface="Arial" panose="020B0604020202020204" pitchFamily="34" charset="0"/>
              </a:defRPr>
            </a:lvl1pPr>
            <a:lvl2pPr algn="ctr">
              <a:defRPr sz="4400" b="1">
                <a:solidFill>
                  <a:srgbClr val="FFFF00"/>
                </a:solidFill>
                <a:latin typeface="Arial" panose="020B0604020202020204" pitchFamily="34" charset="0"/>
              </a:defRPr>
            </a:lvl2pPr>
            <a:lvl3pPr algn="ctr">
              <a:defRPr sz="4400" b="1">
                <a:solidFill>
                  <a:srgbClr val="FFFF00"/>
                </a:solidFill>
                <a:latin typeface="Arial" panose="020B0604020202020204" pitchFamily="34" charset="0"/>
              </a:defRPr>
            </a:lvl3pPr>
            <a:lvl4pPr algn="ctr">
              <a:defRPr sz="4400" b="1">
                <a:solidFill>
                  <a:srgbClr val="FFFF00"/>
                </a:solidFill>
                <a:latin typeface="Arial" panose="020B0604020202020204" pitchFamily="34" charset="0"/>
              </a:defRPr>
            </a:lvl4pPr>
            <a:lvl5pPr algn="ctr">
              <a:defRPr sz="4400" b="1">
                <a:solidFill>
                  <a:srgbClr val="FFFF00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cs-CZ" sz="3600" dirty="0">
                <a:solidFill>
                  <a:schemeClr val="tx2"/>
                </a:solidFill>
              </a:rPr>
              <a:t>Inkubační doba různých onemocnění</a:t>
            </a:r>
            <a:endParaRPr lang="en-US" altLang="cs-CZ" sz="3600" dirty="0">
              <a:solidFill>
                <a:schemeClr val="tx2"/>
              </a:solidFill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E9B90D83-A514-4580-BBCB-61AB4FED5B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337" y="1600200"/>
            <a:ext cx="4800600" cy="4158961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766D9528-F336-429F-B323-7349ABA79F5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4714" y="1616573"/>
            <a:ext cx="5789389" cy="362485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 lze zastavit epidemie?</a:t>
            </a:r>
            <a:endParaRPr lang="en-US" sz="4000" dirty="0"/>
          </a:p>
        </p:txBody>
      </p:sp>
      <p:sp>
        <p:nvSpPr>
          <p:cNvPr id="317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86200" y="1524000"/>
            <a:ext cx="6440488" cy="4114800"/>
          </a:xfrm>
        </p:spPr>
        <p:txBody>
          <a:bodyPr>
            <a:normAutofit fontScale="70000" lnSpcReduction="20000"/>
          </a:bodyPr>
          <a:lstStyle/>
          <a:p>
            <a:r>
              <a:rPr lang="cs-CZ" dirty="0"/>
              <a:t>Alespoň jeden z prvků trojúhelníku musí být:</a:t>
            </a:r>
            <a:br>
              <a:rPr lang="cs-CZ" dirty="0"/>
            </a:br>
            <a:r>
              <a:rPr lang="cs-CZ" dirty="0"/>
              <a:t>(1) zasažen</a:t>
            </a:r>
            <a:br>
              <a:rPr lang="cs-CZ" dirty="0"/>
            </a:br>
            <a:r>
              <a:rPr lang="cs-CZ" dirty="0"/>
              <a:t>(2) změněno</a:t>
            </a:r>
            <a:br>
              <a:rPr lang="cs-CZ" dirty="0"/>
            </a:br>
            <a:r>
              <a:rPr lang="cs-CZ" dirty="0"/>
              <a:t>(3) změněno, nebo</a:t>
            </a:r>
            <a:br>
              <a:rPr lang="cs-CZ" dirty="0"/>
            </a:br>
            <a:r>
              <a:rPr lang="cs-CZ" dirty="0"/>
              <a:t>(4) odstraněny z existence, takže onemocnění již nepokračuje v režimu přenosu a způsobech infekce</a:t>
            </a:r>
            <a:br>
              <a:rPr lang="cs-CZ" dirty="0"/>
            </a:br>
            <a:br>
              <a:rPr lang="cs-CZ" dirty="0"/>
            </a:br>
            <a:r>
              <a:rPr lang="cs-CZ" dirty="0"/>
              <a:t>Jak? Vyčištění prostředí, změna chování, očkování, léky atd.</a:t>
            </a:r>
            <a:endParaRPr lang="en-US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166F9561-BCF8-40A2-9445-7ADC49C7C77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100" y="2368550"/>
            <a:ext cx="2827867" cy="212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83016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B584356-E09C-41C9-991D-62F1B255DF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Eradikovaná či </a:t>
            </a:r>
            <a:r>
              <a:rPr lang="cs-CZ" dirty="0" err="1"/>
              <a:t>eradikovatelná</a:t>
            </a:r>
            <a:r>
              <a:rPr lang="cs-CZ" dirty="0"/>
              <a:t> onemocnění</a:t>
            </a:r>
          </a:p>
        </p:txBody>
      </p:sp>
      <p:pic>
        <p:nvPicPr>
          <p:cNvPr id="9" name="Zástupný obsah 8" descr="Obsah obrázku stůl&#10;&#10;Popis byl vytvořen automaticky">
            <a:extLst>
              <a:ext uri="{FF2B5EF4-FFF2-40B4-BE49-F238E27FC236}">
                <a16:creationId xmlns:a16="http://schemas.microsoft.com/office/drawing/2014/main" id="{314BA711-D582-43B0-8BE1-C3F816B6D3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027" y="1744108"/>
            <a:ext cx="11389945" cy="4282619"/>
          </a:xfrm>
        </p:spPr>
      </p:pic>
    </p:spTree>
    <p:extLst>
      <p:ext uri="{BB962C8B-B14F-4D97-AF65-F5344CB8AC3E}">
        <p14:creationId xmlns:p14="http://schemas.microsoft.com/office/powerpoint/2010/main" val="28402335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76200"/>
            <a:ext cx="8229600" cy="990600"/>
          </a:xfrm>
        </p:spPr>
        <p:txBody>
          <a:bodyPr/>
          <a:lstStyle/>
          <a:p>
            <a:r>
              <a:rPr lang="cs-CZ" dirty="0"/>
              <a:t>Další důležité termíny epidemiologie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17320"/>
            <a:ext cx="4775200" cy="4937760"/>
          </a:xfrm>
        </p:spPr>
        <p:txBody>
          <a:bodyPr/>
          <a:lstStyle/>
          <a:p>
            <a:r>
              <a:rPr lang="cs-CZ" b="1" dirty="0" err="1"/>
              <a:t>Invazivita</a:t>
            </a:r>
            <a:r>
              <a:rPr lang="cs-CZ" dirty="0"/>
              <a:t>: schopnost dostat se do vnímavého hostitele a způsobit nemoc</a:t>
            </a:r>
            <a:br>
              <a:rPr lang="cs-CZ" dirty="0"/>
            </a:br>
            <a:br>
              <a:rPr lang="cs-CZ" dirty="0"/>
            </a:br>
            <a:r>
              <a:rPr lang="cs-CZ" b="1" dirty="0"/>
              <a:t>Virulence</a:t>
            </a:r>
            <a:r>
              <a:rPr lang="cs-CZ" dirty="0"/>
              <a:t>: síla vyvolávající chorobu patogenu</a:t>
            </a:r>
            <a:br>
              <a:rPr lang="cs-CZ" dirty="0"/>
            </a:br>
            <a:br>
              <a:rPr lang="cs-CZ" dirty="0"/>
            </a:br>
            <a:r>
              <a:rPr lang="cs-CZ" b="1" dirty="0"/>
              <a:t>Přenositelnost </a:t>
            </a:r>
            <a:r>
              <a:rPr lang="cs-CZ" dirty="0"/>
              <a:t>- schopnost choroby přenášet se z jednoho jedince na druhého nebo se šířit v populaci</a:t>
            </a:r>
            <a:endParaRPr lang="en-US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483EEEA-0046-422A-B0DF-57EC5CDEF9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000" y="1417320"/>
            <a:ext cx="6410667" cy="381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7629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82" name="Rectangle 2"/>
          <p:cNvSpPr>
            <a:spLocks noGrp="1" noChangeArrowheads="1"/>
          </p:cNvSpPr>
          <p:nvPr>
            <p:ph type="title"/>
          </p:nvPr>
        </p:nvSpPr>
        <p:spPr>
          <a:xfrm>
            <a:off x="648979" y="276116"/>
            <a:ext cx="10753200" cy="451576"/>
          </a:xfrm>
        </p:spPr>
        <p:txBody>
          <a:bodyPr>
            <a:noAutofit/>
          </a:bodyPr>
          <a:lstStyle/>
          <a:p>
            <a:r>
              <a:rPr lang="cs-CZ" sz="3600" dirty="0"/>
              <a:t>Nemoci jsou klasifikovány podle infekčnosti a přenositelnosti</a:t>
            </a:r>
            <a:endParaRPr lang="en-US" sz="3600" dirty="0"/>
          </a:p>
        </p:txBody>
      </p:sp>
      <p:sp>
        <p:nvSpPr>
          <p:cNvPr id="430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20000" y="1692002"/>
            <a:ext cx="6115806" cy="4139998"/>
          </a:xfrm>
        </p:spPr>
        <p:txBody>
          <a:bodyPr/>
          <a:lstStyle/>
          <a:p>
            <a:r>
              <a:rPr lang="cs-CZ" dirty="0"/>
              <a:t>K přenosu infekční přenosné nemoci dochází prostřednictvím:</a:t>
            </a:r>
          </a:p>
          <a:p>
            <a:endParaRPr lang="en-US" dirty="0"/>
          </a:p>
          <a:p>
            <a:pPr lvl="1"/>
            <a:r>
              <a:rPr lang="en-US" dirty="0" err="1">
                <a:solidFill>
                  <a:srgbClr val="C00000"/>
                </a:solidFill>
              </a:rPr>
              <a:t>Verti</a:t>
            </a:r>
            <a:r>
              <a:rPr lang="cs-CZ" dirty="0" err="1">
                <a:solidFill>
                  <a:srgbClr val="C00000"/>
                </a:solidFill>
              </a:rPr>
              <a:t>kálního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cs-CZ" dirty="0">
                <a:solidFill>
                  <a:srgbClr val="C00000"/>
                </a:solidFill>
              </a:rPr>
              <a:t>přenosu</a:t>
            </a:r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>
                <a:solidFill>
                  <a:srgbClr val="0033CC"/>
                </a:solidFill>
              </a:rPr>
              <a:t>Horizon</a:t>
            </a:r>
            <a:r>
              <a:rPr lang="cs-CZ" dirty="0" err="1">
                <a:solidFill>
                  <a:srgbClr val="0033CC"/>
                </a:solidFill>
              </a:rPr>
              <a:t>tálního</a:t>
            </a:r>
            <a:r>
              <a:rPr lang="en-US" dirty="0"/>
              <a:t> </a:t>
            </a:r>
            <a:r>
              <a:rPr lang="cs-CZ" dirty="0"/>
              <a:t>přenosu</a:t>
            </a:r>
            <a:endParaRPr lang="en-US" dirty="0"/>
          </a:p>
          <a:p>
            <a:pPr lvl="1"/>
            <a:endParaRPr lang="en-US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90E2D730-3A26-4491-801E-630EF650D3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5370" y="2421890"/>
            <a:ext cx="6195060" cy="3817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894233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9293" y="510448"/>
            <a:ext cx="10753200" cy="451576"/>
          </a:xfrm>
        </p:spPr>
        <p:txBody>
          <a:bodyPr>
            <a:normAutofit fontScale="90000"/>
          </a:bodyPr>
          <a:lstStyle/>
          <a:p>
            <a:r>
              <a:rPr lang="cs-CZ" dirty="0"/>
              <a:t>Vertikální přenos infekčních přenosných nemocí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066800" y="1676400"/>
            <a:ext cx="4521200" cy="3718560"/>
          </a:xfrm>
        </p:spPr>
        <p:txBody>
          <a:bodyPr/>
          <a:lstStyle/>
          <a:p>
            <a:r>
              <a:rPr lang="cs-CZ" dirty="0"/>
              <a:t>Přenos z jedince na potomka prostřednictvím spermií, mateřského mléka, placenty nebo vaginálního sekretu</a:t>
            </a:r>
            <a:br>
              <a:rPr lang="cs-CZ" dirty="0"/>
            </a:br>
            <a:br>
              <a:rPr lang="cs-CZ" dirty="0"/>
            </a:br>
            <a:r>
              <a:rPr lang="cs-CZ" dirty="0"/>
              <a:t>Příklady:</a:t>
            </a:r>
            <a:br>
              <a:rPr lang="cs-CZ" dirty="0"/>
            </a:br>
            <a:r>
              <a:rPr lang="cs-CZ" dirty="0"/>
              <a:t>kvasinková infekce, hepatitida B, C, vzteklina</a:t>
            </a:r>
          </a:p>
        </p:txBody>
      </p:sp>
      <p:pic>
        <p:nvPicPr>
          <p:cNvPr id="7" name="Obrázek 6" descr="Obsah obrázku kreslení&#10;&#10;Popis byl vytvořen automaticky">
            <a:extLst>
              <a:ext uri="{FF2B5EF4-FFF2-40B4-BE49-F238E27FC236}">
                <a16:creationId xmlns:a16="http://schemas.microsoft.com/office/drawing/2014/main" id="{C3AED465-B808-423B-9CAD-151CBDEB23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00" y="1349284"/>
            <a:ext cx="3390900" cy="4798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3536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Horizontální přenos infekčních přenosných nemocí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02500" y="1755808"/>
            <a:ext cx="5376000" cy="4937760"/>
          </a:xfrm>
        </p:spPr>
        <p:txBody>
          <a:bodyPr/>
          <a:lstStyle/>
          <a:p>
            <a:r>
              <a:rPr lang="cs-CZ" dirty="0"/>
              <a:t>Přenos infekčních agens z infikovaného jedince na vnímavého současníka (jinou osobu)</a:t>
            </a:r>
            <a:br>
              <a:rPr lang="cs-CZ" dirty="0"/>
            </a:br>
            <a:br>
              <a:rPr lang="cs-CZ" dirty="0"/>
            </a:br>
            <a:r>
              <a:rPr lang="cs-CZ" dirty="0"/>
              <a:t>Příklad:</a:t>
            </a:r>
            <a:br>
              <a:rPr lang="cs-CZ" dirty="0"/>
            </a:br>
            <a:r>
              <a:rPr lang="cs-CZ" sz="1600" dirty="0"/>
              <a:t>1. Běžná vehikula (nemoci přenášené krví, vodou nebo potravinami)</a:t>
            </a:r>
            <a:br>
              <a:rPr lang="cs-CZ" sz="1600" dirty="0"/>
            </a:br>
            <a:r>
              <a:rPr lang="cs-CZ" sz="1600" dirty="0"/>
              <a:t>2. Patogen ve vzduchu (TB, chřipka)</a:t>
            </a:r>
            <a:br>
              <a:rPr lang="cs-CZ" sz="1600" dirty="0"/>
            </a:br>
            <a:r>
              <a:rPr lang="cs-CZ" sz="1600" dirty="0"/>
              <a:t>3. Vektorem přenášený patogen (malárie, dengue, </a:t>
            </a:r>
            <a:r>
              <a:rPr lang="cs-CZ" sz="1600" dirty="0" err="1"/>
              <a:t>západonilská</a:t>
            </a:r>
            <a:r>
              <a:rPr lang="cs-CZ" sz="1600" dirty="0"/>
              <a:t> horečka)</a:t>
            </a:r>
            <a:endParaRPr lang="en-US" sz="1600" dirty="0"/>
          </a:p>
        </p:txBody>
      </p:sp>
      <p:pic>
        <p:nvPicPr>
          <p:cNvPr id="6" name="Obrázek 5" descr="Obsah obrázku text&#10;&#10;Popis byl vytvořen automaticky">
            <a:extLst>
              <a:ext uri="{FF2B5EF4-FFF2-40B4-BE49-F238E27FC236}">
                <a16:creationId xmlns:a16="http://schemas.microsoft.com/office/drawing/2014/main" id="{AC9C62BE-94CA-4F85-9948-E5E4B09FF9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7148" y="2327308"/>
            <a:ext cx="5516052" cy="3506787"/>
          </a:xfrm>
          <a:prstGeom prst="rect">
            <a:avLst/>
          </a:prstGeom>
        </p:spPr>
      </p:pic>
      <p:sp>
        <p:nvSpPr>
          <p:cNvPr id="7" name="Obdélník 6">
            <a:extLst>
              <a:ext uri="{FF2B5EF4-FFF2-40B4-BE49-F238E27FC236}">
                <a16:creationId xmlns:a16="http://schemas.microsoft.com/office/drawing/2014/main" id="{6E46E976-0DEA-4325-BA03-12EAFCC8A835}"/>
              </a:ext>
            </a:extLst>
          </p:cNvPr>
          <p:cNvSpPr/>
          <p:nvPr/>
        </p:nvSpPr>
        <p:spPr bwMode="auto">
          <a:xfrm>
            <a:off x="5562600" y="2082800"/>
            <a:ext cx="6134100" cy="6096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43254927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ácia17" id="{43703F8D-E2C7-064E-8A97-D14F04880A64}" vid="{A2C6ABD1-35F7-E349-AC15-BB7AAE84BEB3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muni-sci-prezentace-16x9-cz</Template>
  <TotalTime>1802</TotalTime>
  <Words>1846</Words>
  <Application>Microsoft Office PowerPoint</Application>
  <PresentationFormat>Širokoúhlá obrazovka</PresentationFormat>
  <Paragraphs>132</Paragraphs>
  <Slides>50</Slides>
  <Notes>20</Notes>
  <HiddenSlides>0</HiddenSlides>
  <MMClips>0</MMClips>
  <ScaleCrop>false</ScaleCrop>
  <HeadingPairs>
    <vt:vector size="8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50</vt:i4>
      </vt:variant>
    </vt:vector>
  </HeadingPairs>
  <TitlesOfParts>
    <vt:vector size="56" baseType="lpstr">
      <vt:lpstr>Arial</vt:lpstr>
      <vt:lpstr>Courier</vt:lpstr>
      <vt:lpstr>Tahoma</vt:lpstr>
      <vt:lpstr>Wingdings</vt:lpstr>
      <vt:lpstr>Prezentace_MU_CZ</vt:lpstr>
      <vt:lpstr>Photo Editor Photo</vt:lpstr>
      <vt:lpstr>E3230, No. 6.  Přenos chorob (epidemiologie, kontrola chorob, faktory patogenicity, virové, bakteriální, plísňové a parazitární choroby)</vt:lpstr>
      <vt:lpstr>Příčiny onemocnění</vt:lpstr>
      <vt:lpstr>Etiologie onemocnění</vt:lpstr>
      <vt:lpstr>Trojúhelník je založen na modelu přenosných nemocí</vt:lpstr>
      <vt:lpstr>Jak lze zastavit epidemie?</vt:lpstr>
      <vt:lpstr>Další důležité termíny epidemiologie</vt:lpstr>
      <vt:lpstr>Nemoci jsou klasifikovány podle infekčnosti a přenositelnosti</vt:lpstr>
      <vt:lpstr>Vertikální přenos infekčních přenosných nemocí</vt:lpstr>
      <vt:lpstr>Horizontální přenos infekčních přenosných nemocí</vt:lpstr>
      <vt:lpstr>Prezentace aplikace PowerPoint</vt:lpstr>
      <vt:lpstr>1. Přímý přenos:</vt:lpstr>
      <vt:lpstr>2. Nepřímý přenos: </vt:lpstr>
      <vt:lpstr>Onemocnění lze klasifikovat dle závažnosti a trvání:</vt:lpstr>
      <vt:lpstr>Vzorce onemocnění</vt:lpstr>
      <vt:lpstr>Přirozený průběh onemocnění</vt:lpstr>
      <vt:lpstr>4 Běžná stádia onemocnění</vt:lpstr>
      <vt:lpstr>Learning Check</vt:lpstr>
      <vt:lpstr>4 Běžná stádia onemocnění</vt:lpstr>
      <vt:lpstr>Learning Check</vt:lpstr>
      <vt:lpstr>Zobecněný příklad přirozené historie nemoci</vt:lpstr>
      <vt:lpstr>Identifikace případů</vt:lpstr>
      <vt:lpstr>Primární případ, indexový případ, pacient nula</vt:lpstr>
      <vt:lpstr>Sekundární případy</vt:lpstr>
      <vt:lpstr>Různé úrovně diagnostiky pro případy</vt:lpstr>
      <vt:lpstr>Různé úrovně diagnostiky</vt:lpstr>
      <vt:lpstr>Kategorie přenašečů nemocí</vt:lpstr>
      <vt:lpstr>5 Hlavních typů přenašečů</vt:lpstr>
      <vt:lpstr>Typy přenašečů</vt:lpstr>
      <vt:lpstr>Typy přenašečů</vt:lpstr>
      <vt:lpstr>Úrovně prevence nemocí</vt:lpstr>
      <vt:lpstr>Prezentace aplikace PowerPoint</vt:lpstr>
      <vt:lpstr>Prezentace aplikace PowerPoint</vt:lpstr>
      <vt:lpstr>          KEY Epi CONCEPT:             Stádní imunita</vt:lpstr>
      <vt:lpstr>Stádní imunita</vt:lpstr>
      <vt:lpstr>Stádní imunita</vt:lpstr>
      <vt:lpstr>Onemocnění, proti kterým lze očkovat</vt:lpstr>
      <vt:lpstr>Prezentace aplikace PowerPoint</vt:lpstr>
      <vt:lpstr>Prezentace aplikace PowerPoint</vt:lpstr>
      <vt:lpstr>Pojmy spojené s nástupem chorob a přenosem</vt:lpstr>
      <vt:lpstr>Prezentace aplikace PowerPoint</vt:lpstr>
      <vt:lpstr>Řetěz infekce</vt:lpstr>
      <vt:lpstr>Prezentace aplikace PowerPoint</vt:lpstr>
      <vt:lpstr>Formy nemocí</vt:lpstr>
      <vt:lpstr>Zkoumání infekčních chorob</vt:lpstr>
      <vt:lpstr>Kroky při zkoumání pandemie</vt:lpstr>
      <vt:lpstr>Determinanty ohniska onemocnění</vt:lpstr>
      <vt:lpstr>Prezentace aplikace PowerPoint</vt:lpstr>
      <vt:lpstr>Inkubační období</vt:lpstr>
      <vt:lpstr>Prezentace aplikace PowerPoint</vt:lpstr>
      <vt:lpstr>Eradikovaná či eradikovatelná onemocnění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Julie Dobrovolná</dc:creator>
  <cp:lastModifiedBy>Julie Dobrovolná</cp:lastModifiedBy>
  <cp:revision>49</cp:revision>
  <cp:lastPrinted>1601-01-01T00:00:00Z</cp:lastPrinted>
  <dcterms:created xsi:type="dcterms:W3CDTF">2020-10-16T08:40:46Z</dcterms:created>
  <dcterms:modified xsi:type="dcterms:W3CDTF">2021-10-28T17:54:06Z</dcterms:modified>
</cp:coreProperties>
</file>