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257" r:id="rId3"/>
    <p:sldId id="293" r:id="rId4"/>
    <p:sldId id="269" r:id="rId5"/>
    <p:sldId id="294" r:id="rId6"/>
    <p:sldId id="295" r:id="rId7"/>
    <p:sldId id="342" r:id="rId8"/>
    <p:sldId id="272" r:id="rId9"/>
    <p:sldId id="292" r:id="rId10"/>
    <p:sldId id="258" r:id="rId11"/>
    <p:sldId id="348" r:id="rId12"/>
    <p:sldId id="349" r:id="rId13"/>
    <p:sldId id="291" r:id="rId14"/>
    <p:sldId id="350" r:id="rId15"/>
    <p:sldId id="260" r:id="rId16"/>
    <p:sldId id="261" r:id="rId17"/>
    <p:sldId id="351" r:id="rId18"/>
    <p:sldId id="262" r:id="rId19"/>
    <p:sldId id="263" r:id="rId20"/>
    <p:sldId id="343" r:id="rId21"/>
    <p:sldId id="264" r:id="rId22"/>
    <p:sldId id="353" r:id="rId23"/>
    <p:sldId id="274" r:id="rId24"/>
    <p:sldId id="354" r:id="rId25"/>
    <p:sldId id="359" r:id="rId26"/>
    <p:sldId id="360" r:id="rId27"/>
    <p:sldId id="355" r:id="rId28"/>
    <p:sldId id="367" r:id="rId29"/>
    <p:sldId id="356" r:id="rId30"/>
    <p:sldId id="369" r:id="rId31"/>
    <p:sldId id="368" r:id="rId32"/>
    <p:sldId id="357" r:id="rId33"/>
    <p:sldId id="370" r:id="rId34"/>
    <p:sldId id="371" r:id="rId35"/>
    <p:sldId id="265" r:id="rId36"/>
    <p:sldId id="266" r:id="rId37"/>
    <p:sldId id="286" r:id="rId38"/>
    <p:sldId id="275" r:id="rId39"/>
    <p:sldId id="273" r:id="rId40"/>
    <p:sldId id="364" r:id="rId41"/>
    <p:sldId id="372" r:id="rId42"/>
    <p:sldId id="365" r:id="rId43"/>
    <p:sldId id="373" r:id="rId44"/>
    <p:sldId id="345" r:id="rId45"/>
    <p:sldId id="374" r:id="rId46"/>
    <p:sldId id="375" r:id="rId47"/>
    <p:sldId id="362" r:id="rId48"/>
    <p:sldId id="363" r:id="rId49"/>
    <p:sldId id="361" r:id="rId50"/>
    <p:sldId id="346" r:id="rId51"/>
    <p:sldId id="366" r:id="rId52"/>
    <p:sldId id="338" r:id="rId53"/>
    <p:sldId id="340" r:id="rId54"/>
    <p:sldId id="341" r:id="rId55"/>
    <p:sldId id="347" r:id="rId56"/>
    <p:sldId id="376" r:id="rId57"/>
    <p:sldId id="377" r:id="rId58"/>
    <p:sldId id="379" r:id="rId59"/>
    <p:sldId id="278" r:id="rId60"/>
    <p:sldId id="288" r:id="rId61"/>
    <p:sldId id="380" r:id="rId62"/>
    <p:sldId id="280" r:id="rId63"/>
    <p:sldId id="287" r:id="rId64"/>
    <p:sldId id="277" r:id="rId65"/>
    <p:sldId id="276" r:id="rId66"/>
    <p:sldId id="281" r:id="rId67"/>
    <p:sldId id="289" r:id="rId68"/>
    <p:sldId id="26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45978-C111-4561-8EBF-286DD877E989}" v="695" dt="2023-11-23T19:11:29.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a Holotová" userId="b52520ac-2df7-4413-b79d-17fea5c8fd1c" providerId="ADAL" clId="{0B945978-C111-4561-8EBF-286DD877E989}"/>
    <pc:docChg chg="undo custSel addSld delSld modSld sldOrd">
      <pc:chgData name="Simona Holotová" userId="b52520ac-2df7-4413-b79d-17fea5c8fd1c" providerId="ADAL" clId="{0B945978-C111-4561-8EBF-286DD877E989}" dt="2023-11-23T19:13:20.769" v="6038" actId="1076"/>
      <pc:docMkLst>
        <pc:docMk/>
      </pc:docMkLst>
      <pc:sldChg chg="modSp mod">
        <pc:chgData name="Simona Holotová" userId="b52520ac-2df7-4413-b79d-17fea5c8fd1c" providerId="ADAL" clId="{0B945978-C111-4561-8EBF-286DD877E989}" dt="2023-11-21T07:45:24.432" v="1388" actId="1036"/>
        <pc:sldMkLst>
          <pc:docMk/>
          <pc:sldMk cId="89748583" sldId="256"/>
        </pc:sldMkLst>
        <pc:spChg chg="mod">
          <ac:chgData name="Simona Holotová" userId="b52520ac-2df7-4413-b79d-17fea5c8fd1c" providerId="ADAL" clId="{0B945978-C111-4561-8EBF-286DD877E989}" dt="2023-11-21T07:45:19.998" v="1378" actId="1035"/>
          <ac:spMkLst>
            <pc:docMk/>
            <pc:sldMk cId="89748583" sldId="256"/>
            <ac:spMk id="2" creationId="{FFEB5762-8CEA-1CD5-152C-430EE17D78F9}"/>
          </ac:spMkLst>
        </pc:spChg>
        <pc:spChg chg="mod">
          <ac:chgData name="Simona Holotová" userId="b52520ac-2df7-4413-b79d-17fea5c8fd1c" providerId="ADAL" clId="{0B945978-C111-4561-8EBF-286DD877E989}" dt="2023-11-21T07:45:24.432" v="1388" actId="1036"/>
          <ac:spMkLst>
            <pc:docMk/>
            <pc:sldMk cId="89748583" sldId="256"/>
            <ac:spMk id="3" creationId="{6E0AA745-EDD1-31A3-19E6-039F37F0364F}"/>
          </ac:spMkLst>
        </pc:spChg>
      </pc:sldChg>
      <pc:sldChg chg="addSp delSp modSp mod setBg">
        <pc:chgData name="Simona Holotová" userId="b52520ac-2df7-4413-b79d-17fea5c8fd1c" providerId="ADAL" clId="{0B945978-C111-4561-8EBF-286DD877E989}" dt="2023-11-21T07:45:57.119" v="1391" actId="403"/>
        <pc:sldMkLst>
          <pc:docMk/>
          <pc:sldMk cId="2522251532" sldId="257"/>
        </pc:sldMkLst>
        <pc:spChg chg="mod">
          <ac:chgData name="Simona Holotová" userId="b52520ac-2df7-4413-b79d-17fea5c8fd1c" providerId="ADAL" clId="{0B945978-C111-4561-8EBF-286DD877E989}" dt="2023-11-07T09:44:43.450" v="14" actId="26606"/>
          <ac:spMkLst>
            <pc:docMk/>
            <pc:sldMk cId="2522251532" sldId="257"/>
            <ac:spMk id="2" creationId="{B7235527-D96B-8307-ACD1-32BEBF88A6FF}"/>
          </ac:spMkLst>
        </pc:spChg>
        <pc:spChg chg="mod">
          <ac:chgData name="Simona Holotová" userId="b52520ac-2df7-4413-b79d-17fea5c8fd1c" providerId="ADAL" clId="{0B945978-C111-4561-8EBF-286DD877E989}" dt="2023-11-21T07:45:57.119" v="1391" actId="403"/>
          <ac:spMkLst>
            <pc:docMk/>
            <pc:sldMk cId="2522251532" sldId="257"/>
            <ac:spMk id="3" creationId="{30C56420-6311-3699-81CF-8B4562A09EE4}"/>
          </ac:spMkLst>
        </pc:spChg>
        <pc:spChg chg="add">
          <ac:chgData name="Simona Holotová" userId="b52520ac-2df7-4413-b79d-17fea5c8fd1c" providerId="ADAL" clId="{0B945978-C111-4561-8EBF-286DD877E989}" dt="2023-11-07T09:44:43.450" v="14" actId="26606"/>
          <ac:spMkLst>
            <pc:docMk/>
            <pc:sldMk cId="2522251532" sldId="257"/>
            <ac:spMk id="8" creationId="{F13C74B1-5B17-4795-BED0-7140497B445A}"/>
          </ac:spMkLst>
        </pc:spChg>
        <pc:spChg chg="add del">
          <ac:chgData name="Simona Holotová" userId="b52520ac-2df7-4413-b79d-17fea5c8fd1c" providerId="ADAL" clId="{0B945978-C111-4561-8EBF-286DD877E989}" dt="2023-11-07T09:44:13.805" v="11" actId="26606"/>
          <ac:spMkLst>
            <pc:docMk/>
            <pc:sldMk cId="2522251532" sldId="257"/>
            <ac:spMk id="9" creationId="{F13C74B1-5B17-4795-BED0-7140497B445A}"/>
          </ac:spMkLst>
        </pc:spChg>
        <pc:spChg chg="add del">
          <ac:chgData name="Simona Holotová" userId="b52520ac-2df7-4413-b79d-17fea5c8fd1c" providerId="ADAL" clId="{0B945978-C111-4561-8EBF-286DD877E989}" dt="2023-11-07T09:44:13.805" v="11" actId="26606"/>
          <ac:spMkLst>
            <pc:docMk/>
            <pc:sldMk cId="2522251532" sldId="257"/>
            <ac:spMk id="11" creationId="{D4974D33-8DC5-464E-8C6D-BE58F0669C17}"/>
          </ac:spMkLst>
        </pc:spChg>
        <pc:spChg chg="add">
          <ac:chgData name="Simona Holotová" userId="b52520ac-2df7-4413-b79d-17fea5c8fd1c" providerId="ADAL" clId="{0B945978-C111-4561-8EBF-286DD877E989}" dt="2023-11-07T09:44:43.450" v="14" actId="26606"/>
          <ac:spMkLst>
            <pc:docMk/>
            <pc:sldMk cId="2522251532" sldId="257"/>
            <ac:spMk id="13" creationId="{D4974D33-8DC5-464E-8C6D-BE58F0669C17}"/>
          </ac:spMkLst>
        </pc:spChg>
        <pc:picChg chg="add del mod">
          <ac:chgData name="Simona Holotová" userId="b52520ac-2df7-4413-b79d-17fea5c8fd1c" providerId="ADAL" clId="{0B945978-C111-4561-8EBF-286DD877E989}" dt="2023-11-07T09:44:16.836" v="12" actId="21"/>
          <ac:picMkLst>
            <pc:docMk/>
            <pc:sldMk cId="2522251532" sldId="257"/>
            <ac:picMk id="4" creationId="{BACCB78E-D1AD-F676-93E9-B7C93033D68C}"/>
          </ac:picMkLst>
        </pc:picChg>
        <pc:picChg chg="add mod">
          <ac:chgData name="Simona Holotová" userId="b52520ac-2df7-4413-b79d-17fea5c8fd1c" providerId="ADAL" clId="{0B945978-C111-4561-8EBF-286DD877E989}" dt="2023-11-07T09:44:50.267" v="15" actId="1076"/>
          <ac:picMkLst>
            <pc:docMk/>
            <pc:sldMk cId="2522251532" sldId="257"/>
            <ac:picMk id="6" creationId="{4435C426-5D34-D4F6-6091-A6E946F00623}"/>
          </ac:picMkLst>
        </pc:picChg>
      </pc:sldChg>
      <pc:sldChg chg="modSp mod modNotesTx">
        <pc:chgData name="Simona Holotová" userId="b52520ac-2df7-4413-b79d-17fea5c8fd1c" providerId="ADAL" clId="{0B945978-C111-4561-8EBF-286DD877E989}" dt="2023-11-23T18:41:07.216" v="5957" actId="27636"/>
        <pc:sldMkLst>
          <pc:docMk/>
          <pc:sldMk cId="745800037" sldId="258"/>
        </pc:sldMkLst>
        <pc:spChg chg="mod">
          <ac:chgData name="Simona Holotová" userId="b52520ac-2df7-4413-b79d-17fea5c8fd1c" providerId="ADAL" clId="{0B945978-C111-4561-8EBF-286DD877E989}" dt="2023-11-21T14:23:11.673" v="2745" actId="207"/>
          <ac:spMkLst>
            <pc:docMk/>
            <pc:sldMk cId="745800037" sldId="258"/>
            <ac:spMk id="2" creationId="{CC4AFA84-13D8-B60C-E9F9-A2401FB173E7}"/>
          </ac:spMkLst>
        </pc:spChg>
        <pc:spChg chg="mod">
          <ac:chgData name="Simona Holotová" userId="b52520ac-2df7-4413-b79d-17fea5c8fd1c" providerId="ADAL" clId="{0B945978-C111-4561-8EBF-286DD877E989}" dt="2023-11-23T18:41:07.216" v="5957" actId="27636"/>
          <ac:spMkLst>
            <pc:docMk/>
            <pc:sldMk cId="745800037" sldId="258"/>
            <ac:spMk id="3" creationId="{F2AF5FBF-2F50-5F1F-FFD3-0C9144847BF5}"/>
          </ac:spMkLst>
        </pc:spChg>
        <pc:picChg chg="mod">
          <ac:chgData name="Simona Holotová" userId="b52520ac-2df7-4413-b79d-17fea5c8fd1c" providerId="ADAL" clId="{0B945978-C111-4561-8EBF-286DD877E989}" dt="2023-11-14T11:05:38.581" v="17" actId="1076"/>
          <ac:picMkLst>
            <pc:docMk/>
            <pc:sldMk cId="745800037" sldId="258"/>
            <ac:picMk id="2050" creationId="{52D29FBF-3AE6-4FCA-8A17-D9472DE582C5}"/>
          </ac:picMkLst>
        </pc:picChg>
      </pc:sldChg>
      <pc:sldChg chg="modSp del mod">
        <pc:chgData name="Simona Holotová" userId="b52520ac-2df7-4413-b79d-17fea5c8fd1c" providerId="ADAL" clId="{0B945978-C111-4561-8EBF-286DD877E989}" dt="2023-11-21T11:42:39.831" v="2051" actId="47"/>
        <pc:sldMkLst>
          <pc:docMk/>
          <pc:sldMk cId="3625165667" sldId="259"/>
        </pc:sldMkLst>
        <pc:spChg chg="mod">
          <ac:chgData name="Simona Holotová" userId="b52520ac-2df7-4413-b79d-17fea5c8fd1c" providerId="ADAL" clId="{0B945978-C111-4561-8EBF-286DD877E989}" dt="2023-11-14T11:40:37.223" v="473" actId="20577"/>
          <ac:spMkLst>
            <pc:docMk/>
            <pc:sldMk cId="3625165667" sldId="259"/>
            <ac:spMk id="3" creationId="{F2AF5FBF-2F50-5F1F-FFD3-0C9144847BF5}"/>
          </ac:spMkLst>
        </pc:spChg>
      </pc:sldChg>
      <pc:sldChg chg="addSp delSp modSp mod modNotesTx">
        <pc:chgData name="Simona Holotová" userId="b52520ac-2df7-4413-b79d-17fea5c8fd1c" providerId="ADAL" clId="{0B945978-C111-4561-8EBF-286DD877E989}" dt="2023-11-21T14:29:10.290" v="2820" actId="1076"/>
        <pc:sldMkLst>
          <pc:docMk/>
          <pc:sldMk cId="3795528816" sldId="260"/>
        </pc:sldMkLst>
        <pc:spChg chg="mod">
          <ac:chgData name="Simona Holotová" userId="b52520ac-2df7-4413-b79d-17fea5c8fd1c" providerId="ADAL" clId="{0B945978-C111-4561-8EBF-286DD877E989}" dt="2023-11-21T14:29:07.411" v="2819" actId="1076"/>
          <ac:spMkLst>
            <pc:docMk/>
            <pc:sldMk cId="3795528816" sldId="260"/>
            <ac:spMk id="2" creationId="{CC4AFA84-13D8-B60C-E9F9-A2401FB173E7}"/>
          </ac:spMkLst>
        </pc:spChg>
        <pc:spChg chg="mod">
          <ac:chgData name="Simona Holotová" userId="b52520ac-2df7-4413-b79d-17fea5c8fd1c" providerId="ADAL" clId="{0B945978-C111-4561-8EBF-286DD877E989}" dt="2023-11-21T14:29:10.290" v="2820" actId="1076"/>
          <ac:spMkLst>
            <pc:docMk/>
            <pc:sldMk cId="3795528816" sldId="260"/>
            <ac:spMk id="3" creationId="{F2AF5FBF-2F50-5F1F-FFD3-0C9144847BF5}"/>
          </ac:spMkLst>
        </pc:spChg>
        <pc:graphicFrameChg chg="add mod">
          <ac:chgData name="Simona Holotová" userId="b52520ac-2df7-4413-b79d-17fea5c8fd1c" providerId="ADAL" clId="{0B945978-C111-4561-8EBF-286DD877E989}" dt="2023-11-21T14:28:58.514" v="2817" actId="1076"/>
          <ac:graphicFrameMkLst>
            <pc:docMk/>
            <pc:sldMk cId="3795528816" sldId="260"/>
            <ac:graphicFrameMk id="4" creationId="{765AA750-5579-295B-443F-99F24EC020DB}"/>
          </ac:graphicFrameMkLst>
        </pc:graphicFrameChg>
        <pc:picChg chg="add mod">
          <ac:chgData name="Simona Holotová" userId="b52520ac-2df7-4413-b79d-17fea5c8fd1c" providerId="ADAL" clId="{0B945978-C111-4561-8EBF-286DD877E989}" dt="2023-11-21T14:28:07.481" v="2805" actId="1076"/>
          <ac:picMkLst>
            <pc:docMk/>
            <pc:sldMk cId="3795528816" sldId="260"/>
            <ac:picMk id="5" creationId="{7FC8C724-1C09-F8C8-76CF-42A0EA4F7252}"/>
          </ac:picMkLst>
        </pc:picChg>
        <pc:picChg chg="add del mod">
          <ac:chgData name="Simona Holotová" userId="b52520ac-2df7-4413-b79d-17fea5c8fd1c" providerId="ADAL" clId="{0B945978-C111-4561-8EBF-286DD877E989}" dt="2023-11-14T14:15:05.188" v="992" actId="21"/>
          <ac:picMkLst>
            <pc:docMk/>
            <pc:sldMk cId="3795528816" sldId="260"/>
            <ac:picMk id="6" creationId="{500A23C1-608F-F45B-FFCF-1E95038A230A}"/>
          </ac:picMkLst>
        </pc:picChg>
        <pc:picChg chg="add del mod">
          <ac:chgData name="Simona Holotová" userId="b52520ac-2df7-4413-b79d-17fea5c8fd1c" providerId="ADAL" clId="{0B945978-C111-4561-8EBF-286DD877E989}" dt="2023-11-21T14:23:39.154" v="2749" actId="21"/>
          <ac:picMkLst>
            <pc:docMk/>
            <pc:sldMk cId="3795528816" sldId="260"/>
            <ac:picMk id="1026" creationId="{D76B47DB-5288-577C-3A71-20700D621610}"/>
          </ac:picMkLst>
        </pc:picChg>
      </pc:sldChg>
      <pc:sldChg chg="addSp delSp modSp mod modNotesTx">
        <pc:chgData name="Simona Holotová" userId="b52520ac-2df7-4413-b79d-17fea5c8fd1c" providerId="ADAL" clId="{0B945978-C111-4561-8EBF-286DD877E989}" dt="2023-11-21T15:13:50.189" v="2938" actId="115"/>
        <pc:sldMkLst>
          <pc:docMk/>
          <pc:sldMk cId="709762175" sldId="261"/>
        </pc:sldMkLst>
        <pc:spChg chg="mod">
          <ac:chgData name="Simona Holotová" userId="b52520ac-2df7-4413-b79d-17fea5c8fd1c" providerId="ADAL" clId="{0B945978-C111-4561-8EBF-286DD877E989}" dt="2023-11-21T14:59:10.074" v="2923" actId="207"/>
          <ac:spMkLst>
            <pc:docMk/>
            <pc:sldMk cId="709762175" sldId="261"/>
            <ac:spMk id="2" creationId="{CC4AFA84-13D8-B60C-E9F9-A2401FB173E7}"/>
          </ac:spMkLst>
        </pc:spChg>
        <pc:spChg chg="mod">
          <ac:chgData name="Simona Holotová" userId="b52520ac-2df7-4413-b79d-17fea5c8fd1c" providerId="ADAL" clId="{0B945978-C111-4561-8EBF-286DD877E989}" dt="2023-11-21T15:13:50.189" v="2938" actId="115"/>
          <ac:spMkLst>
            <pc:docMk/>
            <pc:sldMk cId="709762175" sldId="261"/>
            <ac:spMk id="3" creationId="{F2AF5FBF-2F50-5F1F-FFD3-0C9144847BF5}"/>
          </ac:spMkLst>
        </pc:spChg>
        <pc:picChg chg="add mod">
          <ac:chgData name="Simona Holotová" userId="b52520ac-2df7-4413-b79d-17fea5c8fd1c" providerId="ADAL" clId="{0B945978-C111-4561-8EBF-286DD877E989}" dt="2023-11-21T14:59:04.008" v="2921" actId="1076"/>
          <ac:picMkLst>
            <pc:docMk/>
            <pc:sldMk cId="709762175" sldId="261"/>
            <ac:picMk id="3074" creationId="{9758A80C-1301-30E0-3BD8-8C3FC44ABB9C}"/>
          </ac:picMkLst>
        </pc:picChg>
        <pc:picChg chg="add del mod">
          <ac:chgData name="Simona Holotová" userId="b52520ac-2df7-4413-b79d-17fea5c8fd1c" providerId="ADAL" clId="{0B945978-C111-4561-8EBF-286DD877E989}" dt="2023-11-21T14:59:13.104" v="2924" actId="21"/>
          <ac:picMkLst>
            <pc:docMk/>
            <pc:sldMk cId="709762175" sldId="261"/>
            <ac:picMk id="3076" creationId="{EAE4C5B3-BDEC-231F-41B4-C3BFFACFE7AD}"/>
          </ac:picMkLst>
        </pc:picChg>
      </pc:sldChg>
      <pc:sldChg chg="addSp modSp mod modNotesTx">
        <pc:chgData name="Simona Holotová" userId="b52520ac-2df7-4413-b79d-17fea5c8fd1c" providerId="ADAL" clId="{0B945978-C111-4561-8EBF-286DD877E989}" dt="2023-11-21T15:14:57.883" v="2945" actId="207"/>
        <pc:sldMkLst>
          <pc:docMk/>
          <pc:sldMk cId="104862271" sldId="262"/>
        </pc:sldMkLst>
        <pc:spChg chg="mod">
          <ac:chgData name="Simona Holotová" userId="b52520ac-2df7-4413-b79d-17fea5c8fd1c" providerId="ADAL" clId="{0B945978-C111-4561-8EBF-286DD877E989}" dt="2023-11-21T15:14:57.883" v="2945" actId="207"/>
          <ac:spMkLst>
            <pc:docMk/>
            <pc:sldMk cId="104862271" sldId="262"/>
            <ac:spMk id="2" creationId="{CC4AFA84-13D8-B60C-E9F9-A2401FB173E7}"/>
          </ac:spMkLst>
        </pc:spChg>
        <pc:spChg chg="mod">
          <ac:chgData name="Simona Holotová" userId="b52520ac-2df7-4413-b79d-17fea5c8fd1c" providerId="ADAL" clId="{0B945978-C111-4561-8EBF-286DD877E989}" dt="2023-11-21T15:14:00.194" v="2939" actId="115"/>
          <ac:spMkLst>
            <pc:docMk/>
            <pc:sldMk cId="104862271" sldId="262"/>
            <ac:spMk id="3" creationId="{F2AF5FBF-2F50-5F1F-FFD3-0C9144847BF5}"/>
          </ac:spMkLst>
        </pc:spChg>
        <pc:picChg chg="add mod">
          <ac:chgData name="Simona Holotová" userId="b52520ac-2df7-4413-b79d-17fea5c8fd1c" providerId="ADAL" clId="{0B945978-C111-4561-8EBF-286DD877E989}" dt="2023-11-21T15:14:53.825" v="2944" actId="1076"/>
          <ac:picMkLst>
            <pc:docMk/>
            <pc:sldMk cId="104862271" sldId="262"/>
            <ac:picMk id="2050" creationId="{E6BBCD63-03D2-CA42-9212-8E95AA8DA4D7}"/>
          </ac:picMkLst>
        </pc:picChg>
      </pc:sldChg>
      <pc:sldChg chg="addSp delSp modSp mod modNotesTx">
        <pc:chgData name="Simona Holotová" userId="b52520ac-2df7-4413-b79d-17fea5c8fd1c" providerId="ADAL" clId="{0B945978-C111-4561-8EBF-286DD877E989}" dt="2023-11-21T15:25:08.626" v="3128" actId="1035"/>
        <pc:sldMkLst>
          <pc:docMk/>
          <pc:sldMk cId="1711257847" sldId="263"/>
        </pc:sldMkLst>
        <pc:spChg chg="mod">
          <ac:chgData name="Simona Holotová" userId="b52520ac-2df7-4413-b79d-17fea5c8fd1c" providerId="ADAL" clId="{0B945978-C111-4561-8EBF-286DD877E989}" dt="2023-11-21T15:25:01.610" v="3123" actId="207"/>
          <ac:spMkLst>
            <pc:docMk/>
            <pc:sldMk cId="1711257847" sldId="263"/>
            <ac:spMk id="2" creationId="{CC4AFA84-13D8-B60C-E9F9-A2401FB173E7}"/>
          </ac:spMkLst>
        </pc:spChg>
        <pc:spChg chg="mod">
          <ac:chgData name="Simona Holotová" userId="b52520ac-2df7-4413-b79d-17fea5c8fd1c" providerId="ADAL" clId="{0B945978-C111-4561-8EBF-286DD877E989}" dt="2023-11-21T15:25:08.626" v="3128" actId="1035"/>
          <ac:spMkLst>
            <pc:docMk/>
            <pc:sldMk cId="1711257847" sldId="263"/>
            <ac:spMk id="3" creationId="{F2AF5FBF-2F50-5F1F-FFD3-0C9144847BF5}"/>
          </ac:spMkLst>
        </pc:spChg>
        <pc:picChg chg="add mod">
          <ac:chgData name="Simona Holotová" userId="b52520ac-2df7-4413-b79d-17fea5c8fd1c" providerId="ADAL" clId="{0B945978-C111-4561-8EBF-286DD877E989}" dt="2023-11-21T15:23:01.182" v="3042" actId="1076"/>
          <ac:picMkLst>
            <pc:docMk/>
            <pc:sldMk cId="1711257847" sldId="263"/>
            <ac:picMk id="4098" creationId="{21530C9D-5668-3A29-2582-3F1F3F7AC40E}"/>
          </ac:picMkLst>
        </pc:picChg>
        <pc:picChg chg="add del">
          <ac:chgData name="Simona Holotová" userId="b52520ac-2df7-4413-b79d-17fea5c8fd1c" providerId="ADAL" clId="{0B945978-C111-4561-8EBF-286DD877E989}" dt="2023-11-21T09:10:54.719" v="1858" actId="21"/>
          <ac:picMkLst>
            <pc:docMk/>
            <pc:sldMk cId="1711257847" sldId="263"/>
            <ac:picMk id="4100" creationId="{42A80808-5C62-0B74-C8D6-177BCAE498DE}"/>
          </ac:picMkLst>
        </pc:picChg>
      </pc:sldChg>
      <pc:sldChg chg="addSp delSp modSp mod modNotesTx">
        <pc:chgData name="Simona Holotová" userId="b52520ac-2df7-4413-b79d-17fea5c8fd1c" providerId="ADAL" clId="{0B945978-C111-4561-8EBF-286DD877E989}" dt="2023-11-21T15:41:56.848" v="3280" actId="1035"/>
        <pc:sldMkLst>
          <pc:docMk/>
          <pc:sldMk cId="863758046" sldId="264"/>
        </pc:sldMkLst>
        <pc:spChg chg="mod">
          <ac:chgData name="Simona Holotová" userId="b52520ac-2df7-4413-b79d-17fea5c8fd1c" providerId="ADAL" clId="{0B945978-C111-4561-8EBF-286DD877E989}" dt="2023-11-21T15:41:56.848" v="3280" actId="1035"/>
          <ac:spMkLst>
            <pc:docMk/>
            <pc:sldMk cId="863758046" sldId="264"/>
            <ac:spMk id="2" creationId="{CC4AFA84-13D8-B60C-E9F9-A2401FB173E7}"/>
          </ac:spMkLst>
        </pc:spChg>
        <pc:spChg chg="mod">
          <ac:chgData name="Simona Holotová" userId="b52520ac-2df7-4413-b79d-17fea5c8fd1c" providerId="ADAL" clId="{0B945978-C111-4561-8EBF-286DD877E989}" dt="2023-11-21T15:41:45.944" v="3273" actId="1076"/>
          <ac:spMkLst>
            <pc:docMk/>
            <pc:sldMk cId="863758046" sldId="264"/>
            <ac:spMk id="3" creationId="{F2AF5FBF-2F50-5F1F-FFD3-0C9144847BF5}"/>
          </ac:spMkLst>
        </pc:spChg>
        <pc:picChg chg="add del mod">
          <ac:chgData name="Simona Holotová" userId="b52520ac-2df7-4413-b79d-17fea5c8fd1c" providerId="ADAL" clId="{0B945978-C111-4561-8EBF-286DD877E989}" dt="2023-11-14T14:18:08.489" v="1015" actId="21"/>
          <ac:picMkLst>
            <pc:docMk/>
            <pc:sldMk cId="863758046" sldId="264"/>
            <ac:picMk id="4" creationId="{997B661F-3B82-0D10-2FD5-E0849E3FF9C9}"/>
          </ac:picMkLst>
        </pc:picChg>
        <pc:picChg chg="add mod">
          <ac:chgData name="Simona Holotová" userId="b52520ac-2df7-4413-b79d-17fea5c8fd1c" providerId="ADAL" clId="{0B945978-C111-4561-8EBF-286DD877E989}" dt="2023-11-21T15:39:51.863" v="3182" actId="14100"/>
          <ac:picMkLst>
            <pc:docMk/>
            <pc:sldMk cId="863758046" sldId="264"/>
            <ac:picMk id="6" creationId="{3AC8D66F-7BE9-9F5E-98AF-966CCA6CF80E}"/>
          </ac:picMkLst>
        </pc:picChg>
        <pc:picChg chg="add del mod">
          <ac:chgData name="Simona Holotová" userId="b52520ac-2df7-4413-b79d-17fea5c8fd1c" providerId="ADAL" clId="{0B945978-C111-4561-8EBF-286DD877E989}" dt="2023-11-21T15:39:34.355" v="3177" actId="21"/>
          <ac:picMkLst>
            <pc:docMk/>
            <pc:sldMk cId="863758046" sldId="264"/>
            <ac:picMk id="8" creationId="{264569E3-6288-2ED2-E23C-8C2678E22593}"/>
          </ac:picMkLst>
        </pc:picChg>
        <pc:picChg chg="add del mod">
          <ac:chgData name="Simona Holotová" userId="b52520ac-2df7-4413-b79d-17fea5c8fd1c" providerId="ADAL" clId="{0B945978-C111-4561-8EBF-286DD877E989}" dt="2023-11-14T14:17:32.046" v="1011" actId="21"/>
          <ac:picMkLst>
            <pc:docMk/>
            <pc:sldMk cId="863758046" sldId="264"/>
            <ac:picMk id="5122" creationId="{FD954E26-E77C-A891-0627-D660830DCD2B}"/>
          </ac:picMkLst>
        </pc:picChg>
        <pc:picChg chg="add del">
          <ac:chgData name="Simona Holotová" userId="b52520ac-2df7-4413-b79d-17fea5c8fd1c" providerId="ADAL" clId="{0B945978-C111-4561-8EBF-286DD877E989}" dt="2023-11-14T11:51:40.942" v="524"/>
          <ac:picMkLst>
            <pc:docMk/>
            <pc:sldMk cId="863758046" sldId="264"/>
            <ac:picMk id="5124" creationId="{3577175F-BCE3-22E9-28E4-B5F185670677}"/>
          </ac:picMkLst>
        </pc:picChg>
      </pc:sldChg>
      <pc:sldChg chg="addSp delSp modSp mod modShow modNotesTx">
        <pc:chgData name="Simona Holotová" userId="b52520ac-2df7-4413-b79d-17fea5c8fd1c" providerId="ADAL" clId="{0B945978-C111-4561-8EBF-286DD877E989}" dt="2023-11-23T14:21:06.655" v="4857" actId="1076"/>
        <pc:sldMkLst>
          <pc:docMk/>
          <pc:sldMk cId="3055551650" sldId="265"/>
        </pc:sldMkLst>
        <pc:spChg chg="mod">
          <ac:chgData name="Simona Holotová" userId="b52520ac-2df7-4413-b79d-17fea5c8fd1c" providerId="ADAL" clId="{0B945978-C111-4561-8EBF-286DD877E989}" dt="2023-11-14T11:27:02.082" v="201" actId="5793"/>
          <ac:spMkLst>
            <pc:docMk/>
            <pc:sldMk cId="3055551650" sldId="265"/>
            <ac:spMk id="2" creationId="{CC4AFA84-13D8-B60C-E9F9-A2401FB173E7}"/>
          </ac:spMkLst>
        </pc:spChg>
        <pc:spChg chg="mod">
          <ac:chgData name="Simona Holotová" userId="b52520ac-2df7-4413-b79d-17fea5c8fd1c" providerId="ADAL" clId="{0B945978-C111-4561-8EBF-286DD877E989}" dt="2023-11-23T14:19:37.456" v="4851" actId="20577"/>
          <ac:spMkLst>
            <pc:docMk/>
            <pc:sldMk cId="3055551650" sldId="265"/>
            <ac:spMk id="3" creationId="{F2AF5FBF-2F50-5F1F-FFD3-0C9144847BF5}"/>
          </ac:spMkLst>
        </pc:spChg>
        <pc:picChg chg="add mod">
          <ac:chgData name="Simona Holotová" userId="b52520ac-2df7-4413-b79d-17fea5c8fd1c" providerId="ADAL" clId="{0B945978-C111-4561-8EBF-286DD877E989}" dt="2023-11-21T09:21:06.776" v="1872" actId="14100"/>
          <ac:picMkLst>
            <pc:docMk/>
            <pc:sldMk cId="3055551650" sldId="265"/>
            <ac:picMk id="4" creationId="{54BEEE9A-0AD5-915C-5CD3-C2ACEF75692D}"/>
          </ac:picMkLst>
        </pc:picChg>
        <pc:picChg chg="add del mod">
          <ac:chgData name="Simona Holotová" userId="b52520ac-2df7-4413-b79d-17fea5c8fd1c" providerId="ADAL" clId="{0B945978-C111-4561-8EBF-286DD877E989}" dt="2023-11-21T09:21:10.461" v="1873" actId="21"/>
          <ac:picMkLst>
            <pc:docMk/>
            <pc:sldMk cId="3055551650" sldId="265"/>
            <ac:picMk id="5" creationId="{622931C5-B151-940D-F224-D11DDDFA321E}"/>
          </ac:picMkLst>
        </pc:picChg>
        <pc:picChg chg="add mod">
          <ac:chgData name="Simona Holotová" userId="b52520ac-2df7-4413-b79d-17fea5c8fd1c" providerId="ADAL" clId="{0B945978-C111-4561-8EBF-286DD877E989}" dt="2023-11-23T14:21:06.655" v="4857" actId="1076"/>
          <ac:picMkLst>
            <pc:docMk/>
            <pc:sldMk cId="3055551650" sldId="265"/>
            <ac:picMk id="5" creationId="{6D93F1FE-471D-0290-C079-92ED8FFC44A9}"/>
          </ac:picMkLst>
        </pc:picChg>
        <pc:picChg chg="add mod">
          <ac:chgData name="Simona Holotová" userId="b52520ac-2df7-4413-b79d-17fea5c8fd1c" providerId="ADAL" clId="{0B945978-C111-4561-8EBF-286DD877E989}" dt="2023-11-21T09:14:23.254" v="1867" actId="1076"/>
          <ac:picMkLst>
            <pc:docMk/>
            <pc:sldMk cId="3055551650" sldId="265"/>
            <ac:picMk id="6" creationId="{DDB081D8-FA07-7FE7-A4C8-20AD4B232B9C}"/>
          </ac:picMkLst>
        </pc:picChg>
      </pc:sldChg>
      <pc:sldChg chg="addSp delSp modSp mod modNotesTx">
        <pc:chgData name="Simona Holotová" userId="b52520ac-2df7-4413-b79d-17fea5c8fd1c" providerId="ADAL" clId="{0B945978-C111-4561-8EBF-286DD877E989}" dt="2023-11-23T19:13:20.769" v="6038" actId="1076"/>
        <pc:sldMkLst>
          <pc:docMk/>
          <pc:sldMk cId="999616741" sldId="266"/>
        </pc:sldMkLst>
        <pc:spChg chg="mod">
          <ac:chgData name="Simona Holotová" userId="b52520ac-2df7-4413-b79d-17fea5c8fd1c" providerId="ADAL" clId="{0B945978-C111-4561-8EBF-286DD877E989}" dt="2023-11-23T19:13:20.769" v="6038" actId="1076"/>
          <ac:spMkLst>
            <pc:docMk/>
            <pc:sldMk cId="999616741" sldId="266"/>
            <ac:spMk id="2" creationId="{CC4AFA84-13D8-B60C-E9F9-A2401FB173E7}"/>
          </ac:spMkLst>
        </pc:spChg>
        <pc:spChg chg="mod">
          <ac:chgData name="Simona Holotová" userId="b52520ac-2df7-4413-b79d-17fea5c8fd1c" providerId="ADAL" clId="{0B945978-C111-4561-8EBF-286DD877E989}" dt="2023-11-23T19:13:17.675" v="6037" actId="1076"/>
          <ac:spMkLst>
            <pc:docMk/>
            <pc:sldMk cId="999616741" sldId="266"/>
            <ac:spMk id="3" creationId="{F2AF5FBF-2F50-5F1F-FFD3-0C9144847BF5}"/>
          </ac:spMkLst>
        </pc:spChg>
        <pc:picChg chg="add mod">
          <ac:chgData name="Simona Holotová" userId="b52520ac-2df7-4413-b79d-17fea5c8fd1c" providerId="ADAL" clId="{0B945978-C111-4561-8EBF-286DD877E989}" dt="2023-11-14T11:37:35.473" v="426" actId="1076"/>
          <ac:picMkLst>
            <pc:docMk/>
            <pc:sldMk cId="999616741" sldId="266"/>
            <ac:picMk id="4" creationId="{213703A3-C489-AE00-F71C-F76E93AAE3FD}"/>
          </ac:picMkLst>
        </pc:picChg>
        <pc:picChg chg="add del">
          <ac:chgData name="Simona Holotová" userId="b52520ac-2df7-4413-b79d-17fea5c8fd1c" providerId="ADAL" clId="{0B945978-C111-4561-8EBF-286DD877E989}" dt="2023-11-14T12:34:30.080" v="541" actId="21"/>
          <ac:picMkLst>
            <pc:docMk/>
            <pc:sldMk cId="999616741" sldId="266"/>
            <ac:picMk id="5" creationId="{9E047A05-0832-3650-DA22-27DEC2CB7B61}"/>
          </ac:picMkLst>
        </pc:picChg>
        <pc:picChg chg="add del mod">
          <ac:chgData name="Simona Holotová" userId="b52520ac-2df7-4413-b79d-17fea5c8fd1c" providerId="ADAL" clId="{0B945978-C111-4561-8EBF-286DD877E989}" dt="2023-11-23T14:22:40.897" v="4862" actId="21"/>
          <ac:picMkLst>
            <pc:docMk/>
            <pc:sldMk cId="999616741" sldId="266"/>
            <ac:picMk id="6" creationId="{21A0AC19-89FD-8867-05D5-CB991ED80534}"/>
          </ac:picMkLst>
        </pc:picChg>
        <pc:picChg chg="add del mod">
          <ac:chgData name="Simona Holotová" userId="b52520ac-2df7-4413-b79d-17fea5c8fd1c" providerId="ADAL" clId="{0B945978-C111-4561-8EBF-286DD877E989}" dt="2023-11-14T12:34:30.080" v="541" actId="21"/>
          <ac:picMkLst>
            <pc:docMk/>
            <pc:sldMk cId="999616741" sldId="266"/>
            <ac:picMk id="6" creationId="{3EE540AB-0245-9350-442B-1D8A08A6BEDF}"/>
          </ac:picMkLst>
        </pc:picChg>
        <pc:picChg chg="add del mod">
          <ac:chgData name="Simona Holotová" userId="b52520ac-2df7-4413-b79d-17fea5c8fd1c" providerId="ADAL" clId="{0B945978-C111-4561-8EBF-286DD877E989}" dt="2023-11-14T12:34:30.080" v="541" actId="21"/>
          <ac:picMkLst>
            <pc:docMk/>
            <pc:sldMk cId="999616741" sldId="266"/>
            <ac:picMk id="7" creationId="{7BE54251-A720-8DBE-F6CA-0CAB3807C6D5}"/>
          </ac:picMkLst>
        </pc:picChg>
      </pc:sldChg>
      <pc:sldChg chg="del">
        <pc:chgData name="Simona Holotová" userId="b52520ac-2df7-4413-b79d-17fea5c8fd1c" providerId="ADAL" clId="{0B945978-C111-4561-8EBF-286DD877E989}" dt="2023-11-23T13:08:31.686" v="4164" actId="47"/>
        <pc:sldMkLst>
          <pc:docMk/>
          <pc:sldMk cId="3906053415" sldId="267"/>
        </pc:sldMkLst>
      </pc:sldChg>
      <pc:sldChg chg="delSp modSp mod">
        <pc:chgData name="Simona Holotová" userId="b52520ac-2df7-4413-b79d-17fea5c8fd1c" providerId="ADAL" clId="{0B945978-C111-4561-8EBF-286DD877E989}" dt="2023-11-14T11:39:50.857" v="450" actId="21"/>
        <pc:sldMkLst>
          <pc:docMk/>
          <pc:sldMk cId="1184575908" sldId="268"/>
        </pc:sldMkLst>
        <pc:spChg chg="mod">
          <ac:chgData name="Simona Holotová" userId="b52520ac-2df7-4413-b79d-17fea5c8fd1c" providerId="ADAL" clId="{0B945978-C111-4561-8EBF-286DD877E989}" dt="2023-11-14T11:39:45.390" v="449" actId="122"/>
          <ac:spMkLst>
            <pc:docMk/>
            <pc:sldMk cId="1184575908" sldId="268"/>
            <ac:spMk id="2" creationId="{17FE4F67-49F2-DBA8-E8F0-D9EDD3D2D597}"/>
          </ac:spMkLst>
        </pc:spChg>
        <pc:picChg chg="mod">
          <ac:chgData name="Simona Holotová" userId="b52520ac-2df7-4413-b79d-17fea5c8fd1c" providerId="ADAL" clId="{0B945978-C111-4561-8EBF-286DD877E989}" dt="2023-11-14T11:39:41.362" v="448" actId="1076"/>
          <ac:picMkLst>
            <pc:docMk/>
            <pc:sldMk cId="1184575908" sldId="268"/>
            <ac:picMk id="1028" creationId="{97011AA8-8A87-80A9-B8E5-13751805F5E2}"/>
          </ac:picMkLst>
        </pc:picChg>
        <pc:picChg chg="del mod">
          <ac:chgData name="Simona Holotová" userId="b52520ac-2df7-4413-b79d-17fea5c8fd1c" providerId="ADAL" clId="{0B945978-C111-4561-8EBF-286DD877E989}" dt="2023-11-14T11:36:07.999" v="409" actId="21"/>
          <ac:picMkLst>
            <pc:docMk/>
            <pc:sldMk cId="1184575908" sldId="268"/>
            <ac:picMk id="1030" creationId="{CB14C542-3F60-196C-2E6E-73A7B2A5C14B}"/>
          </ac:picMkLst>
        </pc:picChg>
        <pc:picChg chg="del mod">
          <ac:chgData name="Simona Holotová" userId="b52520ac-2df7-4413-b79d-17fea5c8fd1c" providerId="ADAL" clId="{0B945978-C111-4561-8EBF-286DD877E989}" dt="2023-11-14T11:38:16.850" v="431" actId="21"/>
          <ac:picMkLst>
            <pc:docMk/>
            <pc:sldMk cId="1184575908" sldId="268"/>
            <ac:picMk id="1032" creationId="{F0B207D5-CD4D-2CB6-E718-780D7ED71D8E}"/>
          </ac:picMkLst>
        </pc:picChg>
        <pc:picChg chg="del mod">
          <ac:chgData name="Simona Holotová" userId="b52520ac-2df7-4413-b79d-17fea5c8fd1c" providerId="ADAL" clId="{0B945978-C111-4561-8EBF-286DD877E989}" dt="2023-11-14T11:39:50.857" v="450" actId="21"/>
          <ac:picMkLst>
            <pc:docMk/>
            <pc:sldMk cId="1184575908" sldId="268"/>
            <ac:picMk id="1034" creationId="{E306835A-8E29-D64A-4AB7-6CEC2E8EC81F}"/>
          </ac:picMkLst>
        </pc:picChg>
        <pc:picChg chg="del mod">
          <ac:chgData name="Simona Holotová" userId="b52520ac-2df7-4413-b79d-17fea5c8fd1c" providerId="ADAL" clId="{0B945978-C111-4561-8EBF-286DD877E989}" dt="2023-11-14T11:37:16.741" v="423" actId="21"/>
          <ac:picMkLst>
            <pc:docMk/>
            <pc:sldMk cId="1184575908" sldId="268"/>
            <ac:picMk id="1036" creationId="{30ABF542-AA7E-E62C-6967-DCE7374A7E57}"/>
          </ac:picMkLst>
        </pc:picChg>
      </pc:sldChg>
      <pc:sldChg chg="addSp delSp modSp mod ord">
        <pc:chgData name="Simona Holotová" userId="b52520ac-2df7-4413-b79d-17fea5c8fd1c" providerId="ADAL" clId="{0B945978-C111-4561-8EBF-286DD877E989}" dt="2023-11-21T11:44:33.207" v="2058" actId="20577"/>
        <pc:sldMkLst>
          <pc:docMk/>
          <pc:sldMk cId="1831034283" sldId="269"/>
        </pc:sldMkLst>
        <pc:spChg chg="del">
          <ac:chgData name="Simona Holotová" userId="b52520ac-2df7-4413-b79d-17fea5c8fd1c" providerId="ADAL" clId="{0B945978-C111-4561-8EBF-286DD877E989}" dt="2023-11-21T08:25:43.945" v="1486" actId="478"/>
          <ac:spMkLst>
            <pc:docMk/>
            <pc:sldMk cId="1831034283" sldId="269"/>
            <ac:spMk id="2" creationId="{CC4AFA84-13D8-B60C-E9F9-A2401FB173E7}"/>
          </ac:spMkLst>
        </pc:spChg>
        <pc:spChg chg="mod">
          <ac:chgData name="Simona Holotová" userId="b52520ac-2df7-4413-b79d-17fea5c8fd1c" providerId="ADAL" clId="{0B945978-C111-4561-8EBF-286DD877E989}" dt="2023-11-21T11:44:33.207" v="2058" actId="20577"/>
          <ac:spMkLst>
            <pc:docMk/>
            <pc:sldMk cId="1831034283" sldId="269"/>
            <ac:spMk id="3" creationId="{F2AF5FBF-2F50-5F1F-FFD3-0C9144847BF5}"/>
          </ac:spMkLst>
        </pc:spChg>
        <pc:picChg chg="add del mod">
          <ac:chgData name="Simona Holotová" userId="b52520ac-2df7-4413-b79d-17fea5c8fd1c" providerId="ADAL" clId="{0B945978-C111-4561-8EBF-286DD877E989}" dt="2023-11-21T08:43:20.408" v="1655" actId="478"/>
          <ac:picMkLst>
            <pc:docMk/>
            <pc:sldMk cId="1831034283" sldId="269"/>
            <ac:picMk id="5" creationId="{C76F34CE-FC85-E2A5-CA27-6AB205B3D0DB}"/>
          </ac:picMkLst>
        </pc:picChg>
        <pc:picChg chg="add del mod">
          <ac:chgData name="Simona Holotová" userId="b52520ac-2df7-4413-b79d-17fea5c8fd1c" providerId="ADAL" clId="{0B945978-C111-4561-8EBF-286DD877E989}" dt="2023-11-21T08:33:26.798" v="1509" actId="478"/>
          <ac:picMkLst>
            <pc:docMk/>
            <pc:sldMk cId="1831034283" sldId="269"/>
            <ac:picMk id="6" creationId="{AD7874A0-541D-4D8C-8AF4-55C6E7362E93}"/>
          </ac:picMkLst>
        </pc:picChg>
        <pc:picChg chg="add mod">
          <ac:chgData name="Simona Holotová" userId="b52520ac-2df7-4413-b79d-17fea5c8fd1c" providerId="ADAL" clId="{0B945978-C111-4561-8EBF-286DD877E989}" dt="2023-11-21T08:42:22.887" v="1639" actId="1037"/>
          <ac:picMkLst>
            <pc:docMk/>
            <pc:sldMk cId="1831034283" sldId="269"/>
            <ac:picMk id="8" creationId="{AB0CC46D-1C4D-C887-E596-18AEC0BFD7F4}"/>
          </ac:picMkLst>
        </pc:picChg>
        <pc:picChg chg="add del">
          <ac:chgData name="Simona Holotová" userId="b52520ac-2df7-4413-b79d-17fea5c8fd1c" providerId="ADAL" clId="{0B945978-C111-4561-8EBF-286DD877E989}" dt="2023-11-21T08:33:30.780" v="1510" actId="478"/>
          <ac:picMkLst>
            <pc:docMk/>
            <pc:sldMk cId="1831034283" sldId="269"/>
            <ac:picMk id="1026" creationId="{00174631-C6EB-C556-45CB-8485FC3FF784}"/>
          </ac:picMkLst>
        </pc:picChg>
        <pc:picChg chg="add del mod">
          <ac:chgData name="Simona Holotová" userId="b52520ac-2df7-4413-b79d-17fea5c8fd1c" providerId="ADAL" clId="{0B945978-C111-4561-8EBF-286DD877E989}" dt="2023-11-21T08:43:17.797" v="1654" actId="478"/>
          <ac:picMkLst>
            <pc:docMk/>
            <pc:sldMk cId="1831034283" sldId="269"/>
            <ac:picMk id="1028" creationId="{3767B0C1-BB6A-9CCD-3D2F-80430A841376}"/>
          </ac:picMkLst>
        </pc:picChg>
      </pc:sldChg>
      <pc:sldChg chg="del">
        <pc:chgData name="Simona Holotová" userId="b52520ac-2df7-4413-b79d-17fea5c8fd1c" providerId="ADAL" clId="{0B945978-C111-4561-8EBF-286DD877E989}" dt="2023-11-21T09:01:17.139" v="1829" actId="47"/>
        <pc:sldMkLst>
          <pc:docMk/>
          <pc:sldMk cId="1248484278" sldId="270"/>
        </pc:sldMkLst>
      </pc:sldChg>
      <pc:sldChg chg="del">
        <pc:chgData name="Simona Holotová" userId="b52520ac-2df7-4413-b79d-17fea5c8fd1c" providerId="ADAL" clId="{0B945978-C111-4561-8EBF-286DD877E989}" dt="2023-11-21T09:01:28.807" v="1831" actId="47"/>
        <pc:sldMkLst>
          <pc:docMk/>
          <pc:sldMk cId="1973255773" sldId="271"/>
        </pc:sldMkLst>
      </pc:sldChg>
      <pc:sldChg chg="addSp modSp mod">
        <pc:chgData name="Simona Holotová" userId="b52520ac-2df7-4413-b79d-17fea5c8fd1c" providerId="ADAL" clId="{0B945978-C111-4561-8EBF-286DD877E989}" dt="2023-11-21T17:12:01.294" v="3402" actId="1076"/>
        <pc:sldMkLst>
          <pc:docMk/>
          <pc:sldMk cId="2961117814" sldId="272"/>
        </pc:sldMkLst>
        <pc:spChg chg="mod">
          <ac:chgData name="Simona Holotová" userId="b52520ac-2df7-4413-b79d-17fea5c8fd1c" providerId="ADAL" clId="{0B945978-C111-4561-8EBF-286DD877E989}" dt="2023-11-21T17:12:01.294" v="3402" actId="1076"/>
          <ac:spMkLst>
            <pc:docMk/>
            <pc:sldMk cId="2961117814" sldId="272"/>
            <ac:spMk id="2" creationId="{CC4AFA84-13D8-B60C-E9F9-A2401FB173E7}"/>
          </ac:spMkLst>
        </pc:spChg>
        <pc:spChg chg="mod">
          <ac:chgData name="Simona Holotová" userId="b52520ac-2df7-4413-b79d-17fea5c8fd1c" providerId="ADAL" clId="{0B945978-C111-4561-8EBF-286DD877E989}" dt="2023-11-21T17:11:47.942" v="3397" actId="14100"/>
          <ac:spMkLst>
            <pc:docMk/>
            <pc:sldMk cId="2961117814" sldId="272"/>
            <ac:spMk id="3" creationId="{F2AF5FBF-2F50-5F1F-FFD3-0C9144847BF5}"/>
          </ac:spMkLst>
        </pc:spChg>
        <pc:picChg chg="add mod">
          <ac:chgData name="Simona Holotová" userId="b52520ac-2df7-4413-b79d-17fea5c8fd1c" providerId="ADAL" clId="{0B945978-C111-4561-8EBF-286DD877E989}" dt="2023-11-21T17:11:57.869" v="3401" actId="1076"/>
          <ac:picMkLst>
            <pc:docMk/>
            <pc:sldMk cId="2961117814" sldId="272"/>
            <ac:picMk id="10242" creationId="{963E970B-560B-84BE-D770-0D4BBDE3A4F9}"/>
          </ac:picMkLst>
        </pc:picChg>
      </pc:sldChg>
      <pc:sldChg chg="addSp modSp add mod ord modNotesTx">
        <pc:chgData name="Simona Holotová" userId="b52520ac-2df7-4413-b79d-17fea5c8fd1c" providerId="ADAL" clId="{0B945978-C111-4561-8EBF-286DD877E989}" dt="2023-11-23T18:57:05.209" v="5965" actId="20577"/>
        <pc:sldMkLst>
          <pc:docMk/>
          <pc:sldMk cId="930073828" sldId="273"/>
        </pc:sldMkLst>
        <pc:spChg chg="mod">
          <ac:chgData name="Simona Holotová" userId="b52520ac-2df7-4413-b79d-17fea5c8fd1c" providerId="ADAL" clId="{0B945978-C111-4561-8EBF-286DD877E989}" dt="2023-11-23T14:35:49.475" v="5005" actId="207"/>
          <ac:spMkLst>
            <pc:docMk/>
            <pc:sldMk cId="930073828" sldId="273"/>
            <ac:spMk id="2" creationId="{CC4AFA84-13D8-B60C-E9F9-A2401FB173E7}"/>
          </ac:spMkLst>
        </pc:spChg>
        <pc:spChg chg="mod">
          <ac:chgData name="Simona Holotová" userId="b52520ac-2df7-4413-b79d-17fea5c8fd1c" providerId="ADAL" clId="{0B945978-C111-4561-8EBF-286DD877E989}" dt="2023-11-23T18:57:05.209" v="5965" actId="20577"/>
          <ac:spMkLst>
            <pc:docMk/>
            <pc:sldMk cId="930073828" sldId="273"/>
            <ac:spMk id="3" creationId="{F2AF5FBF-2F50-5F1F-FFD3-0C9144847BF5}"/>
          </ac:spMkLst>
        </pc:spChg>
        <pc:picChg chg="add mod">
          <ac:chgData name="Simona Holotová" userId="b52520ac-2df7-4413-b79d-17fea5c8fd1c" providerId="ADAL" clId="{0B945978-C111-4561-8EBF-286DD877E989}" dt="2023-11-14T11:38:35.858" v="436" actId="1076"/>
          <ac:picMkLst>
            <pc:docMk/>
            <pc:sldMk cId="930073828" sldId="273"/>
            <ac:picMk id="4" creationId="{F0F51B8C-1FEE-CA3C-5AB9-A0837ED81837}"/>
          </ac:picMkLst>
        </pc:picChg>
        <pc:picChg chg="add mod">
          <ac:chgData name="Simona Holotová" userId="b52520ac-2df7-4413-b79d-17fea5c8fd1c" providerId="ADAL" clId="{0B945978-C111-4561-8EBF-286DD877E989}" dt="2023-11-14T11:38:41.555" v="442" actId="1036"/>
          <ac:picMkLst>
            <pc:docMk/>
            <pc:sldMk cId="930073828" sldId="273"/>
            <ac:picMk id="5" creationId="{C33D4EE5-D416-27DF-8F0B-7CEB452B0AB3}"/>
          </ac:picMkLst>
        </pc:picChg>
        <pc:cxnChg chg="add mod">
          <ac:chgData name="Simona Holotová" userId="b52520ac-2df7-4413-b79d-17fea5c8fd1c" providerId="ADAL" clId="{0B945978-C111-4561-8EBF-286DD877E989}" dt="2023-11-14T11:39:16.652" v="445" actId="1076"/>
          <ac:cxnSpMkLst>
            <pc:docMk/>
            <pc:sldMk cId="930073828" sldId="273"/>
            <ac:cxnSpMk id="7" creationId="{55CBEB3B-9979-2F00-B4AD-FAC1CD382B2E}"/>
          </ac:cxnSpMkLst>
        </pc:cxnChg>
      </pc:sldChg>
      <pc:sldChg chg="addSp delSp modSp add mod ord">
        <pc:chgData name="Simona Holotová" userId="b52520ac-2df7-4413-b79d-17fea5c8fd1c" providerId="ADAL" clId="{0B945978-C111-4561-8EBF-286DD877E989}" dt="2023-11-23T13:54:13.046" v="4569" actId="1076"/>
        <pc:sldMkLst>
          <pc:docMk/>
          <pc:sldMk cId="2661628104" sldId="274"/>
        </pc:sldMkLst>
        <pc:spChg chg="mod">
          <ac:chgData name="Simona Holotová" userId="b52520ac-2df7-4413-b79d-17fea5c8fd1c" providerId="ADAL" clId="{0B945978-C111-4561-8EBF-286DD877E989}" dt="2023-11-21T16:00:44.065" v="3390" actId="1076"/>
          <ac:spMkLst>
            <pc:docMk/>
            <pc:sldMk cId="2661628104" sldId="274"/>
            <ac:spMk id="2" creationId="{CC4AFA84-13D8-B60C-E9F9-A2401FB173E7}"/>
          </ac:spMkLst>
        </pc:spChg>
        <pc:spChg chg="mod">
          <ac:chgData name="Simona Holotová" userId="b52520ac-2df7-4413-b79d-17fea5c8fd1c" providerId="ADAL" clId="{0B945978-C111-4561-8EBF-286DD877E989}" dt="2023-11-21T16:00:52.465" v="3392" actId="1076"/>
          <ac:spMkLst>
            <pc:docMk/>
            <pc:sldMk cId="2661628104" sldId="274"/>
            <ac:spMk id="3" creationId="{F2AF5FBF-2F50-5F1F-FFD3-0C9144847BF5}"/>
          </ac:spMkLst>
        </pc:spChg>
        <pc:picChg chg="add mod">
          <ac:chgData name="Simona Holotová" userId="b52520ac-2df7-4413-b79d-17fea5c8fd1c" providerId="ADAL" clId="{0B945978-C111-4561-8EBF-286DD877E989}" dt="2023-11-23T13:54:13.046" v="4569" actId="1076"/>
          <ac:picMkLst>
            <pc:docMk/>
            <pc:sldMk cId="2661628104" sldId="274"/>
            <ac:picMk id="5" creationId="{29652564-EF0D-209F-8BCD-50CF3B79071C}"/>
          </ac:picMkLst>
        </pc:picChg>
        <pc:picChg chg="add del mod">
          <ac:chgData name="Simona Holotová" userId="b52520ac-2df7-4413-b79d-17fea5c8fd1c" providerId="ADAL" clId="{0B945978-C111-4561-8EBF-286DD877E989}" dt="2023-11-21T15:57:12.328" v="3330" actId="21"/>
          <ac:picMkLst>
            <pc:docMk/>
            <pc:sldMk cId="2661628104" sldId="274"/>
            <ac:picMk id="9218" creationId="{D4F448B3-65CB-D389-3F15-23F482E8BB03}"/>
          </ac:picMkLst>
        </pc:picChg>
      </pc:sldChg>
      <pc:sldChg chg="addSp delSp modSp add mod ord modNotesTx">
        <pc:chgData name="Simona Holotová" userId="b52520ac-2df7-4413-b79d-17fea5c8fd1c" providerId="ADAL" clId="{0B945978-C111-4561-8EBF-286DD877E989}" dt="2023-11-21T11:39:40.373" v="2028"/>
        <pc:sldMkLst>
          <pc:docMk/>
          <pc:sldMk cId="3163304866" sldId="275"/>
        </pc:sldMkLst>
        <pc:spChg chg="mod">
          <ac:chgData name="Simona Holotová" userId="b52520ac-2df7-4413-b79d-17fea5c8fd1c" providerId="ADAL" clId="{0B945978-C111-4561-8EBF-286DD877E989}" dt="2023-11-21T11:17:25.127" v="2024" actId="1036"/>
          <ac:spMkLst>
            <pc:docMk/>
            <pc:sldMk cId="3163304866" sldId="275"/>
            <ac:spMk id="2" creationId="{CC4AFA84-13D8-B60C-E9F9-A2401FB173E7}"/>
          </ac:spMkLst>
        </pc:spChg>
        <pc:spChg chg="mod">
          <ac:chgData name="Simona Holotová" userId="b52520ac-2df7-4413-b79d-17fea5c8fd1c" providerId="ADAL" clId="{0B945978-C111-4561-8EBF-286DD877E989}" dt="2023-11-21T11:17:21.126" v="2017" actId="1035"/>
          <ac:spMkLst>
            <pc:docMk/>
            <pc:sldMk cId="3163304866" sldId="275"/>
            <ac:spMk id="3" creationId="{F2AF5FBF-2F50-5F1F-FFD3-0C9144847BF5}"/>
          </ac:spMkLst>
        </pc:spChg>
        <pc:picChg chg="add del mod">
          <ac:chgData name="Simona Holotová" userId="b52520ac-2df7-4413-b79d-17fea5c8fd1c" providerId="ADAL" clId="{0B945978-C111-4561-8EBF-286DD877E989}" dt="2023-11-14T13:40:59.518" v="845" actId="478"/>
          <ac:picMkLst>
            <pc:docMk/>
            <pc:sldMk cId="3163304866" sldId="275"/>
            <ac:picMk id="4" creationId="{1BC06BC9-3FF8-199D-64B4-4E34D17A0B15}"/>
          </ac:picMkLst>
        </pc:picChg>
        <pc:picChg chg="add del mod">
          <ac:chgData name="Simona Holotová" userId="b52520ac-2df7-4413-b79d-17fea5c8fd1c" providerId="ADAL" clId="{0B945978-C111-4561-8EBF-286DD877E989}" dt="2023-11-14T13:33:42.267" v="776"/>
          <ac:picMkLst>
            <pc:docMk/>
            <pc:sldMk cId="3163304866" sldId="275"/>
            <ac:picMk id="5" creationId="{B7BC3441-9920-7334-40AB-9E50F7CDBE88}"/>
          </ac:picMkLst>
        </pc:picChg>
        <pc:picChg chg="add del mod">
          <ac:chgData name="Simona Holotová" userId="b52520ac-2df7-4413-b79d-17fea5c8fd1c" providerId="ADAL" clId="{0B945978-C111-4561-8EBF-286DD877E989}" dt="2023-11-14T13:40:59.518" v="845" actId="478"/>
          <ac:picMkLst>
            <pc:docMk/>
            <pc:sldMk cId="3163304866" sldId="275"/>
            <ac:picMk id="6" creationId="{5C960B81-5AB4-B878-F752-1801202D166E}"/>
          </ac:picMkLst>
        </pc:picChg>
        <pc:picChg chg="add del mod">
          <ac:chgData name="Simona Holotová" userId="b52520ac-2df7-4413-b79d-17fea5c8fd1c" providerId="ADAL" clId="{0B945978-C111-4561-8EBF-286DD877E989}" dt="2023-11-14T13:40:59.518" v="845" actId="478"/>
          <ac:picMkLst>
            <pc:docMk/>
            <pc:sldMk cId="3163304866" sldId="275"/>
            <ac:picMk id="7" creationId="{BF0ABE3B-333D-ABA3-9856-6213ED9959B9}"/>
          </ac:picMkLst>
        </pc:picChg>
        <pc:picChg chg="add del mod">
          <ac:chgData name="Simona Holotová" userId="b52520ac-2df7-4413-b79d-17fea5c8fd1c" providerId="ADAL" clId="{0B945978-C111-4561-8EBF-286DD877E989}" dt="2023-11-14T13:40:59.518" v="845" actId="478"/>
          <ac:picMkLst>
            <pc:docMk/>
            <pc:sldMk cId="3163304866" sldId="275"/>
            <ac:picMk id="8" creationId="{C9D0C5F4-E989-2D21-7CB8-5C952981BC69}"/>
          </ac:picMkLst>
        </pc:picChg>
        <pc:picChg chg="add mod">
          <ac:chgData name="Simona Holotová" userId="b52520ac-2df7-4413-b79d-17fea5c8fd1c" providerId="ADAL" clId="{0B945978-C111-4561-8EBF-286DD877E989}" dt="2023-11-21T11:12:30.102" v="1945" actId="1038"/>
          <ac:picMkLst>
            <pc:docMk/>
            <pc:sldMk cId="3163304866" sldId="275"/>
            <ac:picMk id="10" creationId="{E19D1463-56A6-586B-4574-6B91B8D7C642}"/>
          </ac:picMkLst>
        </pc:picChg>
        <pc:picChg chg="add del">
          <ac:chgData name="Simona Holotová" userId="b52520ac-2df7-4413-b79d-17fea5c8fd1c" providerId="ADAL" clId="{0B945978-C111-4561-8EBF-286DD877E989}" dt="2023-11-14T13:17:52.299" v="641" actId="478"/>
          <ac:picMkLst>
            <pc:docMk/>
            <pc:sldMk cId="3163304866" sldId="275"/>
            <ac:picMk id="6146" creationId="{16A3BD37-58AA-57B4-FBBD-304C413CCD60}"/>
          </ac:picMkLst>
        </pc:picChg>
        <pc:picChg chg="add del mod">
          <ac:chgData name="Simona Holotová" userId="b52520ac-2df7-4413-b79d-17fea5c8fd1c" providerId="ADAL" clId="{0B945978-C111-4561-8EBF-286DD877E989}" dt="2023-11-14T13:18:51.549" v="646" actId="478"/>
          <ac:picMkLst>
            <pc:docMk/>
            <pc:sldMk cId="3163304866" sldId="275"/>
            <ac:picMk id="6148" creationId="{75E0016A-3FD4-C139-67E1-44F5519494D5}"/>
          </ac:picMkLst>
        </pc:picChg>
        <pc:picChg chg="add del mod">
          <ac:chgData name="Simona Holotová" userId="b52520ac-2df7-4413-b79d-17fea5c8fd1c" providerId="ADAL" clId="{0B945978-C111-4561-8EBF-286DD877E989}" dt="2023-11-14T13:28:52.350" v="755" actId="21"/>
          <ac:picMkLst>
            <pc:docMk/>
            <pc:sldMk cId="3163304866" sldId="275"/>
            <ac:picMk id="6150" creationId="{DEA06144-A710-8B50-34D5-B200388251F2}"/>
          </ac:picMkLst>
        </pc:picChg>
      </pc:sldChg>
      <pc:sldChg chg="addSp modSp add mod ord modNotesTx">
        <pc:chgData name="Simona Holotová" userId="b52520ac-2df7-4413-b79d-17fea5c8fd1c" providerId="ADAL" clId="{0B945978-C111-4561-8EBF-286DD877E989}" dt="2023-11-23T17:27:33.467" v="5877" actId="207"/>
        <pc:sldMkLst>
          <pc:docMk/>
          <pc:sldMk cId="2924762707" sldId="276"/>
        </pc:sldMkLst>
        <pc:spChg chg="mod">
          <ac:chgData name="Simona Holotová" userId="b52520ac-2df7-4413-b79d-17fea5c8fd1c" providerId="ADAL" clId="{0B945978-C111-4561-8EBF-286DD877E989}" dt="2023-11-23T17:27:33.467" v="5877" actId="207"/>
          <ac:spMkLst>
            <pc:docMk/>
            <pc:sldMk cId="2924762707" sldId="276"/>
            <ac:spMk id="2" creationId="{CC4AFA84-13D8-B60C-E9F9-A2401FB173E7}"/>
          </ac:spMkLst>
        </pc:spChg>
        <pc:spChg chg="mod">
          <ac:chgData name="Simona Holotová" userId="b52520ac-2df7-4413-b79d-17fea5c8fd1c" providerId="ADAL" clId="{0B945978-C111-4561-8EBF-286DD877E989}" dt="2023-11-23T17:27:19.119" v="5874" actId="1076"/>
          <ac:spMkLst>
            <pc:docMk/>
            <pc:sldMk cId="2924762707" sldId="276"/>
            <ac:spMk id="3" creationId="{F2AF5FBF-2F50-5F1F-FFD3-0C9144847BF5}"/>
          </ac:spMkLst>
        </pc:spChg>
        <pc:spChg chg="add mod">
          <ac:chgData name="Simona Holotová" userId="b52520ac-2df7-4413-b79d-17fea5c8fd1c" providerId="ADAL" clId="{0B945978-C111-4561-8EBF-286DD877E989}" dt="2023-11-23T17:27:30.426" v="5876" actId="1076"/>
          <ac:spMkLst>
            <pc:docMk/>
            <pc:sldMk cId="2924762707" sldId="276"/>
            <ac:spMk id="5" creationId="{1F0CED0F-999D-F2D3-9FC1-AD0AD49A7FF1}"/>
          </ac:spMkLst>
        </pc:spChg>
        <pc:picChg chg="add mod">
          <ac:chgData name="Simona Holotová" userId="b52520ac-2df7-4413-b79d-17fea5c8fd1c" providerId="ADAL" clId="{0B945978-C111-4561-8EBF-286DD877E989}" dt="2023-11-14T13:48:22.936" v="856" actId="1076"/>
          <ac:picMkLst>
            <pc:docMk/>
            <pc:sldMk cId="2924762707" sldId="276"/>
            <ac:picMk id="4" creationId="{B6C1F03D-10AA-7443-AB90-C9491E9327C6}"/>
          </ac:picMkLst>
        </pc:picChg>
      </pc:sldChg>
      <pc:sldChg chg="addSp delSp modSp add mod ord modNotesTx">
        <pc:chgData name="Simona Holotová" userId="b52520ac-2df7-4413-b79d-17fea5c8fd1c" providerId="ADAL" clId="{0B945978-C111-4561-8EBF-286DD877E989}" dt="2023-11-23T17:17:53.068" v="5825" actId="207"/>
        <pc:sldMkLst>
          <pc:docMk/>
          <pc:sldMk cId="391752108" sldId="277"/>
        </pc:sldMkLst>
        <pc:spChg chg="mod">
          <ac:chgData name="Simona Holotová" userId="b52520ac-2df7-4413-b79d-17fea5c8fd1c" providerId="ADAL" clId="{0B945978-C111-4561-8EBF-286DD877E989}" dt="2023-11-23T17:17:53.068" v="5825" actId="207"/>
          <ac:spMkLst>
            <pc:docMk/>
            <pc:sldMk cId="391752108" sldId="277"/>
            <ac:spMk id="2" creationId="{CC4AFA84-13D8-B60C-E9F9-A2401FB173E7}"/>
          </ac:spMkLst>
        </pc:spChg>
        <pc:spChg chg="mod">
          <ac:chgData name="Simona Holotová" userId="b52520ac-2df7-4413-b79d-17fea5c8fd1c" providerId="ADAL" clId="{0B945978-C111-4561-8EBF-286DD877E989}" dt="2023-11-23T17:17:39.914" v="5816" actId="1036"/>
          <ac:spMkLst>
            <pc:docMk/>
            <pc:sldMk cId="391752108" sldId="277"/>
            <ac:spMk id="3" creationId="{F2AF5FBF-2F50-5F1F-FFD3-0C9144847BF5}"/>
          </ac:spMkLst>
        </pc:spChg>
        <pc:spChg chg="add mod">
          <ac:chgData name="Simona Holotová" userId="b52520ac-2df7-4413-b79d-17fea5c8fd1c" providerId="ADAL" clId="{0B945978-C111-4561-8EBF-286DD877E989}" dt="2023-11-23T17:17:47.681" v="5824" actId="1036"/>
          <ac:spMkLst>
            <pc:docMk/>
            <pc:sldMk cId="391752108" sldId="277"/>
            <ac:spMk id="4" creationId="{04A3892D-6815-E318-1EFB-372C79BFF9F9}"/>
          </ac:spMkLst>
        </pc:spChg>
        <pc:picChg chg="add del mod">
          <ac:chgData name="Simona Holotová" userId="b52520ac-2df7-4413-b79d-17fea5c8fd1c" providerId="ADAL" clId="{0B945978-C111-4561-8EBF-286DD877E989}" dt="2023-11-14T13:48:30.177" v="857" actId="478"/>
          <ac:picMkLst>
            <pc:docMk/>
            <pc:sldMk cId="391752108" sldId="277"/>
            <ac:picMk id="4" creationId="{135CA264-E475-5B63-F941-1BA5B1C2B80A}"/>
          </ac:picMkLst>
        </pc:picChg>
        <pc:picChg chg="add mod">
          <ac:chgData name="Simona Holotová" userId="b52520ac-2df7-4413-b79d-17fea5c8fd1c" providerId="ADAL" clId="{0B945978-C111-4561-8EBF-286DD877E989}" dt="2023-11-14T13:48:31.822" v="858"/>
          <ac:picMkLst>
            <pc:docMk/>
            <pc:sldMk cId="391752108" sldId="277"/>
            <ac:picMk id="5" creationId="{A467D034-2B6A-56F0-A7B9-70D6FCE5C8AC}"/>
          </ac:picMkLst>
        </pc:picChg>
      </pc:sldChg>
      <pc:sldChg chg="addSp delSp modSp add mod modNotesTx">
        <pc:chgData name="Simona Holotová" userId="b52520ac-2df7-4413-b79d-17fea5c8fd1c" providerId="ADAL" clId="{0B945978-C111-4561-8EBF-286DD877E989}" dt="2023-11-23T17:08:41.821" v="5656" actId="5793"/>
        <pc:sldMkLst>
          <pc:docMk/>
          <pc:sldMk cId="3960054928" sldId="278"/>
        </pc:sldMkLst>
        <pc:spChg chg="mod">
          <ac:chgData name="Simona Holotová" userId="b52520ac-2df7-4413-b79d-17fea5c8fd1c" providerId="ADAL" clId="{0B945978-C111-4561-8EBF-286DD877E989}" dt="2023-11-23T17:07:23.749" v="5643" actId="207"/>
          <ac:spMkLst>
            <pc:docMk/>
            <pc:sldMk cId="3960054928" sldId="278"/>
            <ac:spMk id="2" creationId="{CC4AFA84-13D8-B60C-E9F9-A2401FB173E7}"/>
          </ac:spMkLst>
        </pc:spChg>
        <pc:spChg chg="add del mod">
          <ac:chgData name="Simona Holotová" userId="b52520ac-2df7-4413-b79d-17fea5c8fd1c" providerId="ADAL" clId="{0B945978-C111-4561-8EBF-286DD877E989}" dt="2023-11-23T17:08:41.821" v="5656" actId="5793"/>
          <ac:spMkLst>
            <pc:docMk/>
            <pc:sldMk cId="3960054928" sldId="278"/>
            <ac:spMk id="3" creationId="{F2AF5FBF-2F50-5F1F-FFD3-0C9144847BF5}"/>
          </ac:spMkLst>
        </pc:spChg>
        <pc:spChg chg="add del mod">
          <ac:chgData name="Simona Holotová" userId="b52520ac-2df7-4413-b79d-17fea5c8fd1c" providerId="ADAL" clId="{0B945978-C111-4561-8EBF-286DD877E989}" dt="2023-11-23T17:07:11.185" v="5640" actId="478"/>
          <ac:spMkLst>
            <pc:docMk/>
            <pc:sldMk cId="3960054928" sldId="278"/>
            <ac:spMk id="5" creationId="{920740F8-349F-9731-4162-34A7A01E5B01}"/>
          </ac:spMkLst>
        </pc:spChg>
        <pc:picChg chg="add del mod">
          <ac:chgData name="Simona Holotová" userId="b52520ac-2df7-4413-b79d-17fea5c8fd1c" providerId="ADAL" clId="{0B945978-C111-4561-8EBF-286DD877E989}" dt="2023-11-14T13:50:48.387" v="866" actId="21"/>
          <ac:picMkLst>
            <pc:docMk/>
            <pc:sldMk cId="3960054928" sldId="278"/>
            <ac:picMk id="4" creationId="{BD8B693C-809D-03F6-6EA6-F2FF1657CDBA}"/>
          </ac:picMkLst>
        </pc:picChg>
        <pc:picChg chg="add mod">
          <ac:chgData name="Simona Holotová" userId="b52520ac-2df7-4413-b79d-17fea5c8fd1c" providerId="ADAL" clId="{0B945978-C111-4561-8EBF-286DD877E989}" dt="2023-11-23T17:08:30.344" v="5653" actId="1076"/>
          <ac:picMkLst>
            <pc:docMk/>
            <pc:sldMk cId="3960054928" sldId="278"/>
            <ac:picMk id="7170" creationId="{6DF31CE6-A086-17D3-9D99-6649F648B792}"/>
          </ac:picMkLst>
        </pc:picChg>
      </pc:sldChg>
      <pc:sldChg chg="addSp delSp modSp add del mod">
        <pc:chgData name="Simona Holotová" userId="b52520ac-2df7-4413-b79d-17fea5c8fd1c" providerId="ADAL" clId="{0B945978-C111-4561-8EBF-286DD877E989}" dt="2023-11-23T17:11:21.107" v="5684" actId="47"/>
        <pc:sldMkLst>
          <pc:docMk/>
          <pc:sldMk cId="684870089" sldId="279"/>
        </pc:sldMkLst>
        <pc:spChg chg="add del">
          <ac:chgData name="Simona Holotová" userId="b52520ac-2df7-4413-b79d-17fea5c8fd1c" providerId="ADAL" clId="{0B945978-C111-4561-8EBF-286DD877E989}" dt="2023-11-23T17:09:58.515" v="5668" actId="478"/>
          <ac:spMkLst>
            <pc:docMk/>
            <pc:sldMk cId="684870089" sldId="279"/>
            <ac:spMk id="2" creationId="{CC4AFA84-13D8-B60C-E9F9-A2401FB173E7}"/>
          </ac:spMkLst>
        </pc:spChg>
        <pc:spChg chg="mod">
          <ac:chgData name="Simona Holotová" userId="b52520ac-2df7-4413-b79d-17fea5c8fd1c" providerId="ADAL" clId="{0B945978-C111-4561-8EBF-286DD877E989}" dt="2023-11-23T17:10:02.611" v="5670" actId="27636"/>
          <ac:spMkLst>
            <pc:docMk/>
            <pc:sldMk cId="684870089" sldId="279"/>
            <ac:spMk id="3" creationId="{F2AF5FBF-2F50-5F1F-FFD3-0C9144847BF5}"/>
          </ac:spMkLst>
        </pc:spChg>
        <pc:picChg chg="add del mod">
          <ac:chgData name="Simona Holotová" userId="b52520ac-2df7-4413-b79d-17fea5c8fd1c" providerId="ADAL" clId="{0B945978-C111-4561-8EBF-286DD877E989}" dt="2023-11-23T17:11:18.035" v="5683" actId="21"/>
          <ac:picMkLst>
            <pc:docMk/>
            <pc:sldMk cId="684870089" sldId="279"/>
            <ac:picMk id="4" creationId="{BB59D478-8FB4-9509-934D-7C937E71700A}"/>
          </ac:picMkLst>
        </pc:picChg>
      </pc:sldChg>
      <pc:sldChg chg="addSp delSp add mod">
        <pc:chgData name="Simona Holotová" userId="b52520ac-2df7-4413-b79d-17fea5c8fd1c" providerId="ADAL" clId="{0B945978-C111-4561-8EBF-286DD877E989}" dt="2023-11-23T17:13:18.760" v="5771" actId="478"/>
        <pc:sldMkLst>
          <pc:docMk/>
          <pc:sldMk cId="1713191270" sldId="280"/>
        </pc:sldMkLst>
        <pc:spChg chg="del">
          <ac:chgData name="Simona Holotová" userId="b52520ac-2df7-4413-b79d-17fea5c8fd1c" providerId="ADAL" clId="{0B945978-C111-4561-8EBF-286DD877E989}" dt="2023-11-23T17:13:17.694" v="5770" actId="478"/>
          <ac:spMkLst>
            <pc:docMk/>
            <pc:sldMk cId="1713191270" sldId="280"/>
            <ac:spMk id="2" creationId="{CC4AFA84-13D8-B60C-E9F9-A2401FB173E7}"/>
          </ac:spMkLst>
        </pc:spChg>
        <pc:spChg chg="del">
          <ac:chgData name="Simona Holotová" userId="b52520ac-2df7-4413-b79d-17fea5c8fd1c" providerId="ADAL" clId="{0B945978-C111-4561-8EBF-286DD877E989}" dt="2023-11-23T17:13:18.760" v="5771" actId="478"/>
          <ac:spMkLst>
            <pc:docMk/>
            <pc:sldMk cId="1713191270" sldId="280"/>
            <ac:spMk id="3" creationId="{F2AF5FBF-2F50-5F1F-FFD3-0C9144847BF5}"/>
          </ac:spMkLst>
        </pc:spChg>
        <pc:picChg chg="add">
          <ac:chgData name="Simona Holotová" userId="b52520ac-2df7-4413-b79d-17fea5c8fd1c" providerId="ADAL" clId="{0B945978-C111-4561-8EBF-286DD877E989}" dt="2023-11-23T17:04:03.166" v="5621"/>
          <ac:picMkLst>
            <pc:docMk/>
            <pc:sldMk cId="1713191270" sldId="280"/>
            <ac:picMk id="1026" creationId="{C9D3C24C-6B88-BF66-7831-F79465C603E9}"/>
          </ac:picMkLst>
        </pc:picChg>
      </pc:sldChg>
      <pc:sldChg chg="modSp add mod modShow">
        <pc:chgData name="Simona Holotová" userId="b52520ac-2df7-4413-b79d-17fea5c8fd1c" providerId="ADAL" clId="{0B945978-C111-4561-8EBF-286DD877E989}" dt="2023-11-23T17:28:58.800" v="5893" actId="729"/>
        <pc:sldMkLst>
          <pc:docMk/>
          <pc:sldMk cId="3493476852" sldId="281"/>
        </pc:sldMkLst>
        <pc:spChg chg="mod">
          <ac:chgData name="Simona Holotová" userId="b52520ac-2df7-4413-b79d-17fea5c8fd1c" providerId="ADAL" clId="{0B945978-C111-4561-8EBF-286DD877E989}" dt="2023-11-23T17:28:09.114" v="5881" actId="403"/>
          <ac:spMkLst>
            <pc:docMk/>
            <pc:sldMk cId="3493476852" sldId="281"/>
            <ac:spMk id="2" creationId="{CC4AFA84-13D8-B60C-E9F9-A2401FB173E7}"/>
          </ac:spMkLst>
        </pc:spChg>
        <pc:spChg chg="mod">
          <ac:chgData name="Simona Holotová" userId="b52520ac-2df7-4413-b79d-17fea5c8fd1c" providerId="ADAL" clId="{0B945978-C111-4561-8EBF-286DD877E989}" dt="2023-11-23T17:28:34.971" v="5892" actId="20577"/>
          <ac:spMkLst>
            <pc:docMk/>
            <pc:sldMk cId="3493476852" sldId="281"/>
            <ac:spMk id="3" creationId="{F2AF5FBF-2F50-5F1F-FFD3-0C9144847BF5}"/>
          </ac:spMkLst>
        </pc:spChg>
      </pc:sldChg>
      <pc:sldChg chg="add del">
        <pc:chgData name="Simona Holotová" userId="b52520ac-2df7-4413-b79d-17fea5c8fd1c" providerId="ADAL" clId="{0B945978-C111-4561-8EBF-286DD877E989}" dt="2023-11-21T11:40:45.093" v="2040" actId="47"/>
        <pc:sldMkLst>
          <pc:docMk/>
          <pc:sldMk cId="3273008407" sldId="282"/>
        </pc:sldMkLst>
      </pc:sldChg>
      <pc:sldChg chg="add del">
        <pc:chgData name="Simona Holotová" userId="b52520ac-2df7-4413-b79d-17fea5c8fd1c" providerId="ADAL" clId="{0B945978-C111-4561-8EBF-286DD877E989}" dt="2023-11-21T11:40:46.220" v="2041" actId="47"/>
        <pc:sldMkLst>
          <pc:docMk/>
          <pc:sldMk cId="2252835763" sldId="283"/>
        </pc:sldMkLst>
      </pc:sldChg>
      <pc:sldChg chg="modSp add del mod ord">
        <pc:chgData name="Simona Holotová" userId="b52520ac-2df7-4413-b79d-17fea5c8fd1c" providerId="ADAL" clId="{0B945978-C111-4561-8EBF-286DD877E989}" dt="2023-11-21T11:10:31.589" v="1913" actId="47"/>
        <pc:sldMkLst>
          <pc:docMk/>
          <pc:sldMk cId="2078053194" sldId="284"/>
        </pc:sldMkLst>
        <pc:spChg chg="mod">
          <ac:chgData name="Simona Holotová" userId="b52520ac-2df7-4413-b79d-17fea5c8fd1c" providerId="ADAL" clId="{0B945978-C111-4561-8EBF-286DD877E989}" dt="2023-11-21T11:09:46.251" v="1905" actId="21"/>
          <ac:spMkLst>
            <pc:docMk/>
            <pc:sldMk cId="2078053194" sldId="284"/>
            <ac:spMk id="3" creationId="{F2AF5FBF-2F50-5F1F-FFD3-0C9144847BF5}"/>
          </ac:spMkLst>
        </pc:spChg>
      </pc:sldChg>
      <pc:sldChg chg="add del">
        <pc:chgData name="Simona Holotová" userId="b52520ac-2df7-4413-b79d-17fea5c8fd1c" providerId="ADAL" clId="{0B945978-C111-4561-8EBF-286DD877E989}" dt="2023-11-21T11:40:47.626" v="2042" actId="47"/>
        <pc:sldMkLst>
          <pc:docMk/>
          <pc:sldMk cId="4056280790" sldId="285"/>
        </pc:sldMkLst>
      </pc:sldChg>
      <pc:sldChg chg="addSp delSp modSp new mod setBg">
        <pc:chgData name="Simona Holotová" userId="b52520ac-2df7-4413-b79d-17fea5c8fd1c" providerId="ADAL" clId="{0B945978-C111-4561-8EBF-286DD877E989}" dt="2023-11-23T14:23:13.737" v="4882" actId="1076"/>
        <pc:sldMkLst>
          <pc:docMk/>
          <pc:sldMk cId="1550237543" sldId="286"/>
        </pc:sldMkLst>
        <pc:spChg chg="add del">
          <ac:chgData name="Simona Holotová" userId="b52520ac-2df7-4413-b79d-17fea5c8fd1c" providerId="ADAL" clId="{0B945978-C111-4561-8EBF-286DD877E989}" dt="2023-11-14T12:35:25.802" v="555" actId="26606"/>
          <ac:spMkLst>
            <pc:docMk/>
            <pc:sldMk cId="1550237543" sldId="286"/>
            <ac:spMk id="9" creationId="{AA3CC463-F933-4AC4-86E1-5AC14B0C3163}"/>
          </ac:spMkLst>
        </pc:spChg>
        <pc:spChg chg="add del">
          <ac:chgData name="Simona Holotová" userId="b52520ac-2df7-4413-b79d-17fea5c8fd1c" providerId="ADAL" clId="{0B945978-C111-4561-8EBF-286DD877E989}" dt="2023-11-14T12:35:25.802" v="555" actId="26606"/>
          <ac:spMkLst>
            <pc:docMk/>
            <pc:sldMk cId="1550237543" sldId="286"/>
            <ac:spMk id="11" creationId="{6025D2DB-A12A-44DB-B00E-F4D622329EDD}"/>
          </ac:spMkLst>
        </pc:spChg>
        <pc:spChg chg="add del">
          <ac:chgData name="Simona Holotová" userId="b52520ac-2df7-4413-b79d-17fea5c8fd1c" providerId="ADAL" clId="{0B945978-C111-4561-8EBF-286DD877E989}" dt="2023-11-14T12:35:25.802" v="555" actId="26606"/>
          <ac:spMkLst>
            <pc:docMk/>
            <pc:sldMk cId="1550237543" sldId="286"/>
            <ac:spMk id="13" creationId="{CE7E7877-F64E-4EEA-B778-138031EFF874}"/>
          </ac:spMkLst>
        </pc:spChg>
        <pc:spChg chg="add del">
          <ac:chgData name="Simona Holotová" userId="b52520ac-2df7-4413-b79d-17fea5c8fd1c" providerId="ADAL" clId="{0B945978-C111-4561-8EBF-286DD877E989}" dt="2023-11-14T12:35:25.802" v="555" actId="26606"/>
          <ac:spMkLst>
            <pc:docMk/>
            <pc:sldMk cId="1550237543" sldId="286"/>
            <ac:spMk id="15" creationId="{7DD6C4F3-70FD-4F13-919C-702EE4886499}"/>
          </ac:spMkLst>
        </pc:spChg>
        <pc:spChg chg="add">
          <ac:chgData name="Simona Holotová" userId="b52520ac-2df7-4413-b79d-17fea5c8fd1c" providerId="ADAL" clId="{0B945978-C111-4561-8EBF-286DD877E989}" dt="2023-11-14T12:35:25.802" v="555" actId="26606"/>
          <ac:spMkLst>
            <pc:docMk/>
            <pc:sldMk cId="1550237543" sldId="286"/>
            <ac:spMk id="20" creationId="{799448F2-0E5B-42DA-B2D1-11A14E947BD4}"/>
          </ac:spMkLst>
        </pc:spChg>
        <pc:spChg chg="add">
          <ac:chgData name="Simona Holotová" userId="b52520ac-2df7-4413-b79d-17fea5c8fd1c" providerId="ADAL" clId="{0B945978-C111-4561-8EBF-286DD877E989}" dt="2023-11-14T12:35:25.802" v="555" actId="26606"/>
          <ac:spMkLst>
            <pc:docMk/>
            <pc:sldMk cId="1550237543" sldId="286"/>
            <ac:spMk id="22" creationId="{4E8A7552-20E1-4F34-ADAB-C1DB6634D47E}"/>
          </ac:spMkLst>
        </pc:spChg>
        <pc:picChg chg="add mod ord">
          <ac:chgData name="Simona Holotová" userId="b52520ac-2df7-4413-b79d-17fea5c8fd1c" providerId="ADAL" clId="{0B945978-C111-4561-8EBF-286DD877E989}" dt="2023-11-14T12:35:25.802" v="555" actId="26606"/>
          <ac:picMkLst>
            <pc:docMk/>
            <pc:sldMk cId="1550237543" sldId="286"/>
            <ac:picMk id="2" creationId="{A07AC9F7-9147-BA2A-0B04-8614FFA2D25A}"/>
          </ac:picMkLst>
        </pc:picChg>
        <pc:picChg chg="add mod">
          <ac:chgData name="Simona Holotová" userId="b52520ac-2df7-4413-b79d-17fea5c8fd1c" providerId="ADAL" clId="{0B945978-C111-4561-8EBF-286DD877E989}" dt="2023-11-14T12:35:25.802" v="555" actId="26606"/>
          <ac:picMkLst>
            <pc:docMk/>
            <pc:sldMk cId="1550237543" sldId="286"/>
            <ac:picMk id="3" creationId="{75A35460-1424-04E2-40F5-C09318426DBF}"/>
          </ac:picMkLst>
        </pc:picChg>
        <pc:picChg chg="add mod">
          <ac:chgData name="Simona Holotová" userId="b52520ac-2df7-4413-b79d-17fea5c8fd1c" providerId="ADAL" clId="{0B945978-C111-4561-8EBF-286DD877E989}" dt="2023-11-14T12:35:39.747" v="572" actId="1035"/>
          <ac:picMkLst>
            <pc:docMk/>
            <pc:sldMk cId="1550237543" sldId="286"/>
            <ac:picMk id="4" creationId="{26C8CCC1-E285-A12C-FF53-9A52AF2969F1}"/>
          </ac:picMkLst>
        </pc:picChg>
        <pc:picChg chg="add mod">
          <ac:chgData name="Simona Holotová" userId="b52520ac-2df7-4413-b79d-17fea5c8fd1c" providerId="ADAL" clId="{0B945978-C111-4561-8EBF-286DD877E989}" dt="2023-11-23T14:23:13.737" v="4882" actId="1076"/>
          <ac:picMkLst>
            <pc:docMk/>
            <pc:sldMk cId="1550237543" sldId="286"/>
            <ac:picMk id="5" creationId="{20750BFE-A701-CB10-FD85-269B0B7B1C0B}"/>
          </ac:picMkLst>
        </pc:picChg>
      </pc:sldChg>
      <pc:sldChg chg="addSp modSp new mod">
        <pc:chgData name="Simona Holotová" userId="b52520ac-2df7-4413-b79d-17fea5c8fd1c" providerId="ADAL" clId="{0B945978-C111-4561-8EBF-286DD877E989}" dt="2023-11-14T13:51:08.300" v="869" actId="1076"/>
        <pc:sldMkLst>
          <pc:docMk/>
          <pc:sldMk cId="2831774741" sldId="287"/>
        </pc:sldMkLst>
        <pc:picChg chg="add mod">
          <ac:chgData name="Simona Holotová" userId="b52520ac-2df7-4413-b79d-17fea5c8fd1c" providerId="ADAL" clId="{0B945978-C111-4561-8EBF-286DD877E989}" dt="2023-11-14T13:51:08.300" v="869" actId="1076"/>
          <ac:picMkLst>
            <pc:docMk/>
            <pc:sldMk cId="2831774741" sldId="287"/>
            <ac:picMk id="2" creationId="{59613993-6E6E-0E1D-40EC-1BEE457475CC}"/>
          </ac:picMkLst>
        </pc:picChg>
      </pc:sldChg>
      <pc:sldChg chg="addSp delSp modSp new mod setBg">
        <pc:chgData name="Simona Holotová" userId="b52520ac-2df7-4413-b79d-17fea5c8fd1c" providerId="ADAL" clId="{0B945978-C111-4561-8EBF-286DD877E989}" dt="2023-11-14T13:57:11.641" v="885" actId="26606"/>
        <pc:sldMkLst>
          <pc:docMk/>
          <pc:sldMk cId="352672754" sldId="288"/>
        </pc:sldMkLst>
        <pc:spChg chg="add del mod">
          <ac:chgData name="Simona Holotová" userId="b52520ac-2df7-4413-b79d-17fea5c8fd1c" providerId="ADAL" clId="{0B945978-C111-4561-8EBF-286DD877E989}" dt="2023-11-14T13:54:54.079" v="875" actId="478"/>
          <ac:spMkLst>
            <pc:docMk/>
            <pc:sldMk cId="352672754" sldId="288"/>
            <ac:spMk id="2" creationId="{37A728DE-33CC-7772-6D5A-180E23823EF9}"/>
          </ac:spMkLst>
        </pc:spChg>
        <pc:spChg chg="add del">
          <ac:chgData name="Simona Holotová" userId="b52520ac-2df7-4413-b79d-17fea5c8fd1c" providerId="ADAL" clId="{0B945978-C111-4561-8EBF-286DD877E989}" dt="2023-11-14T13:55:02.513" v="877"/>
          <ac:spMkLst>
            <pc:docMk/>
            <pc:sldMk cId="352672754" sldId="288"/>
            <ac:spMk id="3" creationId="{69CFE912-FC4A-2172-0CCA-052E4749D5E2}"/>
          </ac:spMkLst>
        </pc:spChg>
        <pc:spChg chg="add del">
          <ac:chgData name="Simona Holotová" userId="b52520ac-2df7-4413-b79d-17fea5c8fd1c" providerId="ADAL" clId="{0B945978-C111-4561-8EBF-286DD877E989}" dt="2023-11-14T13:55:14.649" v="879"/>
          <ac:spMkLst>
            <pc:docMk/>
            <pc:sldMk cId="352672754" sldId="288"/>
            <ac:spMk id="4" creationId="{34D60016-9CCE-7867-611E-1FBFE7112A8D}"/>
          </ac:spMkLst>
        </pc:spChg>
        <pc:spChg chg="add del">
          <ac:chgData name="Simona Holotová" userId="b52520ac-2df7-4413-b79d-17fea5c8fd1c" providerId="ADAL" clId="{0B945978-C111-4561-8EBF-286DD877E989}" dt="2023-11-14T13:56:12.032" v="881"/>
          <ac:spMkLst>
            <pc:docMk/>
            <pc:sldMk cId="352672754" sldId="288"/>
            <ac:spMk id="5" creationId="{6454C96D-46E7-A16E-D7B6-58ACD5F6415C}"/>
          </ac:spMkLst>
        </pc:spChg>
        <pc:spChg chg="add">
          <ac:chgData name="Simona Holotová" userId="b52520ac-2df7-4413-b79d-17fea5c8fd1c" providerId="ADAL" clId="{0B945978-C111-4561-8EBF-286DD877E989}" dt="2023-11-14T13:57:11.641" v="885" actId="26606"/>
          <ac:spMkLst>
            <pc:docMk/>
            <pc:sldMk cId="352672754" sldId="288"/>
            <ac:spMk id="10255" creationId="{42A4FC2C-047E-45A5-965D-8E1E3BF09BC6}"/>
          </ac:spMkLst>
        </pc:spChg>
        <pc:picChg chg="add mod">
          <ac:chgData name="Simona Holotová" userId="b52520ac-2df7-4413-b79d-17fea5c8fd1c" providerId="ADAL" clId="{0B945978-C111-4561-8EBF-286DD877E989}" dt="2023-11-14T13:57:11.641" v="885" actId="26606"/>
          <ac:picMkLst>
            <pc:docMk/>
            <pc:sldMk cId="352672754" sldId="288"/>
            <ac:picMk id="10250" creationId="{6480ED51-9062-064A-9914-2E68839B06D1}"/>
          </ac:picMkLst>
        </pc:picChg>
      </pc:sldChg>
      <pc:sldChg chg="addSp delSp modSp new mod ord modNotesTx">
        <pc:chgData name="Simona Holotová" userId="b52520ac-2df7-4413-b79d-17fea5c8fd1c" providerId="ADAL" clId="{0B945978-C111-4561-8EBF-286DD877E989}" dt="2023-11-23T17:33:01.198" v="5937" actId="20577"/>
        <pc:sldMkLst>
          <pc:docMk/>
          <pc:sldMk cId="3823501206" sldId="289"/>
        </pc:sldMkLst>
        <pc:spChg chg="mod">
          <ac:chgData name="Simona Holotová" userId="b52520ac-2df7-4413-b79d-17fea5c8fd1c" providerId="ADAL" clId="{0B945978-C111-4561-8EBF-286DD877E989}" dt="2023-11-23T17:32:27.051" v="5916" actId="207"/>
          <ac:spMkLst>
            <pc:docMk/>
            <pc:sldMk cId="3823501206" sldId="289"/>
            <ac:spMk id="2" creationId="{54799B9B-7C4B-D2AF-1E5B-DC98BCAB6F38}"/>
          </ac:spMkLst>
        </pc:spChg>
        <pc:spChg chg="mod">
          <ac:chgData name="Simona Holotová" userId="b52520ac-2df7-4413-b79d-17fea5c8fd1c" providerId="ADAL" clId="{0B945978-C111-4561-8EBF-286DD877E989}" dt="2023-11-23T17:32:24.475" v="5915" actId="1076"/>
          <ac:spMkLst>
            <pc:docMk/>
            <pc:sldMk cId="3823501206" sldId="289"/>
            <ac:spMk id="3" creationId="{C0A67615-B4EF-DDFC-19EE-2C04BE69B993}"/>
          </ac:spMkLst>
        </pc:spChg>
        <pc:picChg chg="add del mod">
          <ac:chgData name="Simona Holotová" userId="b52520ac-2df7-4413-b79d-17fea5c8fd1c" providerId="ADAL" clId="{0B945978-C111-4561-8EBF-286DD877E989}" dt="2023-11-14T14:07:40.394" v="950" actId="21"/>
          <ac:picMkLst>
            <pc:docMk/>
            <pc:sldMk cId="3823501206" sldId="289"/>
            <ac:picMk id="5" creationId="{0111FA81-1BFF-0B04-65E6-4A2825B676B4}"/>
          </ac:picMkLst>
        </pc:picChg>
        <pc:picChg chg="add mod">
          <ac:chgData name="Simona Holotová" userId="b52520ac-2df7-4413-b79d-17fea5c8fd1c" providerId="ADAL" clId="{0B945978-C111-4561-8EBF-286DD877E989}" dt="2023-11-14T14:07:30.939" v="949" actId="1038"/>
          <ac:picMkLst>
            <pc:docMk/>
            <pc:sldMk cId="3823501206" sldId="289"/>
            <ac:picMk id="12290" creationId="{C75075AA-7AD7-D2F6-9C37-5719A8DC2BE2}"/>
          </ac:picMkLst>
        </pc:picChg>
        <pc:picChg chg="add mod">
          <ac:chgData name="Simona Holotová" userId="b52520ac-2df7-4413-b79d-17fea5c8fd1c" providerId="ADAL" clId="{0B945978-C111-4561-8EBF-286DD877E989}" dt="2023-11-14T14:07:30.939" v="949" actId="1038"/>
          <ac:picMkLst>
            <pc:docMk/>
            <pc:sldMk cId="3823501206" sldId="289"/>
            <ac:picMk id="12292" creationId="{3942CC03-752C-3358-7826-951BADED8C31}"/>
          </ac:picMkLst>
        </pc:picChg>
        <pc:picChg chg="add mod">
          <ac:chgData name="Simona Holotová" userId="b52520ac-2df7-4413-b79d-17fea5c8fd1c" providerId="ADAL" clId="{0B945978-C111-4561-8EBF-286DD877E989}" dt="2023-11-14T14:07:30.939" v="949" actId="1038"/>
          <ac:picMkLst>
            <pc:docMk/>
            <pc:sldMk cId="3823501206" sldId="289"/>
            <ac:picMk id="12294" creationId="{539DBC8D-ECC5-1B8C-C528-C2EE3AE4AB04}"/>
          </ac:picMkLst>
        </pc:picChg>
        <pc:picChg chg="add mod">
          <ac:chgData name="Simona Holotová" userId="b52520ac-2df7-4413-b79d-17fea5c8fd1c" providerId="ADAL" clId="{0B945978-C111-4561-8EBF-286DD877E989}" dt="2023-11-14T14:07:30.939" v="949" actId="1038"/>
          <ac:picMkLst>
            <pc:docMk/>
            <pc:sldMk cId="3823501206" sldId="289"/>
            <ac:picMk id="12296" creationId="{44D786F5-382E-BB00-11AA-6AB7D92A2423}"/>
          </ac:picMkLst>
        </pc:picChg>
      </pc:sldChg>
      <pc:sldChg chg="addSp modSp new del mod ord">
        <pc:chgData name="Simona Holotová" userId="b52520ac-2df7-4413-b79d-17fea5c8fd1c" providerId="ADAL" clId="{0B945978-C111-4561-8EBF-286DD877E989}" dt="2023-11-23T17:33:34.906" v="5938" actId="47"/>
        <pc:sldMkLst>
          <pc:docMk/>
          <pc:sldMk cId="677634949" sldId="290"/>
        </pc:sldMkLst>
        <pc:picChg chg="add mod">
          <ac:chgData name="Simona Holotová" userId="b52520ac-2df7-4413-b79d-17fea5c8fd1c" providerId="ADAL" clId="{0B945978-C111-4561-8EBF-286DD877E989}" dt="2023-11-14T14:07:50.781" v="955" actId="1076"/>
          <ac:picMkLst>
            <pc:docMk/>
            <pc:sldMk cId="677634949" sldId="290"/>
            <ac:picMk id="2" creationId="{B26A75B9-72EA-4E1C-C8CA-44F89A46EF6D}"/>
          </ac:picMkLst>
        </pc:picChg>
      </pc:sldChg>
      <pc:sldChg chg="addSp delSp modSp new mod modNotesTx">
        <pc:chgData name="Simona Holotová" userId="b52520ac-2df7-4413-b79d-17fea5c8fd1c" providerId="ADAL" clId="{0B945978-C111-4561-8EBF-286DD877E989}" dt="2023-11-21T14:23:20.480" v="2746" actId="207"/>
        <pc:sldMkLst>
          <pc:docMk/>
          <pc:sldMk cId="476966524" sldId="291"/>
        </pc:sldMkLst>
        <pc:spChg chg="mod">
          <ac:chgData name="Simona Holotová" userId="b52520ac-2df7-4413-b79d-17fea5c8fd1c" providerId="ADAL" clId="{0B945978-C111-4561-8EBF-286DD877E989}" dt="2023-11-21T14:23:20.480" v="2746" actId="207"/>
          <ac:spMkLst>
            <pc:docMk/>
            <pc:sldMk cId="476966524" sldId="291"/>
            <ac:spMk id="2" creationId="{9D5200ED-EE66-FC2F-EFD0-D40B96442D8D}"/>
          </ac:spMkLst>
        </pc:spChg>
        <pc:spChg chg="mod">
          <ac:chgData name="Simona Holotová" userId="b52520ac-2df7-4413-b79d-17fea5c8fd1c" providerId="ADAL" clId="{0B945978-C111-4561-8EBF-286DD877E989}" dt="2023-11-21T14:13:01.440" v="2637" actId="1038"/>
          <ac:spMkLst>
            <pc:docMk/>
            <pc:sldMk cId="476966524" sldId="291"/>
            <ac:spMk id="3" creationId="{0735D1E3-74A5-E177-DFDA-86949C084248}"/>
          </ac:spMkLst>
        </pc:spChg>
        <pc:picChg chg="add mod">
          <ac:chgData name="Simona Holotová" userId="b52520ac-2df7-4413-b79d-17fea5c8fd1c" providerId="ADAL" clId="{0B945978-C111-4561-8EBF-286DD877E989}" dt="2023-11-21T14:12:56.271" v="2630" actId="1076"/>
          <ac:picMkLst>
            <pc:docMk/>
            <pc:sldMk cId="476966524" sldId="291"/>
            <ac:picMk id="5" creationId="{AF137936-5540-84C2-B7DE-234BC80625B4}"/>
          </ac:picMkLst>
        </pc:picChg>
        <pc:picChg chg="add del mod">
          <ac:chgData name="Simona Holotová" userId="b52520ac-2df7-4413-b79d-17fea5c8fd1c" providerId="ADAL" clId="{0B945978-C111-4561-8EBF-286DD877E989}" dt="2023-11-21T14:03:44.400" v="2493" actId="21"/>
          <ac:picMkLst>
            <pc:docMk/>
            <pc:sldMk cId="476966524" sldId="291"/>
            <ac:picMk id="6146" creationId="{08A41781-BD9A-9ADA-EFBC-B706ACFA4350}"/>
          </ac:picMkLst>
        </pc:picChg>
        <pc:picChg chg="add del">
          <ac:chgData name="Simona Holotová" userId="b52520ac-2df7-4413-b79d-17fea5c8fd1c" providerId="ADAL" clId="{0B945978-C111-4561-8EBF-286DD877E989}" dt="2023-11-21T14:03:28.519" v="2492" actId="478"/>
          <ac:picMkLst>
            <pc:docMk/>
            <pc:sldMk cId="476966524" sldId="291"/>
            <ac:picMk id="6148" creationId="{D7C3BB2C-04FB-8390-6927-F3D7D33E2E20}"/>
          </ac:picMkLst>
        </pc:picChg>
      </pc:sldChg>
      <pc:sldChg chg="addSp delSp modSp new mod setBg modNotesTx">
        <pc:chgData name="Simona Holotová" userId="b52520ac-2df7-4413-b79d-17fea5c8fd1c" providerId="ADAL" clId="{0B945978-C111-4561-8EBF-286DD877E989}" dt="2023-11-21T14:23:04.684" v="2744" actId="207"/>
        <pc:sldMkLst>
          <pc:docMk/>
          <pc:sldMk cId="3438140782" sldId="292"/>
        </pc:sldMkLst>
        <pc:spChg chg="mod">
          <ac:chgData name="Simona Holotová" userId="b52520ac-2df7-4413-b79d-17fea5c8fd1c" providerId="ADAL" clId="{0B945978-C111-4561-8EBF-286DD877E989}" dt="2023-11-21T14:23:04.684" v="2744" actId="207"/>
          <ac:spMkLst>
            <pc:docMk/>
            <pc:sldMk cId="3438140782" sldId="292"/>
            <ac:spMk id="2" creationId="{FD8C5640-7FAC-B1F5-266A-2A16F31A244C}"/>
          </ac:spMkLst>
        </pc:spChg>
        <pc:spChg chg="mod">
          <ac:chgData name="Simona Holotová" userId="b52520ac-2df7-4413-b79d-17fea5c8fd1c" providerId="ADAL" clId="{0B945978-C111-4561-8EBF-286DD877E989}" dt="2023-11-21T12:16:43.641" v="2315" actId="1036"/>
          <ac:spMkLst>
            <pc:docMk/>
            <pc:sldMk cId="3438140782" sldId="292"/>
            <ac:spMk id="3" creationId="{12C8F169-64B2-4576-D0C7-94D1B977BBCF}"/>
          </ac:spMkLst>
        </pc:spChg>
        <pc:spChg chg="add mod">
          <ac:chgData name="Simona Holotová" userId="b52520ac-2df7-4413-b79d-17fea5c8fd1c" providerId="ADAL" clId="{0B945978-C111-4561-8EBF-286DD877E989}" dt="2023-11-21T12:15:17.937" v="2296" actId="1076"/>
          <ac:spMkLst>
            <pc:docMk/>
            <pc:sldMk cId="3438140782" sldId="292"/>
            <ac:spMk id="7" creationId="{50DFDDC1-ACB6-4104-EBB9-A9E8875A7044}"/>
          </ac:spMkLst>
        </pc:spChg>
        <pc:spChg chg="add del">
          <ac:chgData name="Simona Holotová" userId="b52520ac-2df7-4413-b79d-17fea5c8fd1c" providerId="ADAL" clId="{0B945978-C111-4561-8EBF-286DD877E989}" dt="2023-11-14T14:15:12.654" v="995" actId="26606"/>
          <ac:spMkLst>
            <pc:docMk/>
            <pc:sldMk cId="3438140782" sldId="292"/>
            <ac:spMk id="9" creationId="{09588DA8-065E-4F6F-8EFD-43104AB2E0CF}"/>
          </ac:spMkLst>
        </pc:spChg>
        <pc:spChg chg="add del">
          <ac:chgData name="Simona Holotová" userId="b52520ac-2df7-4413-b79d-17fea5c8fd1c" providerId="ADAL" clId="{0B945978-C111-4561-8EBF-286DD877E989}" dt="2023-11-14T14:15:12.654" v="995" actId="26606"/>
          <ac:spMkLst>
            <pc:docMk/>
            <pc:sldMk cId="3438140782" sldId="292"/>
            <ac:spMk id="11" creationId="{C4285719-470E-454C-AF62-8323075F1F5B}"/>
          </ac:spMkLst>
        </pc:spChg>
        <pc:spChg chg="add del">
          <ac:chgData name="Simona Holotová" userId="b52520ac-2df7-4413-b79d-17fea5c8fd1c" providerId="ADAL" clId="{0B945978-C111-4561-8EBF-286DD877E989}" dt="2023-11-14T14:15:12.654" v="995" actId="26606"/>
          <ac:spMkLst>
            <pc:docMk/>
            <pc:sldMk cId="3438140782" sldId="292"/>
            <ac:spMk id="13" creationId="{CD9FE4EF-C4D8-49A0-B2FF-81D8DB7D8A24}"/>
          </ac:spMkLst>
        </pc:spChg>
        <pc:spChg chg="add del">
          <ac:chgData name="Simona Holotová" userId="b52520ac-2df7-4413-b79d-17fea5c8fd1c" providerId="ADAL" clId="{0B945978-C111-4561-8EBF-286DD877E989}" dt="2023-11-14T14:15:12.654" v="995" actId="26606"/>
          <ac:spMkLst>
            <pc:docMk/>
            <pc:sldMk cId="3438140782" sldId="292"/>
            <ac:spMk id="15" creationId="{4300840D-0A0B-4512-BACA-B439D5B9C57C}"/>
          </ac:spMkLst>
        </pc:spChg>
        <pc:spChg chg="add del">
          <ac:chgData name="Simona Holotová" userId="b52520ac-2df7-4413-b79d-17fea5c8fd1c" providerId="ADAL" clId="{0B945978-C111-4561-8EBF-286DD877E989}" dt="2023-11-14T14:15:12.654" v="995" actId="26606"/>
          <ac:spMkLst>
            <pc:docMk/>
            <pc:sldMk cId="3438140782" sldId="292"/>
            <ac:spMk id="17" creationId="{D2B78728-A580-49A7-84F9-6EF6F583ADE0}"/>
          </ac:spMkLst>
        </pc:spChg>
        <pc:spChg chg="add del">
          <ac:chgData name="Simona Holotová" userId="b52520ac-2df7-4413-b79d-17fea5c8fd1c" providerId="ADAL" clId="{0B945978-C111-4561-8EBF-286DD877E989}" dt="2023-11-14T14:15:12.654" v="995" actId="26606"/>
          <ac:spMkLst>
            <pc:docMk/>
            <pc:sldMk cId="3438140782" sldId="292"/>
            <ac:spMk id="19" creationId="{38FAA1A1-D861-433F-88FA-1E9D6FD31D11}"/>
          </ac:spMkLst>
        </pc:spChg>
        <pc:spChg chg="add del">
          <ac:chgData name="Simona Holotová" userId="b52520ac-2df7-4413-b79d-17fea5c8fd1c" providerId="ADAL" clId="{0B945978-C111-4561-8EBF-286DD877E989}" dt="2023-11-14T14:15:12.654" v="995" actId="26606"/>
          <ac:spMkLst>
            <pc:docMk/>
            <pc:sldMk cId="3438140782" sldId="292"/>
            <ac:spMk id="21" creationId="{8D71EDA1-87BF-4D5D-AB79-F346FD19278A}"/>
          </ac:spMkLst>
        </pc:spChg>
        <pc:picChg chg="add mod">
          <ac:chgData name="Simona Holotová" userId="b52520ac-2df7-4413-b79d-17fea5c8fd1c" providerId="ADAL" clId="{0B945978-C111-4561-8EBF-286DD877E989}" dt="2023-11-21T12:09:17.791" v="2197" actId="1076"/>
          <ac:picMkLst>
            <pc:docMk/>
            <pc:sldMk cId="3438140782" sldId="292"/>
            <ac:picMk id="4" creationId="{72D64D82-F147-D4AA-FC0C-3043A89FCB96}"/>
          </ac:picMkLst>
        </pc:picChg>
        <pc:picChg chg="add mod">
          <ac:chgData name="Simona Holotová" userId="b52520ac-2df7-4413-b79d-17fea5c8fd1c" providerId="ADAL" clId="{0B945978-C111-4561-8EBF-286DD877E989}" dt="2023-11-21T12:09:55.975" v="2226" actId="1038"/>
          <ac:picMkLst>
            <pc:docMk/>
            <pc:sldMk cId="3438140782" sldId="292"/>
            <ac:picMk id="5" creationId="{2B42D9E6-0D57-B211-B4AB-855E54C19C9E}"/>
          </ac:picMkLst>
        </pc:picChg>
        <pc:picChg chg="add mod">
          <ac:chgData name="Simona Holotová" userId="b52520ac-2df7-4413-b79d-17fea5c8fd1c" providerId="ADAL" clId="{0B945978-C111-4561-8EBF-286DD877E989}" dt="2023-11-21T12:09:49.055" v="2212" actId="1038"/>
          <ac:picMkLst>
            <pc:docMk/>
            <pc:sldMk cId="3438140782" sldId="292"/>
            <ac:picMk id="6" creationId="{A6CAFF51-56F6-C4A9-569D-5080138209FF}"/>
          </ac:picMkLst>
        </pc:picChg>
        <pc:cxnChg chg="add">
          <ac:chgData name="Simona Holotová" userId="b52520ac-2df7-4413-b79d-17fea5c8fd1c" providerId="ADAL" clId="{0B945978-C111-4561-8EBF-286DD877E989}" dt="2023-11-21T12:16:08.954" v="2304" actId="11529"/>
          <ac:cxnSpMkLst>
            <pc:docMk/>
            <pc:sldMk cId="3438140782" sldId="292"/>
            <ac:cxnSpMk id="9" creationId="{093E63CF-1691-0709-7E9C-7E5C6A99EB63}"/>
          </ac:cxnSpMkLst>
        </pc:cxnChg>
      </pc:sldChg>
      <pc:sldChg chg="modSp add mod">
        <pc:chgData name="Simona Holotová" userId="b52520ac-2df7-4413-b79d-17fea5c8fd1c" providerId="ADAL" clId="{0B945978-C111-4561-8EBF-286DD877E989}" dt="2023-11-23T18:37:20.824" v="5940" actId="20577"/>
        <pc:sldMkLst>
          <pc:docMk/>
          <pc:sldMk cId="0" sldId="293"/>
        </pc:sldMkLst>
        <pc:spChg chg="mod">
          <ac:chgData name="Simona Holotová" userId="b52520ac-2df7-4413-b79d-17fea5c8fd1c" providerId="ADAL" clId="{0B945978-C111-4561-8EBF-286DD877E989}" dt="2023-11-23T18:37:20.824" v="5940" actId="20577"/>
          <ac:spMkLst>
            <pc:docMk/>
            <pc:sldMk cId="0" sldId="293"/>
            <ac:spMk id="4099" creationId="{3669B95B-3B73-EB8A-AD19-BDA7BF85B016}"/>
          </ac:spMkLst>
        </pc:spChg>
        <pc:spChg chg="mod">
          <ac:chgData name="Simona Holotová" userId="b52520ac-2df7-4413-b79d-17fea5c8fd1c" providerId="ADAL" clId="{0B945978-C111-4561-8EBF-286DD877E989}" dt="2023-11-21T11:49:55" v="2125" actId="1076"/>
          <ac:spMkLst>
            <pc:docMk/>
            <pc:sldMk cId="0" sldId="293"/>
            <ac:spMk id="6147" creationId="{9275C408-8B02-C40C-2AF5-64558EB92B6A}"/>
          </ac:spMkLst>
        </pc:spChg>
      </pc:sldChg>
      <pc:sldChg chg="addSp modSp add mod">
        <pc:chgData name="Simona Holotová" userId="b52520ac-2df7-4413-b79d-17fea5c8fd1c" providerId="ADAL" clId="{0B945978-C111-4561-8EBF-286DD877E989}" dt="2023-11-21T11:50:12.560" v="2126" actId="20577"/>
        <pc:sldMkLst>
          <pc:docMk/>
          <pc:sldMk cId="0" sldId="294"/>
        </pc:sldMkLst>
        <pc:spChg chg="mod">
          <ac:chgData name="Simona Holotová" userId="b52520ac-2df7-4413-b79d-17fea5c8fd1c" providerId="ADAL" clId="{0B945978-C111-4561-8EBF-286DD877E989}" dt="2023-11-21T11:50:12.560" v="2126" actId="20577"/>
          <ac:spMkLst>
            <pc:docMk/>
            <pc:sldMk cId="0" sldId="294"/>
            <ac:spMk id="5123" creationId="{8A35040B-04AD-1352-6A71-23ACDCCDB387}"/>
          </ac:spMkLst>
        </pc:spChg>
        <pc:spChg chg="mod">
          <ac:chgData name="Simona Holotová" userId="b52520ac-2df7-4413-b79d-17fea5c8fd1c" providerId="ADAL" clId="{0B945978-C111-4561-8EBF-286DD877E989}" dt="2023-11-21T07:48:53.443" v="1403" actId="1076"/>
          <ac:spMkLst>
            <pc:docMk/>
            <pc:sldMk cId="0" sldId="294"/>
            <ac:spMk id="7171" creationId="{E1F170B9-06C5-DC75-FE31-E94A4DF8DB95}"/>
          </ac:spMkLst>
        </pc:spChg>
        <pc:picChg chg="add mod">
          <ac:chgData name="Simona Holotová" userId="b52520ac-2df7-4413-b79d-17fea5c8fd1c" providerId="ADAL" clId="{0B945978-C111-4561-8EBF-286DD877E989}" dt="2023-11-21T08:15:55.526" v="1449" actId="1037"/>
          <ac:picMkLst>
            <pc:docMk/>
            <pc:sldMk cId="0" sldId="294"/>
            <ac:picMk id="3" creationId="{04160683-B732-1CE3-EE87-3E9130DFF95B}"/>
          </ac:picMkLst>
        </pc:picChg>
      </pc:sldChg>
      <pc:sldChg chg="modSp add mod">
        <pc:chgData name="Simona Holotová" userId="b52520ac-2df7-4413-b79d-17fea5c8fd1c" providerId="ADAL" clId="{0B945978-C111-4561-8EBF-286DD877E989}" dt="2023-11-21T11:49:14.546" v="2115" actId="20577"/>
        <pc:sldMkLst>
          <pc:docMk/>
          <pc:sldMk cId="0" sldId="295"/>
        </pc:sldMkLst>
        <pc:spChg chg="mod">
          <ac:chgData name="Simona Holotová" userId="b52520ac-2df7-4413-b79d-17fea5c8fd1c" providerId="ADAL" clId="{0B945978-C111-4561-8EBF-286DD877E989}" dt="2023-11-21T11:48:45.551" v="2100" actId="1076"/>
          <ac:spMkLst>
            <pc:docMk/>
            <pc:sldMk cId="0" sldId="295"/>
            <ac:spMk id="22530" creationId="{741F1561-8754-0394-C1C9-0C936C378F7D}"/>
          </ac:spMkLst>
        </pc:spChg>
        <pc:spChg chg="mod">
          <ac:chgData name="Simona Holotová" userId="b52520ac-2df7-4413-b79d-17fea5c8fd1c" providerId="ADAL" clId="{0B945978-C111-4561-8EBF-286DD877E989}" dt="2023-11-21T11:49:14.546" v="2115" actId="20577"/>
          <ac:spMkLst>
            <pc:docMk/>
            <pc:sldMk cId="0" sldId="295"/>
            <ac:spMk id="22531" creationId="{D58EB425-4D24-9A98-8E40-1EC724E17CDE}"/>
          </ac:spMkLst>
        </pc:spChg>
      </pc:sldChg>
      <pc:sldChg chg="addSp delSp modSp add del mod ord">
        <pc:chgData name="Simona Holotová" userId="b52520ac-2df7-4413-b79d-17fea5c8fd1c" providerId="ADAL" clId="{0B945978-C111-4561-8EBF-286DD877E989}" dt="2023-11-21T11:56:34.861" v="2150" actId="47"/>
        <pc:sldMkLst>
          <pc:docMk/>
          <pc:sldMk cId="0" sldId="332"/>
        </pc:sldMkLst>
        <pc:spChg chg="del mod">
          <ac:chgData name="Simona Holotová" userId="b52520ac-2df7-4413-b79d-17fea5c8fd1c" providerId="ADAL" clId="{0B945978-C111-4561-8EBF-286DD877E989}" dt="2023-11-15T17:35:08.834" v="1359" actId="478"/>
          <ac:spMkLst>
            <pc:docMk/>
            <pc:sldMk cId="0" sldId="332"/>
            <ac:spMk id="4" creationId="{00000000-0000-0000-0000-000000000000}"/>
          </ac:spMkLst>
        </pc:spChg>
        <pc:spChg chg="mod">
          <ac:chgData name="Simona Holotová" userId="b52520ac-2df7-4413-b79d-17fea5c8fd1c" providerId="ADAL" clId="{0B945978-C111-4561-8EBF-286DD877E989}" dt="2023-11-21T08:46:42.396" v="1679" actId="207"/>
          <ac:spMkLst>
            <pc:docMk/>
            <pc:sldMk cId="0" sldId="332"/>
            <ac:spMk id="25602" creationId="{00000000-0000-0000-0000-000000000000}"/>
          </ac:spMkLst>
        </pc:spChg>
        <pc:spChg chg="del mod">
          <ac:chgData name="Simona Holotová" userId="b52520ac-2df7-4413-b79d-17fea5c8fd1c" providerId="ADAL" clId="{0B945978-C111-4561-8EBF-286DD877E989}" dt="2023-11-21T11:56:18.118" v="2147" actId="21"/>
          <ac:spMkLst>
            <pc:docMk/>
            <pc:sldMk cId="0" sldId="332"/>
            <ac:spMk id="25605" creationId="{00000000-0000-0000-0000-000000000000}"/>
          </ac:spMkLst>
        </pc:spChg>
        <pc:picChg chg="add del mod">
          <ac:chgData name="Simona Holotová" userId="b52520ac-2df7-4413-b79d-17fea5c8fd1c" providerId="ADAL" clId="{0B945978-C111-4561-8EBF-286DD877E989}" dt="2023-11-21T11:56:18.118" v="2147" actId="21"/>
          <ac:picMkLst>
            <pc:docMk/>
            <pc:sldMk cId="0" sldId="332"/>
            <ac:picMk id="2050" creationId="{48FD8A2F-68AB-D836-81D0-45319EB7C72E}"/>
          </ac:picMkLst>
        </pc:picChg>
      </pc:sldChg>
      <pc:sldChg chg="addSp delSp modSp add mod ord">
        <pc:chgData name="Simona Holotová" userId="b52520ac-2df7-4413-b79d-17fea5c8fd1c" providerId="ADAL" clId="{0B945978-C111-4561-8EBF-286DD877E989}" dt="2023-11-23T15:10:40.378" v="5509" actId="404"/>
        <pc:sldMkLst>
          <pc:docMk/>
          <pc:sldMk cId="0" sldId="338"/>
        </pc:sldMkLst>
        <pc:spChg chg="del mod">
          <ac:chgData name="Simona Holotová" userId="b52520ac-2df7-4413-b79d-17fea5c8fd1c" providerId="ADAL" clId="{0B945978-C111-4561-8EBF-286DD877E989}" dt="2023-11-15T17:35:03.399" v="1358" actId="478"/>
          <ac:spMkLst>
            <pc:docMk/>
            <pc:sldMk cId="0" sldId="338"/>
            <ac:spMk id="4" creationId="{00000000-0000-0000-0000-000000000000}"/>
          </ac:spMkLst>
        </pc:spChg>
        <pc:spChg chg="mod">
          <ac:chgData name="Simona Holotová" userId="b52520ac-2df7-4413-b79d-17fea5c8fd1c" providerId="ADAL" clId="{0B945978-C111-4561-8EBF-286DD877E989}" dt="2023-11-23T15:10:40.378" v="5509" actId="404"/>
          <ac:spMkLst>
            <pc:docMk/>
            <pc:sldMk cId="0" sldId="338"/>
            <ac:spMk id="52227" creationId="{00000000-0000-0000-0000-000000000000}"/>
          </ac:spMkLst>
        </pc:spChg>
        <pc:spChg chg="del mod">
          <ac:chgData name="Simona Holotová" userId="b52520ac-2df7-4413-b79d-17fea5c8fd1c" providerId="ADAL" clId="{0B945978-C111-4561-8EBF-286DD877E989}" dt="2023-11-21T11:56:50.716" v="2151" actId="478"/>
          <ac:spMkLst>
            <pc:docMk/>
            <pc:sldMk cId="0" sldId="338"/>
            <ac:spMk id="52229" creationId="{00000000-0000-0000-0000-000000000000}"/>
          </ac:spMkLst>
        </pc:spChg>
        <pc:picChg chg="add mod">
          <ac:chgData name="Simona Holotová" userId="b52520ac-2df7-4413-b79d-17fea5c8fd1c" providerId="ADAL" clId="{0B945978-C111-4561-8EBF-286DD877E989}" dt="2023-11-21T08:57:29.971" v="1793" actId="1076"/>
          <ac:picMkLst>
            <pc:docMk/>
            <pc:sldMk cId="0" sldId="338"/>
            <ac:picMk id="3074" creationId="{7512FDB8-8B48-E23B-2E2F-F8329216E3E8}"/>
          </ac:picMkLst>
        </pc:picChg>
      </pc:sldChg>
      <pc:sldChg chg="delSp modSp add mod ord">
        <pc:chgData name="Simona Holotová" userId="b52520ac-2df7-4413-b79d-17fea5c8fd1c" providerId="ADAL" clId="{0B945978-C111-4561-8EBF-286DD877E989}" dt="2023-11-21T11:55:55.960" v="2143"/>
        <pc:sldMkLst>
          <pc:docMk/>
          <pc:sldMk cId="4232205205" sldId="340"/>
        </pc:sldMkLst>
        <pc:spChg chg="del mod">
          <ac:chgData name="Simona Holotová" userId="b52520ac-2df7-4413-b79d-17fea5c8fd1c" providerId="ADAL" clId="{0B945978-C111-4561-8EBF-286DD877E989}" dt="2023-11-21T08:57:42.749" v="1794" actId="478"/>
          <ac:spMkLst>
            <pc:docMk/>
            <pc:sldMk cId="4232205205" sldId="340"/>
            <ac:spMk id="2" creationId="{00000000-0000-0000-0000-000000000000}"/>
          </ac:spMkLst>
        </pc:spChg>
        <pc:spChg chg="mod">
          <ac:chgData name="Simona Holotová" userId="b52520ac-2df7-4413-b79d-17fea5c8fd1c" providerId="ADAL" clId="{0B945978-C111-4561-8EBF-286DD877E989}" dt="2023-11-21T09:00:16.454" v="1826" actId="255"/>
          <ac:spMkLst>
            <pc:docMk/>
            <pc:sldMk cId="4232205205" sldId="340"/>
            <ac:spMk id="4" creationId="{00000000-0000-0000-0000-000000000000}"/>
          </ac:spMkLst>
        </pc:spChg>
        <pc:spChg chg="mod">
          <ac:chgData name="Simona Holotová" userId="b52520ac-2df7-4413-b79d-17fea5c8fd1c" providerId="ADAL" clId="{0B945978-C111-4561-8EBF-286DD877E989}" dt="2023-11-21T08:59:47.461" v="1821" actId="1076"/>
          <ac:spMkLst>
            <pc:docMk/>
            <pc:sldMk cId="4232205205" sldId="340"/>
            <ac:spMk id="25604" creationId="{00000000-0000-0000-0000-000000000000}"/>
          </ac:spMkLst>
        </pc:spChg>
        <pc:spChg chg="mod">
          <ac:chgData name="Simona Holotová" userId="b52520ac-2df7-4413-b79d-17fea5c8fd1c" providerId="ADAL" clId="{0B945978-C111-4561-8EBF-286DD877E989}" dt="2023-11-21T08:59:17.941" v="1819" actId="1036"/>
          <ac:spMkLst>
            <pc:docMk/>
            <pc:sldMk cId="4232205205" sldId="340"/>
            <ac:spMk id="25605" creationId="{00000000-0000-0000-0000-000000000000}"/>
          </ac:spMkLst>
        </pc:spChg>
        <pc:spChg chg="mod">
          <ac:chgData name="Simona Holotová" userId="b52520ac-2df7-4413-b79d-17fea5c8fd1c" providerId="ADAL" clId="{0B945978-C111-4561-8EBF-286DD877E989}" dt="2023-11-21T08:59:00.331" v="1807" actId="1076"/>
          <ac:spMkLst>
            <pc:docMk/>
            <pc:sldMk cId="4232205205" sldId="340"/>
            <ac:spMk id="25606" creationId="{00000000-0000-0000-0000-000000000000}"/>
          </ac:spMkLst>
        </pc:spChg>
        <pc:spChg chg="mod">
          <ac:chgData name="Simona Holotová" userId="b52520ac-2df7-4413-b79d-17fea5c8fd1c" providerId="ADAL" clId="{0B945978-C111-4561-8EBF-286DD877E989}" dt="2023-11-21T08:59:20.116" v="1820" actId="1036"/>
          <ac:spMkLst>
            <pc:docMk/>
            <pc:sldMk cId="4232205205" sldId="340"/>
            <ac:spMk id="25607" creationId="{00000000-0000-0000-0000-000000000000}"/>
          </ac:spMkLst>
        </pc:spChg>
        <pc:spChg chg="mod">
          <ac:chgData name="Simona Holotová" userId="b52520ac-2df7-4413-b79d-17fea5c8fd1c" providerId="ADAL" clId="{0B945978-C111-4561-8EBF-286DD877E989}" dt="2023-11-21T08:59:07.056" v="1809" actId="1035"/>
          <ac:spMkLst>
            <pc:docMk/>
            <pc:sldMk cId="4232205205" sldId="340"/>
            <ac:spMk id="25608" creationId="{00000000-0000-0000-0000-000000000000}"/>
          </ac:spMkLst>
        </pc:spChg>
        <pc:spChg chg="mod">
          <ac:chgData name="Simona Holotová" userId="b52520ac-2df7-4413-b79d-17fea5c8fd1c" providerId="ADAL" clId="{0B945978-C111-4561-8EBF-286DD877E989}" dt="2023-11-21T08:58:53.356" v="1806" actId="1076"/>
          <ac:spMkLst>
            <pc:docMk/>
            <pc:sldMk cId="4232205205" sldId="340"/>
            <ac:spMk id="25609" creationId="{00000000-0000-0000-0000-000000000000}"/>
          </ac:spMkLst>
        </pc:spChg>
        <pc:picChg chg="mod">
          <ac:chgData name="Simona Holotová" userId="b52520ac-2df7-4413-b79d-17fea5c8fd1c" providerId="ADAL" clId="{0B945978-C111-4561-8EBF-286DD877E989}" dt="2023-11-21T08:58:45.224" v="1805" actId="1076"/>
          <ac:picMkLst>
            <pc:docMk/>
            <pc:sldMk cId="4232205205" sldId="340"/>
            <ac:picMk id="25602" creationId="{00000000-0000-0000-0000-000000000000}"/>
          </ac:picMkLst>
        </pc:picChg>
      </pc:sldChg>
      <pc:sldChg chg="modSp add mod ord">
        <pc:chgData name="Simona Holotová" userId="b52520ac-2df7-4413-b79d-17fea5c8fd1c" providerId="ADAL" clId="{0B945978-C111-4561-8EBF-286DD877E989}" dt="2023-11-21T11:55:55.960" v="2143"/>
        <pc:sldMkLst>
          <pc:docMk/>
          <pc:sldMk cId="1299282000" sldId="341"/>
        </pc:sldMkLst>
        <pc:spChg chg="mod">
          <ac:chgData name="Simona Holotová" userId="b52520ac-2df7-4413-b79d-17fea5c8fd1c" providerId="ADAL" clId="{0B945978-C111-4561-8EBF-286DD877E989}" dt="2023-11-21T09:00:57.484" v="1828" actId="1076"/>
          <ac:spMkLst>
            <pc:docMk/>
            <pc:sldMk cId="1299282000" sldId="341"/>
            <ac:spMk id="39937" creationId="{00000000-0000-0000-0000-000000000000}"/>
          </ac:spMkLst>
        </pc:spChg>
        <pc:graphicFrameChg chg="mod modGraphic">
          <ac:chgData name="Simona Holotová" userId="b52520ac-2df7-4413-b79d-17fea5c8fd1c" providerId="ADAL" clId="{0B945978-C111-4561-8EBF-286DD877E989}" dt="2023-11-15T17:33:17.881" v="1352" actId="1076"/>
          <ac:graphicFrameMkLst>
            <pc:docMk/>
            <pc:sldMk cId="1299282000" sldId="341"/>
            <ac:graphicFrameMk id="4" creationId="{00000000-0000-0000-0000-000000000000}"/>
          </ac:graphicFrameMkLst>
        </pc:graphicFrameChg>
      </pc:sldChg>
      <pc:sldChg chg="modSp new mod">
        <pc:chgData name="Simona Holotová" userId="b52520ac-2df7-4413-b79d-17fea5c8fd1c" providerId="ADAL" clId="{0B945978-C111-4561-8EBF-286DD877E989}" dt="2023-11-21T09:08:28.801" v="1851" actId="1076"/>
        <pc:sldMkLst>
          <pc:docMk/>
          <pc:sldMk cId="3027338991" sldId="342"/>
        </pc:sldMkLst>
        <pc:spChg chg="mod">
          <ac:chgData name="Simona Holotová" userId="b52520ac-2df7-4413-b79d-17fea5c8fd1c" providerId="ADAL" clId="{0B945978-C111-4561-8EBF-286DD877E989}" dt="2023-11-21T09:08:28.801" v="1851" actId="1076"/>
          <ac:spMkLst>
            <pc:docMk/>
            <pc:sldMk cId="3027338991" sldId="342"/>
            <ac:spMk id="2" creationId="{F787E134-32AC-537D-28E8-DD0931C043A0}"/>
          </ac:spMkLst>
        </pc:spChg>
      </pc:sldChg>
      <pc:sldChg chg="addSp modSp new">
        <pc:chgData name="Simona Holotová" userId="b52520ac-2df7-4413-b79d-17fea5c8fd1c" providerId="ADAL" clId="{0B945978-C111-4561-8EBF-286DD877E989}" dt="2023-11-21T09:11:08.939" v="1864" actId="1076"/>
        <pc:sldMkLst>
          <pc:docMk/>
          <pc:sldMk cId="2508882635" sldId="343"/>
        </pc:sldMkLst>
        <pc:picChg chg="add mod">
          <ac:chgData name="Simona Holotová" userId="b52520ac-2df7-4413-b79d-17fea5c8fd1c" providerId="ADAL" clId="{0B945978-C111-4561-8EBF-286DD877E989}" dt="2023-11-21T09:11:08.939" v="1864" actId="1076"/>
          <ac:picMkLst>
            <pc:docMk/>
            <pc:sldMk cId="2508882635" sldId="343"/>
            <ac:picMk id="2" creationId="{FC10BF73-9915-CCBD-9100-0886405F4A1B}"/>
          </ac:picMkLst>
        </pc:picChg>
      </pc:sldChg>
      <pc:sldChg chg="addSp delSp modSp new del mod">
        <pc:chgData name="Simona Holotová" userId="b52520ac-2df7-4413-b79d-17fea5c8fd1c" providerId="ADAL" clId="{0B945978-C111-4561-8EBF-286DD877E989}" dt="2023-11-23T14:21:00.861" v="4854" actId="47"/>
        <pc:sldMkLst>
          <pc:docMk/>
          <pc:sldMk cId="2603007911" sldId="344"/>
        </pc:sldMkLst>
        <pc:picChg chg="add del mod">
          <ac:chgData name="Simona Holotová" userId="b52520ac-2df7-4413-b79d-17fea5c8fd1c" providerId="ADAL" clId="{0B945978-C111-4561-8EBF-286DD877E989}" dt="2023-11-23T14:20:58.889" v="4853" actId="21"/>
          <ac:picMkLst>
            <pc:docMk/>
            <pc:sldMk cId="2603007911" sldId="344"/>
            <ac:picMk id="2" creationId="{BE0D732C-BD29-84B8-90F6-890A5D8D250D}"/>
          </ac:picMkLst>
        </pc:picChg>
      </pc:sldChg>
      <pc:sldChg chg="addSp delSp modSp new mod modNotesTx">
        <pc:chgData name="Simona Holotová" userId="b52520ac-2df7-4413-b79d-17fea5c8fd1c" providerId="ADAL" clId="{0B945978-C111-4561-8EBF-286DD877E989}" dt="2023-11-23T14:54:43.683" v="5246" actId="1038"/>
        <pc:sldMkLst>
          <pc:docMk/>
          <pc:sldMk cId="1617662379" sldId="345"/>
        </pc:sldMkLst>
        <pc:spChg chg="mod">
          <ac:chgData name="Simona Holotová" userId="b52520ac-2df7-4413-b79d-17fea5c8fd1c" providerId="ADAL" clId="{0B945978-C111-4561-8EBF-286DD877E989}" dt="2023-11-23T14:50:08.074" v="5200" actId="1076"/>
          <ac:spMkLst>
            <pc:docMk/>
            <pc:sldMk cId="1617662379" sldId="345"/>
            <ac:spMk id="2" creationId="{C00FC7E4-7C74-5688-70BB-E74C60659C71}"/>
          </ac:spMkLst>
        </pc:spChg>
        <pc:spChg chg="del">
          <ac:chgData name="Simona Holotová" userId="b52520ac-2df7-4413-b79d-17fea5c8fd1c" providerId="ADAL" clId="{0B945978-C111-4561-8EBF-286DD877E989}" dt="2023-11-21T11:56:22.565" v="2148" actId="478"/>
          <ac:spMkLst>
            <pc:docMk/>
            <pc:sldMk cId="1617662379" sldId="345"/>
            <ac:spMk id="3" creationId="{7C166D1B-E848-84A0-92A9-C7F1D8DFBFE5}"/>
          </ac:spMkLst>
        </pc:spChg>
        <pc:spChg chg="add mod">
          <ac:chgData name="Simona Holotová" userId="b52520ac-2df7-4413-b79d-17fea5c8fd1c" providerId="ADAL" clId="{0B945978-C111-4561-8EBF-286DD877E989}" dt="2023-11-23T14:54:26.915" v="5242" actId="14100"/>
          <ac:spMkLst>
            <pc:docMk/>
            <pc:sldMk cId="1617662379" sldId="345"/>
            <ac:spMk id="4" creationId="{E0E8F6CC-2F18-4678-C000-E97D5E43AE90}"/>
          </ac:spMkLst>
        </pc:spChg>
        <pc:spChg chg="add mod">
          <ac:chgData name="Simona Holotová" userId="b52520ac-2df7-4413-b79d-17fea5c8fd1c" providerId="ADAL" clId="{0B945978-C111-4561-8EBF-286DD877E989}" dt="2023-11-23T14:54:43.683" v="5246" actId="1038"/>
          <ac:spMkLst>
            <pc:docMk/>
            <pc:sldMk cId="1617662379" sldId="345"/>
            <ac:spMk id="7" creationId="{60D51663-C88F-63FA-CE58-3EDCF0C5BB0B}"/>
          </ac:spMkLst>
        </pc:spChg>
        <pc:picChg chg="add mod">
          <ac:chgData name="Simona Holotová" userId="b52520ac-2df7-4413-b79d-17fea5c8fd1c" providerId="ADAL" clId="{0B945978-C111-4561-8EBF-286DD877E989}" dt="2023-11-23T14:54:16.795" v="5241" actId="1076"/>
          <ac:picMkLst>
            <pc:docMk/>
            <pc:sldMk cId="1617662379" sldId="345"/>
            <ac:picMk id="5" creationId="{EA2CF715-92D3-D617-E608-AABE72221FE3}"/>
          </ac:picMkLst>
        </pc:picChg>
        <pc:picChg chg="add del mod">
          <ac:chgData name="Simona Holotová" userId="b52520ac-2df7-4413-b79d-17fea5c8fd1c" providerId="ADAL" clId="{0B945978-C111-4561-8EBF-286DD877E989}" dt="2023-11-23T10:57:46.828" v="4157" actId="478"/>
          <ac:picMkLst>
            <pc:docMk/>
            <pc:sldMk cId="1617662379" sldId="345"/>
            <ac:picMk id="6" creationId="{8E9C3314-E0E8-DAB7-7FFE-137ABBD15DF4}"/>
          </ac:picMkLst>
        </pc:picChg>
        <pc:picChg chg="add del">
          <ac:chgData name="Simona Holotová" userId="b52520ac-2df7-4413-b79d-17fea5c8fd1c" providerId="ADAL" clId="{0B945978-C111-4561-8EBF-286DD877E989}" dt="2023-11-23T10:54:47.444" v="4093"/>
          <ac:picMkLst>
            <pc:docMk/>
            <pc:sldMk cId="1617662379" sldId="345"/>
            <ac:picMk id="8194" creationId="{EAA83621-4EE4-7213-C2AD-E93C2CEFDB7D}"/>
          </ac:picMkLst>
        </pc:picChg>
        <pc:picChg chg="add del mod">
          <ac:chgData name="Simona Holotová" userId="b52520ac-2df7-4413-b79d-17fea5c8fd1c" providerId="ADAL" clId="{0B945978-C111-4561-8EBF-286DD877E989}" dt="2023-11-23T14:52:52.774" v="5221" actId="21"/>
          <ac:picMkLst>
            <pc:docMk/>
            <pc:sldMk cId="1617662379" sldId="345"/>
            <ac:picMk id="8196" creationId="{D7FF5D1C-0384-DF75-A4EA-35F3DB6EC23D}"/>
          </ac:picMkLst>
        </pc:picChg>
      </pc:sldChg>
      <pc:sldChg chg="addSp delSp modSp new mod modNotesTx">
        <pc:chgData name="Simona Holotová" userId="b52520ac-2df7-4413-b79d-17fea5c8fd1c" providerId="ADAL" clId="{0B945978-C111-4561-8EBF-286DD877E989}" dt="2023-11-23T15:04:38.480" v="5389" actId="1076"/>
        <pc:sldMkLst>
          <pc:docMk/>
          <pc:sldMk cId="2000365961" sldId="346"/>
        </pc:sldMkLst>
        <pc:spChg chg="mod">
          <ac:chgData name="Simona Holotová" userId="b52520ac-2df7-4413-b79d-17fea5c8fd1c" providerId="ADAL" clId="{0B945978-C111-4561-8EBF-286DD877E989}" dt="2023-11-23T15:04:26.417" v="5385" actId="207"/>
          <ac:spMkLst>
            <pc:docMk/>
            <pc:sldMk cId="2000365961" sldId="346"/>
            <ac:spMk id="2" creationId="{B1366E7C-7D30-0444-1C3F-82FCC0C00F16}"/>
          </ac:spMkLst>
        </pc:spChg>
        <pc:spChg chg="mod">
          <ac:chgData name="Simona Holotová" userId="b52520ac-2df7-4413-b79d-17fea5c8fd1c" providerId="ADAL" clId="{0B945978-C111-4561-8EBF-286DD877E989}" dt="2023-11-23T15:04:22.863" v="5384" actId="1076"/>
          <ac:spMkLst>
            <pc:docMk/>
            <pc:sldMk cId="2000365961" sldId="346"/>
            <ac:spMk id="3" creationId="{B9762228-E643-A225-2CF6-55D3EF73B19A}"/>
          </ac:spMkLst>
        </pc:spChg>
        <pc:spChg chg="add del">
          <ac:chgData name="Simona Holotová" userId="b52520ac-2df7-4413-b79d-17fea5c8fd1c" providerId="ADAL" clId="{0B945978-C111-4561-8EBF-286DD877E989}" dt="2023-11-23T15:03:45.146" v="5356"/>
          <ac:spMkLst>
            <pc:docMk/>
            <pc:sldMk cId="2000365961" sldId="346"/>
            <ac:spMk id="6" creationId="{EC569E76-B67E-C666-7A9B-B3E7F96F8859}"/>
          </ac:spMkLst>
        </pc:spChg>
        <pc:picChg chg="add del">
          <ac:chgData name="Simona Holotová" userId="b52520ac-2df7-4413-b79d-17fea5c8fd1c" providerId="ADAL" clId="{0B945978-C111-4561-8EBF-286DD877E989}" dt="2023-11-23T10:33:45.417" v="4013" actId="21"/>
          <ac:picMkLst>
            <pc:docMk/>
            <pc:sldMk cId="2000365961" sldId="346"/>
            <ac:picMk id="5" creationId="{47FAA3CF-7D2A-53F5-AF75-A1BF09E3F0BE}"/>
          </ac:picMkLst>
        </pc:picChg>
        <pc:picChg chg="add del">
          <ac:chgData name="Simona Holotová" userId="b52520ac-2df7-4413-b79d-17fea5c8fd1c" providerId="ADAL" clId="{0B945978-C111-4561-8EBF-286DD877E989}" dt="2023-11-23T10:33:53.877" v="4015" actId="21"/>
          <ac:picMkLst>
            <pc:docMk/>
            <pc:sldMk cId="2000365961" sldId="346"/>
            <ac:picMk id="1026" creationId="{E462090B-7B0B-0462-2091-9750CF0B8E1A}"/>
          </ac:picMkLst>
        </pc:picChg>
        <pc:picChg chg="add mod">
          <ac:chgData name="Simona Holotová" userId="b52520ac-2df7-4413-b79d-17fea5c8fd1c" providerId="ADAL" clId="{0B945978-C111-4561-8EBF-286DD877E989}" dt="2023-11-23T15:04:18.495" v="5383" actId="1076"/>
          <ac:picMkLst>
            <pc:docMk/>
            <pc:sldMk cId="2000365961" sldId="346"/>
            <ac:picMk id="1028" creationId="{F4DC608C-7C25-60FF-38A0-8A943AEAE187}"/>
          </ac:picMkLst>
        </pc:picChg>
        <pc:picChg chg="add mod">
          <ac:chgData name="Simona Holotová" userId="b52520ac-2df7-4413-b79d-17fea5c8fd1c" providerId="ADAL" clId="{0B945978-C111-4561-8EBF-286DD877E989}" dt="2023-11-23T15:04:36.487" v="5388" actId="1076"/>
          <ac:picMkLst>
            <pc:docMk/>
            <pc:sldMk cId="2000365961" sldId="346"/>
            <ac:picMk id="1030" creationId="{539D9D2B-8F58-64EC-A23A-339E4D351084}"/>
          </ac:picMkLst>
        </pc:picChg>
        <pc:picChg chg="add mod">
          <ac:chgData name="Simona Holotová" userId="b52520ac-2df7-4413-b79d-17fea5c8fd1c" providerId="ADAL" clId="{0B945978-C111-4561-8EBF-286DD877E989}" dt="2023-11-23T15:04:38.480" v="5389" actId="1076"/>
          <ac:picMkLst>
            <pc:docMk/>
            <pc:sldMk cId="2000365961" sldId="346"/>
            <ac:picMk id="1032" creationId="{C6EB76ED-BFCF-D3ED-F7FB-BF2456762E92}"/>
          </ac:picMkLst>
        </pc:picChg>
      </pc:sldChg>
      <pc:sldChg chg="addSp delSp modSp new mod modNotesTx">
        <pc:chgData name="Simona Holotová" userId="b52520ac-2df7-4413-b79d-17fea5c8fd1c" providerId="ADAL" clId="{0B945978-C111-4561-8EBF-286DD877E989}" dt="2023-11-23T15:13:46.769" v="5542" actId="1035"/>
        <pc:sldMkLst>
          <pc:docMk/>
          <pc:sldMk cId="1260081882" sldId="347"/>
        </pc:sldMkLst>
        <pc:spChg chg="mod">
          <ac:chgData name="Simona Holotová" userId="b52520ac-2df7-4413-b79d-17fea5c8fd1c" providerId="ADAL" clId="{0B945978-C111-4561-8EBF-286DD877E989}" dt="2023-11-23T15:11:15.160" v="5512" actId="207"/>
          <ac:spMkLst>
            <pc:docMk/>
            <pc:sldMk cId="1260081882" sldId="347"/>
            <ac:spMk id="2" creationId="{9586A351-CE9C-07F0-B885-3CFC0B8F902A}"/>
          </ac:spMkLst>
        </pc:spChg>
        <pc:spChg chg="del">
          <ac:chgData name="Simona Holotová" userId="b52520ac-2df7-4413-b79d-17fea5c8fd1c" providerId="ADAL" clId="{0B945978-C111-4561-8EBF-286DD877E989}" dt="2023-11-23T10:47:46.503" v="4060"/>
          <ac:spMkLst>
            <pc:docMk/>
            <pc:sldMk cId="1260081882" sldId="347"/>
            <ac:spMk id="3" creationId="{FE81B121-B090-ED17-A648-33754A390517}"/>
          </ac:spMkLst>
        </pc:spChg>
        <pc:spChg chg="add del">
          <ac:chgData name="Simona Holotová" userId="b52520ac-2df7-4413-b79d-17fea5c8fd1c" providerId="ADAL" clId="{0B945978-C111-4561-8EBF-286DD877E989}" dt="2023-11-23T10:41:23.334" v="4039"/>
          <ac:spMkLst>
            <pc:docMk/>
            <pc:sldMk cId="1260081882" sldId="347"/>
            <ac:spMk id="7" creationId="{62581AE2-3C13-ADA8-09E3-233CA40606E2}"/>
          </ac:spMkLst>
        </pc:spChg>
        <pc:spChg chg="add del">
          <ac:chgData name="Simona Holotová" userId="b52520ac-2df7-4413-b79d-17fea5c8fd1c" providerId="ADAL" clId="{0B945978-C111-4561-8EBF-286DD877E989}" dt="2023-11-23T10:46:30.690" v="4055"/>
          <ac:spMkLst>
            <pc:docMk/>
            <pc:sldMk cId="1260081882" sldId="347"/>
            <ac:spMk id="11" creationId="{A48A96AE-158C-1A29-695C-D3787860CE03}"/>
          </ac:spMkLst>
        </pc:spChg>
        <pc:spChg chg="add del">
          <ac:chgData name="Simona Holotová" userId="b52520ac-2df7-4413-b79d-17fea5c8fd1c" providerId="ADAL" clId="{0B945978-C111-4561-8EBF-286DD877E989}" dt="2023-11-23T10:46:43.226" v="4057"/>
          <ac:spMkLst>
            <pc:docMk/>
            <pc:sldMk cId="1260081882" sldId="347"/>
            <ac:spMk id="12" creationId="{3B69D8C5-1BBB-1EEE-B8B0-F1A5845AE19B}"/>
          </ac:spMkLst>
        </pc:spChg>
        <pc:spChg chg="add del">
          <ac:chgData name="Simona Holotová" userId="b52520ac-2df7-4413-b79d-17fea5c8fd1c" providerId="ADAL" clId="{0B945978-C111-4561-8EBF-286DD877E989}" dt="2023-11-23T10:47:03.746" v="4059"/>
          <ac:spMkLst>
            <pc:docMk/>
            <pc:sldMk cId="1260081882" sldId="347"/>
            <ac:spMk id="13" creationId="{8A840858-A474-A2A3-BFBF-33C0EAF8738D}"/>
          </ac:spMkLst>
        </pc:spChg>
        <pc:spChg chg="add del mod">
          <ac:chgData name="Simona Holotová" userId="b52520ac-2df7-4413-b79d-17fea5c8fd1c" providerId="ADAL" clId="{0B945978-C111-4561-8EBF-286DD877E989}" dt="2023-11-23T15:13:34.330" v="5537" actId="478"/>
          <ac:spMkLst>
            <pc:docMk/>
            <pc:sldMk cId="1260081882" sldId="347"/>
            <ac:spMk id="19" creationId="{7A55255C-EECA-64E9-A6BC-8CA979C67742}"/>
          </ac:spMkLst>
        </pc:spChg>
        <pc:picChg chg="add del mod">
          <ac:chgData name="Simona Holotová" userId="b52520ac-2df7-4413-b79d-17fea5c8fd1c" providerId="ADAL" clId="{0B945978-C111-4561-8EBF-286DD877E989}" dt="2023-11-23T15:12:41.984" v="5532" actId="478"/>
          <ac:picMkLst>
            <pc:docMk/>
            <pc:sldMk cId="1260081882" sldId="347"/>
            <ac:picMk id="4" creationId="{C24BBAF7-22C1-7269-1417-623311FA0412}"/>
          </ac:picMkLst>
        </pc:picChg>
        <pc:picChg chg="add del mod">
          <ac:chgData name="Simona Holotová" userId="b52520ac-2df7-4413-b79d-17fea5c8fd1c" providerId="ADAL" clId="{0B945978-C111-4561-8EBF-286DD877E989}" dt="2023-11-23T15:12:28.004" v="5530" actId="21"/>
          <ac:picMkLst>
            <pc:docMk/>
            <pc:sldMk cId="1260081882" sldId="347"/>
            <ac:picMk id="5" creationId="{B25798ED-561E-7501-A7DA-BAD55C07A284}"/>
          </ac:picMkLst>
        </pc:picChg>
        <pc:picChg chg="add del mod">
          <ac:chgData name="Simona Holotová" userId="b52520ac-2df7-4413-b79d-17fea5c8fd1c" providerId="ADAL" clId="{0B945978-C111-4561-8EBF-286DD877E989}" dt="2023-11-23T15:12:16.476" v="5528" actId="21"/>
          <ac:picMkLst>
            <pc:docMk/>
            <pc:sldMk cId="1260081882" sldId="347"/>
            <ac:picMk id="6" creationId="{6A6700E7-8711-BE73-A48A-15337315B036}"/>
          </ac:picMkLst>
        </pc:picChg>
        <pc:picChg chg="add del mod">
          <ac:chgData name="Simona Holotová" userId="b52520ac-2df7-4413-b79d-17fea5c8fd1c" providerId="ADAL" clId="{0B945978-C111-4561-8EBF-286DD877E989}" dt="2023-11-23T15:12:09.244" v="5526" actId="21"/>
          <ac:picMkLst>
            <pc:docMk/>
            <pc:sldMk cId="1260081882" sldId="347"/>
            <ac:picMk id="8" creationId="{32A828AF-6BB1-CA24-FCCC-7B4ED51D3D5D}"/>
          </ac:picMkLst>
        </pc:picChg>
        <pc:picChg chg="add mod">
          <ac:chgData name="Simona Holotová" userId="b52520ac-2df7-4413-b79d-17fea5c8fd1c" providerId="ADAL" clId="{0B945978-C111-4561-8EBF-286DD877E989}" dt="2023-11-23T15:13:46.769" v="5542" actId="1035"/>
          <ac:picMkLst>
            <pc:docMk/>
            <pc:sldMk cId="1260081882" sldId="347"/>
            <ac:picMk id="10" creationId="{11944C9A-D0D1-649B-1A08-ECBBB5B6BD17}"/>
          </ac:picMkLst>
        </pc:picChg>
        <pc:picChg chg="add del mod">
          <ac:chgData name="Simona Holotová" userId="b52520ac-2df7-4413-b79d-17fea5c8fd1c" providerId="ADAL" clId="{0B945978-C111-4561-8EBF-286DD877E989}" dt="2023-11-23T15:12:44.999" v="5533" actId="21"/>
          <ac:picMkLst>
            <pc:docMk/>
            <pc:sldMk cId="1260081882" sldId="347"/>
            <ac:picMk id="15" creationId="{F73B286E-B714-ED7B-8396-1BF8155E4EC7}"/>
          </ac:picMkLst>
        </pc:picChg>
        <pc:picChg chg="add del mod">
          <ac:chgData name="Simona Holotová" userId="b52520ac-2df7-4413-b79d-17fea5c8fd1c" providerId="ADAL" clId="{0B945978-C111-4561-8EBF-286DD877E989}" dt="2023-11-23T15:11:53.452" v="5522" actId="21"/>
          <ac:picMkLst>
            <pc:docMk/>
            <pc:sldMk cId="1260081882" sldId="347"/>
            <ac:picMk id="17" creationId="{D7551994-2237-ECBC-7493-B45B9E6256FA}"/>
          </ac:picMkLst>
        </pc:picChg>
        <pc:picChg chg="add del">
          <ac:chgData name="Simona Holotová" userId="b52520ac-2df7-4413-b79d-17fea5c8fd1c" providerId="ADAL" clId="{0B945978-C111-4561-8EBF-286DD877E989}" dt="2023-11-23T15:11:47.715" v="5520" actId="21"/>
          <ac:picMkLst>
            <pc:docMk/>
            <pc:sldMk cId="1260081882" sldId="347"/>
            <ac:picMk id="2050" creationId="{7D2454E6-F9B3-2FB6-422B-6CD2A197740C}"/>
          </ac:picMkLst>
        </pc:picChg>
        <pc:picChg chg="add del">
          <ac:chgData name="Simona Holotová" userId="b52520ac-2df7-4413-b79d-17fea5c8fd1c" providerId="ADAL" clId="{0B945978-C111-4561-8EBF-286DD877E989}" dt="2023-11-23T15:11:59.586" v="5524" actId="21"/>
          <ac:picMkLst>
            <pc:docMk/>
            <pc:sldMk cId="1260081882" sldId="347"/>
            <ac:picMk id="2054" creationId="{F85EFE30-3D61-58FE-7EC6-C15EAE297D56}"/>
          </ac:picMkLst>
        </pc:picChg>
      </pc:sldChg>
      <pc:sldChg chg="addSp delSp modSp new mod">
        <pc:chgData name="Simona Holotová" userId="b52520ac-2df7-4413-b79d-17fea5c8fd1c" providerId="ADAL" clId="{0B945978-C111-4561-8EBF-286DD877E989}" dt="2023-11-21T12:44:12.106" v="2432" actId="1076"/>
        <pc:sldMkLst>
          <pc:docMk/>
          <pc:sldMk cId="4154540978" sldId="348"/>
        </pc:sldMkLst>
        <pc:spChg chg="add mod">
          <ac:chgData name="Simona Holotová" userId="b52520ac-2df7-4413-b79d-17fea5c8fd1c" providerId="ADAL" clId="{0B945978-C111-4561-8EBF-286DD877E989}" dt="2023-11-21T12:44:12.106" v="2432" actId="1076"/>
          <ac:spMkLst>
            <pc:docMk/>
            <pc:sldMk cId="4154540978" sldId="348"/>
            <ac:spMk id="4" creationId="{6161482A-4858-6D5D-099A-761C8D36CC46}"/>
          </ac:spMkLst>
        </pc:spChg>
        <pc:picChg chg="add mod">
          <ac:chgData name="Simona Holotová" userId="b52520ac-2df7-4413-b79d-17fea5c8fd1c" providerId="ADAL" clId="{0B945978-C111-4561-8EBF-286DD877E989}" dt="2023-11-21T12:43:35.210" v="2396" actId="1076"/>
          <ac:picMkLst>
            <pc:docMk/>
            <pc:sldMk cId="4154540978" sldId="348"/>
            <ac:picMk id="3" creationId="{B6F6641A-98D7-B68E-17D6-A20062E7AEF9}"/>
          </ac:picMkLst>
        </pc:picChg>
        <pc:picChg chg="add del mod">
          <ac:chgData name="Simona Holotová" userId="b52520ac-2df7-4413-b79d-17fea5c8fd1c" providerId="ADAL" clId="{0B945978-C111-4561-8EBF-286DD877E989}" dt="2023-11-21T12:31:34.550" v="2347" actId="478"/>
          <ac:picMkLst>
            <pc:docMk/>
            <pc:sldMk cId="4154540978" sldId="348"/>
            <ac:picMk id="4098" creationId="{FBCB1A2A-2DFB-1CB9-FBF2-F07C5B669A6C}"/>
          </ac:picMkLst>
        </pc:picChg>
      </pc:sldChg>
      <pc:sldChg chg="addSp modSp new mod ord">
        <pc:chgData name="Simona Holotová" userId="b52520ac-2df7-4413-b79d-17fea5c8fd1c" providerId="ADAL" clId="{0B945978-C111-4561-8EBF-286DD877E989}" dt="2023-11-21T12:45:14.132" v="2451"/>
        <pc:sldMkLst>
          <pc:docMk/>
          <pc:sldMk cId="4121773082" sldId="349"/>
        </pc:sldMkLst>
        <pc:spChg chg="add mod">
          <ac:chgData name="Simona Holotová" userId="b52520ac-2df7-4413-b79d-17fea5c8fd1c" providerId="ADAL" clId="{0B945978-C111-4561-8EBF-286DD877E989}" dt="2023-11-21T12:44:44.194" v="2436" actId="1076"/>
          <ac:spMkLst>
            <pc:docMk/>
            <pc:sldMk cId="4121773082" sldId="349"/>
            <ac:spMk id="6" creationId="{F51853B0-CFF6-7423-BE64-0FA85521283A}"/>
          </ac:spMkLst>
        </pc:spChg>
        <pc:spChg chg="add mod">
          <ac:chgData name="Simona Holotová" userId="b52520ac-2df7-4413-b79d-17fea5c8fd1c" providerId="ADAL" clId="{0B945978-C111-4561-8EBF-286DD877E989}" dt="2023-11-21T12:45:01.643" v="2447" actId="1076"/>
          <ac:spMkLst>
            <pc:docMk/>
            <pc:sldMk cId="4121773082" sldId="349"/>
            <ac:spMk id="9" creationId="{D91B031C-8513-102E-7B7F-DD58B700E925}"/>
          </ac:spMkLst>
        </pc:spChg>
        <pc:picChg chg="add mod">
          <ac:chgData name="Simona Holotová" userId="b52520ac-2df7-4413-b79d-17fea5c8fd1c" providerId="ADAL" clId="{0B945978-C111-4561-8EBF-286DD877E989}" dt="2023-11-21T12:44:47.396" v="2437" actId="1076"/>
          <ac:picMkLst>
            <pc:docMk/>
            <pc:sldMk cId="4121773082" sldId="349"/>
            <ac:picMk id="3" creationId="{D6335544-FF50-4788-0F86-87B868148FB7}"/>
          </ac:picMkLst>
        </pc:picChg>
        <pc:picChg chg="add mod">
          <ac:chgData name="Simona Holotová" userId="b52520ac-2df7-4413-b79d-17fea5c8fd1c" providerId="ADAL" clId="{0B945978-C111-4561-8EBF-286DD877E989}" dt="2023-11-21T12:44:44.194" v="2436" actId="1076"/>
          <ac:picMkLst>
            <pc:docMk/>
            <pc:sldMk cId="4121773082" sldId="349"/>
            <ac:picMk id="5" creationId="{529F67A9-493B-98B8-952A-3908B808CE96}"/>
          </ac:picMkLst>
        </pc:picChg>
        <pc:cxnChg chg="add mod">
          <ac:chgData name="Simona Holotová" userId="b52520ac-2df7-4413-b79d-17fea5c8fd1c" providerId="ADAL" clId="{0B945978-C111-4561-8EBF-286DD877E989}" dt="2023-11-21T12:44:44.194" v="2436" actId="1076"/>
          <ac:cxnSpMkLst>
            <pc:docMk/>
            <pc:sldMk cId="4121773082" sldId="349"/>
            <ac:cxnSpMk id="8" creationId="{B73C8EA1-CAA8-3559-9660-7CFE791D0894}"/>
          </ac:cxnSpMkLst>
        </pc:cxnChg>
      </pc:sldChg>
      <pc:sldChg chg="addSp delSp modSp new mod">
        <pc:chgData name="Simona Holotová" userId="b52520ac-2df7-4413-b79d-17fea5c8fd1c" providerId="ADAL" clId="{0B945978-C111-4561-8EBF-286DD877E989}" dt="2023-11-21T14:22:10.838" v="2743" actId="1076"/>
        <pc:sldMkLst>
          <pc:docMk/>
          <pc:sldMk cId="3026322742" sldId="350"/>
        </pc:sldMkLst>
        <pc:spChg chg="add mod">
          <ac:chgData name="Simona Holotová" userId="b52520ac-2df7-4413-b79d-17fea5c8fd1c" providerId="ADAL" clId="{0B945978-C111-4561-8EBF-286DD877E989}" dt="2023-11-21T14:22:08.118" v="2742" actId="1076"/>
          <ac:spMkLst>
            <pc:docMk/>
            <pc:sldMk cId="3026322742" sldId="350"/>
            <ac:spMk id="3" creationId="{B86A3C8B-8883-F431-BAB6-0B0A5875AAED}"/>
          </ac:spMkLst>
        </pc:spChg>
        <pc:picChg chg="add del mod">
          <ac:chgData name="Simona Holotová" userId="b52520ac-2df7-4413-b79d-17fea5c8fd1c" providerId="ADAL" clId="{0B945978-C111-4561-8EBF-286DD877E989}" dt="2023-11-21T14:17:20.283" v="2682" actId="478"/>
          <ac:picMkLst>
            <pc:docMk/>
            <pc:sldMk cId="3026322742" sldId="350"/>
            <ac:picMk id="2" creationId="{3C598CC6-3D8E-92FB-E580-5183BCE61801}"/>
          </ac:picMkLst>
        </pc:picChg>
        <pc:picChg chg="add mod">
          <ac:chgData name="Simona Holotová" userId="b52520ac-2df7-4413-b79d-17fea5c8fd1c" providerId="ADAL" clId="{0B945978-C111-4561-8EBF-286DD877E989}" dt="2023-11-21T14:20:07.629" v="2716" actId="14100"/>
          <ac:picMkLst>
            <pc:docMk/>
            <pc:sldMk cId="3026322742" sldId="350"/>
            <ac:picMk id="8194" creationId="{63B3B90E-2021-8B99-7086-2D08106C4078}"/>
          </ac:picMkLst>
        </pc:picChg>
        <pc:picChg chg="add del mod">
          <ac:chgData name="Simona Holotová" userId="b52520ac-2df7-4413-b79d-17fea5c8fd1c" providerId="ADAL" clId="{0B945978-C111-4561-8EBF-286DD877E989}" dt="2023-11-21T14:19:54.986" v="2713" actId="478"/>
          <ac:picMkLst>
            <pc:docMk/>
            <pc:sldMk cId="3026322742" sldId="350"/>
            <ac:picMk id="8196" creationId="{21BA6EE5-BC3F-A340-14C9-46E3FE2B9CD6}"/>
          </ac:picMkLst>
        </pc:picChg>
        <pc:picChg chg="add mod">
          <ac:chgData name="Simona Holotová" userId="b52520ac-2df7-4413-b79d-17fea5c8fd1c" providerId="ADAL" clId="{0B945978-C111-4561-8EBF-286DD877E989}" dt="2023-11-21T14:22:10.838" v="2743" actId="1076"/>
          <ac:picMkLst>
            <pc:docMk/>
            <pc:sldMk cId="3026322742" sldId="350"/>
            <ac:picMk id="8198" creationId="{68B60DD5-7AAF-C635-89F4-4193E01E2460}"/>
          </ac:picMkLst>
        </pc:picChg>
        <pc:picChg chg="add mod">
          <ac:chgData name="Simona Holotová" userId="b52520ac-2df7-4413-b79d-17fea5c8fd1c" providerId="ADAL" clId="{0B945978-C111-4561-8EBF-286DD877E989}" dt="2023-11-21T14:21:22.878" v="2727" actId="14100"/>
          <ac:picMkLst>
            <pc:docMk/>
            <pc:sldMk cId="3026322742" sldId="350"/>
            <ac:picMk id="8200" creationId="{C9E3C183-45AC-2344-1596-A06415B7075F}"/>
          </ac:picMkLst>
        </pc:picChg>
        <pc:picChg chg="add mod">
          <ac:chgData name="Simona Holotová" userId="b52520ac-2df7-4413-b79d-17fea5c8fd1c" providerId="ADAL" clId="{0B945978-C111-4561-8EBF-286DD877E989}" dt="2023-11-21T14:21:44.933" v="2740" actId="1038"/>
          <ac:picMkLst>
            <pc:docMk/>
            <pc:sldMk cId="3026322742" sldId="350"/>
            <ac:picMk id="8202" creationId="{8A64B814-943D-98E1-4164-BB3A4BF0C454}"/>
          </ac:picMkLst>
        </pc:picChg>
      </pc:sldChg>
      <pc:sldChg chg="addSp modSp new">
        <pc:chgData name="Simona Holotová" userId="b52520ac-2df7-4413-b79d-17fea5c8fd1c" providerId="ADAL" clId="{0B945978-C111-4561-8EBF-286DD877E989}" dt="2023-11-21T14:59:25.560" v="2929" actId="1076"/>
        <pc:sldMkLst>
          <pc:docMk/>
          <pc:sldMk cId="1843529027" sldId="351"/>
        </pc:sldMkLst>
        <pc:picChg chg="add mod">
          <ac:chgData name="Simona Holotová" userId="b52520ac-2df7-4413-b79d-17fea5c8fd1c" providerId="ADAL" clId="{0B945978-C111-4561-8EBF-286DD877E989}" dt="2023-11-21T14:59:25.560" v="2929" actId="1076"/>
          <ac:picMkLst>
            <pc:docMk/>
            <pc:sldMk cId="1843529027" sldId="351"/>
            <ac:picMk id="2" creationId="{AF4C1E0F-783C-61AD-0D96-62A89B081D63}"/>
          </ac:picMkLst>
        </pc:picChg>
      </pc:sldChg>
      <pc:sldChg chg="addSp delSp modSp new del">
        <pc:chgData name="Simona Holotová" userId="b52520ac-2df7-4413-b79d-17fea5c8fd1c" providerId="ADAL" clId="{0B945978-C111-4561-8EBF-286DD877E989}" dt="2023-11-21T14:27:48.723" v="2800" actId="47"/>
        <pc:sldMkLst>
          <pc:docMk/>
          <pc:sldMk cId="4254846902" sldId="351"/>
        </pc:sldMkLst>
        <pc:picChg chg="add del mod">
          <ac:chgData name="Simona Holotová" userId="b52520ac-2df7-4413-b79d-17fea5c8fd1c" providerId="ADAL" clId="{0B945978-C111-4561-8EBF-286DD877E989}" dt="2023-11-21T14:27:46.463" v="2799" actId="21"/>
          <ac:picMkLst>
            <pc:docMk/>
            <pc:sldMk cId="4254846902" sldId="351"/>
            <ac:picMk id="2" creationId="{BC7E33BA-CFA6-64E5-5022-1A4250976786}"/>
          </ac:picMkLst>
        </pc:picChg>
      </pc:sldChg>
      <pc:sldChg chg="addSp delSp modSp new del mod">
        <pc:chgData name="Simona Holotová" userId="b52520ac-2df7-4413-b79d-17fea5c8fd1c" providerId="ADAL" clId="{0B945978-C111-4561-8EBF-286DD877E989}" dt="2023-11-21T15:44:01.044" v="3308" actId="47"/>
        <pc:sldMkLst>
          <pc:docMk/>
          <pc:sldMk cId="2267081572" sldId="352"/>
        </pc:sldMkLst>
        <pc:spChg chg="mod">
          <ac:chgData name="Simona Holotová" userId="b52520ac-2df7-4413-b79d-17fea5c8fd1c" providerId="ADAL" clId="{0B945978-C111-4561-8EBF-286DD877E989}" dt="2023-11-21T15:43:48" v="3303" actId="21"/>
          <ac:spMkLst>
            <pc:docMk/>
            <pc:sldMk cId="2267081572" sldId="352"/>
            <ac:spMk id="3" creationId="{95CB90F9-8B71-AE40-7A65-6F3E3E538C32}"/>
          </ac:spMkLst>
        </pc:spChg>
        <pc:picChg chg="add del mod">
          <ac:chgData name="Simona Holotová" userId="b52520ac-2df7-4413-b79d-17fea5c8fd1c" providerId="ADAL" clId="{0B945978-C111-4561-8EBF-286DD877E989}" dt="2023-11-21T15:43:59.423" v="3307" actId="21"/>
          <ac:picMkLst>
            <pc:docMk/>
            <pc:sldMk cId="2267081572" sldId="352"/>
            <ac:picMk id="4" creationId="{27C18052-8C77-0D1C-111B-15107B61A1B3}"/>
          </ac:picMkLst>
        </pc:picChg>
      </pc:sldChg>
      <pc:sldChg chg="addSp delSp modSp new mod">
        <pc:chgData name="Simona Holotová" userId="b52520ac-2df7-4413-b79d-17fea5c8fd1c" providerId="ADAL" clId="{0B945978-C111-4561-8EBF-286DD877E989}" dt="2023-11-21T15:45:36.401" v="3325" actId="20577"/>
        <pc:sldMkLst>
          <pc:docMk/>
          <pc:sldMk cId="515457643" sldId="353"/>
        </pc:sldMkLst>
        <pc:spChg chg="del">
          <ac:chgData name="Simona Holotová" userId="b52520ac-2df7-4413-b79d-17fea5c8fd1c" providerId="ADAL" clId="{0B945978-C111-4561-8EBF-286DD877E989}" dt="2023-11-21T15:42:35.881" v="3284" actId="478"/>
          <ac:spMkLst>
            <pc:docMk/>
            <pc:sldMk cId="515457643" sldId="353"/>
            <ac:spMk id="2" creationId="{2E8A7885-9E83-59D0-F278-4D4458FD3F53}"/>
          </ac:spMkLst>
        </pc:spChg>
        <pc:spChg chg="mod">
          <ac:chgData name="Simona Holotová" userId="b52520ac-2df7-4413-b79d-17fea5c8fd1c" providerId="ADAL" clId="{0B945978-C111-4561-8EBF-286DD877E989}" dt="2023-11-21T15:45:16.610" v="3321" actId="14100"/>
          <ac:spMkLst>
            <pc:docMk/>
            <pc:sldMk cId="515457643" sldId="353"/>
            <ac:spMk id="3" creationId="{74635A67-5C1C-CA4F-73CA-60A289BAD3FC}"/>
          </ac:spMkLst>
        </pc:spChg>
        <pc:spChg chg="mod">
          <ac:chgData name="Simona Holotová" userId="b52520ac-2df7-4413-b79d-17fea5c8fd1c" providerId="ADAL" clId="{0B945978-C111-4561-8EBF-286DD877E989}" dt="2023-11-21T15:45:36.401" v="3325" actId="20577"/>
          <ac:spMkLst>
            <pc:docMk/>
            <pc:sldMk cId="515457643" sldId="353"/>
            <ac:spMk id="4" creationId="{BDE4FFE9-B8F6-028C-0FD9-411678CB0A51}"/>
          </ac:spMkLst>
        </pc:spChg>
        <pc:spChg chg="mod">
          <ac:chgData name="Simona Holotová" userId="b52520ac-2df7-4413-b79d-17fea5c8fd1c" providerId="ADAL" clId="{0B945978-C111-4561-8EBF-286DD877E989}" dt="2023-11-21T15:45:04.850" v="3320" actId="115"/>
          <ac:spMkLst>
            <pc:docMk/>
            <pc:sldMk cId="515457643" sldId="353"/>
            <ac:spMk id="5" creationId="{966F7C93-8F3A-E468-D274-E48E55F408D9}"/>
          </ac:spMkLst>
        </pc:spChg>
        <pc:spChg chg="mod">
          <ac:chgData name="Simona Holotová" userId="b52520ac-2df7-4413-b79d-17fea5c8fd1c" providerId="ADAL" clId="{0B945978-C111-4561-8EBF-286DD877E989}" dt="2023-11-21T15:44:43.513" v="3315" actId="1076"/>
          <ac:spMkLst>
            <pc:docMk/>
            <pc:sldMk cId="515457643" sldId="353"/>
            <ac:spMk id="6" creationId="{772A5ED6-C3FF-8AB1-A496-F07DEAB21307}"/>
          </ac:spMkLst>
        </pc:spChg>
        <pc:picChg chg="add mod">
          <ac:chgData name="Simona Holotová" userId="b52520ac-2df7-4413-b79d-17fea5c8fd1c" providerId="ADAL" clId="{0B945978-C111-4561-8EBF-286DD877E989}" dt="2023-11-21T15:45:23.281" v="3322" actId="1076"/>
          <ac:picMkLst>
            <pc:docMk/>
            <pc:sldMk cId="515457643" sldId="353"/>
            <ac:picMk id="7" creationId="{3BD1CF32-CC1F-73A8-EF5B-BBB97AE0BF91}"/>
          </ac:picMkLst>
        </pc:picChg>
      </pc:sldChg>
      <pc:sldChg chg="addSp delSp modSp new mod modNotesTx">
        <pc:chgData name="Simona Holotová" userId="b52520ac-2df7-4413-b79d-17fea5c8fd1c" providerId="ADAL" clId="{0B945978-C111-4561-8EBF-286DD877E989}" dt="2023-11-23T19:11:36.598" v="6033" actId="1076"/>
        <pc:sldMkLst>
          <pc:docMk/>
          <pc:sldMk cId="61608569" sldId="354"/>
        </pc:sldMkLst>
        <pc:spChg chg="mod">
          <ac:chgData name="Simona Holotová" userId="b52520ac-2df7-4413-b79d-17fea5c8fd1c" providerId="ADAL" clId="{0B945978-C111-4561-8EBF-286DD877E989}" dt="2023-11-23T19:11:36.598" v="6033" actId="1076"/>
          <ac:spMkLst>
            <pc:docMk/>
            <pc:sldMk cId="61608569" sldId="354"/>
            <ac:spMk id="2" creationId="{8F8A9F1B-5554-BDB4-73BF-342F8E0D9FBB}"/>
          </ac:spMkLst>
        </pc:spChg>
        <pc:spChg chg="mod">
          <ac:chgData name="Simona Holotová" userId="b52520ac-2df7-4413-b79d-17fea5c8fd1c" providerId="ADAL" clId="{0B945978-C111-4561-8EBF-286DD877E989}" dt="2023-11-23T19:11:23.897" v="6030" actId="1076"/>
          <ac:spMkLst>
            <pc:docMk/>
            <pc:sldMk cId="61608569" sldId="354"/>
            <ac:spMk id="3" creationId="{3BA66953-1717-1275-51AC-77BD48BA889C}"/>
          </ac:spMkLst>
        </pc:spChg>
        <pc:picChg chg="add del mod">
          <ac:chgData name="Simona Holotová" userId="b52520ac-2df7-4413-b79d-17fea5c8fd1c" providerId="ADAL" clId="{0B945978-C111-4561-8EBF-286DD877E989}" dt="2023-11-22T08:38:37.775" v="3836" actId="21"/>
          <ac:picMkLst>
            <pc:docMk/>
            <pc:sldMk cId="61608569" sldId="354"/>
            <ac:picMk id="5" creationId="{F63A8335-55CA-ECB4-BC9C-E16AF0E7C4E4}"/>
          </ac:picMkLst>
        </pc:picChg>
        <pc:picChg chg="add del mod">
          <ac:chgData name="Simona Holotová" userId="b52520ac-2df7-4413-b79d-17fea5c8fd1c" providerId="ADAL" clId="{0B945978-C111-4561-8EBF-286DD877E989}" dt="2023-11-22T08:43:32.273" v="3881" actId="478"/>
          <ac:picMkLst>
            <pc:docMk/>
            <pc:sldMk cId="61608569" sldId="354"/>
            <ac:picMk id="7" creationId="{2DA83B39-C007-CEA5-C53B-81610A379A61}"/>
          </ac:picMkLst>
        </pc:picChg>
        <pc:picChg chg="add del mod">
          <ac:chgData name="Simona Holotová" userId="b52520ac-2df7-4413-b79d-17fea5c8fd1c" providerId="ADAL" clId="{0B945978-C111-4561-8EBF-286DD877E989}" dt="2023-11-22T08:43:56.357" v="3885" actId="478"/>
          <ac:picMkLst>
            <pc:docMk/>
            <pc:sldMk cId="61608569" sldId="354"/>
            <ac:picMk id="2050" creationId="{22AFCB09-F7E6-14D8-731C-E9A0BB9A97CE}"/>
          </ac:picMkLst>
        </pc:picChg>
        <pc:picChg chg="add mod">
          <ac:chgData name="Simona Holotová" userId="b52520ac-2df7-4413-b79d-17fea5c8fd1c" providerId="ADAL" clId="{0B945978-C111-4561-8EBF-286DD877E989}" dt="2023-11-23T19:11:29.682" v="6032" actId="14100"/>
          <ac:picMkLst>
            <pc:docMk/>
            <pc:sldMk cId="61608569" sldId="354"/>
            <ac:picMk id="2052" creationId="{723C7100-57B4-C9CB-9D80-0B181C471EB4}"/>
          </ac:picMkLst>
        </pc:picChg>
      </pc:sldChg>
      <pc:sldChg chg="addSp modSp new mod modNotesTx">
        <pc:chgData name="Simona Holotová" userId="b52520ac-2df7-4413-b79d-17fea5c8fd1c" providerId="ADAL" clId="{0B945978-C111-4561-8EBF-286DD877E989}" dt="2023-11-23T13:28:03.760" v="4309" actId="207"/>
        <pc:sldMkLst>
          <pc:docMk/>
          <pc:sldMk cId="1812382195" sldId="355"/>
        </pc:sldMkLst>
        <pc:spChg chg="mod">
          <ac:chgData name="Simona Holotová" userId="b52520ac-2df7-4413-b79d-17fea5c8fd1c" providerId="ADAL" clId="{0B945978-C111-4561-8EBF-286DD877E989}" dt="2023-11-23T13:28:03.760" v="4309" actId="207"/>
          <ac:spMkLst>
            <pc:docMk/>
            <pc:sldMk cId="1812382195" sldId="355"/>
            <ac:spMk id="2" creationId="{8201C9B1-70DF-95EF-CB9A-F68DD5ADEDC9}"/>
          </ac:spMkLst>
        </pc:spChg>
        <pc:spChg chg="mod">
          <ac:chgData name="Simona Holotová" userId="b52520ac-2df7-4413-b79d-17fea5c8fd1c" providerId="ADAL" clId="{0B945978-C111-4561-8EBF-286DD877E989}" dt="2023-11-23T13:27:51.538" v="4307" actId="27636"/>
          <ac:spMkLst>
            <pc:docMk/>
            <pc:sldMk cId="1812382195" sldId="355"/>
            <ac:spMk id="3" creationId="{A35A6345-ED76-B412-85AC-E209A30110A4}"/>
          </ac:spMkLst>
        </pc:spChg>
        <pc:picChg chg="add mod">
          <ac:chgData name="Simona Holotová" userId="b52520ac-2df7-4413-b79d-17fea5c8fd1c" providerId="ADAL" clId="{0B945978-C111-4561-8EBF-286DD877E989}" dt="2023-11-23T13:27:57.173" v="4308" actId="1076"/>
          <ac:picMkLst>
            <pc:docMk/>
            <pc:sldMk cId="1812382195" sldId="355"/>
            <ac:picMk id="4098" creationId="{D36D61B6-F3BE-9108-DDAF-D8C7F082FDCD}"/>
          </ac:picMkLst>
        </pc:picChg>
      </pc:sldChg>
      <pc:sldChg chg="addSp delSp modSp new mod modNotesTx">
        <pc:chgData name="Simona Holotová" userId="b52520ac-2df7-4413-b79d-17fea5c8fd1c" providerId="ADAL" clId="{0B945978-C111-4561-8EBF-286DD877E989}" dt="2023-11-23T18:52:29.166" v="5960" actId="20577"/>
        <pc:sldMkLst>
          <pc:docMk/>
          <pc:sldMk cId="3658340512" sldId="356"/>
        </pc:sldMkLst>
        <pc:spChg chg="mod">
          <ac:chgData name="Simona Holotová" userId="b52520ac-2df7-4413-b79d-17fea5c8fd1c" providerId="ADAL" clId="{0B945978-C111-4561-8EBF-286DD877E989}" dt="2023-11-23T13:36:15.883" v="4431" actId="207"/>
          <ac:spMkLst>
            <pc:docMk/>
            <pc:sldMk cId="3658340512" sldId="356"/>
            <ac:spMk id="2" creationId="{15ACC795-4C3B-37D4-6ABD-4816B362458C}"/>
          </ac:spMkLst>
        </pc:spChg>
        <pc:spChg chg="mod">
          <ac:chgData name="Simona Holotová" userId="b52520ac-2df7-4413-b79d-17fea5c8fd1c" providerId="ADAL" clId="{0B945978-C111-4561-8EBF-286DD877E989}" dt="2023-11-23T18:52:29.166" v="5960" actId="20577"/>
          <ac:spMkLst>
            <pc:docMk/>
            <pc:sldMk cId="3658340512" sldId="356"/>
            <ac:spMk id="3" creationId="{A2101252-EB78-A731-4D28-1B1DD2472051}"/>
          </ac:spMkLst>
        </pc:spChg>
        <pc:picChg chg="add mod">
          <ac:chgData name="Simona Holotová" userId="b52520ac-2df7-4413-b79d-17fea5c8fd1c" providerId="ADAL" clId="{0B945978-C111-4561-8EBF-286DD877E989}" dt="2023-11-23T13:36:05.441" v="4426" actId="1076"/>
          <ac:picMkLst>
            <pc:docMk/>
            <pc:sldMk cId="3658340512" sldId="356"/>
            <ac:picMk id="3074" creationId="{033451C8-3968-C202-CD44-9F8E7E9FB269}"/>
          </ac:picMkLst>
        </pc:picChg>
        <pc:picChg chg="add del mod">
          <ac:chgData name="Simona Holotová" userId="b52520ac-2df7-4413-b79d-17fea5c8fd1c" providerId="ADAL" clId="{0B945978-C111-4561-8EBF-286DD877E989}" dt="2023-11-23T13:29:07.984" v="4328" actId="478"/>
          <ac:picMkLst>
            <pc:docMk/>
            <pc:sldMk cId="3658340512" sldId="356"/>
            <ac:picMk id="3076" creationId="{387DDF78-0D01-50C7-CFFD-7529D957AE71}"/>
          </ac:picMkLst>
        </pc:picChg>
        <pc:picChg chg="add del mod">
          <ac:chgData name="Simona Holotová" userId="b52520ac-2df7-4413-b79d-17fea5c8fd1c" providerId="ADAL" clId="{0B945978-C111-4561-8EBF-286DD877E989}" dt="2023-11-23T13:29:17.098" v="4329" actId="21"/>
          <ac:picMkLst>
            <pc:docMk/>
            <pc:sldMk cId="3658340512" sldId="356"/>
            <ac:picMk id="3078" creationId="{9F60BE32-CDFA-6C8E-6268-06A75F21C79E}"/>
          </ac:picMkLst>
        </pc:picChg>
        <pc:picChg chg="add mod">
          <ac:chgData name="Simona Holotová" userId="b52520ac-2df7-4413-b79d-17fea5c8fd1c" providerId="ADAL" clId="{0B945978-C111-4561-8EBF-286DD877E989}" dt="2023-11-23T13:36:12.793" v="4430" actId="1076"/>
          <ac:picMkLst>
            <pc:docMk/>
            <pc:sldMk cId="3658340512" sldId="356"/>
            <ac:picMk id="3080" creationId="{5DC640CD-713B-5876-1920-749D0BA560F0}"/>
          </ac:picMkLst>
        </pc:picChg>
      </pc:sldChg>
      <pc:sldChg chg="addSp delSp modSp new mod ord modNotesTx">
        <pc:chgData name="Simona Holotová" userId="b52520ac-2df7-4413-b79d-17fea5c8fd1c" providerId="ADAL" clId="{0B945978-C111-4561-8EBF-286DD877E989}" dt="2023-11-23T14:13:19.055" v="4775" actId="14100"/>
        <pc:sldMkLst>
          <pc:docMk/>
          <pc:sldMk cId="116184295" sldId="357"/>
        </pc:sldMkLst>
        <pc:spChg chg="mod">
          <ac:chgData name="Simona Holotová" userId="b52520ac-2df7-4413-b79d-17fea5c8fd1c" providerId="ADAL" clId="{0B945978-C111-4561-8EBF-286DD877E989}" dt="2023-11-23T14:12:54.469" v="4766" actId="1076"/>
          <ac:spMkLst>
            <pc:docMk/>
            <pc:sldMk cId="116184295" sldId="357"/>
            <ac:spMk id="2" creationId="{6AD13625-F78B-3185-9902-210A438490FE}"/>
          </ac:spMkLst>
        </pc:spChg>
        <pc:spChg chg="mod">
          <ac:chgData name="Simona Holotová" userId="b52520ac-2df7-4413-b79d-17fea5c8fd1c" providerId="ADAL" clId="{0B945978-C111-4561-8EBF-286DD877E989}" dt="2023-11-23T14:12:57.701" v="4768" actId="1035"/>
          <ac:spMkLst>
            <pc:docMk/>
            <pc:sldMk cId="116184295" sldId="357"/>
            <ac:spMk id="3" creationId="{7E9DB501-8818-9F95-0BC7-5819F4A4179D}"/>
          </ac:spMkLst>
        </pc:spChg>
        <pc:spChg chg="add mod">
          <ac:chgData name="Simona Holotová" userId="b52520ac-2df7-4413-b79d-17fea5c8fd1c" providerId="ADAL" clId="{0B945978-C111-4561-8EBF-286DD877E989}" dt="2023-11-23T14:13:19.055" v="4775" actId="14100"/>
          <ac:spMkLst>
            <pc:docMk/>
            <pc:sldMk cId="116184295" sldId="357"/>
            <ac:spMk id="4" creationId="{CB371C89-8E6B-D8A0-9552-2B9B61558FEB}"/>
          </ac:spMkLst>
        </pc:spChg>
        <pc:picChg chg="add del mod">
          <ac:chgData name="Simona Holotová" userId="b52520ac-2df7-4413-b79d-17fea5c8fd1c" providerId="ADAL" clId="{0B945978-C111-4561-8EBF-286DD877E989}" dt="2023-11-23T14:11:23.966" v="4738"/>
          <ac:picMkLst>
            <pc:docMk/>
            <pc:sldMk cId="116184295" sldId="357"/>
            <ac:picMk id="12290" creationId="{5E5E84F9-833A-E156-9983-B72CBE272170}"/>
          </ac:picMkLst>
        </pc:picChg>
        <pc:picChg chg="add mod">
          <ac:chgData name="Simona Holotová" userId="b52520ac-2df7-4413-b79d-17fea5c8fd1c" providerId="ADAL" clId="{0B945978-C111-4561-8EBF-286DD877E989}" dt="2023-11-23T14:12:50.245" v="4765" actId="1076"/>
          <ac:picMkLst>
            <pc:docMk/>
            <pc:sldMk cId="116184295" sldId="357"/>
            <ac:picMk id="12292" creationId="{13304F71-D70D-A97A-B1D1-FF853BF91054}"/>
          </ac:picMkLst>
        </pc:picChg>
      </pc:sldChg>
      <pc:sldChg chg="addSp modSp new del mod modNotesTx">
        <pc:chgData name="Simona Holotová" userId="b52520ac-2df7-4413-b79d-17fea5c8fd1c" providerId="ADAL" clId="{0B945978-C111-4561-8EBF-286DD877E989}" dt="2023-11-23T19:06:51.192" v="5977" actId="47"/>
        <pc:sldMkLst>
          <pc:docMk/>
          <pc:sldMk cId="1021940472" sldId="358"/>
        </pc:sldMkLst>
        <pc:spChg chg="mod">
          <ac:chgData name="Simona Holotová" userId="b52520ac-2df7-4413-b79d-17fea5c8fd1c" providerId="ADAL" clId="{0B945978-C111-4561-8EBF-286DD877E989}" dt="2023-11-22T08:44:33.808" v="3897" actId="1036"/>
          <ac:spMkLst>
            <pc:docMk/>
            <pc:sldMk cId="1021940472" sldId="358"/>
            <ac:spMk id="2" creationId="{0FDDA3E5-FFB4-5846-D5F6-B91A8BFF96DC}"/>
          </ac:spMkLst>
        </pc:spChg>
        <pc:spChg chg="mod">
          <ac:chgData name="Simona Holotová" userId="b52520ac-2df7-4413-b79d-17fea5c8fd1c" providerId="ADAL" clId="{0B945978-C111-4561-8EBF-286DD877E989}" dt="2023-11-21T19:36:38.725" v="3649" actId="20577"/>
          <ac:spMkLst>
            <pc:docMk/>
            <pc:sldMk cId="1021940472" sldId="358"/>
            <ac:spMk id="3" creationId="{F4AC28C4-EC10-2077-F2F0-4C2C032D5735}"/>
          </ac:spMkLst>
        </pc:spChg>
        <pc:picChg chg="add mod">
          <ac:chgData name="Simona Holotová" userId="b52520ac-2df7-4413-b79d-17fea5c8fd1c" providerId="ADAL" clId="{0B945978-C111-4561-8EBF-286DD877E989}" dt="2023-11-21T19:36:30.938" v="3646" actId="14100"/>
          <ac:picMkLst>
            <pc:docMk/>
            <pc:sldMk cId="1021940472" sldId="358"/>
            <ac:picMk id="11266" creationId="{5B696740-F6D9-5B2D-FC98-282706789C89}"/>
          </ac:picMkLst>
        </pc:picChg>
      </pc:sldChg>
      <pc:sldChg chg="addSp delSp modSp new mod ord setBg">
        <pc:chgData name="Simona Holotová" userId="b52520ac-2df7-4413-b79d-17fea5c8fd1c" providerId="ADAL" clId="{0B945978-C111-4561-8EBF-286DD877E989}" dt="2023-11-23T19:12:48.398" v="6036" actId="115"/>
        <pc:sldMkLst>
          <pc:docMk/>
          <pc:sldMk cId="1296472418" sldId="359"/>
        </pc:sldMkLst>
        <pc:spChg chg="mod">
          <ac:chgData name="Simona Holotová" userId="b52520ac-2df7-4413-b79d-17fea5c8fd1c" providerId="ADAL" clId="{0B945978-C111-4561-8EBF-286DD877E989}" dt="2023-11-23T19:06:42.067" v="5976" actId="20577"/>
          <ac:spMkLst>
            <pc:docMk/>
            <pc:sldMk cId="1296472418" sldId="359"/>
            <ac:spMk id="2" creationId="{7CDF9F8D-8785-9BE1-9FBF-4C744D52548A}"/>
          </ac:spMkLst>
        </pc:spChg>
        <pc:spChg chg="mod ord">
          <ac:chgData name="Simona Holotová" userId="b52520ac-2df7-4413-b79d-17fea5c8fd1c" providerId="ADAL" clId="{0B945978-C111-4561-8EBF-286DD877E989}" dt="2023-11-23T19:12:48.398" v="6036" actId="115"/>
          <ac:spMkLst>
            <pc:docMk/>
            <pc:sldMk cId="1296472418" sldId="359"/>
            <ac:spMk id="3" creationId="{93ECBBBF-773F-67DF-F5C6-0AD264155709}"/>
          </ac:spMkLst>
        </pc:spChg>
        <pc:spChg chg="add">
          <ac:chgData name="Simona Holotová" userId="b52520ac-2df7-4413-b79d-17fea5c8fd1c" providerId="ADAL" clId="{0B945978-C111-4561-8EBF-286DD877E989}" dt="2023-11-22T08:34:35.466" v="3821" actId="26606"/>
          <ac:spMkLst>
            <pc:docMk/>
            <pc:sldMk cId="1296472418" sldId="359"/>
            <ac:spMk id="1030" creationId="{71A784BF-09DB-448D-99FC-B49DFC6605D5}"/>
          </ac:spMkLst>
        </pc:spChg>
        <pc:spChg chg="add">
          <ac:chgData name="Simona Holotová" userId="b52520ac-2df7-4413-b79d-17fea5c8fd1c" providerId="ADAL" clId="{0B945978-C111-4561-8EBF-286DD877E989}" dt="2023-11-22T08:34:35.466" v="3821" actId="26606"/>
          <ac:spMkLst>
            <pc:docMk/>
            <pc:sldMk cId="1296472418" sldId="359"/>
            <ac:spMk id="1035" creationId="{917859B3-4C91-478D-929D-BB6433F90849}"/>
          </ac:spMkLst>
        </pc:spChg>
        <pc:spChg chg="add">
          <ac:chgData name="Simona Holotová" userId="b52520ac-2df7-4413-b79d-17fea5c8fd1c" providerId="ADAL" clId="{0B945978-C111-4561-8EBF-286DD877E989}" dt="2023-11-22T08:34:35.466" v="3821" actId="26606"/>
          <ac:spMkLst>
            <pc:docMk/>
            <pc:sldMk cId="1296472418" sldId="359"/>
            <ac:spMk id="1037" creationId="{6283FBD2-A663-469F-855C-06D86E3C1161}"/>
          </ac:spMkLst>
        </pc:spChg>
        <pc:spChg chg="add">
          <ac:chgData name="Simona Holotová" userId="b52520ac-2df7-4413-b79d-17fea5c8fd1c" providerId="ADAL" clId="{0B945978-C111-4561-8EBF-286DD877E989}" dt="2023-11-22T08:34:35.466" v="3821" actId="26606"/>
          <ac:spMkLst>
            <pc:docMk/>
            <pc:sldMk cId="1296472418" sldId="359"/>
            <ac:spMk id="1039" creationId="{8A1279FC-7441-4E55-B082-2774E6316482}"/>
          </ac:spMkLst>
        </pc:spChg>
        <pc:grpChg chg="add del">
          <ac:chgData name="Simona Holotová" userId="b52520ac-2df7-4413-b79d-17fea5c8fd1c" providerId="ADAL" clId="{0B945978-C111-4561-8EBF-286DD877E989}" dt="2023-11-22T08:33:40.032" v="3818" actId="26606"/>
          <ac:grpSpMkLst>
            <pc:docMk/>
            <pc:sldMk cId="1296472418" sldId="359"/>
            <ac:grpSpMk id="1033" creationId="{E33D8A0C-28ED-C6DD-9FF8-421807F54E12}"/>
          </ac:grpSpMkLst>
        </pc:grpChg>
        <pc:picChg chg="add mod">
          <ac:chgData name="Simona Holotová" userId="b52520ac-2df7-4413-b79d-17fea5c8fd1c" providerId="ADAL" clId="{0B945978-C111-4561-8EBF-286DD877E989}" dt="2023-11-23T19:08:42.369" v="6002" actId="1076"/>
          <ac:picMkLst>
            <pc:docMk/>
            <pc:sldMk cId="1296472418" sldId="359"/>
            <ac:picMk id="5" creationId="{EF6F7C73-AC10-FBC3-2A5A-F5022727DE47}"/>
          </ac:picMkLst>
        </pc:picChg>
        <pc:picChg chg="add del mod">
          <ac:chgData name="Simona Holotová" userId="b52520ac-2df7-4413-b79d-17fea5c8fd1c" providerId="ADAL" clId="{0B945978-C111-4561-8EBF-286DD877E989}" dt="2023-11-23T19:08:32.685" v="5999" actId="478"/>
          <ac:picMkLst>
            <pc:docMk/>
            <pc:sldMk cId="1296472418" sldId="359"/>
            <ac:picMk id="7" creationId="{91504779-FA96-DD02-C154-3A6CED37E88E}"/>
          </ac:picMkLst>
        </pc:picChg>
        <pc:picChg chg="add del mod ord">
          <ac:chgData name="Simona Holotová" userId="b52520ac-2df7-4413-b79d-17fea5c8fd1c" providerId="ADAL" clId="{0B945978-C111-4561-8EBF-286DD877E989}" dt="2023-11-22T08:33:43.448" v="3819" actId="21"/>
          <ac:picMkLst>
            <pc:docMk/>
            <pc:sldMk cId="1296472418" sldId="359"/>
            <ac:picMk id="1026" creationId="{E617BB05-44BE-86F7-5C50-F167FD411664}"/>
          </ac:picMkLst>
        </pc:picChg>
        <pc:picChg chg="add mod ord">
          <ac:chgData name="Simona Holotová" userId="b52520ac-2df7-4413-b79d-17fea5c8fd1c" providerId="ADAL" clId="{0B945978-C111-4561-8EBF-286DD877E989}" dt="2023-11-23T19:08:37.923" v="6001" actId="1076"/>
          <ac:picMkLst>
            <pc:docMk/>
            <pc:sldMk cId="1296472418" sldId="359"/>
            <ac:picMk id="1028" creationId="{D426BE1B-B1B1-767F-EF7B-B5BBF7570ED4}"/>
          </ac:picMkLst>
        </pc:picChg>
      </pc:sldChg>
      <pc:sldChg chg="addSp delSp modSp new mod">
        <pc:chgData name="Simona Holotová" userId="b52520ac-2df7-4413-b79d-17fea5c8fd1c" providerId="ADAL" clId="{0B945978-C111-4561-8EBF-286DD877E989}" dt="2023-11-22T08:40:21.483" v="3874" actId="1035"/>
        <pc:sldMkLst>
          <pc:docMk/>
          <pc:sldMk cId="252130549" sldId="360"/>
        </pc:sldMkLst>
        <pc:spChg chg="add del mod">
          <ac:chgData name="Simona Holotová" userId="b52520ac-2df7-4413-b79d-17fea5c8fd1c" providerId="ADAL" clId="{0B945978-C111-4561-8EBF-286DD877E989}" dt="2023-11-22T08:39:26.083" v="3842"/>
          <ac:spMkLst>
            <pc:docMk/>
            <pc:sldMk cId="252130549" sldId="360"/>
            <ac:spMk id="3" creationId="{A097C902-51F4-0FB1-7087-405AE73CDD38}"/>
          </ac:spMkLst>
        </pc:spChg>
        <pc:spChg chg="add mod">
          <ac:chgData name="Simona Holotová" userId="b52520ac-2df7-4413-b79d-17fea5c8fd1c" providerId="ADAL" clId="{0B945978-C111-4561-8EBF-286DD877E989}" dt="2023-11-22T08:40:21.483" v="3874" actId="1035"/>
          <ac:spMkLst>
            <pc:docMk/>
            <pc:sldMk cId="252130549" sldId="360"/>
            <ac:spMk id="5" creationId="{AC3C8235-3E9E-6C17-F00B-1F82EA8FCCB1}"/>
          </ac:spMkLst>
        </pc:spChg>
        <pc:picChg chg="add mod">
          <ac:chgData name="Simona Holotová" userId="b52520ac-2df7-4413-b79d-17fea5c8fd1c" providerId="ADAL" clId="{0B945978-C111-4561-8EBF-286DD877E989}" dt="2023-11-22T08:40:16.922" v="3870" actId="1076"/>
          <ac:picMkLst>
            <pc:docMk/>
            <pc:sldMk cId="252130549" sldId="360"/>
            <ac:picMk id="2" creationId="{AE9E33A1-ACD2-A7EF-BF15-FD068BEA18BA}"/>
          </ac:picMkLst>
        </pc:picChg>
        <pc:picChg chg="add del mod">
          <ac:chgData name="Simona Holotová" userId="b52520ac-2df7-4413-b79d-17fea5c8fd1c" providerId="ADAL" clId="{0B945978-C111-4561-8EBF-286DD877E989}" dt="2023-11-22T08:39:40.251" v="3844"/>
          <ac:picMkLst>
            <pc:docMk/>
            <pc:sldMk cId="252130549" sldId="360"/>
            <ac:picMk id="4" creationId="{FC37E2AD-2E57-1C78-CB99-B5E65F526AEF}"/>
          </ac:picMkLst>
        </pc:picChg>
      </pc:sldChg>
      <pc:sldChg chg="addSp new">
        <pc:chgData name="Simona Holotová" userId="b52520ac-2df7-4413-b79d-17fea5c8fd1c" providerId="ADAL" clId="{0B945978-C111-4561-8EBF-286DD877E989}" dt="2023-11-23T10:45:24.726" v="4053"/>
        <pc:sldMkLst>
          <pc:docMk/>
          <pc:sldMk cId="1658860826" sldId="361"/>
        </pc:sldMkLst>
        <pc:picChg chg="add">
          <ac:chgData name="Simona Holotová" userId="b52520ac-2df7-4413-b79d-17fea5c8fd1c" providerId="ADAL" clId="{0B945978-C111-4561-8EBF-286DD877E989}" dt="2023-11-23T10:45:24.726" v="4053"/>
          <ac:picMkLst>
            <pc:docMk/>
            <pc:sldMk cId="1658860826" sldId="361"/>
            <ac:picMk id="3074" creationId="{B7C3FC41-AB2F-1C41-F442-FA27B2673670}"/>
          </ac:picMkLst>
        </pc:picChg>
      </pc:sldChg>
      <pc:sldChg chg="addSp delSp modSp new mod setBg">
        <pc:chgData name="Simona Holotová" userId="b52520ac-2df7-4413-b79d-17fea5c8fd1c" providerId="ADAL" clId="{0B945978-C111-4561-8EBF-286DD877E989}" dt="2023-11-23T10:51:20.643" v="4075"/>
        <pc:sldMkLst>
          <pc:docMk/>
          <pc:sldMk cId="1183600635" sldId="362"/>
        </pc:sldMkLst>
        <pc:spChg chg="add del">
          <ac:chgData name="Simona Holotová" userId="b52520ac-2df7-4413-b79d-17fea5c8fd1c" providerId="ADAL" clId="{0B945978-C111-4561-8EBF-286DD877E989}" dt="2023-11-23T10:49:38.956" v="4071" actId="26606"/>
          <ac:spMkLst>
            <pc:docMk/>
            <pc:sldMk cId="1183600635" sldId="362"/>
            <ac:spMk id="4103" creationId="{42A4FC2C-047E-45A5-965D-8E1E3BF09BC6}"/>
          </ac:spMkLst>
        </pc:spChg>
        <pc:picChg chg="add mod">
          <ac:chgData name="Simona Holotová" userId="b52520ac-2df7-4413-b79d-17fea5c8fd1c" providerId="ADAL" clId="{0B945978-C111-4561-8EBF-286DD877E989}" dt="2023-11-23T10:49:44.889" v="4073" actId="14100"/>
          <ac:picMkLst>
            <pc:docMk/>
            <pc:sldMk cId="1183600635" sldId="362"/>
            <ac:picMk id="4098" creationId="{CCE0C0FE-11B4-86EE-4F95-58ED684EABAF}"/>
          </ac:picMkLst>
        </pc:picChg>
        <pc:picChg chg="add del">
          <ac:chgData name="Simona Holotová" userId="b52520ac-2df7-4413-b79d-17fea5c8fd1c" providerId="ADAL" clId="{0B945978-C111-4561-8EBF-286DD877E989}" dt="2023-11-23T10:51:20.643" v="4075"/>
          <ac:picMkLst>
            <pc:docMk/>
            <pc:sldMk cId="1183600635" sldId="362"/>
            <ac:picMk id="4100" creationId="{C6B5D7D6-C515-B11D-7C1E-2ECC6FB7614C}"/>
          </ac:picMkLst>
        </pc:picChg>
      </pc:sldChg>
      <pc:sldChg chg="addSp new">
        <pc:chgData name="Simona Holotová" userId="b52520ac-2df7-4413-b79d-17fea5c8fd1c" providerId="ADAL" clId="{0B945978-C111-4561-8EBF-286DD877E989}" dt="2023-11-23T10:51:25.138" v="4077"/>
        <pc:sldMkLst>
          <pc:docMk/>
          <pc:sldMk cId="107599803" sldId="363"/>
        </pc:sldMkLst>
        <pc:picChg chg="add">
          <ac:chgData name="Simona Holotová" userId="b52520ac-2df7-4413-b79d-17fea5c8fd1c" providerId="ADAL" clId="{0B945978-C111-4561-8EBF-286DD877E989}" dt="2023-11-23T10:51:25.138" v="4077"/>
          <ac:picMkLst>
            <pc:docMk/>
            <pc:sldMk cId="107599803" sldId="363"/>
            <ac:picMk id="5122" creationId="{C19CEA7C-77B6-9904-48C4-35209715F871}"/>
          </ac:picMkLst>
        </pc:picChg>
      </pc:sldChg>
      <pc:sldChg chg="addSp delSp modSp new ord">
        <pc:chgData name="Simona Holotová" userId="b52520ac-2df7-4413-b79d-17fea5c8fd1c" providerId="ADAL" clId="{0B945978-C111-4561-8EBF-286DD877E989}" dt="2023-11-23T14:36:17.874" v="5009" actId="1076"/>
        <pc:sldMkLst>
          <pc:docMk/>
          <pc:sldMk cId="303477821" sldId="364"/>
        </pc:sldMkLst>
        <pc:picChg chg="add mod">
          <ac:chgData name="Simona Holotová" userId="b52520ac-2df7-4413-b79d-17fea5c8fd1c" providerId="ADAL" clId="{0B945978-C111-4561-8EBF-286DD877E989}" dt="2023-11-23T14:36:17.874" v="5009" actId="1076"/>
          <ac:picMkLst>
            <pc:docMk/>
            <pc:sldMk cId="303477821" sldId="364"/>
            <ac:picMk id="6146" creationId="{2ABA8CA8-2549-45F5-C570-F4C4721A94A4}"/>
          </ac:picMkLst>
        </pc:picChg>
        <pc:picChg chg="add del mod">
          <ac:chgData name="Simona Holotová" userId="b52520ac-2df7-4413-b79d-17fea5c8fd1c" providerId="ADAL" clId="{0B945978-C111-4561-8EBF-286DD877E989}" dt="2023-11-23T14:36:13.285" v="5007" actId="21"/>
          <ac:picMkLst>
            <pc:docMk/>
            <pc:sldMk cId="303477821" sldId="364"/>
            <ac:picMk id="6148" creationId="{083F29DF-76E5-9CA2-8DD1-4DDDB7456FEA}"/>
          </ac:picMkLst>
        </pc:picChg>
      </pc:sldChg>
      <pc:sldChg chg="addSp delSp modSp new ord">
        <pc:chgData name="Simona Holotová" userId="b52520ac-2df7-4413-b79d-17fea5c8fd1c" providerId="ADAL" clId="{0B945978-C111-4561-8EBF-286DD877E989}" dt="2023-11-23T14:37:25.110" v="5018"/>
        <pc:sldMkLst>
          <pc:docMk/>
          <pc:sldMk cId="1047507923" sldId="365"/>
        </pc:sldMkLst>
        <pc:picChg chg="add del mod">
          <ac:chgData name="Simona Holotová" userId="b52520ac-2df7-4413-b79d-17fea5c8fd1c" providerId="ADAL" clId="{0B945978-C111-4561-8EBF-286DD877E989}" dt="2023-11-23T14:37:25.110" v="5018"/>
          <ac:picMkLst>
            <pc:docMk/>
            <pc:sldMk cId="1047507923" sldId="365"/>
            <ac:picMk id="2" creationId="{5DA93911-912B-59B1-8055-618A457D5621}"/>
          </ac:picMkLst>
        </pc:picChg>
        <pc:picChg chg="add">
          <ac:chgData name="Simona Holotová" userId="b52520ac-2df7-4413-b79d-17fea5c8fd1c" providerId="ADAL" clId="{0B945978-C111-4561-8EBF-286DD877E989}" dt="2023-11-23T10:53:54.555" v="4089"/>
          <ac:picMkLst>
            <pc:docMk/>
            <pc:sldMk cId="1047507923" sldId="365"/>
            <ac:picMk id="7170" creationId="{CC73F673-15EA-111C-E470-2DD25847D4CB}"/>
          </ac:picMkLst>
        </pc:picChg>
      </pc:sldChg>
      <pc:sldChg chg="addSp delSp modSp new mod modNotesTx">
        <pc:chgData name="Simona Holotová" userId="b52520ac-2df7-4413-b79d-17fea5c8fd1c" providerId="ADAL" clId="{0B945978-C111-4561-8EBF-286DD877E989}" dt="2023-11-23T15:10:10.750" v="5499" actId="1076"/>
        <pc:sldMkLst>
          <pc:docMk/>
          <pc:sldMk cId="1098802302" sldId="366"/>
        </pc:sldMkLst>
        <pc:spChg chg="mod">
          <ac:chgData name="Simona Holotová" userId="b52520ac-2df7-4413-b79d-17fea5c8fd1c" providerId="ADAL" clId="{0B945978-C111-4561-8EBF-286DD877E989}" dt="2023-11-23T15:07:13.371" v="5423" actId="207"/>
          <ac:spMkLst>
            <pc:docMk/>
            <pc:sldMk cId="1098802302" sldId="366"/>
            <ac:spMk id="2" creationId="{485B74CD-8D7F-2ED2-7419-1DC687C1961F}"/>
          </ac:spMkLst>
        </pc:spChg>
        <pc:spChg chg="del mod">
          <ac:chgData name="Simona Holotová" userId="b52520ac-2df7-4413-b79d-17fea5c8fd1c" providerId="ADAL" clId="{0B945978-C111-4561-8EBF-286DD877E989}" dt="2023-11-23T15:09:05.836" v="5457" actId="478"/>
          <ac:spMkLst>
            <pc:docMk/>
            <pc:sldMk cId="1098802302" sldId="366"/>
            <ac:spMk id="3" creationId="{8B4BDDDB-81A5-F88A-1EE3-F1301927487C}"/>
          </ac:spMkLst>
        </pc:spChg>
        <pc:spChg chg="add mod">
          <ac:chgData name="Simona Holotová" userId="b52520ac-2df7-4413-b79d-17fea5c8fd1c" providerId="ADAL" clId="{0B945978-C111-4561-8EBF-286DD877E989}" dt="2023-11-23T15:10:05.615" v="5498" actId="1035"/>
          <ac:spMkLst>
            <pc:docMk/>
            <pc:sldMk cId="1098802302" sldId="366"/>
            <ac:spMk id="6" creationId="{5CA8E45D-82D4-2DD5-77D8-49ACA80D9ADE}"/>
          </ac:spMkLst>
        </pc:spChg>
        <pc:spChg chg="add del mod">
          <ac:chgData name="Simona Holotová" userId="b52520ac-2df7-4413-b79d-17fea5c8fd1c" providerId="ADAL" clId="{0B945978-C111-4561-8EBF-286DD877E989}" dt="2023-11-23T15:09:08.071" v="5458" actId="478"/>
          <ac:spMkLst>
            <pc:docMk/>
            <pc:sldMk cId="1098802302" sldId="366"/>
            <ac:spMk id="8" creationId="{44A0DEA4-7A7E-C2CD-4DDC-6B80DE95F317}"/>
          </ac:spMkLst>
        </pc:spChg>
        <pc:spChg chg="add mod">
          <ac:chgData name="Simona Holotová" userId="b52520ac-2df7-4413-b79d-17fea5c8fd1c" providerId="ADAL" clId="{0B945978-C111-4561-8EBF-286DD877E989}" dt="2023-11-23T15:10:00.598" v="5497" actId="1035"/>
          <ac:spMkLst>
            <pc:docMk/>
            <pc:sldMk cId="1098802302" sldId="366"/>
            <ac:spMk id="9" creationId="{169846F0-E868-98B1-F13D-83A56C337FE5}"/>
          </ac:spMkLst>
        </pc:spChg>
        <pc:picChg chg="add mod">
          <ac:chgData name="Simona Holotová" userId="b52520ac-2df7-4413-b79d-17fea5c8fd1c" providerId="ADAL" clId="{0B945978-C111-4561-8EBF-286DD877E989}" dt="2023-11-23T15:10:10.750" v="5499" actId="1076"/>
          <ac:picMkLst>
            <pc:docMk/>
            <pc:sldMk cId="1098802302" sldId="366"/>
            <ac:picMk id="5" creationId="{413DF2A0-DFE6-7E28-E125-46F21FF708A4}"/>
          </ac:picMkLst>
        </pc:picChg>
      </pc:sldChg>
      <pc:sldChg chg="addSp modSp new">
        <pc:chgData name="Simona Holotová" userId="b52520ac-2df7-4413-b79d-17fea5c8fd1c" providerId="ADAL" clId="{0B945978-C111-4561-8EBF-286DD877E989}" dt="2023-11-23T13:29:30.102" v="4333" actId="1076"/>
        <pc:sldMkLst>
          <pc:docMk/>
          <pc:sldMk cId="704049252" sldId="367"/>
        </pc:sldMkLst>
        <pc:picChg chg="add mod">
          <ac:chgData name="Simona Holotová" userId="b52520ac-2df7-4413-b79d-17fea5c8fd1c" providerId="ADAL" clId="{0B945978-C111-4561-8EBF-286DD877E989}" dt="2023-11-23T13:29:30.102" v="4333" actId="1076"/>
          <ac:picMkLst>
            <pc:docMk/>
            <pc:sldMk cId="704049252" sldId="367"/>
            <ac:picMk id="2" creationId="{0762E3FC-3633-C0DA-AA6E-4DE305919288}"/>
          </ac:picMkLst>
        </pc:picChg>
      </pc:sldChg>
      <pc:sldChg chg="addSp delSp modSp new mod setBg">
        <pc:chgData name="Simona Holotová" userId="b52520ac-2df7-4413-b79d-17fea5c8fd1c" providerId="ADAL" clId="{0B945978-C111-4561-8EBF-286DD877E989}" dt="2023-11-23T13:53:08.349" v="4568" actId="1076"/>
        <pc:sldMkLst>
          <pc:docMk/>
          <pc:sldMk cId="1257478774" sldId="368"/>
        </pc:sldMkLst>
        <pc:spChg chg="del">
          <ac:chgData name="Simona Holotová" userId="b52520ac-2df7-4413-b79d-17fea5c8fd1c" providerId="ADAL" clId="{0B945978-C111-4561-8EBF-286DD877E989}" dt="2023-11-23T13:36:50.114" v="4435" actId="478"/>
          <ac:spMkLst>
            <pc:docMk/>
            <pc:sldMk cId="1257478774" sldId="368"/>
            <ac:spMk id="2" creationId="{E5044607-CCA6-129A-2B31-66A16F341B55}"/>
          </ac:spMkLst>
        </pc:spChg>
        <pc:spChg chg="mod">
          <ac:chgData name="Simona Holotová" userId="b52520ac-2df7-4413-b79d-17fea5c8fd1c" providerId="ADAL" clId="{0B945978-C111-4561-8EBF-286DD877E989}" dt="2023-11-23T13:51:51.726" v="4550" actId="1076"/>
          <ac:spMkLst>
            <pc:docMk/>
            <pc:sldMk cId="1257478774" sldId="368"/>
            <ac:spMk id="3" creationId="{246DD3BC-B712-493E-48EE-75548E1042E1}"/>
          </ac:spMkLst>
        </pc:spChg>
        <pc:spChg chg="add mod">
          <ac:chgData name="Simona Holotová" userId="b52520ac-2df7-4413-b79d-17fea5c8fd1c" providerId="ADAL" clId="{0B945978-C111-4561-8EBF-286DD877E989}" dt="2023-11-23T13:52:53.310" v="4562" actId="1076"/>
          <ac:spMkLst>
            <pc:docMk/>
            <pc:sldMk cId="1257478774" sldId="368"/>
            <ac:spMk id="6" creationId="{145E4696-585D-54F4-A2BE-055DD5A20F5A}"/>
          </ac:spMkLst>
        </pc:spChg>
        <pc:spChg chg="add del">
          <ac:chgData name="Simona Holotová" userId="b52520ac-2df7-4413-b79d-17fea5c8fd1c" providerId="ADAL" clId="{0B945978-C111-4561-8EBF-286DD877E989}" dt="2023-11-23T13:50:05.560" v="4531" actId="26606"/>
          <ac:spMkLst>
            <pc:docMk/>
            <pc:sldMk cId="1257478774" sldId="368"/>
            <ac:spMk id="10247" creationId="{D2B783EE-0239-4717-BBEA-8C9EAC61C824}"/>
          </ac:spMkLst>
        </pc:spChg>
        <pc:spChg chg="add del">
          <ac:chgData name="Simona Holotová" userId="b52520ac-2df7-4413-b79d-17fea5c8fd1c" providerId="ADAL" clId="{0B945978-C111-4561-8EBF-286DD877E989}" dt="2023-11-23T13:50:05.560" v="4531" actId="26606"/>
          <ac:spMkLst>
            <pc:docMk/>
            <pc:sldMk cId="1257478774" sldId="368"/>
            <ac:spMk id="10249" creationId="{A7B99495-F43F-4D80-A44F-2CB4764EB90B}"/>
          </ac:spMkLst>
        </pc:spChg>
        <pc:spChg chg="add del">
          <ac:chgData name="Simona Holotová" userId="b52520ac-2df7-4413-b79d-17fea5c8fd1c" providerId="ADAL" clId="{0B945978-C111-4561-8EBF-286DD877E989}" dt="2023-11-23T13:50:05.560" v="4531" actId="26606"/>
          <ac:spMkLst>
            <pc:docMk/>
            <pc:sldMk cId="1257478774" sldId="368"/>
            <ac:spMk id="10251" creationId="{70BEB1E7-2F88-40BC-B73D-42E5B6F80BFC}"/>
          </ac:spMkLst>
        </pc:spChg>
        <pc:picChg chg="add mod">
          <ac:chgData name="Simona Holotová" userId="b52520ac-2df7-4413-b79d-17fea5c8fd1c" providerId="ADAL" clId="{0B945978-C111-4561-8EBF-286DD877E989}" dt="2023-11-23T13:52:58.966" v="4563" actId="1076"/>
          <ac:picMkLst>
            <pc:docMk/>
            <pc:sldMk cId="1257478774" sldId="368"/>
            <ac:picMk id="5" creationId="{2525A9E3-FCC6-03A7-4F66-5B5E5D4D5AFF}"/>
          </ac:picMkLst>
        </pc:picChg>
        <pc:picChg chg="add mod ord">
          <ac:chgData name="Simona Holotová" userId="b52520ac-2df7-4413-b79d-17fea5c8fd1c" providerId="ADAL" clId="{0B945978-C111-4561-8EBF-286DD877E989}" dt="2023-11-23T13:53:08.349" v="4568" actId="1076"/>
          <ac:picMkLst>
            <pc:docMk/>
            <pc:sldMk cId="1257478774" sldId="368"/>
            <ac:picMk id="10242" creationId="{EC8E1981-3100-2E24-1935-404EA38F59AA}"/>
          </ac:picMkLst>
        </pc:picChg>
      </pc:sldChg>
      <pc:sldChg chg="addSp delSp modSp new mod">
        <pc:chgData name="Simona Holotová" userId="b52520ac-2df7-4413-b79d-17fea5c8fd1c" providerId="ADAL" clId="{0B945978-C111-4561-8EBF-286DD877E989}" dt="2023-11-23T13:46:58.309" v="4518" actId="478"/>
        <pc:sldMkLst>
          <pc:docMk/>
          <pc:sldMk cId="4082789730" sldId="369"/>
        </pc:sldMkLst>
        <pc:picChg chg="add del mod">
          <ac:chgData name="Simona Holotová" userId="b52520ac-2df7-4413-b79d-17fea5c8fd1c" providerId="ADAL" clId="{0B945978-C111-4561-8EBF-286DD877E989}" dt="2023-11-23T13:45:11.542" v="4516" actId="478"/>
          <ac:picMkLst>
            <pc:docMk/>
            <pc:sldMk cId="4082789730" sldId="369"/>
            <ac:picMk id="2" creationId="{47C5AEB2-C9E3-4F10-344E-282E5F0ECFDC}"/>
          </ac:picMkLst>
        </pc:picChg>
        <pc:picChg chg="add del mod">
          <ac:chgData name="Simona Holotová" userId="b52520ac-2df7-4413-b79d-17fea5c8fd1c" providerId="ADAL" clId="{0B945978-C111-4561-8EBF-286DD877E989}" dt="2023-11-23T13:46:58.309" v="4518" actId="478"/>
          <ac:picMkLst>
            <pc:docMk/>
            <pc:sldMk cId="4082789730" sldId="369"/>
            <ac:picMk id="9218" creationId="{FAF36DB4-62C8-C720-3B48-ED82046A33BD}"/>
          </ac:picMkLst>
        </pc:picChg>
        <pc:picChg chg="add">
          <ac:chgData name="Simona Holotová" userId="b52520ac-2df7-4413-b79d-17fea5c8fd1c" providerId="ADAL" clId="{0B945978-C111-4561-8EBF-286DD877E989}" dt="2023-11-23T13:46:55.247" v="4517"/>
          <ac:picMkLst>
            <pc:docMk/>
            <pc:sldMk cId="4082789730" sldId="369"/>
            <ac:picMk id="9220" creationId="{5D76DF2F-2B01-0613-7B97-E758C0CA7A76}"/>
          </ac:picMkLst>
        </pc:picChg>
      </pc:sldChg>
      <pc:sldChg chg="addSp delSp modSp new mod setBg">
        <pc:chgData name="Simona Holotová" userId="b52520ac-2df7-4413-b79d-17fea5c8fd1c" providerId="ADAL" clId="{0B945978-C111-4561-8EBF-286DD877E989}" dt="2023-11-23T14:17:46.952" v="4849" actId="115"/>
        <pc:sldMkLst>
          <pc:docMk/>
          <pc:sldMk cId="1420281691" sldId="370"/>
        </pc:sldMkLst>
        <pc:spChg chg="mod">
          <ac:chgData name="Simona Holotová" userId="b52520ac-2df7-4413-b79d-17fea5c8fd1c" providerId="ADAL" clId="{0B945978-C111-4561-8EBF-286DD877E989}" dt="2023-11-23T14:17:46.952" v="4849" actId="115"/>
          <ac:spMkLst>
            <pc:docMk/>
            <pc:sldMk cId="1420281691" sldId="370"/>
            <ac:spMk id="2" creationId="{5CBB9772-DA2B-23A9-AA07-6C283442377B}"/>
          </ac:spMkLst>
        </pc:spChg>
        <pc:spChg chg="mod">
          <ac:chgData name="Simona Holotová" userId="b52520ac-2df7-4413-b79d-17fea5c8fd1c" providerId="ADAL" clId="{0B945978-C111-4561-8EBF-286DD877E989}" dt="2023-11-23T14:17:31.606" v="4844" actId="1076"/>
          <ac:spMkLst>
            <pc:docMk/>
            <pc:sldMk cId="1420281691" sldId="370"/>
            <ac:spMk id="3" creationId="{4F89EDCC-BFDE-4D72-9B78-EAEBBE244CC4}"/>
          </ac:spMkLst>
        </pc:spChg>
        <pc:spChg chg="add">
          <ac:chgData name="Simona Holotová" userId="b52520ac-2df7-4413-b79d-17fea5c8fd1c" providerId="ADAL" clId="{0B945978-C111-4561-8EBF-286DD877E989}" dt="2023-11-23T14:16:51.130" v="4829" actId="26606"/>
          <ac:spMkLst>
            <pc:docMk/>
            <pc:sldMk cId="1420281691" sldId="370"/>
            <ac:spMk id="13323" creationId="{2CB962CF-61A3-4EF9-94F6-7C59B0329524}"/>
          </ac:spMkLst>
        </pc:spChg>
        <pc:picChg chg="add mod ord">
          <ac:chgData name="Simona Holotová" userId="b52520ac-2df7-4413-b79d-17fea5c8fd1c" providerId="ADAL" clId="{0B945978-C111-4561-8EBF-286DD877E989}" dt="2023-11-23T14:16:51.130" v="4829" actId="26606"/>
          <ac:picMkLst>
            <pc:docMk/>
            <pc:sldMk cId="1420281691" sldId="370"/>
            <ac:picMk id="13314" creationId="{A8400948-7AFE-B98E-0016-148D49AA4478}"/>
          </ac:picMkLst>
        </pc:picChg>
        <pc:picChg chg="add del mod">
          <ac:chgData name="Simona Holotová" userId="b52520ac-2df7-4413-b79d-17fea5c8fd1c" providerId="ADAL" clId="{0B945978-C111-4561-8EBF-286DD877E989}" dt="2023-11-23T14:14:51.578" v="4781" actId="21"/>
          <ac:picMkLst>
            <pc:docMk/>
            <pc:sldMk cId="1420281691" sldId="370"/>
            <ac:picMk id="13316" creationId="{19483C54-355A-771A-BA4F-929463A1BA25}"/>
          </ac:picMkLst>
        </pc:picChg>
        <pc:picChg chg="add mod">
          <ac:chgData name="Simona Holotová" userId="b52520ac-2df7-4413-b79d-17fea5c8fd1c" providerId="ADAL" clId="{0B945978-C111-4561-8EBF-286DD877E989}" dt="2023-11-23T14:16:51.130" v="4829" actId="26606"/>
          <ac:picMkLst>
            <pc:docMk/>
            <pc:sldMk cId="1420281691" sldId="370"/>
            <ac:picMk id="13318" creationId="{212D1896-24B6-58A6-D93D-32498A8FD12B}"/>
          </ac:picMkLst>
        </pc:picChg>
      </pc:sldChg>
      <pc:sldChg chg="addSp delSp modSp new mod">
        <pc:chgData name="Simona Holotová" userId="b52520ac-2df7-4413-b79d-17fea5c8fd1c" providerId="ADAL" clId="{0B945978-C111-4561-8EBF-286DD877E989}" dt="2023-11-23T14:16:13.542" v="4824" actId="1035"/>
        <pc:sldMkLst>
          <pc:docMk/>
          <pc:sldMk cId="3208618569" sldId="371"/>
        </pc:sldMkLst>
        <pc:spChg chg="del">
          <ac:chgData name="Simona Holotová" userId="b52520ac-2df7-4413-b79d-17fea5c8fd1c" providerId="ADAL" clId="{0B945978-C111-4561-8EBF-286DD877E989}" dt="2023-11-23T14:10:04.797" v="4719" actId="478"/>
          <ac:spMkLst>
            <pc:docMk/>
            <pc:sldMk cId="3208618569" sldId="371"/>
            <ac:spMk id="2" creationId="{DBEC76D1-9933-B619-D3FD-99A0F94BD3A8}"/>
          </ac:spMkLst>
        </pc:spChg>
        <pc:spChg chg="mod">
          <ac:chgData name="Simona Holotová" userId="b52520ac-2df7-4413-b79d-17fea5c8fd1c" providerId="ADAL" clId="{0B945978-C111-4561-8EBF-286DD877E989}" dt="2023-11-23T14:16:03.046" v="4809" actId="1076"/>
          <ac:spMkLst>
            <pc:docMk/>
            <pc:sldMk cId="3208618569" sldId="371"/>
            <ac:spMk id="3" creationId="{3F2DEB98-1540-2F36-D814-262AB9872AD3}"/>
          </ac:spMkLst>
        </pc:spChg>
        <pc:picChg chg="add mod">
          <ac:chgData name="Simona Holotová" userId="b52520ac-2df7-4413-b79d-17fea5c8fd1c" providerId="ADAL" clId="{0B945978-C111-4561-8EBF-286DD877E989}" dt="2023-11-23T14:16:13.542" v="4824" actId="1035"/>
          <ac:picMkLst>
            <pc:docMk/>
            <pc:sldMk cId="3208618569" sldId="371"/>
            <ac:picMk id="4" creationId="{86C834A7-589B-05B3-5919-1A98B8B74CF5}"/>
          </ac:picMkLst>
        </pc:picChg>
        <pc:picChg chg="add mod">
          <ac:chgData name="Simona Holotová" userId="b52520ac-2df7-4413-b79d-17fea5c8fd1c" providerId="ADAL" clId="{0B945978-C111-4561-8EBF-286DD877E989}" dt="2023-11-23T14:16:13.542" v="4824" actId="1035"/>
          <ac:picMkLst>
            <pc:docMk/>
            <pc:sldMk cId="3208618569" sldId="371"/>
            <ac:picMk id="11266" creationId="{61DB597A-1A52-96C7-3541-A0545A9CA7C1}"/>
          </ac:picMkLst>
        </pc:picChg>
      </pc:sldChg>
      <pc:sldChg chg="addSp modSp new">
        <pc:chgData name="Simona Holotová" userId="b52520ac-2df7-4413-b79d-17fea5c8fd1c" providerId="ADAL" clId="{0B945978-C111-4561-8EBF-286DD877E989}" dt="2023-11-23T14:36:35.506" v="5016" actId="1076"/>
        <pc:sldMkLst>
          <pc:docMk/>
          <pc:sldMk cId="1665383171" sldId="372"/>
        </pc:sldMkLst>
        <pc:picChg chg="add mod">
          <ac:chgData name="Simona Holotová" userId="b52520ac-2df7-4413-b79d-17fea5c8fd1c" providerId="ADAL" clId="{0B945978-C111-4561-8EBF-286DD877E989}" dt="2023-11-23T14:36:35.506" v="5016" actId="1076"/>
          <ac:picMkLst>
            <pc:docMk/>
            <pc:sldMk cId="1665383171" sldId="372"/>
            <ac:picMk id="2" creationId="{66BC991F-4948-ED89-7BAA-F7585368A734}"/>
          </ac:picMkLst>
        </pc:picChg>
      </pc:sldChg>
      <pc:sldChg chg="addSp modSp add mod">
        <pc:chgData name="Simona Holotová" userId="b52520ac-2df7-4413-b79d-17fea5c8fd1c" providerId="ADAL" clId="{0B945978-C111-4561-8EBF-286DD877E989}" dt="2023-11-23T14:37:56.827" v="5023" actId="1582"/>
        <pc:sldMkLst>
          <pc:docMk/>
          <pc:sldMk cId="3759727521" sldId="373"/>
        </pc:sldMkLst>
        <pc:spChg chg="add mod">
          <ac:chgData name="Simona Holotová" userId="b52520ac-2df7-4413-b79d-17fea5c8fd1c" providerId="ADAL" clId="{0B945978-C111-4561-8EBF-286DD877E989}" dt="2023-11-23T14:37:56.827" v="5023" actId="1582"/>
          <ac:spMkLst>
            <pc:docMk/>
            <pc:sldMk cId="3759727521" sldId="373"/>
            <ac:spMk id="2" creationId="{EED92FE8-686A-F11F-A30C-C754B5F90896}"/>
          </ac:spMkLst>
        </pc:spChg>
      </pc:sldChg>
      <pc:sldChg chg="addSp delSp modSp new mod">
        <pc:chgData name="Simona Holotová" userId="b52520ac-2df7-4413-b79d-17fea5c8fd1c" providerId="ADAL" clId="{0B945978-C111-4561-8EBF-286DD877E989}" dt="2023-11-23T14:56:46.820" v="5277" actId="20577"/>
        <pc:sldMkLst>
          <pc:docMk/>
          <pc:sldMk cId="874435990" sldId="374"/>
        </pc:sldMkLst>
        <pc:spChg chg="del">
          <ac:chgData name="Simona Holotová" userId="b52520ac-2df7-4413-b79d-17fea5c8fd1c" providerId="ADAL" clId="{0B945978-C111-4561-8EBF-286DD877E989}" dt="2023-11-23T14:39:44.118" v="5039" actId="478"/>
          <ac:spMkLst>
            <pc:docMk/>
            <pc:sldMk cId="874435990" sldId="374"/>
            <ac:spMk id="2" creationId="{F548A8E4-1DA4-FF42-C222-2ABEB8B0A3E3}"/>
          </ac:spMkLst>
        </pc:spChg>
        <pc:spChg chg="mod">
          <ac:chgData name="Simona Holotová" userId="b52520ac-2df7-4413-b79d-17fea5c8fd1c" providerId="ADAL" clId="{0B945978-C111-4561-8EBF-286DD877E989}" dt="2023-11-23T14:56:46.820" v="5277" actId="20577"/>
          <ac:spMkLst>
            <pc:docMk/>
            <pc:sldMk cId="874435990" sldId="374"/>
            <ac:spMk id="3" creationId="{AF1153AE-25E4-DD10-AAB4-CDA99453C716}"/>
          </ac:spMkLst>
        </pc:spChg>
        <pc:spChg chg="add mod">
          <ac:chgData name="Simona Holotová" userId="b52520ac-2df7-4413-b79d-17fea5c8fd1c" providerId="ADAL" clId="{0B945978-C111-4561-8EBF-286DD877E989}" dt="2023-11-23T14:56:26.867" v="5275" actId="1036"/>
          <ac:spMkLst>
            <pc:docMk/>
            <pc:sldMk cId="874435990" sldId="374"/>
            <ac:spMk id="6" creationId="{9671D365-4B3C-30FD-408F-21AB268DAB29}"/>
          </ac:spMkLst>
        </pc:spChg>
        <pc:picChg chg="add mod">
          <ac:chgData name="Simona Holotová" userId="b52520ac-2df7-4413-b79d-17fea5c8fd1c" providerId="ADAL" clId="{0B945978-C111-4561-8EBF-286DD877E989}" dt="2023-11-23T14:55:50.732" v="5261" actId="1076"/>
          <ac:picMkLst>
            <pc:docMk/>
            <pc:sldMk cId="874435990" sldId="374"/>
            <ac:picMk id="5" creationId="{A48C7B7E-9700-E74E-2E99-88D371234EE1}"/>
          </ac:picMkLst>
        </pc:picChg>
        <pc:picChg chg="add del mod">
          <ac:chgData name="Simona Holotová" userId="b52520ac-2df7-4413-b79d-17fea5c8fd1c" providerId="ADAL" clId="{0B945978-C111-4561-8EBF-286DD877E989}" dt="2023-11-23T14:45:20.819" v="5122" actId="21"/>
          <ac:picMkLst>
            <pc:docMk/>
            <pc:sldMk cId="874435990" sldId="374"/>
            <ac:picMk id="14338" creationId="{F2CF0F97-41BB-2871-2FB0-46831EA1AF0A}"/>
          </ac:picMkLst>
        </pc:picChg>
      </pc:sldChg>
      <pc:sldChg chg="addSp delSp modSp new mod setBg">
        <pc:chgData name="Simona Holotová" userId="b52520ac-2df7-4413-b79d-17fea5c8fd1c" providerId="ADAL" clId="{0B945978-C111-4561-8EBF-286DD877E989}" dt="2023-11-23T14:56:59.942" v="5279" actId="20577"/>
        <pc:sldMkLst>
          <pc:docMk/>
          <pc:sldMk cId="1169002484" sldId="375"/>
        </pc:sldMkLst>
        <pc:spChg chg="del">
          <ac:chgData name="Simona Holotová" userId="b52520ac-2df7-4413-b79d-17fea5c8fd1c" providerId="ADAL" clId="{0B945978-C111-4561-8EBF-286DD877E989}" dt="2023-11-23T14:45:52.064" v="5130" actId="478"/>
          <ac:spMkLst>
            <pc:docMk/>
            <pc:sldMk cId="1169002484" sldId="375"/>
            <ac:spMk id="2" creationId="{1DD53ACD-BB5C-18AD-6A96-696C4ED24BC8}"/>
          </ac:spMkLst>
        </pc:spChg>
        <pc:spChg chg="mod">
          <ac:chgData name="Simona Holotová" userId="b52520ac-2df7-4413-b79d-17fea5c8fd1c" providerId="ADAL" clId="{0B945978-C111-4561-8EBF-286DD877E989}" dt="2023-11-23T14:56:59.942" v="5279" actId="20577"/>
          <ac:spMkLst>
            <pc:docMk/>
            <pc:sldMk cId="1169002484" sldId="375"/>
            <ac:spMk id="3" creationId="{94777FCB-F7C6-66D8-0D69-D121CA6AC076}"/>
          </ac:spMkLst>
        </pc:spChg>
        <pc:spChg chg="add">
          <ac:chgData name="Simona Holotová" userId="b52520ac-2df7-4413-b79d-17fea5c8fd1c" providerId="ADAL" clId="{0B945978-C111-4561-8EBF-286DD877E989}" dt="2023-11-23T14:53:08.292" v="5225" actId="26606"/>
          <ac:spMkLst>
            <pc:docMk/>
            <pc:sldMk cId="1169002484" sldId="375"/>
            <ac:spMk id="9" creationId="{4F7EBAE4-9945-4473-9E34-B2C66EA0F03D}"/>
          </ac:spMkLst>
        </pc:spChg>
        <pc:spChg chg="add">
          <ac:chgData name="Simona Holotová" userId="b52520ac-2df7-4413-b79d-17fea5c8fd1c" providerId="ADAL" clId="{0B945978-C111-4561-8EBF-286DD877E989}" dt="2023-11-23T14:53:08.292" v="5225" actId="26606"/>
          <ac:spMkLst>
            <pc:docMk/>
            <pc:sldMk cId="1169002484" sldId="375"/>
            <ac:spMk id="11" creationId="{70BEB1E7-2F88-40BC-B73D-42E5B6F80BFC}"/>
          </ac:spMkLst>
        </pc:spChg>
        <pc:spChg chg="add">
          <ac:chgData name="Simona Holotová" userId="b52520ac-2df7-4413-b79d-17fea5c8fd1c" providerId="ADAL" clId="{0B945978-C111-4561-8EBF-286DD877E989}" dt="2023-11-23T14:53:08.292" v="5225" actId="26606"/>
          <ac:spMkLst>
            <pc:docMk/>
            <pc:sldMk cId="1169002484" sldId="375"/>
            <ac:spMk id="13" creationId="{A7B99495-F43F-4D80-A44F-2CB4764EB90B}"/>
          </ac:spMkLst>
        </pc:spChg>
        <pc:picChg chg="add mod">
          <ac:chgData name="Simona Holotová" userId="b52520ac-2df7-4413-b79d-17fea5c8fd1c" providerId="ADAL" clId="{0B945978-C111-4561-8EBF-286DD877E989}" dt="2023-11-23T14:53:08.292" v="5225" actId="26606"/>
          <ac:picMkLst>
            <pc:docMk/>
            <pc:sldMk cId="1169002484" sldId="375"/>
            <ac:picMk id="4" creationId="{AB6CC33F-4182-6A5C-85A4-CE5700D5F1FE}"/>
          </ac:picMkLst>
        </pc:picChg>
      </pc:sldChg>
      <pc:sldChg chg="addSp modSp new">
        <pc:chgData name="Simona Holotová" userId="b52520ac-2df7-4413-b79d-17fea5c8fd1c" providerId="ADAL" clId="{0B945978-C111-4561-8EBF-286DD877E989}" dt="2023-11-23T15:16:14.706" v="5579" actId="1076"/>
        <pc:sldMkLst>
          <pc:docMk/>
          <pc:sldMk cId="1572072512" sldId="376"/>
        </pc:sldMkLst>
        <pc:picChg chg="add mod">
          <ac:chgData name="Simona Holotová" userId="b52520ac-2df7-4413-b79d-17fea5c8fd1c" providerId="ADAL" clId="{0B945978-C111-4561-8EBF-286DD877E989}" dt="2023-11-23T15:16:13.041" v="5578" actId="1076"/>
          <ac:picMkLst>
            <pc:docMk/>
            <pc:sldMk cId="1572072512" sldId="376"/>
            <ac:picMk id="2" creationId="{BD890E2A-653F-2F0F-EFE7-7279512633B7}"/>
          </ac:picMkLst>
        </pc:picChg>
        <pc:picChg chg="add mod">
          <ac:chgData name="Simona Holotová" userId="b52520ac-2df7-4413-b79d-17fea5c8fd1c" providerId="ADAL" clId="{0B945978-C111-4561-8EBF-286DD877E989}" dt="2023-11-23T15:16:13.041" v="5578" actId="1076"/>
          <ac:picMkLst>
            <pc:docMk/>
            <pc:sldMk cId="1572072512" sldId="376"/>
            <ac:picMk id="3" creationId="{3DD3C03A-4D7F-7789-1F80-CE6202CBF473}"/>
          </ac:picMkLst>
        </pc:picChg>
        <pc:picChg chg="add mod">
          <ac:chgData name="Simona Holotová" userId="b52520ac-2df7-4413-b79d-17fea5c8fd1c" providerId="ADAL" clId="{0B945978-C111-4561-8EBF-286DD877E989}" dt="2023-11-23T15:16:14.706" v="5579" actId="1076"/>
          <ac:picMkLst>
            <pc:docMk/>
            <pc:sldMk cId="1572072512" sldId="376"/>
            <ac:picMk id="4" creationId="{32BD2E8D-DC7A-0D2B-EAE7-85AAEDCE261B}"/>
          </ac:picMkLst>
        </pc:picChg>
      </pc:sldChg>
      <pc:sldChg chg="addSp delSp modSp add mod">
        <pc:chgData name="Simona Holotová" userId="b52520ac-2df7-4413-b79d-17fea5c8fd1c" providerId="ADAL" clId="{0B945978-C111-4561-8EBF-286DD877E989}" dt="2023-11-23T15:15:18.930" v="5568" actId="1038"/>
        <pc:sldMkLst>
          <pc:docMk/>
          <pc:sldMk cId="2164323697" sldId="377"/>
        </pc:sldMkLst>
        <pc:picChg chg="add mod">
          <ac:chgData name="Simona Holotová" userId="b52520ac-2df7-4413-b79d-17fea5c8fd1c" providerId="ADAL" clId="{0B945978-C111-4561-8EBF-286DD877E989}" dt="2023-11-23T15:15:13.866" v="5545" actId="1076"/>
          <ac:picMkLst>
            <pc:docMk/>
            <pc:sldMk cId="2164323697" sldId="377"/>
            <ac:picMk id="2" creationId="{446F54FB-6868-C577-1BC6-F6D9422D3592}"/>
          </ac:picMkLst>
        </pc:picChg>
        <pc:picChg chg="add mod">
          <ac:chgData name="Simona Holotová" userId="b52520ac-2df7-4413-b79d-17fea5c8fd1c" providerId="ADAL" clId="{0B945978-C111-4561-8EBF-286DD877E989}" dt="2023-11-23T15:15:18.930" v="5568" actId="1038"/>
          <ac:picMkLst>
            <pc:docMk/>
            <pc:sldMk cId="2164323697" sldId="377"/>
            <ac:picMk id="3" creationId="{5FA05FC7-F8ED-98B1-CBA0-8DC105589DC2}"/>
          </ac:picMkLst>
        </pc:picChg>
        <pc:picChg chg="add del mod">
          <ac:chgData name="Simona Holotová" userId="b52520ac-2df7-4413-b79d-17fea5c8fd1c" providerId="ADAL" clId="{0B945978-C111-4561-8EBF-286DD877E989}" dt="2023-11-23T15:12:58.633" v="5536" actId="478"/>
          <ac:picMkLst>
            <pc:docMk/>
            <pc:sldMk cId="2164323697" sldId="377"/>
            <ac:picMk id="4" creationId="{91260C11-FE81-3588-3681-EFCECD82E01C}"/>
          </ac:picMkLst>
        </pc:picChg>
      </pc:sldChg>
      <pc:sldChg chg="add del">
        <pc:chgData name="Simona Holotová" userId="b52520ac-2df7-4413-b79d-17fea5c8fd1c" providerId="ADAL" clId="{0B945978-C111-4561-8EBF-286DD877E989}" dt="2023-11-23T15:15:33.911" v="5570" actId="47"/>
        <pc:sldMkLst>
          <pc:docMk/>
          <pc:sldMk cId="6749379" sldId="378"/>
        </pc:sldMkLst>
      </pc:sldChg>
      <pc:sldChg chg="addSp delSp modSp add">
        <pc:chgData name="Simona Holotová" userId="b52520ac-2df7-4413-b79d-17fea5c8fd1c" providerId="ADAL" clId="{0B945978-C111-4561-8EBF-286DD877E989}" dt="2023-11-23T15:15:39.698" v="5571" actId="1076"/>
        <pc:sldMkLst>
          <pc:docMk/>
          <pc:sldMk cId="2711895687" sldId="379"/>
        </pc:sldMkLst>
        <pc:picChg chg="add del mod">
          <ac:chgData name="Simona Holotová" userId="b52520ac-2df7-4413-b79d-17fea5c8fd1c" providerId="ADAL" clId="{0B945978-C111-4561-8EBF-286DD877E989}" dt="2023-11-23T15:15:31.729" v="5569" actId="21"/>
          <ac:picMkLst>
            <pc:docMk/>
            <pc:sldMk cId="2711895687" sldId="379"/>
            <ac:picMk id="2" creationId="{F4DD582E-EEF7-6909-EE50-5FA9BABC8FEB}"/>
          </ac:picMkLst>
        </pc:picChg>
        <pc:picChg chg="add mod">
          <ac:chgData name="Simona Holotová" userId="b52520ac-2df7-4413-b79d-17fea5c8fd1c" providerId="ADAL" clId="{0B945978-C111-4561-8EBF-286DD877E989}" dt="2023-11-23T15:15:39.698" v="5571" actId="1076"/>
          <ac:picMkLst>
            <pc:docMk/>
            <pc:sldMk cId="2711895687" sldId="379"/>
            <ac:picMk id="3" creationId="{862F6557-6B4E-221F-8171-CAC6555AD081}"/>
          </ac:picMkLst>
        </pc:picChg>
      </pc:sldChg>
      <pc:sldChg chg="addSp delSp modSp new mod">
        <pc:chgData name="Simona Holotová" userId="b52520ac-2df7-4413-b79d-17fea5c8fd1c" providerId="ADAL" clId="{0B945978-C111-4561-8EBF-286DD877E989}" dt="2023-11-23T19:04:40.525" v="5966" actId="20577"/>
        <pc:sldMkLst>
          <pc:docMk/>
          <pc:sldMk cId="254088521" sldId="380"/>
        </pc:sldMkLst>
        <pc:spChg chg="del mod">
          <ac:chgData name="Simona Holotová" userId="b52520ac-2df7-4413-b79d-17fea5c8fd1c" providerId="ADAL" clId="{0B945978-C111-4561-8EBF-286DD877E989}" dt="2023-11-23T17:12:30.266" v="5718" actId="478"/>
          <ac:spMkLst>
            <pc:docMk/>
            <pc:sldMk cId="254088521" sldId="380"/>
            <ac:spMk id="2" creationId="{1FE75DC6-7447-DEFE-67DE-B252F949AB1B}"/>
          </ac:spMkLst>
        </pc:spChg>
        <pc:spChg chg="mod">
          <ac:chgData name="Simona Holotová" userId="b52520ac-2df7-4413-b79d-17fea5c8fd1c" providerId="ADAL" clId="{0B945978-C111-4561-8EBF-286DD877E989}" dt="2023-11-23T17:12:40.456" v="5756" actId="403"/>
          <ac:spMkLst>
            <pc:docMk/>
            <pc:sldMk cId="254088521" sldId="380"/>
            <ac:spMk id="3" creationId="{D4F23224-F7B8-65F8-380A-6411F9128157}"/>
          </ac:spMkLst>
        </pc:spChg>
        <pc:spChg chg="mod">
          <ac:chgData name="Simona Holotová" userId="b52520ac-2df7-4413-b79d-17fea5c8fd1c" providerId="ADAL" clId="{0B945978-C111-4561-8EBF-286DD877E989}" dt="2023-11-23T19:04:40.525" v="5966" actId="20577"/>
          <ac:spMkLst>
            <pc:docMk/>
            <pc:sldMk cId="254088521" sldId="380"/>
            <ac:spMk id="4" creationId="{54E2571B-0E52-DE2F-A281-B639462A100F}"/>
          </ac:spMkLst>
        </pc:spChg>
        <pc:spChg chg="mod">
          <ac:chgData name="Simona Holotová" userId="b52520ac-2df7-4413-b79d-17fea5c8fd1c" providerId="ADAL" clId="{0B945978-C111-4561-8EBF-286DD877E989}" dt="2023-11-23T17:12:40.456" v="5756" actId="403"/>
          <ac:spMkLst>
            <pc:docMk/>
            <pc:sldMk cId="254088521" sldId="380"/>
            <ac:spMk id="5" creationId="{DD19D2A8-E08C-D3A8-0F1F-33F688B715FC}"/>
          </ac:spMkLst>
        </pc:spChg>
        <pc:spChg chg="mod">
          <ac:chgData name="Simona Holotová" userId="b52520ac-2df7-4413-b79d-17fea5c8fd1c" providerId="ADAL" clId="{0B945978-C111-4561-8EBF-286DD877E989}" dt="2023-11-23T17:12:40.478" v="5757" actId="27636"/>
          <ac:spMkLst>
            <pc:docMk/>
            <pc:sldMk cId="254088521" sldId="380"/>
            <ac:spMk id="6" creationId="{2B6124EE-DF9A-259F-65AA-FC0868394C58}"/>
          </ac:spMkLst>
        </pc:spChg>
        <pc:picChg chg="add mod">
          <ac:chgData name="Simona Holotová" userId="b52520ac-2df7-4413-b79d-17fea5c8fd1c" providerId="ADAL" clId="{0B945978-C111-4561-8EBF-286DD877E989}" dt="2023-11-23T17:13:08.040" v="5769" actId="1036"/>
          <ac:picMkLst>
            <pc:docMk/>
            <pc:sldMk cId="254088521" sldId="380"/>
            <ac:picMk id="7" creationId="{A8600A53-10AE-6DA5-E786-62E9B64607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72668-B6B0-4001-844F-2D76F61EB19D}" type="datetimeFigureOut">
              <a:rPr lang="cs-CZ" smtClean="0"/>
              <a:t>23.11.2023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02630E-43F3-4140-8B2C-5662B4F68E4D}" type="slidenum">
              <a:rPr lang="cs-CZ" smtClean="0"/>
              <a:t>‹#›</a:t>
            </a:fld>
            <a:endParaRPr lang="cs-CZ"/>
          </a:p>
        </p:txBody>
      </p:sp>
    </p:spTree>
    <p:extLst>
      <p:ext uri="{BB962C8B-B14F-4D97-AF65-F5344CB8AC3E}">
        <p14:creationId xmlns:p14="http://schemas.microsoft.com/office/powerpoint/2010/main" val="174344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wikiskripta.eu/w/Selh%C3%A1n%C3%AD_jater" TargetMode="External"/><Relationship Id="rId3" Type="http://schemas.openxmlformats.org/officeDocument/2006/relationships/hyperlink" Target="https://www.wikiskripta.eu/w/Virov%C3%A9_hepatitidy" TargetMode="External"/><Relationship Id="rId7" Type="http://schemas.openxmlformats.org/officeDocument/2006/relationships/hyperlink" Target="https://www.wikiskripta.eu/w/Ikteru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wikiskripta.eu/w/Bolesti_b%C5%99icha" TargetMode="External"/><Relationship Id="rId5" Type="http://schemas.openxmlformats.org/officeDocument/2006/relationships/hyperlink" Target="https://www.wikiskripta.eu/w/Nevolnost" TargetMode="External"/><Relationship Id="rId10" Type="http://schemas.openxmlformats.org/officeDocument/2006/relationships/hyperlink" Target="https://www.wikiskripta.eu/w/Z%C3%A1n%C4%9Bt" TargetMode="External"/><Relationship Id="rId4" Type="http://schemas.openxmlformats.org/officeDocument/2006/relationships/hyperlink" Target="https://www.wikiskripta.eu/w/Leptospira" TargetMode="External"/><Relationship Id="rId9" Type="http://schemas.openxmlformats.org/officeDocument/2006/relationships/hyperlink" Target="https://www.wikiskripta.eu/w/Nekr%C3%B3za"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stefajir.cz/cukrovka" TargetMode="External"/><Relationship Id="rId13" Type="http://schemas.openxmlformats.org/officeDocument/2006/relationships/hyperlink" Target="http://www.stefajir.cz/zanety-jater" TargetMode="External"/><Relationship Id="rId18" Type="http://schemas.openxmlformats.org/officeDocument/2006/relationships/hyperlink" Target="https://www.stefajir.cz/mozek-obecne-informace" TargetMode="External"/><Relationship Id="rId3" Type="http://schemas.openxmlformats.org/officeDocument/2006/relationships/hyperlink" Target="https://www.stefajir.cz/jatra-obecne-informace" TargetMode="External"/><Relationship Id="rId21" Type="http://schemas.openxmlformats.org/officeDocument/2006/relationships/hyperlink" Target="https://www.nzip.cz/rejstrikovy-pojem/853" TargetMode="External"/><Relationship Id="rId7" Type="http://schemas.openxmlformats.org/officeDocument/2006/relationships/hyperlink" Target="http://www.stefajir.cz/vysoky-cholesterol" TargetMode="External"/><Relationship Id="rId12" Type="http://schemas.openxmlformats.org/officeDocument/2006/relationships/hyperlink" Target="http://www.stefajir.cz/zvetseni-jater" TargetMode="External"/><Relationship Id="rId17" Type="http://schemas.openxmlformats.org/officeDocument/2006/relationships/hyperlink" Target="http://www.stefajir.cz/selhani-jater" TargetMode="External"/><Relationship Id="rId2" Type="http://schemas.openxmlformats.org/officeDocument/2006/relationships/slide" Target="../slides/slide27.xml"/><Relationship Id="rId16" Type="http://schemas.openxmlformats.org/officeDocument/2006/relationships/hyperlink" Target="http://www.stefajir.cz/reyuv-syndrom" TargetMode="External"/><Relationship Id="rId20" Type="http://schemas.openxmlformats.org/officeDocument/2006/relationships/hyperlink" Target="https://www.nzip.cz/rejstrikovy-pojem/5272" TargetMode="External"/><Relationship Id="rId1" Type="http://schemas.openxmlformats.org/officeDocument/2006/relationships/notesMaster" Target="../notesMasters/notesMaster1.xml"/><Relationship Id="rId6" Type="http://schemas.openxmlformats.org/officeDocument/2006/relationships/hyperlink" Target="http://www.stefajir.cz/obezita" TargetMode="External"/><Relationship Id="rId11" Type="http://schemas.openxmlformats.org/officeDocument/2006/relationships/hyperlink" Target="http://www.stefajir.cz/bolesti-bricha" TargetMode="External"/><Relationship Id="rId5" Type="http://schemas.openxmlformats.org/officeDocument/2006/relationships/hyperlink" Target="http://www.stefajir.cz/alkoholicke-poskozeni-jater" TargetMode="External"/><Relationship Id="rId15" Type="http://schemas.openxmlformats.org/officeDocument/2006/relationships/hyperlink" Target="http://www.stefajir.cz/rakovina-jater" TargetMode="External"/><Relationship Id="rId10" Type="http://schemas.openxmlformats.org/officeDocument/2006/relationships/hyperlink" Target="http://www.stefajir.cz/muchomurka-zelena-otrava" TargetMode="External"/><Relationship Id="rId19" Type="http://schemas.openxmlformats.org/officeDocument/2006/relationships/hyperlink" Target="http://www.stefajir.cz/bezvedomi" TargetMode="External"/><Relationship Id="rId4" Type="http://schemas.openxmlformats.org/officeDocument/2006/relationships/hyperlink" Target="http://www.stefajir.cz/alkoholizmus" TargetMode="External"/><Relationship Id="rId9" Type="http://schemas.openxmlformats.org/officeDocument/2006/relationships/hyperlink" Target="http://www.stefajir.cz/kortikoidy-nezadouci-ucinky" TargetMode="External"/><Relationship Id="rId14" Type="http://schemas.openxmlformats.org/officeDocument/2006/relationships/hyperlink" Target="http://www.stefajir.cz/cirhoza-jater" TargetMode="External"/><Relationship Id="rId22" Type="http://schemas.openxmlformats.org/officeDocument/2006/relationships/hyperlink" Target="https://www.nzip.cz/rejstrikovy-pojem/1031" TargetMode="External"/></Relationships>
</file>

<file path=ppt/notesSlides/_rels/notesSlide12.xml.rels><?xml version="1.0" encoding="UTF-8" standalone="yes"?>
<Relationships xmlns="http://schemas.openxmlformats.org/package/2006/relationships"><Relationship Id="rId13" Type="http://schemas.openxmlformats.org/officeDocument/2006/relationships/hyperlink" Target="https://www.wikiskripta.eu/w/Hemochromat%C3%B3za" TargetMode="External"/><Relationship Id="rId18" Type="http://schemas.openxmlformats.org/officeDocument/2006/relationships/hyperlink" Target="https://www.wikiskripta.eu/w/Jatern%C3%AD_selh%C3%A1n%C3%AD" TargetMode="External"/><Relationship Id="rId26" Type="http://schemas.openxmlformats.org/officeDocument/2006/relationships/hyperlink" Target="https://www.wikiskripta.eu/w/Ledviny" TargetMode="External"/><Relationship Id="rId39" Type="http://schemas.openxmlformats.org/officeDocument/2006/relationships/hyperlink" Target="https://www.wikiskripta.eu/w/Hypogonadismus" TargetMode="External"/><Relationship Id="rId21" Type="http://schemas.openxmlformats.org/officeDocument/2006/relationships/hyperlink" Target="https://www.wikiskripta.eu/w/Krv%C3%A1cen%C3%AD" TargetMode="External"/><Relationship Id="rId34" Type="http://schemas.openxmlformats.org/officeDocument/2006/relationships/hyperlink" Target="https://www.wikiskripta.eu/w/Ikterus" TargetMode="External"/><Relationship Id="rId42" Type="http://schemas.openxmlformats.org/officeDocument/2006/relationships/hyperlink" Target="https://www.wikiskripta.eu/w/Menstrua%C4%8Dn%C3%AD_cyklus" TargetMode="External"/><Relationship Id="rId7" Type="http://schemas.openxmlformats.org/officeDocument/2006/relationships/hyperlink" Target="https://www.wikiskripta.eu/w/Autoimunitn%C3%AD_onemocn%C4%9Bn%C3%AD" TargetMode="External"/><Relationship Id="rId2" Type="http://schemas.openxmlformats.org/officeDocument/2006/relationships/slide" Target="../slides/slide29.xml"/><Relationship Id="rId16" Type="http://schemas.openxmlformats.org/officeDocument/2006/relationships/hyperlink" Target="https://www.wikiskripta.eu/w/Venost%C3%A1za" TargetMode="External"/><Relationship Id="rId20" Type="http://schemas.openxmlformats.org/officeDocument/2006/relationships/hyperlink" Target="https://www.wikiskripta.eu/w/J%C3%ADcnov%C3%A9_varixy" TargetMode="External"/><Relationship Id="rId29" Type="http://schemas.openxmlformats.org/officeDocument/2006/relationships/hyperlink" Target="https://www.wikiskripta.eu/w/Slezina" TargetMode="External"/><Relationship Id="rId41" Type="http://schemas.openxmlformats.org/officeDocument/2006/relationships/hyperlink" Target="https://www.wikiskripta.eu/w/Gynekomastie" TargetMode="External"/><Relationship Id="rId1" Type="http://schemas.openxmlformats.org/officeDocument/2006/relationships/notesMaster" Target="../notesMasters/notesMaster1.xml"/><Relationship Id="rId6" Type="http://schemas.openxmlformats.org/officeDocument/2006/relationships/hyperlink" Target="https://www.wikiskripta.eu/w/%C5%BDlu%C4%8Dov%C3%A9_cesty" TargetMode="External"/><Relationship Id="rId11" Type="http://schemas.openxmlformats.org/officeDocument/2006/relationships/hyperlink" Target="https://www.wikiskripta.eu/w/Antipyretika" TargetMode="External"/><Relationship Id="rId24" Type="http://schemas.openxmlformats.org/officeDocument/2006/relationships/hyperlink" Target="https://www.wikiskripta.eu/w/Ascites" TargetMode="External"/><Relationship Id="rId32" Type="http://schemas.openxmlformats.org/officeDocument/2006/relationships/hyperlink" Target="https://www.wikiskripta.eu/w/SBP" TargetMode="External"/><Relationship Id="rId37" Type="http://schemas.openxmlformats.org/officeDocument/2006/relationships/hyperlink" Target="https://www.wikiskripta.eu/w/Hepatocelul%C3%A1rn%C3%AD_karcinom" TargetMode="External"/><Relationship Id="rId40" Type="http://schemas.openxmlformats.org/officeDocument/2006/relationships/hyperlink" Target="https://www.wikiskripta.eu/w/Testes" TargetMode="External"/><Relationship Id="rId5" Type="http://schemas.openxmlformats.org/officeDocument/2006/relationships/hyperlink" Target="https://www.wikiskripta.eu/w/Hepatitis" TargetMode="External"/><Relationship Id="rId15" Type="http://schemas.openxmlformats.org/officeDocument/2006/relationships/hyperlink" Target="https://www.wikiskripta.eu/w/Cystick%C3%A1_fibr%C3%B3za" TargetMode="External"/><Relationship Id="rId23" Type="http://schemas.openxmlformats.org/officeDocument/2006/relationships/hyperlink" Target="https://www.wikiskripta.eu/w/Mel%C3%A9na" TargetMode="External"/><Relationship Id="rId28" Type="http://schemas.openxmlformats.org/officeDocument/2006/relationships/hyperlink" Target="https://www.wikiskripta.eu/w/Trombocyt" TargetMode="External"/><Relationship Id="rId36" Type="http://schemas.openxmlformats.org/officeDocument/2006/relationships/hyperlink" Target="https://www.wikiskripta.eu/w/Hepatoren%C3%A1ln%C3%AD_syndrom" TargetMode="External"/><Relationship Id="rId10" Type="http://schemas.openxmlformats.org/officeDocument/2006/relationships/hyperlink" Target="https://www.wikiskripta.eu/w/Prim%C3%A1rn%C3%AD_sklerozuj%C3%ADc%C3%AD_cholangitida" TargetMode="External"/><Relationship Id="rId19" Type="http://schemas.openxmlformats.org/officeDocument/2006/relationships/hyperlink" Target="https://www.wikiskripta.eu/w/Port%C3%A1ln%C3%AD_hypertenze" TargetMode="External"/><Relationship Id="rId31" Type="http://schemas.openxmlformats.org/officeDocument/2006/relationships/hyperlink" Target="https://www.wikiskripta.eu/w/Pneumonie" TargetMode="External"/><Relationship Id="rId44" Type="http://schemas.openxmlformats.org/officeDocument/2006/relationships/hyperlink" Target="https://www.wikiskripta.eu/w/Encefalopatie" TargetMode="External"/><Relationship Id="rId4" Type="http://schemas.openxmlformats.org/officeDocument/2006/relationships/hyperlink" Target="https://www.wikiskripta.eu/w/Hepatocyt" TargetMode="External"/><Relationship Id="rId9" Type="http://schemas.openxmlformats.org/officeDocument/2006/relationships/hyperlink" Target="https://www.wikiskripta.eu/w/Choleliti%C3%A1za" TargetMode="External"/><Relationship Id="rId14" Type="http://schemas.openxmlformats.org/officeDocument/2006/relationships/hyperlink" Target="https://www.wikiskripta.eu/w/Porfyrie" TargetMode="External"/><Relationship Id="rId22" Type="http://schemas.openxmlformats.org/officeDocument/2006/relationships/hyperlink" Target="https://www.wikiskripta.eu/w/Hematemesis" TargetMode="External"/><Relationship Id="rId27" Type="http://schemas.openxmlformats.org/officeDocument/2006/relationships/hyperlink" Target="https://www.wikiskripta.eu/w/Splenomegalie" TargetMode="External"/><Relationship Id="rId30" Type="http://schemas.openxmlformats.org/officeDocument/2006/relationships/hyperlink" Target="https://www.wikiskripta.eu/w/Trombocytopenie" TargetMode="External"/><Relationship Id="rId35" Type="http://schemas.openxmlformats.org/officeDocument/2006/relationships/hyperlink" Target="https://www.wikiskripta.eu/w/Ren%C3%A1ln%C3%AD_selh%C3%A1n%C3%AD" TargetMode="External"/><Relationship Id="rId43" Type="http://schemas.openxmlformats.org/officeDocument/2006/relationships/hyperlink" Target="https://www.wikiskripta.eu/w/Vaje%C4%8Dn%C3%ADk" TargetMode="External"/><Relationship Id="rId8" Type="http://schemas.openxmlformats.org/officeDocument/2006/relationships/hyperlink" Target="https://www.wikiskripta.eu/w/Protil%C3%A1tka" TargetMode="External"/><Relationship Id="rId3" Type="http://schemas.openxmlformats.org/officeDocument/2006/relationships/hyperlink" Target="https://www.wikiskripta.eu/w/J%C3%A1tra" TargetMode="External"/><Relationship Id="rId12" Type="http://schemas.openxmlformats.org/officeDocument/2006/relationships/hyperlink" Target="https://www.wikiskripta.eu/w/Wilsonova_choroba" TargetMode="External"/><Relationship Id="rId17" Type="http://schemas.openxmlformats.org/officeDocument/2006/relationships/hyperlink" Target="https://www.wikiskripta.eu/w/Proteosynt%C3%A9za" TargetMode="External"/><Relationship Id="rId25" Type="http://schemas.openxmlformats.org/officeDocument/2006/relationships/hyperlink" Target="https://www.wikiskripta.eu/w/Sod%C3%ADk" TargetMode="External"/><Relationship Id="rId33" Type="http://schemas.openxmlformats.org/officeDocument/2006/relationships/hyperlink" Target="https://www.wikiskripta.eu/w/Koagula%C4%8Dn%C3%AD_faktory" TargetMode="External"/><Relationship Id="rId38" Type="http://schemas.openxmlformats.org/officeDocument/2006/relationships/hyperlink" Target="https://www.wikiskripta.eu/w/Estrogeny"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enu.cz/krevni-tlak-a-cholestero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benu.cz/leky-na-travici-soustavu"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wikiskripta.eu/index.php?title=Pankreas_divisum&amp;action=edit&amp;redlink=1" TargetMode="External"/><Relationship Id="rId13" Type="http://schemas.openxmlformats.org/officeDocument/2006/relationships/hyperlink" Target="https://www.wikiskripta.eu/w/Hypotenze" TargetMode="External"/><Relationship Id="rId18" Type="http://schemas.openxmlformats.org/officeDocument/2006/relationships/hyperlink" Target="https://www.wikiskripta.eu/w/Analgetika" TargetMode="External"/><Relationship Id="rId3" Type="http://schemas.openxmlformats.org/officeDocument/2006/relationships/hyperlink" Target="https://www.wikiskripta.eu/w/Absces" TargetMode="External"/><Relationship Id="rId21" Type="http://schemas.openxmlformats.org/officeDocument/2006/relationships/hyperlink" Target="https://www.wikiskripta.eu/w/Vir" TargetMode="External"/><Relationship Id="rId7" Type="http://schemas.openxmlformats.org/officeDocument/2006/relationships/hyperlink" Target="https://www.wikiskripta.eu/w/Tetracykliny" TargetMode="External"/><Relationship Id="rId12" Type="http://schemas.openxmlformats.org/officeDocument/2006/relationships/hyperlink" Target="https://www.wikiskripta.eu/w/%C5%A0ok" TargetMode="External"/><Relationship Id="rId17" Type="http://schemas.openxmlformats.org/officeDocument/2006/relationships/hyperlink" Target="https://www.wikiskripta.eu/w/Diabetes_mellitus" TargetMode="External"/><Relationship Id="rId2" Type="http://schemas.openxmlformats.org/officeDocument/2006/relationships/slide" Target="../slides/slide35.xml"/><Relationship Id="rId16" Type="http://schemas.openxmlformats.org/officeDocument/2006/relationships/hyperlink" Target="https://www.wikiskripta.eu/w/Inzulin" TargetMode="External"/><Relationship Id="rId20" Type="http://schemas.openxmlformats.org/officeDocument/2006/relationships/hyperlink" Target="https://www.wikiskripta.eu/w/Hypercholesterol%C3%A9mie" TargetMode="External"/><Relationship Id="rId1" Type="http://schemas.openxmlformats.org/officeDocument/2006/relationships/notesMaster" Target="../notesMasters/notesMaster1.xml"/><Relationship Id="rId6" Type="http://schemas.openxmlformats.org/officeDocument/2006/relationships/hyperlink" Target="https://www.wikiskripta.eu/w/Alkoholismus" TargetMode="External"/><Relationship Id="rId11" Type="http://schemas.openxmlformats.org/officeDocument/2006/relationships/hyperlink" Target="https://www.wikiskripta.eu/w/Meteorismus" TargetMode="External"/><Relationship Id="rId24" Type="http://schemas.openxmlformats.org/officeDocument/2006/relationships/hyperlink" Target="https://www.wikiskripta.eu/index.php?title=Hydrothorax&amp;action=edit&amp;redlink=1" TargetMode="External"/><Relationship Id="rId5" Type="http://schemas.openxmlformats.org/officeDocument/2006/relationships/hyperlink" Target="https://www.wikiskripta.eu/index.php?title=Onemocn%C4%9Bn%C3%AD_%C5%BElu%C4%8Dn%C3%ADku&amp;action=edit&amp;redlink=1" TargetMode="External"/><Relationship Id="rId15" Type="http://schemas.openxmlformats.org/officeDocument/2006/relationships/hyperlink" Target="https://www.wikiskripta.eu/w/Ikterus" TargetMode="External"/><Relationship Id="rId23" Type="http://schemas.openxmlformats.org/officeDocument/2006/relationships/hyperlink" Target="https://www.wikiskripta.eu/w/Ascites" TargetMode="External"/><Relationship Id="rId10" Type="http://schemas.openxmlformats.org/officeDocument/2006/relationships/hyperlink" Target="https://www.wikiskripta.eu/w/Hepatitis" TargetMode="External"/><Relationship Id="rId19" Type="http://schemas.openxmlformats.org/officeDocument/2006/relationships/hyperlink" Target="https://www.wikiskripta.eu/w/Kortikoidy" TargetMode="External"/><Relationship Id="rId4" Type="http://schemas.openxmlformats.org/officeDocument/2006/relationships/hyperlink" Target="https://www.wikiskripta.eu/w/NPB" TargetMode="External"/><Relationship Id="rId9" Type="http://schemas.openxmlformats.org/officeDocument/2006/relationships/hyperlink" Target="https://www.wikiskripta.eu/w/Virus_parotitidy" TargetMode="External"/><Relationship Id="rId14" Type="http://schemas.openxmlformats.org/officeDocument/2006/relationships/hyperlink" Target="https://www.wikiskripta.eu/w/Syndrom_akutn%C3%AD_dechov%C3%A9_t%C3%ADsn%C4%9B" TargetMode="External"/><Relationship Id="rId22" Type="http://schemas.openxmlformats.org/officeDocument/2006/relationships/hyperlink" Target="https://www.wikiskripta.eu/index.php?title=Steatorea&amp;action=edit&amp;redlink=1"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wikiskripta.eu/index.php?title=Laryngitida&amp;action=edit&amp;redlink=1" TargetMode="External"/><Relationship Id="rId3" Type="http://schemas.openxmlformats.org/officeDocument/2006/relationships/hyperlink" Target="https://www.wikiskripta.eu/w/Barrett%C5%AFv_j%C3%ADcen" TargetMode="External"/><Relationship Id="rId7" Type="http://schemas.openxmlformats.org/officeDocument/2006/relationships/hyperlink" Target="https://www.wikiskripta.eu/w/Odynofagi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wikiskripta.eu/w/Polyk%C3%A1n%C3%AD" TargetMode="External"/><Relationship Id="rId5" Type="http://schemas.openxmlformats.org/officeDocument/2006/relationships/hyperlink" Target="https://www.wikiskripta.eu/w/Dysfagie" TargetMode="External"/><Relationship Id="rId10" Type="http://schemas.openxmlformats.org/officeDocument/2006/relationships/hyperlink" Target="https://www.wikiskripta.eu/w/Refluxn%C3%AD_choroba_j%C3%ADcnu#cite_note-Klener-1" TargetMode="External"/><Relationship Id="rId4" Type="http://schemas.openxmlformats.org/officeDocument/2006/relationships/hyperlink" Target="https://www.wikiskripta.eu/w/Sternum" TargetMode="External"/><Relationship Id="rId9" Type="http://schemas.openxmlformats.org/officeDocument/2006/relationships/hyperlink" Target="https://www.wikiskripta.eu/w/Refluxn%C3%AD_choroba_j%C3%ADcnu#cite_note-pastor-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wikiskripta.eu/w/Tachykardie" TargetMode="External"/><Relationship Id="rId13" Type="http://schemas.openxmlformats.org/officeDocument/2006/relationships/hyperlink" Target="https://www.wikiskripta.eu/w/Blumbergovo_znamen%C3%AD" TargetMode="External"/><Relationship Id="rId3" Type="http://schemas.openxmlformats.org/officeDocument/2006/relationships/hyperlink" Target="https://www.wikiskripta.eu/w/N%C3%A1hl%C3%A9_p%C5%99%C3%ADhody_b%C5%99i%C5%A1n%C3%AD" TargetMode="External"/><Relationship Id="rId7" Type="http://schemas.openxmlformats.org/officeDocument/2006/relationships/hyperlink" Target="https://www.wikiskripta.eu/w/Nauzea" TargetMode="External"/><Relationship Id="rId12" Type="http://schemas.openxmlformats.org/officeDocument/2006/relationships/hyperlink" Target="https://www.wikiskripta.eu/w/Rovsingovo_znamen%C3%AD"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wikiskripta.eu/w/Kolika" TargetMode="External"/><Relationship Id="rId11" Type="http://schemas.openxmlformats.org/officeDocument/2006/relationships/hyperlink" Target="https://www.wikiskripta.eu/w/Pl%C3%A9niesovo_znamen%C3%AD" TargetMode="External"/><Relationship Id="rId5" Type="http://schemas.openxmlformats.org/officeDocument/2006/relationships/hyperlink" Target="https://www.wikiskripta.eu/w/Antibiotika" TargetMode="External"/><Relationship Id="rId10" Type="http://schemas.openxmlformats.org/officeDocument/2006/relationships/hyperlink" Target="https://www.wikiskripta.eu/w/Bolesti_b%C5%99icha_(pediatrie)" TargetMode="External"/><Relationship Id="rId4" Type="http://schemas.openxmlformats.org/officeDocument/2006/relationships/hyperlink" Target="https://www.wikiskripta.eu/w/Gastrointestin%C3%A1ln%C3%AD_parazit%C3%B3zy" TargetMode="External"/><Relationship Id="rId9" Type="http://schemas.openxmlformats.org/officeDocument/2006/relationships/hyperlink" Target="https://www.wikiskripta.eu/w/Vy%C5%A1et%C5%99en%C3%AD_gastrointestin%C3%A1ln%C3%ADho_syst%C3%A9mu_d%C3%ADt%C4%9Bte" TargetMode="External"/></Relationships>
</file>

<file path=ppt/notesSlides/_rels/notesSlide18.xml.rels><?xml version="1.0" encoding="UTF-8" standalone="yes"?>
<Relationships xmlns="http://schemas.openxmlformats.org/package/2006/relationships"><Relationship Id="rId13" Type="http://schemas.openxmlformats.org/officeDocument/2006/relationships/hyperlink" Target="https://www.wikiskripta.eu/w/Z%C3%A1cpa_u_d%C4%9Bt%C3%AD" TargetMode="External"/><Relationship Id="rId18" Type="http://schemas.openxmlformats.org/officeDocument/2006/relationships/hyperlink" Target="https://www.wikiskripta.eu/w/Poruchy_v%C3%BDvoje_zub%C5%AF" TargetMode="External"/><Relationship Id="rId26" Type="http://schemas.openxmlformats.org/officeDocument/2006/relationships/hyperlink" Target="https://www.wikiskripta.eu/w/Diabetes_mellitus" TargetMode="External"/><Relationship Id="rId39" Type="http://schemas.openxmlformats.org/officeDocument/2006/relationships/hyperlink" Target="https://www.wikiskripta.eu/w/Williams%C5%AFv_syndrom" TargetMode="External"/><Relationship Id="rId21" Type="http://schemas.openxmlformats.org/officeDocument/2006/relationships/hyperlink" Target="https://www.wikiskripta.eu/w/Dermatitis_herpetiformis_Duhring" TargetMode="External"/><Relationship Id="rId34" Type="http://schemas.openxmlformats.org/officeDocument/2006/relationships/hyperlink" Target="https://www.wikiskripta.eu/w/IgA_nefropatie" TargetMode="External"/><Relationship Id="rId7" Type="http://schemas.openxmlformats.org/officeDocument/2006/relationships/hyperlink" Target="https://www.wikiskripta.eu/w/Atrofie" TargetMode="External"/><Relationship Id="rId12" Type="http://schemas.openxmlformats.org/officeDocument/2006/relationships/hyperlink" Target="https://www.wikiskripta.eu/w/Meteorismus" TargetMode="External"/><Relationship Id="rId17" Type="http://schemas.openxmlformats.org/officeDocument/2006/relationships/hyperlink" Target="https://www.wikiskripta.eu/w/Osteopor%C3%B3za" TargetMode="External"/><Relationship Id="rId25" Type="http://schemas.openxmlformats.org/officeDocument/2006/relationships/hyperlink" Target="https://www.wikiskripta.eu/w/Prevalence" TargetMode="External"/><Relationship Id="rId33" Type="http://schemas.openxmlformats.org/officeDocument/2006/relationships/hyperlink" Target="https://www.wikiskripta.eu/w/Juveniln%C3%AD_idiopatick%C3%A1_artritida" TargetMode="External"/><Relationship Id="rId38" Type="http://schemas.openxmlformats.org/officeDocument/2006/relationships/hyperlink" Target="https://www.wikiskripta.eu/w/Down%C5%AFv_syndrom" TargetMode="External"/><Relationship Id="rId2" Type="http://schemas.openxmlformats.org/officeDocument/2006/relationships/slide" Target="../slides/slide44.xml"/><Relationship Id="rId16" Type="http://schemas.openxmlformats.org/officeDocument/2006/relationships/hyperlink" Target="https://www.wikiskripta.eu/w/Osteopenie" TargetMode="External"/><Relationship Id="rId20" Type="http://schemas.openxmlformats.org/officeDocument/2006/relationships/hyperlink" Target="https://www.wikiskripta.eu/w/An%C3%A9mie" TargetMode="External"/><Relationship Id="rId29" Type="http://schemas.openxmlformats.org/officeDocument/2006/relationships/hyperlink" Target="https://www.wikiskripta.eu/w/Turner%C5%AFv_syndrom" TargetMode="External"/><Relationship Id="rId1" Type="http://schemas.openxmlformats.org/officeDocument/2006/relationships/notesMaster" Target="../notesMasters/notesMaster1.xml"/><Relationship Id="rId6" Type="http://schemas.openxmlformats.org/officeDocument/2006/relationships/hyperlink" Target="https://www.wikiskripta.eu/w/T-lymfocyty" TargetMode="External"/><Relationship Id="rId11" Type="http://schemas.openxmlformats.org/officeDocument/2006/relationships/hyperlink" Target="https://www.wikiskripta.eu/w/Zvracen%C3%AD_(pediatrie)" TargetMode="External"/><Relationship Id="rId24" Type="http://schemas.openxmlformats.org/officeDocument/2006/relationships/hyperlink" Target="https://www.wikiskripta.eu/w/Epilepsie" TargetMode="External"/><Relationship Id="rId32" Type="http://schemas.openxmlformats.org/officeDocument/2006/relationships/hyperlink" Target="https://www.wikiskripta.eu/w/Diabetes_mellitus_1._typu_(endokrinologie)" TargetMode="External"/><Relationship Id="rId37" Type="http://schemas.openxmlformats.org/officeDocument/2006/relationships/hyperlink" Target="https://www.wikiskripta.eu/w/Autoimunitn%C3%AD_hepatitida" TargetMode="External"/><Relationship Id="rId40" Type="http://schemas.openxmlformats.org/officeDocument/2006/relationships/hyperlink" Target="https://www.wikiskripta.eu/w/Lymfom" TargetMode="External"/><Relationship Id="rId5" Type="http://schemas.openxmlformats.org/officeDocument/2006/relationships/hyperlink" Target="https://www.wikiskripta.eu/w/Globulin" TargetMode="External"/><Relationship Id="rId15" Type="http://schemas.openxmlformats.org/officeDocument/2006/relationships/hyperlink" Target="https://www.wikiskripta.eu/w/Pr%C5%AFjem_u_d%C4%9Bt%C3%AD" TargetMode="External"/><Relationship Id="rId23" Type="http://schemas.openxmlformats.org/officeDocument/2006/relationships/hyperlink" Target="https://www.wikiskripta.eu/w/Artritida" TargetMode="External"/><Relationship Id="rId28" Type="http://schemas.openxmlformats.org/officeDocument/2006/relationships/hyperlink" Target="https://www.wikiskripta.eu/w/Morbus_Down" TargetMode="External"/><Relationship Id="rId36" Type="http://schemas.openxmlformats.org/officeDocument/2006/relationships/hyperlink" Target="https://www.wikiskripta.eu/w/Autoimunitn%C3%AD_tyroiditida" TargetMode="External"/><Relationship Id="rId10" Type="http://schemas.openxmlformats.org/officeDocument/2006/relationships/hyperlink" Target="https://www.wikiskripta.eu/w/Nauzea" TargetMode="External"/><Relationship Id="rId19" Type="http://schemas.openxmlformats.org/officeDocument/2006/relationships/hyperlink" Target="https://www.wikiskripta.eu/w/Pubertas_tarda" TargetMode="External"/><Relationship Id="rId31" Type="http://schemas.openxmlformats.org/officeDocument/2006/relationships/hyperlink" Target="https://www.wikiskripta.eu/w/Selektivn%C3%AD_deficit_IgA" TargetMode="External"/><Relationship Id="rId4" Type="http://schemas.openxmlformats.org/officeDocument/2006/relationships/hyperlink" Target="https://www.wikiskripta.eu/w/Albumin" TargetMode="External"/><Relationship Id="rId9" Type="http://schemas.openxmlformats.org/officeDocument/2006/relationships/hyperlink" Target="https://www.wikiskripta.eu/w/Bolesti_b%C5%99icha_(pediatrie)" TargetMode="External"/><Relationship Id="rId14" Type="http://schemas.openxmlformats.org/officeDocument/2006/relationships/hyperlink" Target="https://www.wikiskripta.eu/w/C%C3%A9liakie#cite_note-ppp-3" TargetMode="External"/><Relationship Id="rId22" Type="http://schemas.openxmlformats.org/officeDocument/2006/relationships/hyperlink" Target="https://www.wikiskripta.eu/index.php?title=Hepatopatie&amp;action=edit&amp;redlink=1" TargetMode="External"/><Relationship Id="rId27" Type="http://schemas.openxmlformats.org/officeDocument/2006/relationships/hyperlink" Target="https://www.wikiskripta.eu/w/Autoimunitn%C3%AD_thyroiditida" TargetMode="External"/><Relationship Id="rId30" Type="http://schemas.openxmlformats.org/officeDocument/2006/relationships/hyperlink" Target="https://www.wikiskripta.eu/w/Williams%C5%AFv-Beuren%C5%AFv_syndrom" TargetMode="External"/><Relationship Id="rId35" Type="http://schemas.openxmlformats.org/officeDocument/2006/relationships/hyperlink" Target="https://www.wikiskripta.eu/w/Deficit_IgA" TargetMode="External"/><Relationship Id="rId8" Type="http://schemas.openxmlformats.org/officeDocument/2006/relationships/hyperlink" Target="https://www.wikiskripta.eu/w/Protil%C3%A1tky" TargetMode="External"/><Relationship Id="rId3" Type="http://schemas.openxmlformats.org/officeDocument/2006/relationships/hyperlink" Target="https://www.wikiskripta.eu/w/Slizni%C4%8Dn%C3%AD_imunitn%C3%AD_syst%C3%A9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awthornhealth.com.au/wp-content/uploads/2018/06/Food-allergy-vs-food-intolerance.pn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ikiskripta.eu/w/Riboflavi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wikiskripta.eu/index.php?title=Herpes_labialis&amp;action=edit&amp;redlink=1" TargetMode="External"/><Relationship Id="rId5" Type="http://schemas.openxmlformats.org/officeDocument/2006/relationships/hyperlink" Target="https://www.wikiskripta.eu/w/Virus_herpes_simplex" TargetMode="External"/><Relationship Id="rId4" Type="http://schemas.openxmlformats.org/officeDocument/2006/relationships/hyperlink" Target="https://www.wikiskripta.eu/w/Sideropenick%C3%A1_an%C3%A9mi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llergy.org.au/health-professionals/papers/unorthodox-testing-and-treatment"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ikiskripta.eu/w/Tlust%C3%A9_st%C5%99evo#Defekace"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euclekarna.cz/doplnky-stravy/dle-obsazene-latky/probiotika-a-laktobacily/" TargetMode="External"/><Relationship Id="rId4" Type="http://schemas.openxmlformats.org/officeDocument/2006/relationships/hyperlink" Target="https://www.wikiskripta.eu/w/Vl%C3%A1knina"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wikiskripta.eu/w/Doln%C3%AD_dut%C3%A1_%C5%BE%C3%ADla" TargetMode="External"/><Relationship Id="rId13" Type="http://schemas.openxmlformats.org/officeDocument/2006/relationships/hyperlink" Target="https://www.wikiskripta.eu/w/Obezita" TargetMode="External"/><Relationship Id="rId3" Type="http://schemas.openxmlformats.org/officeDocument/2006/relationships/hyperlink" Target="https://www.wikiskripta.eu/w/Kone%C4%8Dn%C3%ADk" TargetMode="External"/><Relationship Id="rId7" Type="http://schemas.openxmlformats.org/officeDocument/2006/relationships/hyperlink" Target="https://www.wikiskripta.eu/w/Rectum" TargetMode="External"/><Relationship Id="rId12" Type="http://schemas.openxmlformats.org/officeDocument/2006/relationships/hyperlink" Target="https://www.wikiskripta.eu/w/Gravidita" TargetMode="External"/><Relationship Id="rId2" Type="http://schemas.openxmlformats.org/officeDocument/2006/relationships/slide" Target="../slides/slide67.xml"/><Relationship Id="rId16" Type="http://schemas.openxmlformats.org/officeDocument/2006/relationships/hyperlink" Target="https://www.wikiskripta.eu/w/Krev" TargetMode="External"/><Relationship Id="rId1" Type="http://schemas.openxmlformats.org/officeDocument/2006/relationships/notesMaster" Target="../notesMasters/notesMaster1.xml"/><Relationship Id="rId6" Type="http://schemas.openxmlformats.org/officeDocument/2006/relationships/hyperlink" Target="https://www.wikiskripta.eu/w/%C5%BD%C3%ADly" TargetMode="External"/><Relationship Id="rId11" Type="http://schemas.openxmlformats.org/officeDocument/2006/relationships/hyperlink" Target="https://www.wikiskripta.eu/w/Vl%C3%A1knina" TargetMode="External"/><Relationship Id="rId5" Type="http://schemas.openxmlformats.org/officeDocument/2006/relationships/hyperlink" Target="https://www.wikiskripta.eu/w/Kolorekt%C3%A1ln%C3%AD_karcinom" TargetMode="External"/><Relationship Id="rId15" Type="http://schemas.openxmlformats.org/officeDocument/2006/relationships/hyperlink" Target="https://www.wikiskripta.eu/w/Trombus" TargetMode="External"/><Relationship Id="rId10" Type="http://schemas.openxmlformats.org/officeDocument/2006/relationships/hyperlink" Target="https://www.wikiskripta.eu/w/Pr%C5%AFjem" TargetMode="External"/><Relationship Id="rId4" Type="http://schemas.openxmlformats.org/officeDocument/2006/relationships/hyperlink" Target="https://www.wikiskripta.eu/w/Bolest" TargetMode="External"/><Relationship Id="rId9" Type="http://schemas.openxmlformats.org/officeDocument/2006/relationships/hyperlink" Target="https://www.wikiskripta.eu/w/Z%C3%A1cpa" TargetMode="External"/><Relationship Id="rId14" Type="http://schemas.openxmlformats.org/officeDocument/2006/relationships/hyperlink" Target="https://www.wikiskripta.eu/w/N%C3%A1dory"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ikiskripta.eu/w/Bakterie" TargetMode="External"/><Relationship Id="rId7" Type="http://schemas.openxmlformats.org/officeDocument/2006/relationships/hyperlink" Target="https://www.wikiskripta.eu/w/%C3%9Astn%C3%AD_hygien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wikiskripta.eu/w/Zubn%C3%AD_plak" TargetMode="External"/><Relationship Id="rId5" Type="http://schemas.openxmlformats.org/officeDocument/2006/relationships/hyperlink" Target="https://www.wikiskripta.eu/w/Slina" TargetMode="External"/><Relationship Id="rId4" Type="http://schemas.openxmlformats.org/officeDocument/2006/relationships/hyperlink" Target="https://www.wikiskripta.eu/w/Sklovina"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s.wikipedia.org/wiki/Infek%C4%8Dn%C3%AD_onemocn%C4%9Bn%C3%AD" TargetMode="External"/><Relationship Id="rId3" Type="http://schemas.openxmlformats.org/officeDocument/2006/relationships/hyperlink" Target="https://cs.wikipedia.org/wiki/Mikroorganismus" TargetMode="External"/><Relationship Id="rId7" Type="http://schemas.openxmlformats.org/officeDocument/2006/relationships/hyperlink" Target="https://cs.wikipedia.org/w/index.php?title=Zubn%C3%AD_kr%C4%8Dky&amp;action=edit&amp;redlink=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s.wikipedia.org/wiki/Z%C3%A1n%C4%9Bt_d%C3%A1sn%C3%AD" TargetMode="External"/><Relationship Id="rId5" Type="http://schemas.openxmlformats.org/officeDocument/2006/relationships/hyperlink" Target="https://cs.wikipedia.org/wiki/Zubn%C3%AD_k%C3%A1men" TargetMode="External"/><Relationship Id="rId10" Type="http://schemas.openxmlformats.org/officeDocument/2006/relationships/hyperlink" Target="https://zdravi.euro.cz/leky/zapach-z-ust-pricina/" TargetMode="External"/><Relationship Id="rId4" Type="http://schemas.openxmlformats.org/officeDocument/2006/relationships/hyperlink" Target="https://cs.wikipedia.org/wiki/Zubn%C3%AD_plak" TargetMode="External"/><Relationship Id="rId9" Type="http://schemas.openxmlformats.org/officeDocument/2006/relationships/hyperlink" Target="https://cs.wikipedia.org/wiki/Zub"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3" Type="http://schemas.openxmlformats.org/officeDocument/2006/relationships/hyperlink" Target="https://zdravi.euro.cz/clanky/zanet-v-tele-priciny-priznaky-lecba/" TargetMode="External"/><Relationship Id="rId18" Type="http://schemas.openxmlformats.org/officeDocument/2006/relationships/hyperlink" Target="https://farmaciepropraxi.cz/pdfs/lek/2016/05/08.pdf" TargetMode="External"/><Relationship Id="rId26" Type="http://schemas.openxmlformats.org/officeDocument/2006/relationships/hyperlink" Target="https://zdravi.euro.cz/clanky/kapavka/" TargetMode="External"/><Relationship Id="rId39" Type="http://schemas.openxmlformats.org/officeDocument/2006/relationships/hyperlink" Target="https://www.wikiskripta.eu/w/Akutn%C3%AD_faryngitida" TargetMode="External"/><Relationship Id="rId21" Type="http://schemas.openxmlformats.org/officeDocument/2006/relationships/hyperlink" Target="https://zdravi.euro.cz/clanky/nachlazeni-priciny-priznaky-lecba/" TargetMode="External"/><Relationship Id="rId34" Type="http://schemas.openxmlformats.org/officeDocument/2006/relationships/hyperlink" Target="https://zdravi.euro.cz/clanky/ryma-druhy-babske-rady/" TargetMode="External"/><Relationship Id="rId42" Type="http://schemas.openxmlformats.org/officeDocument/2006/relationships/hyperlink" Target="https://www.medicalnewstoday.com/articles/324144#symptoms" TargetMode="External"/><Relationship Id="rId47" Type="http://schemas.openxmlformats.org/officeDocument/2006/relationships/hyperlink" Target="https://zdravi.euro.cz/clanky/caste-kychani-u-dospeleho-i-deti/" TargetMode="External"/><Relationship Id="rId50" Type="http://schemas.openxmlformats.org/officeDocument/2006/relationships/hyperlink" Target="https://zdravi.euro.cz/clanky/cukrovka-priznaky-lecba-1-2-typ/" TargetMode="External"/><Relationship Id="rId7" Type="http://schemas.openxmlformats.org/officeDocument/2006/relationships/hyperlink" Target="https://www.wikiskripta.eu/w/HSV" TargetMode="External"/><Relationship Id="rId2" Type="http://schemas.openxmlformats.org/officeDocument/2006/relationships/slide" Target="../slides/slide18.xml"/><Relationship Id="rId16" Type="http://schemas.openxmlformats.org/officeDocument/2006/relationships/hyperlink" Target="https://www.ncbi.nlm.nih.gov/books/NBK519550/" TargetMode="External"/><Relationship Id="rId29" Type="http://schemas.openxmlformats.org/officeDocument/2006/relationships/hyperlink" Target="https://zdravi.euro.cz/clanky/jak-srazit-teplotu-babske-rady-a-leky/" TargetMode="External"/><Relationship Id="rId11" Type="http://schemas.openxmlformats.org/officeDocument/2006/relationships/hyperlink" Target="https://www.wikiskripta.eu/w/Adenoviry" TargetMode="External"/><Relationship Id="rId24" Type="http://schemas.openxmlformats.org/officeDocument/2006/relationships/hyperlink" Target="https://zdravi.euro.cz/clanky/streptokok-priznaky-a-lecba/" TargetMode="External"/><Relationship Id="rId32" Type="http://schemas.openxmlformats.org/officeDocument/2006/relationships/hyperlink" Target="https://zdravi.euro.cz/clanky/bolest-v-uchu-priciny-priznaky-lecba/" TargetMode="External"/><Relationship Id="rId37" Type="http://schemas.openxmlformats.org/officeDocument/2006/relationships/hyperlink" Target="https://zdravi.euro.cz/clanky/petechie-priciny-lecba/" TargetMode="External"/><Relationship Id="rId40" Type="http://schemas.openxmlformats.org/officeDocument/2006/relationships/hyperlink" Target="https://bestpractice.bmj.com/topics/en-us/5" TargetMode="External"/><Relationship Id="rId45" Type="http://schemas.openxmlformats.org/officeDocument/2006/relationships/hyperlink" Target="https://zdravi.euro.cz/clanky/rakovina-krku-priznaky-a-lecba/" TargetMode="External"/><Relationship Id="rId5" Type="http://schemas.openxmlformats.org/officeDocument/2006/relationships/hyperlink" Target="https://www.wikiskripta.eu/w/Petechie" TargetMode="External"/><Relationship Id="rId15" Type="http://schemas.openxmlformats.org/officeDocument/2006/relationships/hyperlink" Target="https://www.healthline.com/health/pharyngitis" TargetMode="External"/><Relationship Id="rId23" Type="http://schemas.openxmlformats.org/officeDocument/2006/relationships/hyperlink" Target="https://zdravi.euro.cz/clanky/infekcni-mononukleoza-priznaky-lecba/" TargetMode="External"/><Relationship Id="rId28" Type="http://schemas.openxmlformats.org/officeDocument/2006/relationships/hyperlink" Target="https://zdravi.euro.cz/clanky/priznaky-aids-a-hiv/" TargetMode="External"/><Relationship Id="rId36" Type="http://schemas.openxmlformats.org/officeDocument/2006/relationships/hyperlink" Target="https://zdravi.euro.cz/clanky/zanet-spojivek-priznaky-lecba/" TargetMode="External"/><Relationship Id="rId49" Type="http://schemas.openxmlformats.org/officeDocument/2006/relationships/hyperlink" Target="https://zdravi.euro.cz/clanky/zahleneni-priciny-lecba/" TargetMode="External"/><Relationship Id="rId10" Type="http://schemas.openxmlformats.org/officeDocument/2006/relationships/hyperlink" Target="https://www.wikiskripta.eu/w/Virov%C3%A9_konjunktivitidy" TargetMode="External"/><Relationship Id="rId19" Type="http://schemas.openxmlformats.org/officeDocument/2006/relationships/hyperlink" Target="https://www.pediatriepropraxi.cz/pdfs/ped/2013/01/06.pdf" TargetMode="External"/><Relationship Id="rId31" Type="http://schemas.openxmlformats.org/officeDocument/2006/relationships/hyperlink" Target="https://zdravi.euro.cz/clanky/co-na-bolest-hlavy/" TargetMode="External"/><Relationship Id="rId44" Type="http://schemas.openxmlformats.org/officeDocument/2006/relationships/hyperlink" Target="https://zdravi.euro.cz/clanky/reflux-jicnu-dieta/" TargetMode="External"/><Relationship Id="rId52" Type="http://schemas.openxmlformats.org/officeDocument/2006/relationships/hyperlink" Target="https://zdravi.euro.cz/clanky/antihistaminika-seznam-leciv-a-jejich-druhy-a-ucinek/" TargetMode="External"/><Relationship Id="rId4" Type="http://schemas.openxmlformats.org/officeDocument/2006/relationships/hyperlink" Target="https://www.wikiskripta.eu/w/Diferenci%C3%A1ln%C3%AD_diagnostika_poruch_polyk%C3%A1n%C3%AD" TargetMode="External"/><Relationship Id="rId9" Type="http://schemas.openxmlformats.org/officeDocument/2006/relationships/hyperlink" Target="https://www.wikiskripta.eu/w/Herpang%C3%ADna" TargetMode="External"/><Relationship Id="rId14" Type="http://schemas.openxmlformats.org/officeDocument/2006/relationships/hyperlink" Target="https://www.stefajir.cz/hltan" TargetMode="External"/><Relationship Id="rId22" Type="http://schemas.openxmlformats.org/officeDocument/2006/relationships/hyperlink" Target="https://zdravi.euro.cz/clanky/chripka-nachlazeni-priznaky-tehotenstvi/" TargetMode="External"/><Relationship Id="rId27" Type="http://schemas.openxmlformats.org/officeDocument/2006/relationships/hyperlink" Target="https://zdravi.euro.cz/clanky/menopauza-a-jeji-priznaky/" TargetMode="External"/><Relationship Id="rId30" Type="http://schemas.openxmlformats.org/officeDocument/2006/relationships/hyperlink" Target="https://zdravi.euro.cz/clanky/zimnice-priciny-lecba/" TargetMode="External"/><Relationship Id="rId35" Type="http://schemas.openxmlformats.org/officeDocument/2006/relationships/hyperlink" Target="https://zdravi.euro.cz/clanky/suchy-kasel-nemoci-lecba/" TargetMode="External"/><Relationship Id="rId43" Type="http://schemas.openxmlformats.org/officeDocument/2006/relationships/hyperlink" Target="https://zdravi.euro.cz/clanky/alergie-na-pyl-projevy-priznaky-lecba/" TargetMode="External"/><Relationship Id="rId48" Type="http://schemas.openxmlformats.org/officeDocument/2006/relationships/hyperlink" Target="https://zdravi.euro.cz/clanky/zvraceni-co-pomaha/" TargetMode="External"/><Relationship Id="rId8" Type="http://schemas.openxmlformats.org/officeDocument/2006/relationships/hyperlink" Target="https://www.wikiskripta.eu/index.php?title=Coxsackie_viry&amp;action=edit&amp;redlink=1" TargetMode="External"/><Relationship Id="rId51" Type="http://schemas.openxmlformats.org/officeDocument/2006/relationships/hyperlink" Target="https://zdravi.euro.cz/clanky/anemie-chudokrevnost-druhy-priznaky-lecba/" TargetMode="External"/><Relationship Id="rId3" Type="http://schemas.openxmlformats.org/officeDocument/2006/relationships/hyperlink" Target="https://www.wikiskripta.eu/w/Tonsilla_palatina" TargetMode="External"/><Relationship Id="rId12" Type="http://schemas.openxmlformats.org/officeDocument/2006/relationships/hyperlink" Target="https://www.wikiskripta.eu/w/Z%C3%A1%C5%A1krt" TargetMode="External"/><Relationship Id="rId17" Type="http://schemas.openxmlformats.org/officeDocument/2006/relationships/hyperlink" Target="https://www.medicalnewstoday.com/articles/324144#causes" TargetMode="External"/><Relationship Id="rId25" Type="http://schemas.openxmlformats.org/officeDocument/2006/relationships/hyperlink" Target="https://zdravi.euro.cz/clanky/plicni-chlamydie-priznaky-lecba/" TargetMode="External"/><Relationship Id="rId33" Type="http://schemas.openxmlformats.org/officeDocument/2006/relationships/hyperlink" Target="https://zdravi.euro.cz/clanky/bolest-v-krku-priciny-lecba/" TargetMode="External"/><Relationship Id="rId38" Type="http://schemas.openxmlformats.org/officeDocument/2006/relationships/hyperlink" Target="https://zdravi.euro.cz/clanky/nevolnost-priznaky-lecba/" TargetMode="External"/><Relationship Id="rId46" Type="http://schemas.openxmlformats.org/officeDocument/2006/relationships/hyperlink" Target="https://zdravi.euro.cz/clanky/co-na-chrapot-u-deti-a-dospelych/" TargetMode="External"/><Relationship Id="rId20" Type="http://schemas.openxmlformats.org/officeDocument/2006/relationships/hyperlink" Target="https://zdravi.euro.cz/clanky/angina-priznaky-a-lecba/" TargetMode="External"/><Relationship Id="rId41" Type="http://schemas.openxmlformats.org/officeDocument/2006/relationships/hyperlink" Target="https://www.healthline.com/health/pharyngitis#symptoms" TargetMode="External"/><Relationship Id="rId1" Type="http://schemas.openxmlformats.org/officeDocument/2006/relationships/notesMaster" Target="../notesMasters/notesMaster1.xml"/><Relationship Id="rId6" Type="http://schemas.openxmlformats.org/officeDocument/2006/relationships/hyperlink" Target="https://www.wikiskripta.eu/w/Nen%C3%A1dorov%C3%A9_lymfadenopati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0A0A0A"/>
                </a:solidFill>
                <a:effectLst/>
                <a:latin typeface="Open Sans" panose="020B0606030504020204" pitchFamily="34" charset="0"/>
              </a:rPr>
              <a:t>poruchy jater, onemocnění žaludku, onemocnění střev, idiopatické střevní záněty</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2</a:t>
            </a:fld>
            <a:endParaRPr lang="cs-CZ"/>
          </a:p>
        </p:txBody>
      </p:sp>
    </p:spTree>
    <p:extLst>
      <p:ext uri="{BB962C8B-B14F-4D97-AF65-F5344CB8AC3E}">
        <p14:creationId xmlns:p14="http://schemas.microsoft.com/office/powerpoint/2010/main" val="3651516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12529"/>
                </a:solidFill>
                <a:effectLst/>
                <a:latin typeface="system-ui"/>
              </a:rPr>
              <a:t>Hepatitidy definujeme jako </a:t>
            </a:r>
            <a:r>
              <a:rPr lang="cs-CZ" b="1" i="0" dirty="0">
                <a:solidFill>
                  <a:srgbClr val="212529"/>
                </a:solidFill>
                <a:effectLst/>
                <a:latin typeface="system-ui"/>
              </a:rPr>
              <a:t>zánět a poškození jater</a:t>
            </a:r>
            <a:r>
              <a:rPr lang="cs-CZ" b="0" i="0" dirty="0">
                <a:solidFill>
                  <a:srgbClr val="212529"/>
                </a:solidFill>
                <a:effectLst/>
                <a:latin typeface="system-ui"/>
              </a:rPr>
              <a:t> různými etiologickými agens zahrnující </a:t>
            </a:r>
            <a:r>
              <a:rPr lang="cs-CZ" b="1" i="0" dirty="0">
                <a:solidFill>
                  <a:srgbClr val="212529"/>
                </a:solidFill>
                <a:effectLst/>
                <a:latin typeface="system-ui"/>
              </a:rPr>
              <a:t>infekční i neinfekční příčiny</a:t>
            </a:r>
            <a:r>
              <a:rPr lang="cs-CZ" b="0" i="0" dirty="0">
                <a:solidFill>
                  <a:srgbClr val="212529"/>
                </a:solidFill>
                <a:effectLst/>
                <a:latin typeface="system-ui"/>
              </a:rPr>
              <a:t>. Mezi nejčastější infekční agens patří </a:t>
            </a:r>
            <a:r>
              <a:rPr lang="cs-CZ" b="1" i="0" dirty="0">
                <a:solidFill>
                  <a:srgbClr val="212529"/>
                </a:solidFill>
                <a:effectLst/>
                <a:latin typeface="system-ui"/>
              </a:rPr>
              <a:t>viry</a:t>
            </a:r>
            <a:r>
              <a:rPr lang="cs-CZ" b="0" i="0" dirty="0">
                <a:solidFill>
                  <a:srgbClr val="212529"/>
                </a:solidFill>
                <a:effectLst/>
                <a:latin typeface="system-ui"/>
              </a:rPr>
              <a:t> – </a:t>
            </a:r>
            <a:r>
              <a:rPr lang="cs-CZ" b="0" i="0" u="none" strike="noStrike" dirty="0">
                <a:effectLst/>
                <a:latin typeface="system-ui"/>
                <a:hlinkClick r:id="rId3" tooltip="Virové hepatitidy"/>
              </a:rPr>
              <a:t>virové hepatitidy</a:t>
            </a:r>
            <a:r>
              <a:rPr lang="cs-CZ" b="0" i="0" dirty="0">
                <a:solidFill>
                  <a:srgbClr val="212529"/>
                </a:solidFill>
                <a:effectLst/>
                <a:latin typeface="system-ui"/>
              </a:rPr>
              <a:t>, méně často bakterie (např. </a:t>
            </a:r>
            <a:r>
              <a:rPr lang="cs-CZ" b="0" i="0" u="none" strike="noStrike" dirty="0">
                <a:effectLst/>
                <a:latin typeface="system-ui"/>
                <a:hlinkClick r:id="rId4" tooltip="Leptospira"/>
              </a:rPr>
              <a:t>leptospiry</a:t>
            </a:r>
            <a:r>
              <a:rPr lang="cs-CZ" b="0" i="0" dirty="0">
                <a:solidFill>
                  <a:srgbClr val="212529"/>
                </a:solidFill>
                <a:effectLst/>
                <a:latin typeface="system-ui"/>
              </a:rPr>
              <a:t>). Mezi neinfekční příčiny patří </a:t>
            </a:r>
            <a:r>
              <a:rPr lang="cs-CZ" b="1" i="0" dirty="0">
                <a:solidFill>
                  <a:srgbClr val="212529"/>
                </a:solidFill>
                <a:effectLst/>
                <a:latin typeface="system-ui"/>
              </a:rPr>
              <a:t>toxiny</a:t>
            </a:r>
            <a:r>
              <a:rPr lang="cs-CZ" b="0" i="0" dirty="0">
                <a:solidFill>
                  <a:srgbClr val="212529"/>
                </a:solidFill>
                <a:effectLst/>
                <a:latin typeface="system-ui"/>
              </a:rPr>
              <a:t>, nadužívání </a:t>
            </a:r>
            <a:r>
              <a:rPr lang="cs-CZ" b="1" i="0" dirty="0">
                <a:solidFill>
                  <a:srgbClr val="212529"/>
                </a:solidFill>
                <a:effectLst/>
                <a:latin typeface="system-ui"/>
              </a:rPr>
              <a:t>farmak</a:t>
            </a:r>
            <a:r>
              <a:rPr lang="cs-CZ" b="0" i="0" dirty="0">
                <a:solidFill>
                  <a:srgbClr val="212529"/>
                </a:solidFill>
                <a:effectLst/>
                <a:latin typeface="system-ui"/>
              </a:rPr>
              <a:t>, nebo např. </a:t>
            </a:r>
            <a:r>
              <a:rPr lang="cs-CZ" b="1" i="0" dirty="0">
                <a:solidFill>
                  <a:srgbClr val="212529"/>
                </a:solidFill>
                <a:effectLst/>
                <a:latin typeface="system-ui"/>
              </a:rPr>
              <a:t>autoimunitní procesy</a:t>
            </a:r>
            <a:r>
              <a:rPr lang="cs-CZ" b="0" i="0" dirty="0">
                <a:solidFill>
                  <a:srgbClr val="212529"/>
                </a:solidFill>
                <a:effectLst/>
                <a:latin typeface="system-ui"/>
              </a:rPr>
              <a:t>. Poškození buněk spočívá v přímém </a:t>
            </a:r>
            <a:r>
              <a:rPr lang="cs-CZ" b="1" i="0" dirty="0">
                <a:solidFill>
                  <a:srgbClr val="212529"/>
                </a:solidFill>
                <a:effectLst/>
                <a:latin typeface="system-ui"/>
              </a:rPr>
              <a:t>cytotoxickém působení</a:t>
            </a:r>
            <a:r>
              <a:rPr lang="cs-CZ" b="0" i="0" dirty="0">
                <a:solidFill>
                  <a:srgbClr val="212529"/>
                </a:solidFill>
                <a:effectLst/>
                <a:latin typeface="system-ui"/>
              </a:rPr>
              <a:t> (toxiny zprostředkovaná nekróza) nebo je </a:t>
            </a:r>
            <a:r>
              <a:rPr lang="cs-CZ" b="1" i="0" dirty="0">
                <a:solidFill>
                  <a:srgbClr val="212529"/>
                </a:solidFill>
                <a:effectLst/>
                <a:latin typeface="system-ui"/>
              </a:rPr>
              <a:t>následkem odpovědi organismu</a:t>
            </a:r>
            <a:r>
              <a:rPr lang="cs-CZ" b="0" i="0" dirty="0">
                <a:solidFill>
                  <a:srgbClr val="212529"/>
                </a:solidFill>
                <a:effectLst/>
                <a:latin typeface="system-ui"/>
              </a:rPr>
              <a:t> proti škodlivě působícím vlivům (virové hepatitidy). Klinický obraz je rozmanitý, zahrnuje spektrum příznaků od asymptomatického průběhu, přes </a:t>
            </a:r>
            <a:r>
              <a:rPr lang="cs-CZ" b="0" i="0" u="none" strike="noStrike" dirty="0">
                <a:effectLst/>
                <a:latin typeface="system-ui"/>
                <a:hlinkClick r:id="rId5" tooltip="Nevolnost"/>
              </a:rPr>
              <a:t>nevolnost</a:t>
            </a:r>
            <a:r>
              <a:rPr lang="cs-CZ" b="0" i="0" dirty="0">
                <a:solidFill>
                  <a:srgbClr val="212529"/>
                </a:solidFill>
                <a:effectLst/>
                <a:latin typeface="system-ui"/>
              </a:rPr>
              <a:t>, </a:t>
            </a:r>
            <a:r>
              <a:rPr lang="cs-CZ" b="0" i="0" u="none" strike="noStrike" dirty="0">
                <a:effectLst/>
                <a:latin typeface="system-ui"/>
                <a:hlinkClick r:id="rId6" tooltip="Bolesti břicha"/>
              </a:rPr>
              <a:t>bolesti břicha</a:t>
            </a:r>
            <a:r>
              <a:rPr lang="cs-CZ" b="0" i="0" dirty="0">
                <a:solidFill>
                  <a:srgbClr val="212529"/>
                </a:solidFill>
                <a:effectLst/>
                <a:latin typeface="system-ui"/>
              </a:rPr>
              <a:t>, </a:t>
            </a:r>
            <a:r>
              <a:rPr lang="cs-CZ" b="0" i="0" u="sng" dirty="0">
                <a:effectLst/>
                <a:latin typeface="system-ui"/>
                <a:hlinkClick r:id="rId7"/>
              </a:rPr>
              <a:t>žloutenku</a:t>
            </a:r>
            <a:r>
              <a:rPr lang="cs-CZ" b="0" i="0" dirty="0">
                <a:solidFill>
                  <a:srgbClr val="212529"/>
                </a:solidFill>
                <a:effectLst/>
                <a:latin typeface="system-ui"/>
              </a:rPr>
              <a:t> až po </a:t>
            </a:r>
            <a:r>
              <a:rPr lang="cs-CZ" b="0" i="0" u="none" strike="noStrike" dirty="0">
                <a:effectLst/>
                <a:latin typeface="system-ui"/>
                <a:hlinkClick r:id="rId8" tooltip="Selhání jater"/>
              </a:rPr>
              <a:t>selhání jater</a:t>
            </a:r>
            <a:r>
              <a:rPr lang="cs-CZ" b="0" i="0" dirty="0">
                <a:solidFill>
                  <a:srgbClr val="212529"/>
                </a:solidFill>
                <a:effectLst/>
                <a:latin typeface="system-ui"/>
              </a:rPr>
              <a:t>, v závislosti na rozsahu probíhající </a:t>
            </a:r>
            <a:r>
              <a:rPr lang="cs-CZ" b="0" i="0" u="none" strike="noStrike" dirty="0">
                <a:effectLst/>
                <a:latin typeface="system-ui"/>
                <a:hlinkClick r:id="rId9" tooltip="Nekróza"/>
              </a:rPr>
              <a:t>nekrózy</a:t>
            </a:r>
            <a:r>
              <a:rPr lang="cs-CZ" b="0" i="0" dirty="0">
                <a:solidFill>
                  <a:srgbClr val="212529"/>
                </a:solidFill>
                <a:effectLst/>
                <a:latin typeface="system-ui"/>
              </a:rPr>
              <a:t> a infiltrace jaterní tkáně </a:t>
            </a:r>
            <a:r>
              <a:rPr lang="cs-CZ" b="0" i="0" u="none" strike="noStrike" dirty="0">
                <a:effectLst/>
                <a:latin typeface="system-ui"/>
                <a:hlinkClick r:id="rId10" tooltip="Zánět"/>
              </a:rPr>
              <a:t>zánětlivými buňkami</a:t>
            </a:r>
            <a:r>
              <a:rPr lang="cs-CZ" b="0" i="0" dirty="0">
                <a:solidFill>
                  <a:srgbClr val="212529"/>
                </a:solidFill>
                <a:effectLst/>
                <a:latin typeface="system-ui"/>
              </a:rPr>
              <a:t>.</a:t>
            </a:r>
          </a:p>
          <a:p>
            <a:endParaRPr lang="cs-CZ" b="0" i="0" dirty="0">
              <a:solidFill>
                <a:srgbClr val="212529"/>
              </a:solidFill>
              <a:effectLst/>
              <a:latin typeface="system-ui"/>
            </a:endParaRPr>
          </a:p>
          <a:p>
            <a:r>
              <a:rPr lang="cs-CZ" b="0" i="0" dirty="0">
                <a:solidFill>
                  <a:srgbClr val="000000"/>
                </a:solidFill>
                <a:effectLst/>
                <a:latin typeface="Roboto" panose="02000000000000000000" pitchFamily="2" charset="0"/>
              </a:rPr>
              <a:t>Mezi nejčastější patří virová hepatitida typu A, B, C a E</a:t>
            </a:r>
            <a:endParaRPr lang="cs-CZ" b="0" i="0" dirty="0">
              <a:solidFill>
                <a:srgbClr val="212529"/>
              </a:solidFill>
              <a:effectLst/>
              <a:latin typeface="system-ui"/>
            </a:endParaRPr>
          </a:p>
          <a:p>
            <a:endParaRPr lang="cs-CZ" b="0" i="0" dirty="0">
              <a:solidFill>
                <a:srgbClr val="212529"/>
              </a:solidFill>
              <a:effectLst/>
              <a:latin typeface="system-ui"/>
            </a:endParaRPr>
          </a:p>
          <a:p>
            <a:pPr algn="l"/>
            <a:r>
              <a:rPr lang="cs-CZ" b="1" i="0" dirty="0">
                <a:effectLst/>
                <a:latin typeface="-apple-system"/>
              </a:rPr>
              <a:t>Kdy vzniká žloutenka</a:t>
            </a:r>
          </a:p>
          <a:p>
            <a:pPr algn="l"/>
            <a:r>
              <a:rPr lang="cs-CZ" b="1" i="0" dirty="0">
                <a:solidFill>
                  <a:srgbClr val="171717"/>
                </a:solidFill>
                <a:effectLst/>
                <a:latin typeface="-apple-system"/>
              </a:rPr>
              <a:t>Žlučové barvivo</a:t>
            </a:r>
            <a:r>
              <a:rPr lang="cs-CZ" b="0" i="0" dirty="0">
                <a:solidFill>
                  <a:srgbClr val="171717"/>
                </a:solidFill>
                <a:effectLst/>
                <a:latin typeface="-apple-system"/>
              </a:rPr>
              <a:t> (bilirubin) vzniká z červeného krevního barviva hemoglobinu po rozpadu červené krvinky (ta žije v průměru 120 dnů) a uvolnění železa. Bilirubin je v určitém množství přítomen v krvi a s ní se dostává do jater, kde je pozměněn a v tzv. konjugované formě vyloučen</a:t>
            </a:r>
            <a:r>
              <a:rPr lang="cs-CZ" b="1" i="0" dirty="0">
                <a:solidFill>
                  <a:srgbClr val="171717"/>
                </a:solidFill>
                <a:effectLst/>
                <a:latin typeface="-apple-system"/>
              </a:rPr>
              <a:t> </a:t>
            </a:r>
            <a:r>
              <a:rPr lang="cs-CZ" b="0" i="0" dirty="0">
                <a:solidFill>
                  <a:srgbClr val="171717"/>
                </a:solidFill>
                <a:effectLst/>
                <a:latin typeface="-apple-system"/>
              </a:rPr>
              <a:t>spolu se žlučovými kyselinami a cholesterolem do žluči. Ve střevě, zejména v tlustém střevě (tračníku), se bilirubin dále přeměňuje a dává stolici hnědou barvu.</a:t>
            </a:r>
          </a:p>
          <a:p>
            <a:pPr algn="l"/>
            <a:r>
              <a:rPr lang="cs-CZ" b="1" i="0" dirty="0">
                <a:solidFill>
                  <a:srgbClr val="171717"/>
                </a:solidFill>
                <a:effectLst/>
                <a:latin typeface="-apple-system"/>
              </a:rPr>
              <a:t>Jestliže koncentrace bilirubinu v krvi přestoupí určitou hodnotu, proniká do kůže, sliznic a očního bělma </a:t>
            </a:r>
            <a:r>
              <a:rPr lang="cs-CZ" b="0" i="0" dirty="0">
                <a:solidFill>
                  <a:srgbClr val="171717"/>
                </a:solidFill>
                <a:effectLst/>
                <a:latin typeface="-apple-system"/>
              </a:rPr>
              <a:t>a způsobuje zežloutnutí různých odstínů a intenzity.</a:t>
            </a:r>
          </a:p>
          <a:p>
            <a:pPr algn="l"/>
            <a:endParaRPr lang="cs-CZ" b="0" i="0" dirty="0">
              <a:solidFill>
                <a:srgbClr val="171717"/>
              </a:solidFill>
              <a:effectLst/>
              <a:latin typeface="-apple-system"/>
            </a:endParaRPr>
          </a:p>
          <a:p>
            <a:pPr algn="l"/>
            <a:r>
              <a:rPr lang="cs-CZ" b="1" i="0" dirty="0">
                <a:solidFill>
                  <a:srgbClr val="171717"/>
                </a:solidFill>
                <a:effectLst/>
                <a:latin typeface="-apple-system"/>
              </a:rPr>
              <a:t>Žloutenka vzniká třemi způsoby:</a:t>
            </a:r>
            <a:endParaRPr lang="cs-CZ" b="0" i="0" dirty="0">
              <a:solidFill>
                <a:srgbClr val="171717"/>
              </a:solidFill>
              <a:effectLst/>
              <a:latin typeface="-apple-system"/>
            </a:endParaRPr>
          </a:p>
          <a:p>
            <a:pPr algn="l">
              <a:buFont typeface="+mj-lt"/>
              <a:buAutoNum type="arabicPeriod"/>
            </a:pPr>
            <a:r>
              <a:rPr lang="cs-CZ" b="1" i="0" dirty="0">
                <a:solidFill>
                  <a:srgbClr val="171717"/>
                </a:solidFill>
                <a:effectLst/>
                <a:latin typeface="-apple-system"/>
              </a:rPr>
              <a:t>Hemolytický ikterus.</a:t>
            </a:r>
            <a:r>
              <a:rPr lang="cs-CZ" b="0" i="0" dirty="0">
                <a:solidFill>
                  <a:srgbClr val="171717"/>
                </a:solidFill>
                <a:effectLst/>
                <a:latin typeface="-apple-system"/>
              </a:rPr>
              <a:t> Množství bilirubinu stoupne natolik, že ho játra nestíhají dostatečně rychle přeměňovat (konjugovat). K této situaci dochází pravidelně hned po narození, protože plod potřebuje před narozením podstatně více červených krvinek než poté, co začne dýchat. Tato žloutenka novorozenců je přechodná a ve většině případů sama zmizí. Stejným mechanizmem vzniká přechodný ikterus u lidí s hemolytickým typem chudokrevnosti (viz anémie).</a:t>
            </a:r>
          </a:p>
          <a:p>
            <a:pPr algn="l">
              <a:buFont typeface="+mj-lt"/>
              <a:buAutoNum type="arabicPeriod"/>
            </a:pPr>
            <a:r>
              <a:rPr lang="cs-CZ" b="1" i="0" dirty="0" err="1">
                <a:solidFill>
                  <a:srgbClr val="171717"/>
                </a:solidFill>
                <a:effectLst/>
                <a:latin typeface="-apple-system"/>
              </a:rPr>
              <a:t>Hepatotoxický</a:t>
            </a:r>
            <a:r>
              <a:rPr lang="cs-CZ" b="1" i="0" dirty="0">
                <a:solidFill>
                  <a:srgbClr val="171717"/>
                </a:solidFill>
                <a:effectLst/>
                <a:latin typeface="-apple-system"/>
              </a:rPr>
              <a:t> ikterus.</a:t>
            </a:r>
            <a:r>
              <a:rPr lang="cs-CZ" b="0" i="0" dirty="0">
                <a:solidFill>
                  <a:srgbClr val="171717"/>
                </a:solidFill>
                <a:effectLst/>
                <a:latin typeface="-apple-system"/>
              </a:rPr>
              <a:t> Játra nejsou schopna zpracovat normální množství bilirubinu a již zpracovaný bilirubin uniká z poškozených jaterních buněk zpět do krve. Tato situace nastává, pokud jsou játra poškozena zánětem, alkoholem, chemicky (např. rozpouštědly) nebo nádorem. Pokud se podaří stav jater zlepšit, žloutenka ustupuje, pokud ne, provází těžká žloutenka jaterní selhání.</a:t>
            </a:r>
          </a:p>
          <a:p>
            <a:pPr algn="l">
              <a:buFont typeface="+mj-lt"/>
              <a:buAutoNum type="arabicPeriod"/>
            </a:pPr>
            <a:r>
              <a:rPr lang="cs-CZ" b="1" i="0" dirty="0">
                <a:solidFill>
                  <a:srgbClr val="171717"/>
                </a:solidFill>
                <a:effectLst/>
                <a:latin typeface="-apple-system"/>
              </a:rPr>
              <a:t>Obstrukční ikterus. </a:t>
            </a:r>
            <a:r>
              <a:rPr lang="cs-CZ" b="0" i="0" dirty="0">
                <a:solidFill>
                  <a:srgbClr val="171717"/>
                </a:solidFill>
                <a:effectLst/>
                <a:latin typeface="-apple-system"/>
              </a:rPr>
              <a:t>Nejčastější příčinou zežloutnutí je neprůchodnost (obstrukce) žlučových cest. Překážkou bývá kámen, který se do žlučových cest dostane ze žlučníku, někdy také nádor (např. slinivky břišní), který stlačí žlučovod zvenčí, vzácně se jedná o nádor rostoucí přímo ve žlučových cestách.</a:t>
            </a:r>
          </a:p>
          <a:p>
            <a:endParaRPr lang="cs-CZ" b="0" i="0" dirty="0">
              <a:solidFill>
                <a:srgbClr val="212529"/>
              </a:solidFill>
              <a:effectLst/>
              <a:latin typeface="system-ui"/>
            </a:endParaRPr>
          </a:p>
          <a:p>
            <a:endParaRPr lang="cs-CZ" b="0" i="0" dirty="0">
              <a:solidFill>
                <a:srgbClr val="212529"/>
              </a:solidFill>
              <a:effectLst/>
              <a:latin typeface="system-ui"/>
            </a:endParaRPr>
          </a:p>
          <a:p>
            <a:r>
              <a:rPr lang="cs-CZ" b="0" i="0" dirty="0">
                <a:solidFill>
                  <a:srgbClr val="000000"/>
                </a:solidFill>
                <a:effectLst/>
                <a:latin typeface="Roboto" panose="02000000000000000000" pitchFamily="2" charset="0"/>
              </a:rPr>
              <a:t>V případě virových hepatitid typu A, B, a C je zdrojem onemocnění člověk, virová hepatitis typu E je zoonóza, k přenosu onemocnění dochází nejčastěji prostřednictvím nedostatečně tepelně upraveného vepřového masa a vepřových lahůdek. Mezilidský přenos virové hepatitidy typu E je ojedinělý.</a:t>
            </a:r>
            <a:endParaRPr lang="cs-CZ" b="0" i="0" dirty="0">
              <a:solidFill>
                <a:srgbClr val="212529"/>
              </a:solidFill>
              <a:effectLst/>
              <a:latin typeface="system-ui"/>
            </a:endParaRPr>
          </a:p>
          <a:p>
            <a:endParaRPr lang="cs-CZ" b="0" i="0" dirty="0">
              <a:solidFill>
                <a:srgbClr val="212529"/>
              </a:solidFill>
              <a:effectLst/>
              <a:latin typeface="system-ui"/>
            </a:endParaRPr>
          </a:p>
          <a:p>
            <a:pPr algn="l"/>
            <a:r>
              <a:rPr lang="cs-CZ" b="1" i="0" dirty="0">
                <a:effectLst/>
                <a:latin typeface="Roboto" panose="02000000000000000000" pitchFamily="2" charset="0"/>
              </a:rPr>
              <a:t>Projevy:</a:t>
            </a:r>
            <a:endParaRPr lang="cs-CZ" b="0" i="0" dirty="0">
              <a:effectLst/>
              <a:latin typeface="Roboto" panose="02000000000000000000" pitchFamily="2" charset="0"/>
            </a:endParaRPr>
          </a:p>
          <a:p>
            <a:pPr algn="l"/>
            <a:r>
              <a:rPr lang="cs-CZ" b="0" i="0" dirty="0">
                <a:solidFill>
                  <a:srgbClr val="000000"/>
                </a:solidFill>
                <a:effectLst/>
                <a:latin typeface="Roboto" panose="02000000000000000000" pitchFamily="2" charset="0"/>
              </a:rPr>
              <a:t>Onemocnění může probíhat zcela bez příznaků, ale obvykle se projeví nechutenstvím, hubnutím, únavou, nevolností, horečkou nebo tlakem v pravém podžebří. Objevit se může i výrazné ztmavnutí moče, světlá barva stolice a žluté zbarvení kůže a sklér. Všechny tyto příznaky však mohou být projevem i jiných onemocnění, proto je k potvrzení diagnózy vždy nutné laboratorní vyšetření krve</a:t>
            </a:r>
          </a:p>
          <a:p>
            <a:endParaRPr lang="cs-CZ" b="0" i="0" dirty="0">
              <a:solidFill>
                <a:srgbClr val="212529"/>
              </a:solidFill>
              <a:effectLst/>
              <a:latin typeface="system-ui"/>
            </a:endParaRPr>
          </a:p>
          <a:p>
            <a:pPr algn="l"/>
            <a:r>
              <a:rPr lang="cs-CZ" b="1" i="0" dirty="0">
                <a:effectLst/>
                <a:latin typeface="-apple-system"/>
              </a:rPr>
              <a:t>Příznaky žloutenky</a:t>
            </a:r>
          </a:p>
          <a:p>
            <a:pPr algn="l"/>
            <a:r>
              <a:rPr lang="cs-CZ" b="0" i="0" dirty="0">
                <a:solidFill>
                  <a:srgbClr val="171717"/>
                </a:solidFill>
                <a:effectLst/>
                <a:latin typeface="-apple-system"/>
              </a:rPr>
              <a:t>Žloutenka se projevuje</a:t>
            </a:r>
          </a:p>
          <a:p>
            <a:pPr algn="l">
              <a:buFont typeface="Arial" panose="020B0604020202020204" pitchFamily="34" charset="0"/>
              <a:buChar char="•"/>
            </a:pPr>
            <a:r>
              <a:rPr lang="cs-CZ" b="1" i="0" dirty="0">
                <a:solidFill>
                  <a:srgbClr val="171717"/>
                </a:solidFill>
                <a:effectLst/>
                <a:latin typeface="-apple-system"/>
              </a:rPr>
              <a:t>zežloutnutím kůže, očního bělma, sliznic a dalších tkání,</a:t>
            </a:r>
            <a:endParaRPr lang="cs-CZ" b="0" i="0" dirty="0">
              <a:solidFill>
                <a:srgbClr val="171717"/>
              </a:solidFill>
              <a:effectLst/>
              <a:latin typeface="-apple-system"/>
            </a:endParaRPr>
          </a:p>
          <a:p>
            <a:pPr algn="l">
              <a:buFont typeface="Arial" panose="020B0604020202020204" pitchFamily="34" charset="0"/>
              <a:buChar char="•"/>
            </a:pPr>
            <a:r>
              <a:rPr lang="cs-CZ" b="0" i="0" dirty="0">
                <a:solidFill>
                  <a:srgbClr val="171717"/>
                </a:solidFill>
                <a:effectLst/>
                <a:latin typeface="-apple-system"/>
              </a:rPr>
              <a:t>dalšími projevy mohou být </a:t>
            </a:r>
            <a:r>
              <a:rPr lang="cs-CZ" b="1" i="0" dirty="0">
                <a:solidFill>
                  <a:srgbClr val="171717"/>
                </a:solidFill>
                <a:effectLst/>
                <a:latin typeface="-apple-system"/>
              </a:rPr>
              <a:t>únava, svalové bolesti, teploty, nechutenství, bolesti břicha, průjmy či zvracení.</a:t>
            </a:r>
            <a:endParaRPr lang="cs-CZ" b="0" i="0" dirty="0">
              <a:solidFill>
                <a:srgbClr val="171717"/>
              </a:solidFill>
              <a:effectLst/>
              <a:latin typeface="-apple-system"/>
            </a:endParaRPr>
          </a:p>
          <a:p>
            <a:endParaRPr lang="cs-CZ" b="0" i="0" dirty="0">
              <a:solidFill>
                <a:srgbClr val="212529"/>
              </a:solidFill>
              <a:effectLst/>
              <a:latin typeface="system-ui"/>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24</a:t>
            </a:fld>
            <a:endParaRPr lang="cs-CZ"/>
          </a:p>
        </p:txBody>
      </p:sp>
    </p:spTree>
    <p:extLst>
      <p:ext uri="{BB962C8B-B14F-4D97-AF65-F5344CB8AC3E}">
        <p14:creationId xmlns:p14="http://schemas.microsoft.com/office/powerpoint/2010/main" val="3134691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solidFill>
                  <a:srgbClr val="666666"/>
                </a:solidFill>
                <a:effectLst/>
                <a:latin typeface="Open Sans" panose="020B0606030504020204" pitchFamily="34" charset="0"/>
              </a:rPr>
              <a:t>Ztučnění jater</a:t>
            </a:r>
            <a:r>
              <a:rPr lang="cs-CZ" b="0" i="0" dirty="0">
                <a:solidFill>
                  <a:srgbClr val="666666"/>
                </a:solidFill>
                <a:effectLst/>
                <a:latin typeface="Open Sans" panose="020B0606030504020204" pitchFamily="34" charset="0"/>
              </a:rPr>
              <a:t> (neboli odborně </a:t>
            </a:r>
            <a:r>
              <a:rPr lang="cs-CZ" b="1" i="0" dirty="0">
                <a:solidFill>
                  <a:srgbClr val="666666"/>
                </a:solidFill>
                <a:effectLst/>
                <a:latin typeface="Open Sans" panose="020B0606030504020204" pitchFamily="34" charset="0"/>
              </a:rPr>
              <a:t>steatóza</a:t>
            </a:r>
            <a:r>
              <a:rPr lang="cs-CZ" b="0" i="0" dirty="0">
                <a:solidFill>
                  <a:srgbClr val="666666"/>
                </a:solidFill>
                <a:effectLst/>
                <a:latin typeface="Open Sans" panose="020B0606030504020204" pitchFamily="34" charset="0"/>
              </a:rPr>
              <a:t>) </a:t>
            </a:r>
          </a:p>
          <a:p>
            <a:endParaRPr lang="cs-CZ" b="0" i="0" dirty="0">
              <a:solidFill>
                <a:srgbClr val="666666"/>
              </a:solidFill>
              <a:effectLst/>
              <a:latin typeface="Open Sans" panose="020B0606030504020204" pitchFamily="34" charset="0"/>
            </a:endParaRPr>
          </a:p>
          <a:p>
            <a:r>
              <a:rPr lang="cs-CZ" b="0" i="0" dirty="0">
                <a:solidFill>
                  <a:srgbClr val="3B3B3B"/>
                </a:solidFill>
                <a:effectLst/>
                <a:latin typeface="Open Sans" panose="020B0606030504020204" pitchFamily="34" charset="0"/>
              </a:rPr>
              <a:t>relativně častý stav postihující </a:t>
            </a:r>
            <a:r>
              <a:rPr lang="cs-CZ" b="0" i="0" dirty="0">
                <a:solidFill>
                  <a:srgbClr val="FA6900"/>
                </a:solidFill>
                <a:effectLst/>
                <a:latin typeface="Open Sans" panose="020B0606030504020204" pitchFamily="34" charset="0"/>
                <a:hlinkClick r:id="rId3"/>
              </a:rPr>
              <a:t>jaterní tkáň</a:t>
            </a:r>
            <a:r>
              <a:rPr lang="cs-CZ" b="0" i="0" dirty="0">
                <a:solidFill>
                  <a:srgbClr val="3B3B3B"/>
                </a:solidFill>
                <a:effectLst/>
                <a:latin typeface="Open Sans" panose="020B0606030504020204" pitchFamily="34" charset="0"/>
              </a:rPr>
              <a:t>. Jak již název napovídá, jedná se o hromadění tukových částic v </a:t>
            </a:r>
            <a:r>
              <a:rPr lang="cs-CZ" b="0" i="0" dirty="0">
                <a:solidFill>
                  <a:srgbClr val="FA6900"/>
                </a:solidFill>
                <a:effectLst/>
                <a:latin typeface="Open Sans" panose="020B0606030504020204" pitchFamily="34" charset="0"/>
                <a:hlinkClick r:id="rId3"/>
              </a:rPr>
              <a:t>játrech</a:t>
            </a:r>
            <a:r>
              <a:rPr lang="cs-CZ" b="0" i="0" dirty="0">
                <a:solidFill>
                  <a:srgbClr val="3B3B3B"/>
                </a:solidFill>
                <a:effectLst/>
                <a:latin typeface="Open Sans" panose="020B0606030504020204" pitchFamily="34" charset="0"/>
              </a:rPr>
              <a:t>, které někdy může narušit jejich funkci a způsobit i nevratné poškození </a:t>
            </a:r>
            <a:r>
              <a:rPr lang="cs-CZ" b="0" i="0" dirty="0">
                <a:solidFill>
                  <a:srgbClr val="FA6900"/>
                </a:solidFill>
                <a:effectLst/>
                <a:latin typeface="Open Sans" panose="020B0606030504020204" pitchFamily="34" charset="0"/>
                <a:hlinkClick r:id="rId3"/>
              </a:rPr>
              <a:t>jater</a:t>
            </a:r>
            <a:r>
              <a:rPr lang="cs-CZ" b="0" i="0" dirty="0">
                <a:solidFill>
                  <a:srgbClr val="3B3B3B"/>
                </a:solidFill>
                <a:effectLst/>
                <a:latin typeface="Open Sans" panose="020B0606030504020204" pitchFamily="34" charset="0"/>
              </a:rPr>
              <a:t>.</a:t>
            </a:r>
            <a:endParaRPr lang="cs-CZ" b="0" i="0" dirty="0">
              <a:solidFill>
                <a:srgbClr val="666666"/>
              </a:solidFill>
              <a:effectLst/>
              <a:latin typeface="Open Sans" panose="020B0606030504020204" pitchFamily="34" charset="0"/>
            </a:endParaRPr>
          </a:p>
          <a:p>
            <a:endParaRPr lang="cs-CZ" b="0" i="0" dirty="0">
              <a:solidFill>
                <a:srgbClr val="666666"/>
              </a:solidFill>
              <a:effectLst/>
              <a:latin typeface="Open Sans" panose="020B0606030504020204" pitchFamily="34" charset="0"/>
            </a:endParaRPr>
          </a:p>
          <a:p>
            <a:r>
              <a:rPr lang="cs-CZ" b="0" i="0" dirty="0">
                <a:solidFill>
                  <a:srgbClr val="666666"/>
                </a:solidFill>
                <a:effectLst/>
                <a:latin typeface="Open Sans" panose="020B0606030504020204" pitchFamily="34" charset="0"/>
              </a:rPr>
              <a:t>Vzniká tak, že se uvnitř jaterních buněk začne hromadit tuk, který postupně nahrazuje zdravou jaterní tkáň. Taková situace </a:t>
            </a:r>
            <a:r>
              <a:rPr lang="cs-CZ" b="1" i="0" dirty="0">
                <a:solidFill>
                  <a:srgbClr val="666666"/>
                </a:solidFill>
                <a:effectLst/>
                <a:latin typeface="Open Sans" panose="020B0606030504020204" pitchFamily="34" charset="0"/>
              </a:rPr>
              <a:t>může mít velmi vážné následky</a:t>
            </a:r>
            <a:r>
              <a:rPr lang="cs-CZ" b="0" i="0" dirty="0">
                <a:solidFill>
                  <a:srgbClr val="666666"/>
                </a:solidFill>
                <a:effectLst/>
                <a:latin typeface="Open Sans" panose="020B0606030504020204" pitchFamily="34" charset="0"/>
              </a:rPr>
              <a:t> a v některých případech vede k trvalému poškození jater a dalším závažným nemocem. Velkým rizikem ztučnění jater je, že </a:t>
            </a:r>
            <a:r>
              <a:rPr lang="cs-CZ" b="1" i="0" dirty="0">
                <a:solidFill>
                  <a:srgbClr val="666666"/>
                </a:solidFill>
                <a:effectLst/>
                <a:latin typeface="Open Sans" panose="020B0606030504020204" pitchFamily="34" charset="0"/>
              </a:rPr>
              <a:t>spousta lidí přehlédne jeho prvotní příznaky, a tak jej neřeší včas</a:t>
            </a:r>
            <a:r>
              <a:rPr lang="cs-CZ" b="0" i="0" dirty="0">
                <a:solidFill>
                  <a:srgbClr val="666666"/>
                </a:solidFill>
                <a:effectLst/>
                <a:latin typeface="Open Sans" panose="020B0606030504020204" pitchFamily="34" charset="0"/>
              </a:rPr>
              <a:t>. </a:t>
            </a:r>
          </a:p>
          <a:p>
            <a:endParaRPr lang="cs-CZ" b="0" i="0" dirty="0">
              <a:solidFill>
                <a:srgbClr val="666666"/>
              </a:solidFill>
              <a:effectLst/>
              <a:latin typeface="Open Sans" panose="020B0606030504020204" pitchFamily="34" charset="0"/>
            </a:endParaRPr>
          </a:p>
          <a:p>
            <a:r>
              <a:rPr lang="cs-CZ" b="0" i="0" dirty="0">
                <a:solidFill>
                  <a:srgbClr val="3B3B3B"/>
                </a:solidFill>
                <a:effectLst/>
                <a:latin typeface="Open Sans" panose="020B0606030504020204" pitchFamily="34" charset="0"/>
              </a:rPr>
              <a:t>V našich poměrech je bezkonkurenčně nejvýznamnější a nejčastější příčinou </a:t>
            </a:r>
            <a:r>
              <a:rPr lang="cs-CZ" b="0" i="0" dirty="0">
                <a:solidFill>
                  <a:srgbClr val="FA6900"/>
                </a:solidFill>
                <a:effectLst/>
                <a:latin typeface="Open Sans" panose="020B0606030504020204" pitchFamily="34" charset="0"/>
                <a:hlinkClick r:id="rId4"/>
              </a:rPr>
              <a:t>nadměrné požívání alkoholu</a:t>
            </a:r>
            <a:r>
              <a:rPr lang="cs-CZ" b="0" i="0" dirty="0">
                <a:solidFill>
                  <a:srgbClr val="3B3B3B"/>
                </a:solidFill>
                <a:effectLst/>
                <a:latin typeface="Open Sans" panose="020B0606030504020204" pitchFamily="34" charset="0"/>
              </a:rPr>
              <a:t> (steatóza je v takovém případě jednou z forem </a:t>
            </a:r>
            <a:r>
              <a:rPr lang="cs-CZ" b="0" i="0" dirty="0">
                <a:solidFill>
                  <a:srgbClr val="FA6900"/>
                </a:solidFill>
                <a:effectLst/>
                <a:latin typeface="Open Sans" panose="020B0606030504020204" pitchFamily="34" charset="0"/>
                <a:hlinkClick r:id="rId5"/>
              </a:rPr>
              <a:t>alkoholického poškození jater</a:t>
            </a:r>
            <a:r>
              <a:rPr lang="cs-CZ" b="0" i="0" dirty="0">
                <a:solidFill>
                  <a:srgbClr val="3B3B3B"/>
                </a:solidFill>
                <a:effectLst/>
                <a:latin typeface="Open Sans" panose="020B0606030504020204" pitchFamily="34" charset="0"/>
              </a:rPr>
              <a:t>). Vyšší riziko usazování tuku v </a:t>
            </a:r>
            <a:r>
              <a:rPr lang="cs-CZ" b="0" i="0" dirty="0">
                <a:solidFill>
                  <a:srgbClr val="FA6900"/>
                </a:solidFill>
                <a:effectLst/>
                <a:latin typeface="Open Sans" panose="020B0606030504020204" pitchFamily="34" charset="0"/>
                <a:hlinkClick r:id="rId3"/>
              </a:rPr>
              <a:t>játrech</a:t>
            </a:r>
            <a:r>
              <a:rPr lang="cs-CZ" b="0" i="0" dirty="0">
                <a:solidFill>
                  <a:srgbClr val="3B3B3B"/>
                </a:solidFill>
                <a:effectLst/>
                <a:latin typeface="Open Sans" panose="020B0606030504020204" pitchFamily="34" charset="0"/>
              </a:rPr>
              <a:t> mají poměrně logicky i jedinci </a:t>
            </a:r>
            <a:r>
              <a:rPr lang="cs-CZ" b="0" i="0" dirty="0">
                <a:solidFill>
                  <a:srgbClr val="FA6900"/>
                </a:solidFill>
                <a:effectLst/>
                <a:latin typeface="Open Sans" panose="020B0606030504020204" pitchFamily="34" charset="0"/>
                <a:hlinkClick r:id="rId6"/>
              </a:rPr>
              <a:t>obézní</a:t>
            </a:r>
            <a:r>
              <a:rPr lang="cs-CZ" b="0" i="0" dirty="0">
                <a:solidFill>
                  <a:srgbClr val="3B3B3B"/>
                </a:solidFill>
                <a:effectLst/>
                <a:latin typeface="Open Sans" panose="020B0606030504020204" pitchFamily="34" charset="0"/>
              </a:rPr>
              <a:t> s </a:t>
            </a:r>
            <a:r>
              <a:rPr lang="cs-CZ" b="0" i="0" dirty="0">
                <a:solidFill>
                  <a:srgbClr val="FA6900"/>
                </a:solidFill>
                <a:effectLst/>
                <a:latin typeface="Open Sans" panose="020B0606030504020204" pitchFamily="34" charset="0"/>
                <a:hlinkClick r:id="rId7"/>
              </a:rPr>
              <a:t>vysokým cholesterolem</a:t>
            </a:r>
            <a:r>
              <a:rPr lang="cs-CZ" b="0" i="0" dirty="0">
                <a:solidFill>
                  <a:srgbClr val="3B3B3B"/>
                </a:solidFill>
                <a:effectLst/>
                <a:latin typeface="Open Sans" panose="020B0606030504020204" pitchFamily="34" charset="0"/>
              </a:rPr>
              <a:t> v krvi. Více ohrožení jsou i lidé s neléčenou, či špatně léčenou </a:t>
            </a:r>
            <a:r>
              <a:rPr lang="cs-CZ" b="0" i="0" dirty="0">
                <a:solidFill>
                  <a:srgbClr val="FA6900"/>
                </a:solidFill>
                <a:effectLst/>
                <a:latin typeface="Open Sans" panose="020B0606030504020204" pitchFamily="34" charset="0"/>
                <a:hlinkClick r:id="rId8"/>
              </a:rPr>
              <a:t>cukrovkou</a:t>
            </a:r>
            <a:r>
              <a:rPr lang="cs-CZ" b="0" i="0" dirty="0">
                <a:solidFill>
                  <a:srgbClr val="3B3B3B"/>
                </a:solidFill>
                <a:effectLst/>
                <a:latin typeface="Open Sans" panose="020B0606030504020204" pitchFamily="34" charset="0"/>
              </a:rPr>
              <a:t>. Steatózu jater může způsobit rovněž požití některých sloučenin, jde o některé léky (například </a:t>
            </a:r>
            <a:r>
              <a:rPr lang="cs-CZ" b="0" i="0" dirty="0">
                <a:solidFill>
                  <a:srgbClr val="FA6900"/>
                </a:solidFill>
                <a:effectLst/>
                <a:latin typeface="Open Sans" panose="020B0606030504020204" pitchFamily="34" charset="0"/>
                <a:hlinkClick r:id="rId9"/>
              </a:rPr>
              <a:t>kortikoidy</a:t>
            </a:r>
            <a:r>
              <a:rPr lang="cs-CZ" b="0" i="0" dirty="0">
                <a:solidFill>
                  <a:srgbClr val="3B3B3B"/>
                </a:solidFill>
                <a:effectLst/>
                <a:latin typeface="Open Sans" panose="020B0606030504020204" pitchFamily="34" charset="0"/>
              </a:rPr>
              <a:t>) a jedy (</a:t>
            </a:r>
            <a:r>
              <a:rPr lang="cs-CZ" b="0" i="0" dirty="0">
                <a:solidFill>
                  <a:srgbClr val="FA6900"/>
                </a:solidFill>
                <a:effectLst/>
                <a:latin typeface="Open Sans" panose="020B0606030504020204" pitchFamily="34" charset="0"/>
                <a:hlinkClick r:id="rId10"/>
              </a:rPr>
              <a:t>muchomůrka zelená</a:t>
            </a:r>
            <a:r>
              <a:rPr lang="cs-CZ" b="0" i="0" dirty="0">
                <a:solidFill>
                  <a:srgbClr val="3B3B3B"/>
                </a:solidFill>
                <a:effectLst/>
                <a:latin typeface="Open Sans" panose="020B0606030504020204" pitchFamily="34" charset="0"/>
              </a:rPr>
              <a:t>).</a:t>
            </a:r>
            <a:endParaRPr lang="cs-CZ" b="0" i="0" dirty="0">
              <a:solidFill>
                <a:srgbClr val="666666"/>
              </a:solidFill>
              <a:effectLst/>
              <a:latin typeface="Open Sans" panose="020B0606030504020204" pitchFamily="34" charset="0"/>
            </a:endParaRPr>
          </a:p>
          <a:p>
            <a:endParaRPr lang="cs-CZ" b="0" i="0" dirty="0">
              <a:solidFill>
                <a:srgbClr val="666666"/>
              </a:solidFill>
              <a:effectLst/>
              <a:latin typeface="Open Sans" panose="020B0606030504020204" pitchFamily="34" charset="0"/>
            </a:endParaRPr>
          </a:p>
          <a:p>
            <a:r>
              <a:rPr lang="cs-CZ" b="1" i="0" dirty="0">
                <a:solidFill>
                  <a:srgbClr val="666666"/>
                </a:solidFill>
                <a:effectLst/>
                <a:latin typeface="Open Sans" panose="020B0606030504020204" pitchFamily="34" charset="0"/>
              </a:rPr>
              <a:t>Příznaky ztučnění jater</a:t>
            </a:r>
            <a:endParaRPr lang="cs-CZ" b="0" i="0" dirty="0">
              <a:solidFill>
                <a:srgbClr val="666666"/>
              </a:solidFill>
              <a:effectLst/>
              <a:latin typeface="Open Sans" panose="020B0606030504020204" pitchFamily="34" charset="0"/>
            </a:endParaRPr>
          </a:p>
          <a:p>
            <a:pPr algn="l">
              <a:buFont typeface="Arial" panose="020B0604020202020204" pitchFamily="34" charset="0"/>
              <a:buChar char="•"/>
            </a:pPr>
            <a:r>
              <a:rPr lang="cs-CZ" b="0" i="0" dirty="0">
                <a:solidFill>
                  <a:srgbClr val="666666"/>
                </a:solidFill>
                <a:effectLst/>
                <a:latin typeface="Open Sans" panose="020B0606030504020204" pitchFamily="34" charset="0"/>
              </a:rPr>
              <a:t>nevysvětlitelná únava</a:t>
            </a:r>
          </a:p>
          <a:p>
            <a:pPr algn="l">
              <a:buFont typeface="Arial" panose="020B0604020202020204" pitchFamily="34" charset="0"/>
              <a:buChar char="•"/>
            </a:pPr>
            <a:r>
              <a:rPr lang="cs-CZ" b="0" i="0" dirty="0">
                <a:solidFill>
                  <a:srgbClr val="666666"/>
                </a:solidFill>
                <a:effectLst/>
                <a:latin typeface="Open Sans" panose="020B0606030504020204" pitchFamily="34" charset="0"/>
              </a:rPr>
              <a:t>podrážděnost a nervozita</a:t>
            </a:r>
          </a:p>
          <a:p>
            <a:pPr algn="l">
              <a:buFont typeface="Arial" panose="020B0604020202020204" pitchFamily="34" charset="0"/>
              <a:buChar char="•"/>
            </a:pPr>
            <a:r>
              <a:rPr lang="cs-CZ" b="0" i="0" dirty="0">
                <a:solidFill>
                  <a:srgbClr val="666666"/>
                </a:solidFill>
                <a:effectLst/>
                <a:latin typeface="Open Sans" panose="020B0606030504020204" pitchFamily="34" charset="0"/>
              </a:rPr>
              <a:t>trávicí obtíže</a:t>
            </a:r>
          </a:p>
          <a:p>
            <a:pPr algn="l">
              <a:buFont typeface="Arial" panose="020B0604020202020204" pitchFamily="34" charset="0"/>
              <a:buChar char="•"/>
            </a:pPr>
            <a:r>
              <a:rPr lang="cs-CZ" b="0" i="0" dirty="0">
                <a:solidFill>
                  <a:srgbClr val="666666"/>
                </a:solidFill>
                <a:effectLst/>
                <a:latin typeface="Open Sans" panose="020B0606030504020204" pitchFamily="34" charset="0"/>
              </a:rPr>
              <a:t>problémy s pletí (akné, pigmentové skvrny apod.)</a:t>
            </a:r>
          </a:p>
          <a:p>
            <a:pPr algn="l">
              <a:buFont typeface="Arial" panose="020B0604020202020204" pitchFamily="34" charset="0"/>
              <a:buChar char="•"/>
            </a:pPr>
            <a:r>
              <a:rPr lang="cs-CZ" b="0" i="0" dirty="0">
                <a:solidFill>
                  <a:srgbClr val="666666"/>
                </a:solidFill>
                <a:effectLst/>
                <a:latin typeface="Open Sans" panose="020B0606030504020204" pitchFamily="34" charset="0"/>
              </a:rPr>
              <a:t>zhoršená kvalita nehtů a vlasů</a:t>
            </a:r>
          </a:p>
          <a:p>
            <a:pPr algn="l">
              <a:buFont typeface="Arial" panose="020B0604020202020204" pitchFamily="34" charset="0"/>
              <a:buChar char="•"/>
            </a:pPr>
            <a:r>
              <a:rPr lang="cs-CZ" b="0" i="0" dirty="0">
                <a:solidFill>
                  <a:srgbClr val="666666"/>
                </a:solidFill>
                <a:effectLst/>
                <a:latin typeface="Open Sans" panose="020B0606030504020204" pitchFamily="34" charset="0"/>
              </a:rPr>
              <a:t>u žen poruchy menstruačního cyklu</a:t>
            </a:r>
          </a:p>
          <a:p>
            <a:pPr algn="l">
              <a:buFont typeface="Arial" panose="020B0604020202020204" pitchFamily="34" charset="0"/>
              <a:buChar char="•"/>
            </a:pPr>
            <a:r>
              <a:rPr lang="cs-CZ" b="0" i="0" dirty="0">
                <a:solidFill>
                  <a:srgbClr val="666666"/>
                </a:solidFill>
                <a:effectLst/>
                <a:latin typeface="Open Sans" panose="020B0606030504020204" pitchFamily="34" charset="0"/>
              </a:rPr>
              <a:t>zažloutlé bělmo či zhoršený zrak</a:t>
            </a:r>
          </a:p>
          <a:p>
            <a:pPr algn="l">
              <a:buFont typeface="Arial" panose="020B0604020202020204" pitchFamily="34" charset="0"/>
              <a:buChar char="•"/>
            </a:pPr>
            <a:r>
              <a:rPr lang="cs-CZ" b="0" i="0" dirty="0">
                <a:solidFill>
                  <a:srgbClr val="666666"/>
                </a:solidFill>
                <a:effectLst/>
                <a:latin typeface="Open Sans" panose="020B0606030504020204" pitchFamily="34" charset="0"/>
              </a:rPr>
              <a:t>nevysvětlitelné svalové křeče</a:t>
            </a:r>
          </a:p>
          <a:p>
            <a:endParaRPr lang="cs-CZ" b="0" i="0" dirty="0">
              <a:solidFill>
                <a:srgbClr val="666666"/>
              </a:solidFill>
              <a:effectLst/>
              <a:latin typeface="Open Sans" panose="020B0606030504020204" pitchFamily="34" charset="0"/>
            </a:endParaRPr>
          </a:p>
          <a:p>
            <a:pPr algn="l"/>
            <a:r>
              <a:rPr lang="cs-CZ" b="1" i="0" u="sng" dirty="0">
                <a:solidFill>
                  <a:srgbClr val="3B3B3B"/>
                </a:solidFill>
                <a:effectLst/>
                <a:latin typeface="Open Sans" panose="020B0606030504020204" pitchFamily="34" charset="0"/>
              </a:rPr>
              <a:t>Projevy</a:t>
            </a:r>
            <a:r>
              <a:rPr lang="cs-CZ" b="0" i="0" dirty="0">
                <a:solidFill>
                  <a:srgbClr val="3B3B3B"/>
                </a:solidFill>
                <a:effectLst/>
                <a:latin typeface="Open Sans" panose="020B0606030504020204" pitchFamily="34" charset="0"/>
              </a:rPr>
              <a:t>: Samotné </a:t>
            </a:r>
            <a:r>
              <a:rPr lang="cs-CZ" b="0" i="0" dirty="0" err="1">
                <a:solidFill>
                  <a:srgbClr val="3B3B3B"/>
                </a:solidFill>
                <a:effectLst/>
                <a:latin typeface="Open Sans" panose="020B0606030504020204" pitchFamily="34" charset="0"/>
              </a:rPr>
              <a:t>ztukovatění</a:t>
            </a:r>
            <a:r>
              <a:rPr lang="cs-CZ" b="0" i="0" dirty="0">
                <a:solidFill>
                  <a:srgbClr val="3B3B3B"/>
                </a:solidFill>
                <a:effectLst/>
                <a:latin typeface="Open Sans" panose="020B0606030504020204" pitchFamily="34" charset="0"/>
              </a:rPr>
              <a:t> </a:t>
            </a:r>
            <a:r>
              <a:rPr lang="cs-CZ" b="0" i="0" dirty="0">
                <a:solidFill>
                  <a:srgbClr val="FA6900"/>
                </a:solidFill>
                <a:effectLst/>
                <a:latin typeface="Open Sans" panose="020B0606030504020204" pitchFamily="34" charset="0"/>
                <a:hlinkClick r:id="rId3"/>
              </a:rPr>
              <a:t>jater</a:t>
            </a:r>
            <a:r>
              <a:rPr lang="cs-CZ" b="0" i="0" dirty="0">
                <a:solidFill>
                  <a:srgbClr val="3B3B3B"/>
                </a:solidFill>
                <a:effectLst/>
                <a:latin typeface="Open Sans" panose="020B0606030504020204" pitchFamily="34" charset="0"/>
              </a:rPr>
              <a:t> se většinou nijak neprojevuje a bývá pak náhodným nálezem při vyšetření. Jindy může být provázeno neurčitými příznaky, jako je nevolnost, </a:t>
            </a:r>
            <a:r>
              <a:rPr lang="cs-CZ" b="0" i="0" dirty="0">
                <a:solidFill>
                  <a:srgbClr val="FA6900"/>
                </a:solidFill>
                <a:effectLst/>
                <a:latin typeface="Open Sans" panose="020B0606030504020204" pitchFamily="34" charset="0"/>
                <a:hlinkClick r:id="rId11"/>
              </a:rPr>
              <a:t>bolesti břicha</a:t>
            </a:r>
            <a:r>
              <a:rPr lang="cs-CZ" b="1" i="0" dirty="0">
                <a:solidFill>
                  <a:srgbClr val="3B3B3B"/>
                </a:solidFill>
                <a:effectLst/>
                <a:latin typeface="Open Sans" panose="020B0606030504020204" pitchFamily="34" charset="0"/>
              </a:rPr>
              <a:t> </a:t>
            </a:r>
            <a:r>
              <a:rPr lang="cs-CZ" b="0" i="0" dirty="0">
                <a:solidFill>
                  <a:srgbClr val="3B3B3B"/>
                </a:solidFill>
                <a:effectLst/>
                <a:latin typeface="Open Sans" panose="020B0606030504020204" pitchFamily="34" charset="0"/>
              </a:rPr>
              <a:t>a </a:t>
            </a:r>
            <a:r>
              <a:rPr lang="cs-CZ" b="0" i="0" dirty="0">
                <a:solidFill>
                  <a:srgbClr val="FA6900"/>
                </a:solidFill>
                <a:effectLst/>
                <a:latin typeface="Open Sans" panose="020B0606030504020204" pitchFamily="34" charset="0"/>
                <a:hlinkClick r:id="rId12"/>
              </a:rPr>
              <a:t>zvětšení jater</a:t>
            </a:r>
            <a:r>
              <a:rPr lang="cs-CZ" b="0" i="0" dirty="0">
                <a:solidFill>
                  <a:srgbClr val="3B3B3B"/>
                </a:solidFill>
                <a:effectLst/>
                <a:latin typeface="Open Sans" panose="020B0606030504020204" pitchFamily="34" charset="0"/>
              </a:rPr>
              <a:t>.</a:t>
            </a:r>
          </a:p>
          <a:p>
            <a:pPr algn="l"/>
            <a:r>
              <a:rPr lang="cs-CZ" b="0" i="0" dirty="0">
                <a:solidFill>
                  <a:srgbClr val="3B3B3B"/>
                </a:solidFill>
                <a:effectLst/>
                <a:latin typeface="Open Sans" panose="020B0606030504020204" pitchFamily="34" charset="0"/>
              </a:rPr>
              <a:t> </a:t>
            </a:r>
          </a:p>
          <a:p>
            <a:pPr algn="l"/>
            <a:r>
              <a:rPr lang="cs-CZ" b="1" i="0" u="sng" dirty="0">
                <a:solidFill>
                  <a:srgbClr val="3B3B3B"/>
                </a:solidFill>
                <a:effectLst/>
                <a:latin typeface="Open Sans" panose="020B0606030504020204" pitchFamily="34" charset="0"/>
              </a:rPr>
              <a:t>Komplikace</a:t>
            </a:r>
            <a:r>
              <a:rPr lang="cs-CZ" b="0" i="0" dirty="0">
                <a:solidFill>
                  <a:srgbClr val="3B3B3B"/>
                </a:solidFill>
                <a:effectLst/>
                <a:latin typeface="Open Sans" panose="020B0606030504020204" pitchFamily="34" charset="0"/>
              </a:rPr>
              <a:t>: Steatóza jater je nález, který nemusí vůbec nic znamenat a v řadě případů se může upravit, nebo přetrvávat, aniž by způsobil další obtíže. Někdy ovšem může způsobit </a:t>
            </a:r>
            <a:r>
              <a:rPr lang="cs-CZ" b="0" i="0" dirty="0">
                <a:solidFill>
                  <a:srgbClr val="FA6900"/>
                </a:solidFill>
                <a:effectLst/>
                <a:latin typeface="Open Sans" panose="020B0606030504020204" pitchFamily="34" charset="0"/>
                <a:hlinkClick r:id="rId13"/>
              </a:rPr>
              <a:t>zánět jaterní tkáně</a:t>
            </a:r>
            <a:r>
              <a:rPr lang="cs-CZ" b="0" i="0" dirty="0">
                <a:solidFill>
                  <a:srgbClr val="3B3B3B"/>
                </a:solidFill>
                <a:effectLst/>
                <a:latin typeface="Open Sans" panose="020B0606030504020204" pitchFamily="34" charset="0"/>
              </a:rPr>
              <a:t> s pomalým přechodem do </a:t>
            </a:r>
            <a:r>
              <a:rPr lang="cs-CZ" b="0" i="0" dirty="0">
                <a:solidFill>
                  <a:srgbClr val="FA6900"/>
                </a:solidFill>
                <a:effectLst/>
                <a:latin typeface="Open Sans" panose="020B0606030504020204" pitchFamily="34" charset="0"/>
                <a:hlinkClick r:id="rId14"/>
              </a:rPr>
              <a:t>cirhózy</a:t>
            </a:r>
            <a:r>
              <a:rPr lang="cs-CZ" b="0" i="0" dirty="0">
                <a:solidFill>
                  <a:srgbClr val="3B3B3B"/>
                </a:solidFill>
                <a:effectLst/>
                <a:latin typeface="Open Sans" panose="020B0606030504020204" pitchFamily="34" charset="0"/>
              </a:rPr>
              <a:t> se všemi jejími komplikacemi včetně vzniku </a:t>
            </a:r>
            <a:r>
              <a:rPr lang="cs-CZ" b="0" i="0" dirty="0">
                <a:solidFill>
                  <a:srgbClr val="FA6900"/>
                </a:solidFill>
                <a:effectLst/>
                <a:latin typeface="Open Sans" panose="020B0606030504020204" pitchFamily="34" charset="0"/>
                <a:hlinkClick r:id="rId15"/>
              </a:rPr>
              <a:t>rakoviny jater</a:t>
            </a:r>
            <a:r>
              <a:rPr lang="cs-CZ" b="0" i="0" dirty="0">
                <a:solidFill>
                  <a:srgbClr val="3B3B3B"/>
                </a:solidFill>
                <a:effectLst/>
                <a:latin typeface="Open Sans" panose="020B0606030504020204" pitchFamily="34" charset="0"/>
              </a:rPr>
              <a:t>.  Smrtelně nebezpečný </a:t>
            </a:r>
            <a:r>
              <a:rPr lang="cs-CZ" b="0" i="0" dirty="0" err="1">
                <a:solidFill>
                  <a:srgbClr val="FA6900"/>
                </a:solidFill>
                <a:effectLst/>
                <a:latin typeface="Open Sans" panose="020B0606030504020204" pitchFamily="34" charset="0"/>
                <a:hlinkClick r:id="rId16"/>
              </a:rPr>
              <a:t>Reyův</a:t>
            </a:r>
            <a:r>
              <a:rPr lang="cs-CZ" b="0" i="0" dirty="0">
                <a:solidFill>
                  <a:srgbClr val="FA6900"/>
                </a:solidFill>
                <a:effectLst/>
                <a:latin typeface="Open Sans" panose="020B0606030504020204" pitchFamily="34" charset="0"/>
                <a:hlinkClick r:id="rId16"/>
              </a:rPr>
              <a:t> syndrom</a:t>
            </a:r>
            <a:r>
              <a:rPr lang="cs-CZ" b="0" i="0" dirty="0">
                <a:solidFill>
                  <a:srgbClr val="3B3B3B"/>
                </a:solidFill>
                <a:effectLst/>
                <a:latin typeface="Open Sans" panose="020B0606030504020204" pitchFamily="34" charset="0"/>
              </a:rPr>
              <a:t> je spojen s naprostým </a:t>
            </a:r>
            <a:r>
              <a:rPr lang="cs-CZ" b="0" i="0" dirty="0">
                <a:solidFill>
                  <a:srgbClr val="FA6900"/>
                </a:solidFill>
                <a:effectLst/>
                <a:latin typeface="Open Sans" panose="020B0606030504020204" pitchFamily="34" charset="0"/>
                <a:hlinkClick r:id="rId17"/>
              </a:rPr>
              <a:t>jaterním selháním</a:t>
            </a:r>
            <a:r>
              <a:rPr lang="cs-CZ" b="0" i="0" dirty="0">
                <a:solidFill>
                  <a:srgbClr val="3B3B3B"/>
                </a:solidFill>
                <a:effectLst/>
                <a:latin typeface="Open Sans" panose="020B0606030504020204" pitchFamily="34" charset="0"/>
              </a:rPr>
              <a:t>, nahromaděním toxických zplodin v těle, poškozením </a:t>
            </a:r>
            <a:r>
              <a:rPr lang="cs-CZ" b="0" i="0" dirty="0">
                <a:solidFill>
                  <a:srgbClr val="FA6900"/>
                </a:solidFill>
                <a:effectLst/>
                <a:latin typeface="Open Sans" panose="020B0606030504020204" pitchFamily="34" charset="0"/>
                <a:hlinkClick r:id="rId18"/>
              </a:rPr>
              <a:t>mozku</a:t>
            </a:r>
            <a:r>
              <a:rPr lang="cs-CZ" b="0" i="0" dirty="0">
                <a:solidFill>
                  <a:srgbClr val="3B3B3B"/>
                </a:solidFill>
                <a:effectLst/>
                <a:latin typeface="Open Sans" panose="020B0606030504020204" pitchFamily="34" charset="0"/>
              </a:rPr>
              <a:t>, </a:t>
            </a:r>
            <a:r>
              <a:rPr lang="cs-CZ" b="0" i="0" dirty="0">
                <a:solidFill>
                  <a:srgbClr val="FA6900"/>
                </a:solidFill>
                <a:effectLst/>
                <a:latin typeface="Open Sans" panose="020B0606030504020204" pitchFamily="34" charset="0"/>
                <a:hlinkClick r:id="rId19"/>
              </a:rPr>
              <a:t>poruchou vědomí</a:t>
            </a:r>
            <a:r>
              <a:rPr lang="cs-CZ" b="0" i="0" dirty="0">
                <a:solidFill>
                  <a:srgbClr val="3B3B3B"/>
                </a:solidFill>
                <a:effectLst/>
                <a:latin typeface="Open Sans" panose="020B0606030504020204" pitchFamily="34" charset="0"/>
              </a:rPr>
              <a:t> a smrtí.</a:t>
            </a:r>
          </a:p>
          <a:p>
            <a:endParaRPr lang="cs-CZ" b="0" i="0" dirty="0">
              <a:solidFill>
                <a:srgbClr val="666666"/>
              </a:solidFill>
              <a:effectLst/>
              <a:latin typeface="Open Sans" panose="020B0606030504020204" pitchFamily="34" charset="0"/>
            </a:endParaRPr>
          </a:p>
          <a:p>
            <a:r>
              <a:rPr lang="cs-CZ" b="1" i="0" dirty="0">
                <a:solidFill>
                  <a:srgbClr val="0B2239"/>
                </a:solidFill>
                <a:effectLst/>
                <a:latin typeface="Public Sans Web"/>
              </a:rPr>
              <a:t>Steatóza jater</a:t>
            </a:r>
            <a:r>
              <a:rPr lang="cs-CZ" b="0" i="0" dirty="0">
                <a:solidFill>
                  <a:srgbClr val="0B2239"/>
                </a:solidFill>
                <a:effectLst/>
                <a:latin typeface="Public Sans Web"/>
              </a:rPr>
              <a:t> neboli </a:t>
            </a:r>
            <a:r>
              <a:rPr lang="cs-CZ" b="1" i="0" dirty="0" err="1">
                <a:solidFill>
                  <a:srgbClr val="0B2239"/>
                </a:solidFill>
                <a:effectLst/>
                <a:latin typeface="Public Sans Web"/>
              </a:rPr>
              <a:t>ztukovatění</a:t>
            </a:r>
            <a:r>
              <a:rPr lang="cs-CZ" b="1" i="0" dirty="0">
                <a:solidFill>
                  <a:srgbClr val="0B2239"/>
                </a:solidFill>
                <a:effectLst/>
                <a:latin typeface="Public Sans Web"/>
              </a:rPr>
              <a:t> jater</a:t>
            </a:r>
            <a:r>
              <a:rPr lang="cs-CZ" b="0" i="0" dirty="0">
                <a:solidFill>
                  <a:srgbClr val="0B2239"/>
                </a:solidFill>
                <a:effectLst/>
                <a:latin typeface="Public Sans Web"/>
              </a:rPr>
              <a:t> znamená, že v jaterních buňkách (</a:t>
            </a:r>
            <a:r>
              <a:rPr lang="cs-CZ" b="0" i="0" u="sng" dirty="0" err="1">
                <a:solidFill>
                  <a:srgbClr val="3E5AA5"/>
                </a:solidFill>
                <a:effectLst/>
                <a:latin typeface="Public Sans Web"/>
                <a:hlinkClick r:id="rId20"/>
              </a:rPr>
              <a:t>hepatocytech</a:t>
            </a:r>
            <a:r>
              <a:rPr lang="cs-CZ" b="0" i="0" dirty="0">
                <a:solidFill>
                  <a:srgbClr val="0B2239"/>
                </a:solidFill>
                <a:effectLst/>
                <a:latin typeface="Public Sans Web"/>
              </a:rPr>
              <a:t>) se nahromadilo tolik </a:t>
            </a:r>
            <a:r>
              <a:rPr lang="cs-CZ" b="0" i="0" u="sng" dirty="0">
                <a:solidFill>
                  <a:srgbClr val="3E5AA5"/>
                </a:solidFill>
                <a:effectLst/>
                <a:latin typeface="Public Sans Web"/>
                <a:hlinkClick r:id="rId21"/>
              </a:rPr>
              <a:t>tuku</a:t>
            </a:r>
            <a:r>
              <a:rPr lang="cs-CZ" b="0" i="0" dirty="0">
                <a:solidFill>
                  <a:srgbClr val="0B2239"/>
                </a:solidFill>
                <a:effectLst/>
                <a:latin typeface="Public Sans Web"/>
              </a:rPr>
              <a:t>, že ten tvoří nejméně 5 % hmotnosti </a:t>
            </a:r>
            <a:r>
              <a:rPr lang="cs-CZ" b="0" i="0" u="sng" dirty="0">
                <a:solidFill>
                  <a:srgbClr val="3E5AA5"/>
                </a:solidFill>
                <a:effectLst/>
                <a:latin typeface="Public Sans Web"/>
                <a:hlinkClick r:id="rId22"/>
              </a:rPr>
              <a:t>jater</a:t>
            </a:r>
            <a:r>
              <a:rPr lang="cs-CZ" b="0" i="0" dirty="0">
                <a:solidFill>
                  <a:srgbClr val="0B2239"/>
                </a:solidFill>
                <a:effectLst/>
                <a:latin typeface="Public Sans Web"/>
              </a:rPr>
              <a:t>.</a:t>
            </a:r>
            <a:endParaRPr lang="cs-CZ" b="0" i="0" dirty="0">
              <a:solidFill>
                <a:srgbClr val="666666"/>
              </a:solidFill>
              <a:effectLst/>
              <a:latin typeface="Open Sans" panose="020B0606030504020204" pitchFamily="34" charset="0"/>
            </a:endParaRPr>
          </a:p>
          <a:p>
            <a:endParaRPr lang="cs-CZ" b="0" i="0" dirty="0">
              <a:solidFill>
                <a:srgbClr val="666666"/>
              </a:solidFill>
              <a:effectLst/>
              <a:latin typeface="Open Sans" panose="020B0606030504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27</a:t>
            </a:fld>
            <a:endParaRPr lang="cs-CZ"/>
          </a:p>
        </p:txBody>
      </p:sp>
    </p:spTree>
    <p:extLst>
      <p:ext uri="{BB962C8B-B14F-4D97-AF65-F5344CB8AC3E}">
        <p14:creationId xmlns:p14="http://schemas.microsoft.com/office/powerpoint/2010/main" val="378503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333333"/>
                </a:solidFill>
                <a:effectLst/>
                <a:latin typeface="PT Serif" panose="020A0603040505020204" pitchFamily="18" charset="-18"/>
              </a:rPr>
              <a:t>Jaterní cirhóza je závěrečným morfologickým stadiem většiny jaterních onemocnění s následným rizikem vzniku dekompenzace a komplikací (portální hypertenze, HCC).</a:t>
            </a:r>
          </a:p>
          <a:p>
            <a:endParaRPr lang="cs-CZ" b="0" i="0" dirty="0">
              <a:solidFill>
                <a:srgbClr val="333333"/>
              </a:solidFill>
              <a:effectLst/>
              <a:latin typeface="PT Serif" panose="020A0603040505020204" pitchFamily="18" charset="-18"/>
            </a:endParaRPr>
          </a:p>
          <a:p>
            <a:r>
              <a:rPr lang="cs-CZ" b="0" i="0" dirty="0">
                <a:solidFill>
                  <a:srgbClr val="212529"/>
                </a:solidFill>
                <a:effectLst/>
                <a:latin typeface="system-ui"/>
              </a:rPr>
              <a:t>přestavba lalůčkovité struktury </a:t>
            </a:r>
            <a:r>
              <a:rPr lang="cs-CZ" b="0" i="0" u="none" strike="noStrike" dirty="0">
                <a:effectLst/>
                <a:latin typeface="system-ui"/>
                <a:hlinkClick r:id="rId3" tooltip="Játra"/>
              </a:rPr>
              <a:t>jater</a:t>
            </a:r>
            <a:r>
              <a:rPr lang="cs-CZ" b="0" i="0" dirty="0">
                <a:solidFill>
                  <a:srgbClr val="212529"/>
                </a:solidFill>
                <a:effectLst/>
                <a:latin typeface="system-ui"/>
              </a:rPr>
              <a:t> v uzlovitou (zánik </a:t>
            </a:r>
            <a:r>
              <a:rPr lang="cs-CZ" b="0" i="0" u="none" strike="noStrike" dirty="0" err="1">
                <a:effectLst/>
                <a:latin typeface="system-ui"/>
                <a:hlinkClick r:id="rId4" tooltip="Hepatocyt"/>
              </a:rPr>
              <a:t>hepatocytů</a:t>
            </a:r>
            <a:r>
              <a:rPr lang="cs-CZ" b="0" i="0" dirty="0">
                <a:solidFill>
                  <a:srgbClr val="212529"/>
                </a:solidFill>
                <a:effectLst/>
                <a:latin typeface="system-ui"/>
              </a:rPr>
              <a:t>, nahrazovány vazivovou tkání, zbylý parenchym regeneruje + tvoří uzly) důsledkem chronických jaterních onemocnění.</a:t>
            </a:r>
            <a:endParaRPr lang="cs-CZ" b="0" i="0" dirty="0">
              <a:solidFill>
                <a:srgbClr val="333333"/>
              </a:solidFill>
              <a:effectLst/>
              <a:latin typeface="PT Serif" panose="020A0603040505020204" pitchFamily="18" charset="-18"/>
            </a:endParaRPr>
          </a:p>
          <a:p>
            <a:endParaRPr lang="cs-CZ" b="0" i="0" dirty="0">
              <a:solidFill>
                <a:srgbClr val="333333"/>
              </a:solidFill>
              <a:effectLst/>
              <a:latin typeface="PT Serif" panose="020A0603040505020204" pitchFamily="18"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Etiologie</a:t>
            </a:r>
          </a:p>
          <a:p>
            <a:pPr algn="l">
              <a:buFont typeface="Arial" panose="020B0604020202020204" pitchFamily="34" charset="0"/>
              <a:buChar char="•"/>
            </a:pPr>
            <a:r>
              <a:rPr lang="cs-CZ" b="0" i="0" dirty="0">
                <a:solidFill>
                  <a:srgbClr val="212529"/>
                </a:solidFill>
                <a:effectLst/>
                <a:latin typeface="system-ui"/>
              </a:rPr>
              <a:t>chronická </a:t>
            </a:r>
            <a:r>
              <a:rPr lang="cs-CZ" b="0" i="0" u="none" strike="noStrike" dirty="0">
                <a:solidFill>
                  <a:srgbClr val="212529"/>
                </a:solidFill>
                <a:effectLst/>
                <a:latin typeface="system-ui"/>
                <a:hlinkClick r:id="rId5" tooltip="Hepatitis"/>
              </a:rPr>
              <a:t>hepatitis</a:t>
            </a:r>
            <a:r>
              <a:rPr lang="cs-CZ" b="0" i="0" dirty="0">
                <a:solidFill>
                  <a:srgbClr val="212529"/>
                </a:solidFill>
                <a:effectLst/>
                <a:latin typeface="system-ui"/>
              </a:rPr>
              <a:t> C, B, B + D – </a:t>
            </a:r>
            <a:r>
              <a:rPr lang="cs-CZ" b="1" i="1" dirty="0" err="1">
                <a:solidFill>
                  <a:srgbClr val="212529"/>
                </a:solidFill>
                <a:effectLst/>
                <a:latin typeface="system-ui"/>
              </a:rPr>
              <a:t>posthepatitická</a:t>
            </a:r>
            <a:r>
              <a:rPr lang="cs-CZ" b="1" i="1" dirty="0">
                <a:solidFill>
                  <a:srgbClr val="212529"/>
                </a:solidFill>
                <a:effectLst/>
                <a:latin typeface="system-ui"/>
              </a:rPr>
              <a:t> cirhóza</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alkoholické poškození jater – </a:t>
            </a:r>
            <a:r>
              <a:rPr lang="cs-CZ" b="1" i="1" dirty="0">
                <a:solidFill>
                  <a:srgbClr val="212529"/>
                </a:solidFill>
                <a:effectLst/>
                <a:latin typeface="system-ui"/>
              </a:rPr>
              <a:t>alkoholická cirhóza</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dlouhodobá obstrukce </a:t>
            </a:r>
            <a:r>
              <a:rPr lang="cs-CZ" b="0" i="0" u="none" strike="noStrike" dirty="0">
                <a:solidFill>
                  <a:srgbClr val="212529"/>
                </a:solidFill>
                <a:effectLst/>
                <a:latin typeface="system-ui"/>
                <a:hlinkClick r:id="rId6" tooltip="Žlučové cesty"/>
              </a:rPr>
              <a:t>žlučových cest</a:t>
            </a:r>
            <a:r>
              <a:rPr lang="cs-CZ" b="0" i="0" dirty="0">
                <a:solidFill>
                  <a:srgbClr val="212529"/>
                </a:solidFill>
                <a:effectLst/>
                <a:latin typeface="system-ui"/>
              </a:rPr>
              <a:t> – </a:t>
            </a:r>
            <a:r>
              <a:rPr lang="cs-CZ" b="1" i="1" dirty="0">
                <a:solidFill>
                  <a:srgbClr val="212529"/>
                </a:solidFill>
                <a:effectLst/>
                <a:latin typeface="system-ui"/>
              </a:rPr>
              <a:t>biliární cirhóza</a:t>
            </a:r>
            <a:r>
              <a:rPr lang="cs-CZ" b="0" i="0" dirty="0">
                <a:solidFill>
                  <a:srgbClr val="212529"/>
                </a:solidFill>
                <a:effectLst/>
                <a:latin typeface="system-ui"/>
              </a:rPr>
              <a:t>,</a:t>
            </a:r>
          </a:p>
          <a:p>
            <a:pPr>
              <a:buFont typeface="Arial" panose="020B0604020202020204" pitchFamily="34" charset="0"/>
              <a:buChar char="•"/>
            </a:pPr>
            <a:r>
              <a:rPr lang="cs-CZ" i="1" dirty="0">
                <a:effectLst/>
              </a:rPr>
              <a:t>primární</a:t>
            </a:r>
            <a:r>
              <a:rPr lang="cs-CZ" dirty="0">
                <a:effectLst/>
              </a:rPr>
              <a:t> – </a:t>
            </a:r>
            <a:r>
              <a:rPr lang="cs-CZ" u="none" strike="noStrike" dirty="0">
                <a:effectLst/>
                <a:hlinkClick r:id="rId7" tooltip="Autoimunitní onemocnění"/>
              </a:rPr>
              <a:t>autoimunitní onemocnění</a:t>
            </a:r>
            <a:r>
              <a:rPr lang="cs-CZ" dirty="0">
                <a:effectLst/>
              </a:rPr>
              <a:t> (tvoří se </a:t>
            </a:r>
            <a:r>
              <a:rPr lang="cs-CZ" u="none" strike="noStrike" dirty="0">
                <a:effectLst/>
                <a:hlinkClick r:id="rId8" tooltip="Protilátka"/>
              </a:rPr>
              <a:t>protilátky</a:t>
            </a:r>
            <a:r>
              <a:rPr lang="cs-CZ" dirty="0">
                <a:effectLst/>
              </a:rPr>
              <a:t> proti </a:t>
            </a:r>
            <a:r>
              <a:rPr lang="cs-CZ" dirty="0" err="1">
                <a:effectLst/>
              </a:rPr>
              <a:t>interlobulárním</a:t>
            </a:r>
            <a:r>
              <a:rPr lang="cs-CZ" dirty="0">
                <a:effectLst/>
              </a:rPr>
              <a:t> žlučovodům),</a:t>
            </a:r>
          </a:p>
          <a:p>
            <a:pPr>
              <a:buFont typeface="Arial" panose="020B0604020202020204" pitchFamily="34" charset="0"/>
              <a:buChar char="•"/>
            </a:pPr>
            <a:r>
              <a:rPr lang="cs-CZ" i="1" dirty="0">
                <a:effectLst/>
              </a:rPr>
              <a:t>sekundární</a:t>
            </a:r>
            <a:r>
              <a:rPr lang="cs-CZ" dirty="0">
                <a:effectLst/>
              </a:rPr>
              <a:t> – důsledkem protrahované obstrukce žlučových cest nádorem nebo </a:t>
            </a:r>
            <a:r>
              <a:rPr lang="cs-CZ" u="none" strike="noStrike" dirty="0">
                <a:effectLst/>
                <a:hlinkClick r:id="rId9" tooltip="Cholelitiáza"/>
              </a:rPr>
              <a:t>konkrementem</a:t>
            </a:r>
            <a:r>
              <a:rPr lang="cs-CZ" dirty="0">
                <a:effectLst/>
              </a:rPr>
              <a:t>,</a:t>
            </a:r>
          </a:p>
          <a:p>
            <a:pPr>
              <a:buFont typeface="Arial" panose="020B0604020202020204" pitchFamily="34" charset="0"/>
              <a:buChar char="•"/>
            </a:pPr>
            <a:r>
              <a:rPr lang="cs-CZ" u="none" strike="noStrike" dirty="0">
                <a:effectLst/>
                <a:hlinkClick r:id="rId10" tooltip="Primární sklerozující cholangitida"/>
              </a:rPr>
              <a:t>primární </a:t>
            </a:r>
            <a:r>
              <a:rPr lang="cs-CZ" u="none" strike="noStrike" dirty="0" err="1">
                <a:effectLst/>
                <a:hlinkClick r:id="rId10" tooltip="Primární sklerozující cholangitida"/>
              </a:rPr>
              <a:t>sklerozující</a:t>
            </a:r>
            <a:r>
              <a:rPr lang="cs-CZ" u="none" strike="noStrike" dirty="0">
                <a:effectLst/>
                <a:hlinkClick r:id="rId10" tooltip="Primární sklerozující cholangitida"/>
              </a:rPr>
              <a:t> cholangitida</a:t>
            </a:r>
            <a:r>
              <a:rPr lang="cs-CZ" dirty="0">
                <a:effectLst/>
              </a:rPr>
              <a:t> – autoimunitní onemocnění </a:t>
            </a:r>
            <a:r>
              <a:rPr lang="cs-CZ" dirty="0" err="1">
                <a:effectLst/>
              </a:rPr>
              <a:t>intrahepatálních</a:t>
            </a:r>
            <a:r>
              <a:rPr lang="cs-CZ" dirty="0">
                <a:effectLst/>
              </a:rPr>
              <a:t> i </a:t>
            </a:r>
            <a:r>
              <a:rPr lang="cs-CZ" dirty="0" err="1">
                <a:effectLst/>
              </a:rPr>
              <a:t>extrahepatálních</a:t>
            </a:r>
            <a:r>
              <a:rPr lang="cs-CZ" dirty="0">
                <a:effectLst/>
              </a:rPr>
              <a:t> žlučovodů,</a:t>
            </a:r>
          </a:p>
          <a:p>
            <a:pPr algn="l">
              <a:buFont typeface="Arial" panose="020B0604020202020204" pitchFamily="34" charset="0"/>
              <a:buChar char="•"/>
            </a:pPr>
            <a:r>
              <a:rPr lang="cs-CZ" b="0" i="0" dirty="0">
                <a:solidFill>
                  <a:srgbClr val="212529"/>
                </a:solidFill>
                <a:effectLst/>
                <a:latin typeface="system-ui"/>
              </a:rPr>
              <a:t>toxické poškození jater (</a:t>
            </a:r>
            <a:r>
              <a:rPr lang="cs-CZ" b="0" i="0" u="none" strike="noStrike" dirty="0">
                <a:solidFill>
                  <a:srgbClr val="212529"/>
                </a:solidFill>
                <a:effectLst/>
                <a:latin typeface="system-ui"/>
                <a:hlinkClick r:id="rId11" tooltip="Antipyretika"/>
              </a:rPr>
              <a:t>paracetamol</a:t>
            </a:r>
            <a:r>
              <a:rPr lang="cs-CZ" b="0" i="0" dirty="0">
                <a:solidFill>
                  <a:srgbClr val="212529"/>
                </a:solidFill>
                <a:effectLst/>
                <a:latin typeface="system-ui"/>
              </a:rPr>
              <a:t>, </a:t>
            </a:r>
            <a:r>
              <a:rPr lang="cs-CZ" b="0" i="0" dirty="0" err="1">
                <a:solidFill>
                  <a:srgbClr val="212529"/>
                </a:solidFill>
                <a:effectLst/>
                <a:latin typeface="system-ui"/>
              </a:rPr>
              <a:t>amatoxin</a:t>
            </a:r>
            <a:r>
              <a:rPr lang="cs-CZ" b="0" i="0" dirty="0">
                <a:solidFill>
                  <a:srgbClr val="212529"/>
                </a:solidFill>
                <a:effectLst/>
                <a:latin typeface="system-ui"/>
              </a:rPr>
              <a:t>…) – toxická cirhóza,</a:t>
            </a:r>
          </a:p>
          <a:p>
            <a:pPr algn="l">
              <a:buFont typeface="Arial" panose="020B0604020202020204" pitchFamily="34" charset="0"/>
              <a:buChar char="•"/>
            </a:pPr>
            <a:r>
              <a:rPr lang="cs-CZ" b="0" i="0" dirty="0">
                <a:solidFill>
                  <a:srgbClr val="212529"/>
                </a:solidFill>
                <a:effectLst/>
                <a:latin typeface="system-ui"/>
              </a:rPr>
              <a:t>metabolické choroby (</a:t>
            </a:r>
            <a:r>
              <a:rPr lang="cs-CZ" b="0" i="0" u="none" strike="noStrike" dirty="0">
                <a:solidFill>
                  <a:srgbClr val="212529"/>
                </a:solidFill>
                <a:effectLst/>
                <a:latin typeface="system-ui"/>
                <a:hlinkClick r:id="rId12" tooltip="Wilsonova choroba"/>
              </a:rPr>
              <a:t>Wilsonova choroba</a:t>
            </a:r>
            <a:r>
              <a:rPr lang="cs-CZ" b="0" i="0" dirty="0">
                <a:solidFill>
                  <a:srgbClr val="212529"/>
                </a:solidFill>
                <a:effectLst/>
                <a:latin typeface="system-ui"/>
              </a:rPr>
              <a:t>, deficit </a:t>
            </a:r>
            <a:r>
              <a:rPr lang="el-GR" b="0" i="0" dirty="0">
                <a:solidFill>
                  <a:srgbClr val="212529"/>
                </a:solidFill>
                <a:effectLst/>
                <a:latin typeface="system-ui"/>
              </a:rPr>
              <a:t>α1-</a:t>
            </a:r>
            <a:r>
              <a:rPr lang="cs-CZ" b="0" i="0" dirty="0">
                <a:solidFill>
                  <a:srgbClr val="212529"/>
                </a:solidFill>
                <a:effectLst/>
                <a:latin typeface="system-ui"/>
              </a:rPr>
              <a:t>antitrypsinu, </a:t>
            </a:r>
            <a:r>
              <a:rPr lang="cs-CZ" b="0" i="0" u="none" strike="noStrike" dirty="0">
                <a:solidFill>
                  <a:srgbClr val="212529"/>
                </a:solidFill>
                <a:effectLst/>
                <a:latin typeface="system-ui"/>
                <a:hlinkClick r:id="rId13" tooltip="Hemochromatóza"/>
              </a:rPr>
              <a:t>hemochromatóza</a:t>
            </a:r>
            <a:r>
              <a:rPr lang="cs-CZ" b="0" i="0" dirty="0">
                <a:solidFill>
                  <a:srgbClr val="212529"/>
                </a:solidFill>
                <a:effectLst/>
                <a:latin typeface="system-ui"/>
              </a:rPr>
              <a:t>, </a:t>
            </a:r>
            <a:r>
              <a:rPr lang="cs-CZ" b="0" i="0" u="none" strike="noStrike" dirty="0">
                <a:solidFill>
                  <a:srgbClr val="212529"/>
                </a:solidFill>
                <a:effectLst/>
                <a:latin typeface="system-ui"/>
                <a:hlinkClick r:id="rId14" tooltip="Porfyrie"/>
              </a:rPr>
              <a:t>porfyrie</a:t>
            </a:r>
            <a:r>
              <a:rPr lang="cs-CZ" b="0" i="0" dirty="0">
                <a:solidFill>
                  <a:srgbClr val="212529"/>
                </a:solidFill>
                <a:effectLst/>
                <a:latin typeface="system-ui"/>
              </a:rPr>
              <a:t>, </a:t>
            </a:r>
            <a:r>
              <a:rPr lang="cs-CZ" b="0" i="0" u="none" strike="noStrike" dirty="0">
                <a:solidFill>
                  <a:srgbClr val="212529"/>
                </a:solidFill>
                <a:effectLst/>
                <a:latin typeface="system-ui"/>
                <a:hlinkClick r:id="rId15" tooltip="Cystická fibróza"/>
              </a:rPr>
              <a:t>CF</a:t>
            </a:r>
            <a:r>
              <a:rPr lang="cs-CZ" b="0" i="0" dirty="0">
                <a:solidFill>
                  <a:srgbClr val="212529"/>
                </a:solidFill>
                <a:effectLst/>
                <a:latin typeface="system-ui"/>
              </a:rPr>
              <a:t> a další),</a:t>
            </a:r>
          </a:p>
          <a:p>
            <a:pPr algn="l">
              <a:buFont typeface="Arial" panose="020B0604020202020204" pitchFamily="34" charset="0"/>
              <a:buChar char="•"/>
            </a:pPr>
            <a:r>
              <a:rPr lang="cs-CZ" b="0" i="0" dirty="0">
                <a:solidFill>
                  <a:srgbClr val="212529"/>
                </a:solidFill>
                <a:effectLst/>
                <a:latin typeface="system-ui"/>
              </a:rPr>
              <a:t>dlouhotrvající </a:t>
            </a:r>
            <a:r>
              <a:rPr lang="cs-CZ" b="0" i="0" u="none" strike="noStrike" dirty="0">
                <a:solidFill>
                  <a:srgbClr val="212529"/>
                </a:solidFill>
                <a:effectLst/>
                <a:latin typeface="system-ui"/>
                <a:hlinkClick r:id="rId16" tooltip="Venostáza"/>
              </a:rPr>
              <a:t>venostáza</a:t>
            </a:r>
            <a:r>
              <a:rPr lang="cs-CZ" b="0" i="0" dirty="0">
                <a:solidFill>
                  <a:srgbClr val="212529"/>
                </a:solidFill>
                <a:effectLst/>
                <a:latin typeface="system-ui"/>
              </a:rPr>
              <a:t> – cirhóza v důsledku venózního městnání,</a:t>
            </a:r>
          </a:p>
          <a:p>
            <a:pPr algn="l">
              <a:buFont typeface="Arial" panose="020B0604020202020204" pitchFamily="34" charset="0"/>
              <a:buChar char="•"/>
            </a:pPr>
            <a:r>
              <a:rPr lang="cs-CZ" b="0" i="0" dirty="0">
                <a:solidFill>
                  <a:srgbClr val="212529"/>
                </a:solidFill>
                <a:effectLst/>
                <a:latin typeface="system-ui"/>
              </a:rPr>
              <a:t>nejasná etiologie – kryptogenní cirhóza (v 10–15 %).</a:t>
            </a:r>
          </a:p>
          <a:p>
            <a:pPr algn="l"/>
            <a:endParaRPr lang="cs-CZ" b="1" i="0" dirty="0">
              <a:solidFill>
                <a:srgbClr val="212529"/>
              </a:solidFill>
              <a:effectLst/>
              <a:latin typeface="system-ui"/>
            </a:endParaRPr>
          </a:p>
          <a:p>
            <a:pPr algn="l"/>
            <a:r>
              <a:rPr lang="cs-CZ" b="1" i="0" dirty="0">
                <a:solidFill>
                  <a:srgbClr val="212529"/>
                </a:solidFill>
                <a:effectLst/>
                <a:latin typeface="system-ui"/>
              </a:rPr>
              <a:t>Důsledkem jaterní </a:t>
            </a:r>
            <a:r>
              <a:rPr lang="cs-CZ" b="1" i="0" dirty="0" err="1">
                <a:solidFill>
                  <a:srgbClr val="212529"/>
                </a:solidFill>
                <a:effectLst/>
                <a:latin typeface="system-ui"/>
              </a:rPr>
              <a:t>cirhozy</a:t>
            </a:r>
            <a:r>
              <a:rPr lang="cs-CZ" b="0" i="0" dirty="0">
                <a:solidFill>
                  <a:srgbClr val="212529"/>
                </a:solidFill>
                <a:effectLst/>
                <a:latin typeface="system-ui"/>
              </a:rPr>
              <a:t> (a podkladem komplikací) jsou:</a:t>
            </a:r>
          </a:p>
          <a:p>
            <a:pPr algn="l">
              <a:buFont typeface="Arial" panose="020B0604020202020204" pitchFamily="34" charset="0"/>
              <a:buChar char="•"/>
            </a:pPr>
            <a:r>
              <a:rPr lang="cs-CZ" b="0" i="0" dirty="0">
                <a:solidFill>
                  <a:srgbClr val="212529"/>
                </a:solidFill>
                <a:effectLst/>
                <a:latin typeface="system-ui"/>
              </a:rPr>
              <a:t>porucha syntetické funkce jater (zejména </a:t>
            </a:r>
            <a:r>
              <a:rPr lang="cs-CZ" b="0" i="0" u="none" strike="noStrike" dirty="0">
                <a:solidFill>
                  <a:srgbClr val="212529"/>
                </a:solidFill>
                <a:effectLst/>
                <a:latin typeface="system-ui"/>
                <a:hlinkClick r:id="rId17" tooltip="Proteosyntéza"/>
              </a:rPr>
              <a:t>proteosyntézy</a:t>
            </a:r>
            <a:r>
              <a:rPr lang="cs-CZ" b="0" i="0" dirty="0">
                <a:solidFill>
                  <a:srgbClr val="212529"/>
                </a:solidFill>
                <a:effectLst/>
                <a:latin typeface="system-ui"/>
              </a:rPr>
              <a:t>) zánikem </a:t>
            </a:r>
            <a:r>
              <a:rPr lang="cs-CZ" b="0" i="0" dirty="0" err="1">
                <a:solidFill>
                  <a:srgbClr val="212529"/>
                </a:solidFill>
                <a:effectLst/>
                <a:latin typeface="system-ui"/>
              </a:rPr>
              <a:t>hepatocytů</a:t>
            </a:r>
            <a:r>
              <a:rPr lang="cs-CZ" b="0" i="0" dirty="0">
                <a:solidFill>
                  <a:srgbClr val="212529"/>
                </a:solidFill>
                <a:effectLst/>
                <a:latin typeface="system-ui"/>
              </a:rPr>
              <a:t> – </a:t>
            </a:r>
            <a:r>
              <a:rPr lang="cs-CZ" b="0" i="0" u="none" strike="noStrike" dirty="0">
                <a:solidFill>
                  <a:srgbClr val="212529"/>
                </a:solidFill>
                <a:effectLst/>
                <a:latin typeface="system-ui"/>
                <a:hlinkClick r:id="rId18" tooltip="Jaterní selhání"/>
              </a:rPr>
              <a:t>jaterní insuficience</a:t>
            </a:r>
            <a:r>
              <a:rPr lang="cs-CZ" b="0" i="0" dirty="0">
                <a:solidFill>
                  <a:srgbClr val="212529"/>
                </a:solidFill>
                <a:effectLst/>
                <a:latin typeface="system-ui"/>
              </a:rPr>
              <a:t>,</a:t>
            </a:r>
          </a:p>
          <a:p>
            <a:pPr algn="l">
              <a:buFont typeface="Arial" panose="020B0604020202020204" pitchFamily="34" charset="0"/>
              <a:buChar char="•"/>
            </a:pPr>
            <a:r>
              <a:rPr lang="cs-CZ" b="0" i="0" u="none" strike="noStrike" dirty="0">
                <a:solidFill>
                  <a:srgbClr val="212529"/>
                </a:solidFill>
                <a:effectLst/>
                <a:latin typeface="system-ui"/>
                <a:hlinkClick r:id="rId19" tooltip="Portální hypertenze"/>
              </a:rPr>
              <a:t>portální hypertenze</a:t>
            </a:r>
            <a:r>
              <a:rPr lang="cs-CZ" b="0" i="0" dirty="0">
                <a:solidFill>
                  <a:srgbClr val="212529"/>
                </a:solidFill>
                <a:effectLst/>
                <a:latin typeface="system-ui"/>
              </a:rPr>
              <a:t>.</a:t>
            </a:r>
          </a:p>
          <a:p>
            <a:endParaRPr lang="cs-CZ" b="0" i="0" dirty="0">
              <a:solidFill>
                <a:srgbClr val="333333"/>
              </a:solidFill>
              <a:effectLst/>
              <a:latin typeface="PT Serif" panose="020A0603040505020204" pitchFamily="18"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Komplikace jaterní cirhózy</a:t>
            </a:r>
          </a:p>
          <a:p>
            <a:pPr algn="l">
              <a:buFont typeface="Arial" panose="020B0604020202020204" pitchFamily="34" charset="0"/>
              <a:buChar char="•"/>
            </a:pPr>
            <a:r>
              <a:rPr lang="cs-CZ" b="1" i="0" u="none" strike="noStrike" dirty="0">
                <a:solidFill>
                  <a:srgbClr val="212529"/>
                </a:solidFill>
                <a:effectLst/>
                <a:latin typeface="system-ui"/>
                <a:hlinkClick r:id="rId19" tooltip="Portální hypertenze"/>
              </a:rPr>
              <a:t>portální hypertenze</a:t>
            </a:r>
            <a:r>
              <a:rPr lang="cs-CZ" b="0" i="0" dirty="0">
                <a:solidFill>
                  <a:srgbClr val="212529"/>
                </a:solidFill>
                <a:effectLst/>
                <a:latin typeface="system-ui"/>
              </a:rPr>
              <a:t> – městnání v povodí </a:t>
            </a:r>
            <a:r>
              <a:rPr lang="cs-CZ" b="0" i="0" dirty="0" err="1">
                <a:solidFill>
                  <a:srgbClr val="212529"/>
                </a:solidFill>
                <a:effectLst/>
                <a:latin typeface="system-ui"/>
              </a:rPr>
              <a:t>vena</a:t>
            </a:r>
            <a:r>
              <a:rPr lang="cs-CZ" b="0" i="0" dirty="0">
                <a:solidFill>
                  <a:srgbClr val="212529"/>
                </a:solidFill>
                <a:effectLst/>
                <a:latin typeface="system-ui"/>
              </a:rPr>
              <a:t> </a:t>
            </a:r>
            <a:r>
              <a:rPr lang="cs-CZ" b="0" i="0" dirty="0" err="1">
                <a:solidFill>
                  <a:srgbClr val="212529"/>
                </a:solidFill>
                <a:effectLst/>
                <a:latin typeface="system-ui"/>
              </a:rPr>
              <a:t>portae</a:t>
            </a:r>
            <a:r>
              <a:rPr lang="cs-CZ" b="0" i="0" dirty="0">
                <a:solidFill>
                  <a:srgbClr val="212529"/>
                </a:solidFill>
                <a:effectLst/>
                <a:latin typeface="system-ui"/>
              </a:rPr>
              <a:t>, následky:</a:t>
            </a:r>
          </a:p>
          <a:p>
            <a:pPr>
              <a:buFont typeface="Arial" panose="020B0604020202020204" pitchFamily="34" charset="0"/>
              <a:buChar char="•"/>
            </a:pPr>
            <a:r>
              <a:rPr lang="cs-CZ" u="none" strike="noStrike" dirty="0">
                <a:effectLst/>
                <a:hlinkClick r:id="rId20" tooltip="Jícnové varixy"/>
              </a:rPr>
              <a:t>jícnové varixy</a:t>
            </a:r>
            <a:r>
              <a:rPr lang="cs-CZ" dirty="0">
                <a:effectLst/>
              </a:rPr>
              <a:t> – masivní </a:t>
            </a:r>
            <a:r>
              <a:rPr lang="cs-CZ" u="none" strike="noStrike" dirty="0">
                <a:effectLst/>
                <a:hlinkClick r:id="rId21" tooltip="Krvácení"/>
              </a:rPr>
              <a:t>krvácení</a:t>
            </a:r>
            <a:r>
              <a:rPr lang="cs-CZ" dirty="0">
                <a:effectLst/>
              </a:rPr>
              <a:t> (</a:t>
            </a:r>
            <a:r>
              <a:rPr lang="cs-CZ" u="none" strike="noStrike" dirty="0" err="1">
                <a:effectLst/>
                <a:hlinkClick r:id="rId22" tooltip="Hematemesis"/>
              </a:rPr>
              <a:t>hematemesis</a:t>
            </a:r>
            <a:r>
              <a:rPr lang="cs-CZ" dirty="0">
                <a:effectLst/>
              </a:rPr>
              <a:t>, </a:t>
            </a:r>
            <a:r>
              <a:rPr lang="cs-CZ" u="none" strike="noStrike" dirty="0" err="1">
                <a:effectLst/>
                <a:hlinkClick r:id="rId23" tooltip="Meléna"/>
              </a:rPr>
              <a:t>meléna</a:t>
            </a:r>
            <a:r>
              <a:rPr lang="cs-CZ" dirty="0">
                <a:effectLst/>
              </a:rPr>
              <a:t>)</a:t>
            </a:r>
          </a:p>
          <a:p>
            <a:pPr>
              <a:buFont typeface="Arial" panose="020B0604020202020204" pitchFamily="34" charset="0"/>
              <a:buChar char="•"/>
            </a:pPr>
            <a:r>
              <a:rPr lang="cs-CZ" u="none" strike="noStrike" dirty="0">
                <a:effectLst/>
                <a:hlinkClick r:id="rId24" tooltip="Ascites"/>
              </a:rPr>
              <a:t>ascites</a:t>
            </a:r>
            <a:r>
              <a:rPr lang="cs-CZ" dirty="0">
                <a:effectLst/>
              </a:rPr>
              <a:t> – retence tekutin a </a:t>
            </a:r>
            <a:r>
              <a:rPr lang="cs-CZ" u="none" strike="noStrike" dirty="0">
                <a:effectLst/>
                <a:hlinkClick r:id="rId25" tooltip="Sodík"/>
              </a:rPr>
              <a:t>natria</a:t>
            </a:r>
            <a:r>
              <a:rPr lang="cs-CZ" dirty="0">
                <a:effectLst/>
              </a:rPr>
              <a:t> </a:t>
            </a:r>
            <a:r>
              <a:rPr lang="cs-CZ" u="none" strike="noStrike" dirty="0">
                <a:effectLst/>
                <a:hlinkClick r:id="rId26" tooltip="Ledviny"/>
              </a:rPr>
              <a:t>ledvinami</a:t>
            </a:r>
            <a:r>
              <a:rPr lang="cs-CZ" dirty="0">
                <a:effectLst/>
              </a:rPr>
              <a:t> (</a:t>
            </a:r>
            <a:r>
              <a:rPr lang="cs-CZ" dirty="0" err="1">
                <a:effectLst/>
              </a:rPr>
              <a:t>hyperaldosteronismus</a:t>
            </a:r>
            <a:r>
              <a:rPr lang="cs-CZ" dirty="0">
                <a:effectLst/>
              </a:rPr>
              <a:t> – porucha degradace v játrech), </a:t>
            </a:r>
            <a:r>
              <a:rPr lang="cs-CZ" dirty="0" err="1">
                <a:effectLst/>
              </a:rPr>
              <a:t>hypoproteinémie</a:t>
            </a:r>
            <a:r>
              <a:rPr lang="cs-CZ" dirty="0">
                <a:effectLst/>
              </a:rPr>
              <a:t> má menší význam</a:t>
            </a:r>
          </a:p>
          <a:p>
            <a:pPr>
              <a:buFont typeface="Arial" panose="020B0604020202020204" pitchFamily="34" charset="0"/>
              <a:buChar char="•"/>
            </a:pPr>
            <a:r>
              <a:rPr lang="cs-CZ" u="none" strike="noStrike" dirty="0">
                <a:effectLst/>
                <a:hlinkClick r:id="rId27" tooltip="Splenomegalie"/>
              </a:rPr>
              <a:t>splenomegalie</a:t>
            </a:r>
            <a:r>
              <a:rPr lang="cs-CZ" dirty="0">
                <a:effectLst/>
              </a:rPr>
              <a:t> – sekvestrace </a:t>
            </a:r>
            <a:r>
              <a:rPr lang="cs-CZ" u="none" strike="noStrike" dirty="0">
                <a:effectLst/>
                <a:hlinkClick r:id="rId28" tooltip="Trombocyt"/>
              </a:rPr>
              <a:t>trombocytů</a:t>
            </a:r>
            <a:r>
              <a:rPr lang="cs-CZ" dirty="0">
                <a:effectLst/>
              </a:rPr>
              <a:t> ve </a:t>
            </a:r>
            <a:r>
              <a:rPr lang="cs-CZ" u="none" strike="noStrike" dirty="0">
                <a:effectLst/>
                <a:hlinkClick r:id="rId29" tooltip="Slezina"/>
              </a:rPr>
              <a:t>slezině</a:t>
            </a:r>
            <a:r>
              <a:rPr lang="cs-CZ" dirty="0">
                <a:effectLst/>
              </a:rPr>
              <a:t> – </a:t>
            </a:r>
            <a:r>
              <a:rPr lang="cs-CZ" u="none" strike="noStrike" dirty="0">
                <a:effectLst/>
                <a:hlinkClick r:id="rId30" tooltip="Trombocytopenie"/>
              </a:rPr>
              <a:t>trombocytopenie</a:t>
            </a:r>
            <a:endParaRPr lang="cs-CZ" dirty="0">
              <a:effectLst/>
            </a:endParaRPr>
          </a:p>
          <a:p>
            <a:pPr>
              <a:buFont typeface="Arial" panose="020B0604020202020204" pitchFamily="34" charset="0"/>
              <a:buChar char="•"/>
            </a:pPr>
            <a:r>
              <a:rPr lang="cs-CZ" dirty="0">
                <a:effectLst/>
              </a:rPr>
              <a:t>snížená rezistence proti infekci (omezený průtok krve játry vyřazuje RES jater) – </a:t>
            </a:r>
            <a:r>
              <a:rPr lang="cs-CZ" u="none" strike="noStrike" dirty="0">
                <a:effectLst/>
                <a:hlinkClick r:id="rId31" tooltip="Pneumonie"/>
              </a:rPr>
              <a:t>pneumonie</a:t>
            </a:r>
            <a:r>
              <a:rPr lang="cs-CZ" dirty="0">
                <a:effectLst/>
              </a:rPr>
              <a:t>, </a:t>
            </a:r>
            <a:r>
              <a:rPr lang="cs-CZ" u="none" strike="noStrike" dirty="0">
                <a:effectLst/>
                <a:hlinkClick r:id="rId32" tooltip="SBP"/>
              </a:rPr>
              <a:t>SBP</a:t>
            </a:r>
            <a:endParaRPr lang="cs-CZ" dirty="0">
              <a:effectLst/>
            </a:endParaRPr>
          </a:p>
          <a:p>
            <a:pPr algn="l">
              <a:buFont typeface="Arial" panose="020B0604020202020204" pitchFamily="34" charset="0"/>
              <a:buChar char="•"/>
            </a:pPr>
            <a:r>
              <a:rPr lang="cs-CZ" b="1" i="0" dirty="0">
                <a:solidFill>
                  <a:srgbClr val="212529"/>
                </a:solidFill>
                <a:effectLst/>
                <a:latin typeface="system-ui"/>
              </a:rPr>
              <a:t>krvácivost</a:t>
            </a:r>
            <a:r>
              <a:rPr lang="cs-CZ" b="0" i="0" dirty="0">
                <a:solidFill>
                  <a:srgbClr val="212529"/>
                </a:solidFill>
                <a:effectLst/>
                <a:latin typeface="system-ui"/>
              </a:rPr>
              <a:t> (hemoragická diatéza) – nedostatečná syntéza </a:t>
            </a:r>
            <a:r>
              <a:rPr lang="cs-CZ" b="0" i="0" u="none" strike="noStrike" dirty="0">
                <a:solidFill>
                  <a:srgbClr val="212529"/>
                </a:solidFill>
                <a:effectLst/>
                <a:latin typeface="system-ui"/>
                <a:hlinkClick r:id="rId33" tooltip="Koagulační faktory"/>
              </a:rPr>
              <a:t>koagulačních faktorů</a:t>
            </a:r>
            <a:r>
              <a:rPr lang="cs-CZ" b="0" i="0" dirty="0">
                <a:solidFill>
                  <a:srgbClr val="212529"/>
                </a:solidFill>
                <a:effectLst/>
                <a:latin typeface="system-ui"/>
              </a:rPr>
              <a:t>, </a:t>
            </a:r>
            <a:r>
              <a:rPr lang="cs-CZ" b="0" i="0" dirty="0" err="1">
                <a:solidFill>
                  <a:srgbClr val="212529"/>
                </a:solidFill>
                <a:effectLst/>
                <a:latin typeface="system-ui"/>
              </a:rPr>
              <a:t>hypersplenismus</a:t>
            </a:r>
            <a:r>
              <a:rPr lang="cs-CZ" b="0" i="0" dirty="0">
                <a:solidFill>
                  <a:srgbClr val="212529"/>
                </a:solidFill>
                <a:effectLst/>
                <a:latin typeface="system-ui"/>
              </a:rPr>
              <a:t> s trombocytopenií</a:t>
            </a:r>
          </a:p>
          <a:p>
            <a:pPr algn="l">
              <a:buFont typeface="Arial" panose="020B0604020202020204" pitchFamily="34" charset="0"/>
              <a:buChar char="•"/>
            </a:pPr>
            <a:r>
              <a:rPr lang="cs-CZ" b="1" i="0" u="none" strike="noStrike" dirty="0">
                <a:solidFill>
                  <a:srgbClr val="212529"/>
                </a:solidFill>
                <a:effectLst/>
                <a:latin typeface="system-ui"/>
                <a:hlinkClick r:id="rId34" tooltip="Ikterus"/>
              </a:rPr>
              <a:t>ikterus</a:t>
            </a:r>
            <a:r>
              <a:rPr lang="cs-CZ" b="0" i="0" dirty="0">
                <a:solidFill>
                  <a:srgbClr val="212529"/>
                </a:solidFill>
                <a:effectLst/>
                <a:latin typeface="system-ui"/>
              </a:rPr>
              <a:t> – není vyjádřen vždy</a:t>
            </a:r>
          </a:p>
          <a:p>
            <a:pPr algn="l">
              <a:buFont typeface="Arial" panose="020B0604020202020204" pitchFamily="34" charset="0"/>
              <a:buChar char="•"/>
            </a:pPr>
            <a:r>
              <a:rPr lang="cs-CZ" b="1" i="0" dirty="0">
                <a:solidFill>
                  <a:srgbClr val="212529"/>
                </a:solidFill>
                <a:effectLst/>
                <a:latin typeface="system-ui"/>
              </a:rPr>
              <a:t>pavoučkové névy</a:t>
            </a:r>
            <a:r>
              <a:rPr lang="cs-CZ" b="0" i="0" dirty="0">
                <a:solidFill>
                  <a:srgbClr val="212529"/>
                </a:solidFill>
                <a:effectLst/>
                <a:latin typeface="system-ui"/>
              </a:rPr>
              <a:t> (</a:t>
            </a:r>
            <a:r>
              <a:rPr lang="cs-CZ" b="0" i="0" dirty="0" err="1">
                <a:solidFill>
                  <a:srgbClr val="212529"/>
                </a:solidFill>
                <a:effectLst/>
                <a:latin typeface="system-ui"/>
              </a:rPr>
              <a:t>naevus</a:t>
            </a:r>
            <a:r>
              <a:rPr lang="cs-CZ" b="0" i="0" dirty="0">
                <a:solidFill>
                  <a:srgbClr val="212529"/>
                </a:solidFill>
                <a:effectLst/>
                <a:latin typeface="system-ui"/>
              </a:rPr>
              <a:t> </a:t>
            </a:r>
            <a:r>
              <a:rPr lang="cs-CZ" b="0" i="0" dirty="0" err="1">
                <a:solidFill>
                  <a:srgbClr val="212529"/>
                </a:solidFill>
                <a:effectLst/>
                <a:latin typeface="system-ui"/>
              </a:rPr>
              <a:t>araneus</a:t>
            </a:r>
            <a:r>
              <a:rPr lang="cs-CZ" b="0" i="0" dirty="0">
                <a:solidFill>
                  <a:srgbClr val="212529"/>
                </a:solidFill>
                <a:effectLst/>
                <a:latin typeface="system-ui"/>
              </a:rPr>
              <a:t>, rozšíření terminálních úseků kožních arteriol) – zvláště na rukou, předloktí, čele a přední straně hrudníku</a:t>
            </a:r>
          </a:p>
          <a:p>
            <a:pPr algn="l">
              <a:buFont typeface="Arial" panose="020B0604020202020204" pitchFamily="34" charset="0"/>
              <a:buChar char="•"/>
            </a:pPr>
            <a:r>
              <a:rPr lang="cs-CZ" b="1" i="0" u="none" strike="noStrike" dirty="0">
                <a:solidFill>
                  <a:srgbClr val="212529"/>
                </a:solidFill>
                <a:effectLst/>
                <a:latin typeface="system-ui"/>
                <a:hlinkClick r:id="rId18" tooltip="Jaterní selhání"/>
              </a:rPr>
              <a:t>jaterní selhání</a:t>
            </a:r>
            <a:endParaRPr lang="cs-CZ" b="0" i="0" dirty="0">
              <a:solidFill>
                <a:srgbClr val="212529"/>
              </a:solidFill>
              <a:effectLst/>
              <a:latin typeface="system-ui"/>
            </a:endParaRPr>
          </a:p>
          <a:p>
            <a:pPr algn="l">
              <a:buFont typeface="Arial" panose="020B0604020202020204" pitchFamily="34" charset="0"/>
              <a:buChar char="•"/>
            </a:pPr>
            <a:r>
              <a:rPr lang="cs-CZ" b="1" i="0" u="none" strike="noStrike" dirty="0">
                <a:solidFill>
                  <a:srgbClr val="212529"/>
                </a:solidFill>
                <a:effectLst/>
                <a:latin typeface="system-ui"/>
                <a:hlinkClick r:id="rId35" tooltip="Renální selhání"/>
              </a:rPr>
              <a:t>renální selhání</a:t>
            </a:r>
            <a:r>
              <a:rPr lang="cs-CZ" b="0" i="0" dirty="0">
                <a:solidFill>
                  <a:srgbClr val="212529"/>
                </a:solidFill>
                <a:effectLst/>
                <a:latin typeface="system-ui"/>
              </a:rPr>
              <a:t> (</a:t>
            </a:r>
            <a:r>
              <a:rPr lang="cs-CZ" b="1" i="0" u="none" strike="noStrike" dirty="0" err="1">
                <a:solidFill>
                  <a:srgbClr val="212529"/>
                </a:solidFill>
                <a:effectLst/>
                <a:latin typeface="system-ui"/>
                <a:hlinkClick r:id="rId36" tooltip="Hepatorenální syndrom"/>
              </a:rPr>
              <a:t>hepatorenální</a:t>
            </a:r>
            <a:r>
              <a:rPr lang="cs-CZ" b="1" i="0" u="none" strike="noStrike" dirty="0">
                <a:solidFill>
                  <a:srgbClr val="212529"/>
                </a:solidFill>
                <a:effectLst/>
                <a:latin typeface="system-ui"/>
                <a:hlinkClick r:id="rId36" tooltip="Hepatorenální syndrom"/>
              </a:rPr>
              <a:t> syndrom</a:t>
            </a:r>
            <a:r>
              <a:rPr lang="cs-CZ" b="0" i="0" dirty="0">
                <a:solidFill>
                  <a:srgbClr val="212529"/>
                </a:solidFill>
                <a:effectLst/>
                <a:latin typeface="system-ui"/>
              </a:rPr>
              <a:t>)</a:t>
            </a:r>
          </a:p>
          <a:p>
            <a:pPr algn="l">
              <a:buFont typeface="Arial" panose="020B0604020202020204" pitchFamily="34" charset="0"/>
              <a:buChar char="•"/>
            </a:pPr>
            <a:r>
              <a:rPr lang="cs-CZ" b="0" i="0" u="none" strike="noStrike" dirty="0">
                <a:solidFill>
                  <a:srgbClr val="212529"/>
                </a:solidFill>
                <a:effectLst/>
                <a:latin typeface="system-ui"/>
                <a:hlinkClick r:id="rId37" tooltip="Hepatocelulární karcinom"/>
              </a:rPr>
              <a:t>hepatocelulární karcinom</a:t>
            </a:r>
            <a:endParaRPr lang="cs-CZ" b="0" i="0" dirty="0">
              <a:solidFill>
                <a:srgbClr val="212529"/>
              </a:solidFill>
              <a:effectLst/>
              <a:latin typeface="system-ui"/>
            </a:endParaRPr>
          </a:p>
          <a:p>
            <a:pPr algn="l">
              <a:buFont typeface="Arial" panose="020B0604020202020204" pitchFamily="34" charset="0"/>
              <a:buChar char="•"/>
            </a:pPr>
            <a:r>
              <a:rPr lang="cs-CZ" b="0" i="0" dirty="0" err="1">
                <a:solidFill>
                  <a:srgbClr val="212529"/>
                </a:solidFill>
                <a:effectLst/>
                <a:latin typeface="system-ui"/>
              </a:rPr>
              <a:t>hyperestrismus</a:t>
            </a:r>
            <a:r>
              <a:rPr lang="cs-CZ" b="0" i="0" dirty="0">
                <a:solidFill>
                  <a:srgbClr val="212529"/>
                </a:solidFill>
                <a:effectLst/>
                <a:latin typeface="system-ui"/>
              </a:rPr>
              <a:t> – porucha odbourávaní </a:t>
            </a:r>
            <a:r>
              <a:rPr lang="cs-CZ" b="0" i="0" u="none" strike="noStrike" dirty="0">
                <a:solidFill>
                  <a:srgbClr val="212529"/>
                </a:solidFill>
                <a:effectLst/>
                <a:latin typeface="system-ui"/>
                <a:hlinkClick r:id="rId38" tooltip="Estrogeny"/>
              </a:rPr>
              <a:t>estrogenů</a:t>
            </a:r>
            <a:r>
              <a:rPr lang="cs-CZ" b="0" i="0" dirty="0">
                <a:solidFill>
                  <a:srgbClr val="212529"/>
                </a:solidFill>
                <a:effectLst/>
                <a:latin typeface="system-ui"/>
              </a:rPr>
              <a:t> játry, nadbytek vede k </a:t>
            </a:r>
            <a:r>
              <a:rPr lang="cs-CZ" b="0" i="0" u="none" strike="noStrike" dirty="0">
                <a:solidFill>
                  <a:srgbClr val="212529"/>
                </a:solidFill>
                <a:effectLst/>
                <a:latin typeface="system-ui"/>
                <a:hlinkClick r:id="rId39" tooltip="Hypogonadismus"/>
              </a:rPr>
              <a:t>atrofii</a:t>
            </a:r>
            <a:r>
              <a:rPr lang="cs-CZ" b="0" i="0" dirty="0">
                <a:solidFill>
                  <a:srgbClr val="212529"/>
                </a:solidFill>
                <a:effectLst/>
                <a:latin typeface="system-ui"/>
              </a:rPr>
              <a:t> </a:t>
            </a:r>
            <a:r>
              <a:rPr lang="cs-CZ" b="0" i="0" u="none" strike="noStrike" dirty="0">
                <a:solidFill>
                  <a:srgbClr val="212529"/>
                </a:solidFill>
                <a:effectLst/>
                <a:latin typeface="system-ui"/>
                <a:hlinkClick r:id="rId40" tooltip="Testes"/>
              </a:rPr>
              <a:t>varlat</a:t>
            </a:r>
            <a:r>
              <a:rPr lang="cs-CZ" b="0" i="0" dirty="0">
                <a:solidFill>
                  <a:srgbClr val="212529"/>
                </a:solidFill>
                <a:effectLst/>
                <a:latin typeface="system-ui"/>
              </a:rPr>
              <a:t> a </a:t>
            </a:r>
            <a:r>
              <a:rPr lang="cs-CZ" b="0" i="0" u="none" strike="noStrike" dirty="0">
                <a:solidFill>
                  <a:srgbClr val="212529"/>
                </a:solidFill>
                <a:effectLst/>
                <a:latin typeface="system-ui"/>
                <a:hlinkClick r:id="rId41" tooltip="Gynekomastie"/>
              </a:rPr>
              <a:t>gynekomastii</a:t>
            </a:r>
            <a:r>
              <a:rPr lang="cs-CZ" b="0" i="0" dirty="0">
                <a:solidFill>
                  <a:srgbClr val="212529"/>
                </a:solidFill>
                <a:effectLst/>
                <a:latin typeface="system-ui"/>
              </a:rPr>
              <a:t> u mužů, a k poruchám </a:t>
            </a:r>
            <a:r>
              <a:rPr lang="cs-CZ" b="0" i="0" u="none" strike="noStrike" dirty="0">
                <a:solidFill>
                  <a:srgbClr val="212529"/>
                </a:solidFill>
                <a:effectLst/>
                <a:latin typeface="system-ui"/>
                <a:hlinkClick r:id="rId42" tooltip="Menstruační cyklus"/>
              </a:rPr>
              <a:t>menstruačního cyklu</a:t>
            </a:r>
            <a:r>
              <a:rPr lang="cs-CZ" b="0" i="0" dirty="0">
                <a:solidFill>
                  <a:srgbClr val="212529"/>
                </a:solidFill>
                <a:effectLst/>
                <a:latin typeface="system-ui"/>
              </a:rPr>
              <a:t> a atrofii </a:t>
            </a:r>
            <a:r>
              <a:rPr lang="cs-CZ" b="0" i="0" u="none" strike="noStrike" dirty="0">
                <a:solidFill>
                  <a:srgbClr val="212529"/>
                </a:solidFill>
                <a:effectLst/>
                <a:latin typeface="system-ui"/>
                <a:hlinkClick r:id="rId43" tooltip="Vaječník"/>
              </a:rPr>
              <a:t>vaječníků</a:t>
            </a:r>
            <a:r>
              <a:rPr lang="cs-CZ" b="0" i="0" dirty="0">
                <a:solidFill>
                  <a:srgbClr val="212529"/>
                </a:solidFill>
                <a:effectLst/>
                <a:latin typeface="system-ui"/>
              </a:rPr>
              <a:t> u žen</a:t>
            </a:r>
          </a:p>
          <a:p>
            <a:pPr algn="l">
              <a:buFont typeface="Arial" panose="020B0604020202020204" pitchFamily="34" charset="0"/>
              <a:buChar char="•"/>
            </a:pPr>
            <a:r>
              <a:rPr lang="cs-CZ" b="0" i="0" u="none" strike="noStrike" dirty="0">
                <a:solidFill>
                  <a:srgbClr val="212529"/>
                </a:solidFill>
                <a:effectLst/>
                <a:latin typeface="system-ui"/>
                <a:hlinkClick r:id="rId44" tooltip="Encefalopatie"/>
              </a:rPr>
              <a:t>encefalopatie</a:t>
            </a:r>
            <a:endParaRPr lang="cs-CZ" b="0" i="0" dirty="0">
              <a:solidFill>
                <a:srgbClr val="212529"/>
              </a:solidFill>
              <a:effectLst/>
              <a:latin typeface="system-ui"/>
            </a:endParaRPr>
          </a:p>
          <a:p>
            <a:endParaRPr lang="cs-CZ" b="0" i="0" dirty="0">
              <a:solidFill>
                <a:srgbClr val="333333"/>
              </a:solidFill>
              <a:effectLst/>
              <a:latin typeface="PT Serif" panose="020A0603040505020204" pitchFamily="18" charset="-18"/>
            </a:endParaRPr>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29</a:t>
            </a:fld>
            <a:endParaRPr lang="cs-CZ"/>
          </a:p>
        </p:txBody>
      </p:sp>
    </p:spTree>
    <p:extLst>
      <p:ext uri="{BB962C8B-B14F-4D97-AF65-F5344CB8AC3E}">
        <p14:creationId xmlns:p14="http://schemas.microsoft.com/office/powerpoint/2010/main" val="133649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333333"/>
                </a:solidFill>
                <a:effectLst/>
                <a:latin typeface="PT Serif" panose="020A0603040505020204" pitchFamily="18" charset="-18"/>
              </a:rPr>
              <a:t> zahrnuje spektrum patologických stavů od prosté jaterní steatózy přes nealkoholovou </a:t>
            </a:r>
            <a:r>
              <a:rPr lang="cs-CZ" b="0" i="0" dirty="0" err="1">
                <a:solidFill>
                  <a:srgbClr val="333333"/>
                </a:solidFill>
                <a:effectLst/>
                <a:latin typeface="PT Serif" panose="020A0603040505020204" pitchFamily="18" charset="-18"/>
              </a:rPr>
              <a:t>steatohepatitidu</a:t>
            </a:r>
            <a:r>
              <a:rPr lang="cs-CZ" b="0" i="0" dirty="0">
                <a:solidFill>
                  <a:srgbClr val="333333"/>
                </a:solidFill>
                <a:effectLst/>
                <a:latin typeface="PT Serif" panose="020A0603040505020204" pitchFamily="18" charset="-18"/>
              </a:rPr>
              <a:t>, různý stupeň fibrózy, až po jaterní cirhózu se všemi jejími komplikacemi včetně portální hypertenze a hepatocelulárního karcinomu. NAFLD se dnes považuje za jaterní manifestaci metabolického syndromu.</a:t>
            </a:r>
          </a:p>
          <a:p>
            <a:endParaRPr lang="cs-CZ" b="0" i="0" dirty="0">
              <a:solidFill>
                <a:srgbClr val="333333"/>
              </a:solidFill>
              <a:effectLst/>
              <a:latin typeface="PT Serif" panose="020A0603040505020204" pitchFamily="18" charset="-18"/>
            </a:endParaRPr>
          </a:p>
          <a:p>
            <a:r>
              <a:rPr lang="cs-CZ" b="0" i="0" dirty="0">
                <a:solidFill>
                  <a:srgbClr val="333333"/>
                </a:solidFill>
                <a:effectLst/>
                <a:latin typeface="PT Serif" panose="020A0603040505020204" pitchFamily="18" charset="-18"/>
              </a:rPr>
              <a:t>NAFLD je definováno přítomností jaterní steatózy (zjištěné zobrazovacími metodami nebo histologicky) a vyloučením jiných příčin sekundární akumulace tuku v játrech, jako jsou nadměrná konzumace alkoholu, užívání určitých léků či vrozené metabolické choroby. U většiny pacientů souvisí NAFLD s výskytem metabolického syndromu nebo jeho jednotlivých komponent (centrální obezita, diabetes 2. typu, </a:t>
            </a:r>
            <a:r>
              <a:rPr lang="cs-CZ" b="0" i="0" dirty="0" err="1">
                <a:solidFill>
                  <a:srgbClr val="333333"/>
                </a:solidFill>
                <a:effectLst/>
                <a:latin typeface="PT Serif" panose="020A0603040505020204" pitchFamily="18" charset="-18"/>
              </a:rPr>
              <a:t>dyslipidemie</a:t>
            </a:r>
            <a:r>
              <a:rPr lang="cs-CZ" b="0" i="0" dirty="0">
                <a:solidFill>
                  <a:srgbClr val="333333"/>
                </a:solidFill>
                <a:effectLst/>
                <a:latin typeface="PT Serif" panose="020A0603040505020204" pitchFamily="18" charset="-18"/>
              </a:rPr>
              <a:t> a arteriální hypertenze). </a:t>
            </a:r>
            <a:endParaRPr lang="cs-CZ" b="1" i="0" dirty="0">
              <a:solidFill>
                <a:srgbClr val="1D3173"/>
              </a:solidFill>
              <a:effectLst/>
              <a:latin typeface="Ubuntu" panose="020B0504030602030204" pitchFamily="34" charset="0"/>
            </a:endParaRPr>
          </a:p>
          <a:p>
            <a:endParaRPr lang="cs-CZ" b="1" i="0" dirty="0">
              <a:solidFill>
                <a:srgbClr val="1D3173"/>
              </a:solidFill>
              <a:effectLst/>
              <a:latin typeface="Ubuntu" panose="020B0504030602030204" pitchFamily="34" charset="0"/>
            </a:endParaRPr>
          </a:p>
          <a:p>
            <a:r>
              <a:rPr lang="cs-CZ" b="1" i="0" dirty="0">
                <a:solidFill>
                  <a:srgbClr val="1D3173"/>
                </a:solidFill>
                <a:effectLst/>
                <a:latin typeface="Ubuntu" panose="020B0504030602030204" pitchFamily="34" charset="0"/>
              </a:rPr>
              <a:t>hromadí tuk na játrech </a:t>
            </a:r>
            <a:r>
              <a:rPr lang="cs-CZ" b="0" i="0" dirty="0">
                <a:solidFill>
                  <a:srgbClr val="1D3173"/>
                </a:solidFill>
                <a:effectLst/>
                <a:latin typeface="Ubuntu" panose="020B0504030602030204" pitchFamily="34" charset="0"/>
              </a:rPr>
              <a:t>bez nadměrné konzumace alkoholu. </a:t>
            </a:r>
          </a:p>
          <a:p>
            <a:endParaRPr lang="cs-CZ" b="0" i="0" dirty="0">
              <a:solidFill>
                <a:srgbClr val="1D3173"/>
              </a:solidFill>
              <a:effectLst/>
              <a:latin typeface="Ubuntu" panose="020B0504030602030204" pitchFamily="34" charset="0"/>
            </a:endParaRPr>
          </a:p>
          <a:p>
            <a:r>
              <a:rPr lang="cs-CZ" b="0" i="0" dirty="0">
                <a:solidFill>
                  <a:srgbClr val="1D3173"/>
                </a:solidFill>
                <a:effectLst/>
                <a:latin typeface="Ubuntu" panose="020B0504030602030204" pitchFamily="34" charset="0"/>
              </a:rPr>
              <a:t>Odhaduje se, že až </a:t>
            </a:r>
            <a:r>
              <a:rPr lang="cs-CZ" b="1" i="0" dirty="0">
                <a:solidFill>
                  <a:srgbClr val="1D3173"/>
                </a:solidFill>
                <a:effectLst/>
                <a:latin typeface="Ubuntu" panose="020B0504030602030204" pitchFamily="34" charset="0"/>
              </a:rPr>
              <a:t>více než 25 % procent </a:t>
            </a:r>
            <a:r>
              <a:rPr lang="cs-CZ" b="0" i="0" dirty="0">
                <a:solidFill>
                  <a:srgbClr val="1D3173"/>
                </a:solidFill>
                <a:effectLst/>
                <a:latin typeface="Ubuntu" panose="020B0504030602030204" pitchFamily="34" charset="0"/>
              </a:rPr>
              <a:t>celosvětové populace trpí na nealkoholové </a:t>
            </a:r>
            <a:r>
              <a:rPr lang="cs-CZ" b="0" i="0" dirty="0" err="1">
                <a:solidFill>
                  <a:srgbClr val="1D3173"/>
                </a:solidFill>
                <a:effectLst/>
                <a:latin typeface="Ubuntu" panose="020B0504030602030204" pitchFamily="34" charset="0"/>
              </a:rPr>
              <a:t>ztukovatění</a:t>
            </a:r>
            <a:r>
              <a:rPr lang="cs-CZ" b="0" i="0" dirty="0">
                <a:solidFill>
                  <a:srgbClr val="1D3173"/>
                </a:solidFill>
                <a:effectLst/>
                <a:latin typeface="Ubuntu" panose="020B0504030602030204" pitchFamily="34" charset="0"/>
              </a:rPr>
              <a:t> jater. Příčinou je častý výskyt poruchy metabolismu tuků, známý jako vysoký </a:t>
            </a:r>
            <a:r>
              <a:rPr lang="cs-CZ" b="0" i="0" u="sng" dirty="0">
                <a:solidFill>
                  <a:srgbClr val="1D3173"/>
                </a:solidFill>
                <a:effectLst/>
                <a:latin typeface="Ubuntu" panose="020B0504030602030204" pitchFamily="34" charset="0"/>
                <a:hlinkClick r:id="rId3"/>
              </a:rPr>
              <a:t>cholesterol</a:t>
            </a:r>
            <a:r>
              <a:rPr lang="cs-CZ" b="0" i="0" dirty="0">
                <a:solidFill>
                  <a:srgbClr val="1D3173"/>
                </a:solidFill>
                <a:effectLst/>
                <a:latin typeface="Ubuntu" panose="020B0504030602030204" pitchFamily="34" charset="0"/>
              </a:rPr>
              <a:t>, kdy tělo neumí nadměrný příjem tuku zpracovat a ukládá ho v cévách a játrech.</a:t>
            </a:r>
          </a:p>
          <a:p>
            <a:endParaRPr lang="cs-CZ" b="0" i="0" dirty="0">
              <a:solidFill>
                <a:srgbClr val="1D3173"/>
              </a:solidFill>
              <a:effectLst/>
              <a:latin typeface="Ubuntu" panose="020B0504030602030204" pitchFamily="34" charset="0"/>
            </a:endParaRPr>
          </a:p>
          <a:p>
            <a:r>
              <a:rPr lang="cs-CZ" b="1" i="0" dirty="0">
                <a:solidFill>
                  <a:srgbClr val="1D3173"/>
                </a:solidFill>
                <a:effectLst/>
                <a:latin typeface="Ubuntu" panose="020B0504030602030204" pitchFamily="34" charset="0"/>
              </a:rPr>
              <a:t>Játra obalená tukem</a:t>
            </a:r>
            <a:r>
              <a:rPr lang="cs-CZ" b="0" i="0" dirty="0">
                <a:solidFill>
                  <a:srgbClr val="1D3173"/>
                </a:solidFill>
                <a:effectLst/>
                <a:latin typeface="Ubuntu" panose="020B0504030602030204" pitchFamily="34" charset="0"/>
              </a:rPr>
              <a:t> ztrácí schopnost se regenerovat a časem přechází nemoc do pokročilé steatózy jater, zánětlivého stádia (tuková </a:t>
            </a:r>
            <a:r>
              <a:rPr lang="cs-CZ" b="0" i="0" dirty="0" err="1">
                <a:solidFill>
                  <a:srgbClr val="1D3173"/>
                </a:solidFill>
                <a:effectLst/>
                <a:latin typeface="Ubuntu" panose="020B0504030602030204" pitchFamily="34" charset="0"/>
              </a:rPr>
              <a:t>steatohepatitida</a:t>
            </a:r>
            <a:r>
              <a:rPr lang="cs-CZ" b="0" i="0" dirty="0">
                <a:solidFill>
                  <a:srgbClr val="1D3173"/>
                </a:solidFill>
                <a:effectLst/>
                <a:latin typeface="Ubuntu" panose="020B0504030602030204" pitchFamily="34" charset="0"/>
              </a:rPr>
              <a:t>) a následně jaterní cirhózy. Nebezpečí této nemoci spočívá především v tom, že </a:t>
            </a:r>
            <a:r>
              <a:rPr lang="cs-CZ" b="1" i="0" dirty="0">
                <a:solidFill>
                  <a:srgbClr val="1D3173"/>
                </a:solidFill>
                <a:effectLst/>
                <a:latin typeface="Ubuntu" panose="020B0504030602030204" pitchFamily="34" charset="0"/>
              </a:rPr>
              <a:t>projevy ztučnění jater </a:t>
            </a:r>
            <a:r>
              <a:rPr lang="cs-CZ" b="0" i="0" dirty="0">
                <a:solidFill>
                  <a:srgbClr val="1D3173"/>
                </a:solidFill>
                <a:effectLst/>
                <a:latin typeface="Ubuntu" panose="020B0504030602030204" pitchFamily="34" charset="0"/>
              </a:rPr>
              <a:t>nejsou bolestivé a potíže se začnou </a:t>
            </a:r>
            <a:r>
              <a:rPr lang="cs-CZ" b="1" i="0" dirty="0">
                <a:solidFill>
                  <a:srgbClr val="1D3173"/>
                </a:solidFill>
                <a:effectLst/>
                <a:latin typeface="Ubuntu" panose="020B0504030602030204" pitchFamily="34" charset="0"/>
              </a:rPr>
              <a:t>projevovat až při závažnějším poškození jater</a:t>
            </a:r>
            <a:r>
              <a:rPr lang="cs-CZ" b="0" i="0" dirty="0">
                <a:solidFill>
                  <a:srgbClr val="1D3173"/>
                </a:solidFill>
                <a:effectLst/>
                <a:latin typeface="Ubuntu" panose="020B0504030602030204" pitchFamily="34" charset="0"/>
              </a:rPr>
              <a:t>. Příznaky steatózy jater nemusíte rozpoznat od běžných </a:t>
            </a:r>
            <a:r>
              <a:rPr lang="cs-CZ" b="0" i="0" u="sng" dirty="0">
                <a:solidFill>
                  <a:srgbClr val="1D3173"/>
                </a:solidFill>
                <a:effectLst/>
                <a:latin typeface="Ubuntu" panose="020B0504030602030204" pitchFamily="34" charset="0"/>
                <a:hlinkClick r:id="rId4"/>
              </a:rPr>
              <a:t>trávicích </a:t>
            </a:r>
            <a:r>
              <a:rPr lang="cs-CZ" b="0" i="0" dirty="0">
                <a:solidFill>
                  <a:srgbClr val="1D3173"/>
                </a:solidFill>
                <a:effectLst/>
                <a:latin typeface="Ubuntu" panose="020B0504030602030204" pitchFamily="34" charset="0"/>
              </a:rPr>
              <a:t>těžkostí: pocit těžkosti a plnosti břicha, nadýmání, tlak pod pravým žebrem, zvětšená játra, únava a časté nadýmání.</a:t>
            </a:r>
          </a:p>
          <a:p>
            <a:endParaRPr lang="cs-CZ" b="0" i="0" dirty="0">
              <a:solidFill>
                <a:srgbClr val="1D3173"/>
              </a:solidFill>
              <a:effectLst/>
              <a:latin typeface="Ubuntu" panose="020B0504030602030204" pitchFamily="34" charset="0"/>
            </a:endParaRPr>
          </a:p>
          <a:p>
            <a:r>
              <a:rPr lang="cs-CZ" b="0" i="0" dirty="0">
                <a:solidFill>
                  <a:srgbClr val="333333"/>
                </a:solidFill>
                <a:effectLst/>
                <a:latin typeface="PT Serif" panose="020A0603040505020204" pitchFamily="18" charset="-18"/>
              </a:rPr>
              <a:t>NAFLD je spjato s onemocněním diabetes </a:t>
            </a:r>
            <a:r>
              <a:rPr lang="cs-CZ" b="0" i="0" dirty="0" err="1">
                <a:solidFill>
                  <a:srgbClr val="333333"/>
                </a:solidFill>
                <a:effectLst/>
                <a:latin typeface="PT Serif" panose="020A0603040505020204" pitchFamily="18" charset="-18"/>
              </a:rPr>
              <a:t>mellitus</a:t>
            </a:r>
            <a:r>
              <a:rPr lang="cs-CZ" b="0" i="0" dirty="0">
                <a:solidFill>
                  <a:srgbClr val="333333"/>
                </a:solidFill>
                <a:effectLst/>
                <a:latin typeface="PT Serif" panose="020A0603040505020204" pitchFamily="18" charset="-18"/>
              </a:rPr>
              <a:t> 2. typu, obezitou i genetickými faktory. </a:t>
            </a:r>
            <a:endParaRPr lang="cs-CZ" b="0" i="0" dirty="0">
              <a:solidFill>
                <a:srgbClr val="1D3173"/>
              </a:solidFill>
              <a:effectLst/>
              <a:latin typeface="Ubuntu" panose="020B0504030602030204" pitchFamily="34" charset="0"/>
            </a:endParaRPr>
          </a:p>
          <a:p>
            <a:endParaRPr lang="cs-CZ" b="0" i="0" dirty="0">
              <a:solidFill>
                <a:srgbClr val="1D3173"/>
              </a:solidFill>
              <a:effectLst/>
              <a:latin typeface="Ubuntu" panose="020B0504030602030204" pitchFamily="34" charset="0"/>
            </a:endParaRPr>
          </a:p>
          <a:p>
            <a:pPr algn="l"/>
            <a:r>
              <a:rPr lang="cs-CZ" b="1" i="0" dirty="0">
                <a:solidFill>
                  <a:srgbClr val="333333"/>
                </a:solidFill>
                <a:effectLst/>
                <a:latin typeface="Roboto" panose="02000000000000000000" pitchFamily="2" charset="0"/>
              </a:rPr>
              <a:t>Patofyziologie</a:t>
            </a:r>
            <a:endParaRPr lang="cs-CZ" b="0" i="0" dirty="0">
              <a:solidFill>
                <a:srgbClr val="333333"/>
              </a:solidFill>
              <a:effectLst/>
              <a:latin typeface="Roboto" panose="02000000000000000000" pitchFamily="2" charset="0"/>
            </a:endParaRPr>
          </a:p>
          <a:p>
            <a:pPr algn="l"/>
            <a:r>
              <a:rPr lang="cs-CZ" b="0" i="0" dirty="0">
                <a:solidFill>
                  <a:srgbClr val="333333"/>
                </a:solidFill>
                <a:effectLst/>
                <a:latin typeface="PT Serif" panose="020A0603040505020204" pitchFamily="18" charset="-18"/>
              </a:rPr>
              <a:t>Patofyziologický mechanizmus vedoucí ke vzniku NAFLD a k následující progresi do NASH je multifaktoriální. Účastní se ho genetické a epigenetické faktory, faktory zevního prostředí, vysoký kalorický příjem, nevhodné složení stravy a nízká fyzická aktivita. Základním mechanizmem spojujícím metabolický syndrom a NAFLD je nepoměr mezi příjmem a výdejem energie vedoucí k akumulaci tuku nejen v tukové tkáni, ale i v orgánech, které k tomu nejsou určeny (játra, svaly, omentum nebo pankreas). V případě vzniku obezity a/nebo inzulinové rezistence se pak tuková tkáň chová jako „endokrinní orgán“, který uvolňuje zvýšené množství volných mastných kyselin (VMK) a řadu cytokinů [9]. V jaterních buňkách tak dochází nejen ke tvorbě triacylglycerolů a jejich ukládání do tukových kapének, ale k řadě dalších dějů. Na následném vývoji NASH se nejspíše podílejí vedlejší produkty nebo meziprodukty metabolizmu volných mastných kyselin, oxidační stres vznikající při zvýšené oxidaci mastných kyselin v mitochondriích, účinky cytokinů produkovaných jak v tukové tkáni, tak v játrech, bakteriální toxiny pocházející z lumen tenkého střeva při syndromu bakteriálního přerůstání, genetická dispozice [10] a další. Z genetických dispozic má největší význam modifikace (polymorfizmus) genu pro „</a:t>
            </a:r>
            <a:r>
              <a:rPr lang="cs-CZ" b="0" i="0" dirty="0" err="1">
                <a:solidFill>
                  <a:srgbClr val="333333"/>
                </a:solidFill>
                <a:effectLst/>
                <a:latin typeface="PT Serif" panose="020A0603040505020204" pitchFamily="18" charset="-18"/>
              </a:rPr>
              <a:t>patatin-like</a:t>
            </a:r>
            <a:r>
              <a:rPr lang="cs-CZ" b="0" i="0" dirty="0">
                <a:solidFill>
                  <a:srgbClr val="333333"/>
                </a:solidFill>
                <a:effectLst/>
                <a:latin typeface="PT Serif" panose="020A0603040505020204" pitchFamily="18" charset="-18"/>
              </a:rPr>
              <a:t> </a:t>
            </a:r>
            <a:r>
              <a:rPr lang="cs-CZ" b="0" i="0" dirty="0" err="1">
                <a:solidFill>
                  <a:srgbClr val="333333"/>
                </a:solidFill>
                <a:effectLst/>
                <a:latin typeface="PT Serif" panose="020A0603040505020204" pitchFamily="18" charset="-18"/>
              </a:rPr>
              <a:t>phospholipase</a:t>
            </a:r>
            <a:r>
              <a:rPr lang="cs-CZ" b="0" i="0" dirty="0">
                <a:solidFill>
                  <a:srgbClr val="333333"/>
                </a:solidFill>
                <a:effectLst/>
                <a:latin typeface="PT Serif" panose="020A0603040505020204" pitchFamily="18" charset="-18"/>
              </a:rPr>
              <a:t> </a:t>
            </a:r>
            <a:r>
              <a:rPr lang="cs-CZ" b="0" i="0" dirty="0" err="1">
                <a:solidFill>
                  <a:srgbClr val="333333"/>
                </a:solidFill>
                <a:effectLst/>
                <a:latin typeface="PT Serif" panose="020A0603040505020204" pitchFamily="18" charset="-18"/>
              </a:rPr>
              <a:t>domain</a:t>
            </a:r>
            <a:r>
              <a:rPr lang="cs-CZ" b="0" i="0" dirty="0">
                <a:solidFill>
                  <a:srgbClr val="333333"/>
                </a:solidFill>
                <a:effectLst/>
                <a:latin typeface="PT Serif" panose="020A0603040505020204" pitchFamily="18" charset="-18"/>
              </a:rPr>
              <a:t> </a:t>
            </a:r>
            <a:r>
              <a:rPr lang="cs-CZ" b="0" i="0" dirty="0" err="1">
                <a:solidFill>
                  <a:srgbClr val="333333"/>
                </a:solidFill>
                <a:effectLst/>
                <a:latin typeface="PT Serif" panose="020A0603040505020204" pitchFamily="18" charset="-18"/>
              </a:rPr>
              <a:t>containing</a:t>
            </a:r>
            <a:r>
              <a:rPr lang="cs-CZ" b="0" i="0" dirty="0">
                <a:solidFill>
                  <a:srgbClr val="333333"/>
                </a:solidFill>
                <a:effectLst/>
                <a:latin typeface="PT Serif" panose="020A0603040505020204" pitchFamily="18" charset="-18"/>
              </a:rPr>
              <a:t> protein 3“ (</a:t>
            </a:r>
            <a:r>
              <a:rPr lang="cs-CZ" b="0" i="1" dirty="0">
                <a:solidFill>
                  <a:srgbClr val="333333"/>
                </a:solidFill>
                <a:effectLst/>
                <a:latin typeface="PT Serif" panose="020A0603040505020204" pitchFamily="18" charset="-18"/>
              </a:rPr>
              <a:t>PNPLA3</a:t>
            </a:r>
            <a:r>
              <a:rPr lang="cs-CZ" b="0" i="0" dirty="0">
                <a:solidFill>
                  <a:srgbClr val="333333"/>
                </a:solidFill>
                <a:effectLst/>
                <a:latin typeface="PT Serif" panose="020A0603040505020204" pitchFamily="18" charset="-18"/>
              </a:rPr>
              <a:t>). Přítomnost </a:t>
            </a:r>
            <a:r>
              <a:rPr lang="cs-CZ" b="0" i="0" dirty="0" err="1">
                <a:solidFill>
                  <a:srgbClr val="333333"/>
                </a:solidFill>
                <a:effectLst/>
                <a:latin typeface="PT Serif" panose="020A0603040505020204" pitchFamily="18" charset="-18"/>
              </a:rPr>
              <a:t>mis­sense</a:t>
            </a:r>
            <a:r>
              <a:rPr lang="cs-CZ" b="0" i="0" dirty="0">
                <a:solidFill>
                  <a:srgbClr val="333333"/>
                </a:solidFill>
                <a:effectLst/>
                <a:latin typeface="PT Serif" panose="020A0603040505020204" pitchFamily="18" charset="-18"/>
              </a:rPr>
              <a:t> varianty p.I148M v tomto genu je díky snížené lipázové aktivitě spjata se zvýšenou akumulací tuku pouze v játrech, a nikoli v jiných orgánech. NAFLD u pacientů s touto genetickou variantou </a:t>
            </a:r>
            <a:r>
              <a:rPr lang="cs-CZ" b="0" i="1" dirty="0">
                <a:solidFill>
                  <a:srgbClr val="333333"/>
                </a:solidFill>
                <a:effectLst/>
                <a:latin typeface="PT Serif" panose="020A0603040505020204" pitchFamily="18" charset="-18"/>
              </a:rPr>
              <a:t>PNPLA3</a:t>
            </a:r>
            <a:r>
              <a:rPr lang="cs-CZ" b="0" i="0" dirty="0">
                <a:solidFill>
                  <a:srgbClr val="333333"/>
                </a:solidFill>
                <a:effectLst/>
                <a:latin typeface="PT Serif" panose="020A0603040505020204" pitchFamily="18" charset="-18"/>
              </a:rPr>
              <a:t> je nezávislý na přítomnosti diabetu, inzulinové rezistence či obezity a má tendenci se vyvíjet do NASH s následným rizikem vzniku jaterní cirhózy a hepatocelulárního karcinomu (HCC) [11]. Přítomnost varianty p.I148M v </a:t>
            </a:r>
            <a:r>
              <a:rPr lang="cs-CZ" b="0" i="1" dirty="0">
                <a:solidFill>
                  <a:srgbClr val="333333"/>
                </a:solidFill>
                <a:effectLst/>
                <a:latin typeface="PT Serif" panose="020A0603040505020204" pitchFamily="18" charset="-18"/>
              </a:rPr>
              <a:t>PNPLA3</a:t>
            </a:r>
            <a:r>
              <a:rPr lang="cs-CZ" b="0" i="0" dirty="0">
                <a:solidFill>
                  <a:srgbClr val="333333"/>
                </a:solidFill>
                <a:effectLst/>
                <a:latin typeface="PT Serif" panose="020A0603040505020204" pitchFamily="18" charset="-18"/>
              </a:rPr>
              <a:t> vysvětluje částečně vznik NAFLD u štíhlých jedinců.</a:t>
            </a:r>
          </a:p>
          <a:p>
            <a:endParaRPr lang="cs-CZ" dirty="0"/>
          </a:p>
          <a:p>
            <a:r>
              <a:rPr lang="cs-CZ" b="0" i="0" dirty="0">
                <a:solidFill>
                  <a:srgbClr val="333333"/>
                </a:solidFill>
                <a:effectLst/>
                <a:latin typeface="PT Serif" panose="020A0603040505020204" pitchFamily="18" charset="-18"/>
              </a:rPr>
              <a:t>NAFLD se stává jednou z nejčastějších jaterních chorob na světě a je nyní hlavní příčinou s játry spojené morbidity a mortality. Paradoxně však pacienti s NAFLD umírají v první řadě na kardiovaskulární choroby a také nádorová onemocnění. Jaterní komplikace tvoří až 3. nejčastější příčinu úmrtí. </a:t>
            </a:r>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32</a:t>
            </a:fld>
            <a:endParaRPr lang="cs-CZ"/>
          </a:p>
        </p:txBody>
      </p:sp>
    </p:spTree>
    <p:extLst>
      <p:ext uri="{BB962C8B-B14F-4D97-AF65-F5344CB8AC3E}">
        <p14:creationId xmlns:p14="http://schemas.microsoft.com/office/powerpoint/2010/main" val="2930340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err="1">
                <a:solidFill>
                  <a:srgbClr val="212529"/>
                </a:solidFill>
                <a:effectLst/>
                <a:latin typeface="system-ui"/>
              </a:rPr>
              <a:t>autodigestivní</a:t>
            </a:r>
            <a:r>
              <a:rPr lang="cs-CZ" b="0" i="0" dirty="0">
                <a:solidFill>
                  <a:srgbClr val="212529"/>
                </a:solidFill>
                <a:effectLst/>
                <a:latin typeface="system-ui"/>
              </a:rPr>
              <a:t> zánětlivý proces pankreatu, který se může šířit do okolních tkání a vzdálených orgánů. Onemocnění je provázené zvýšením amylázy a lipázy v séru a zvýšením amylázy v moči. Dělí se na akutní a chronické.</a:t>
            </a:r>
          </a:p>
          <a:p>
            <a:endParaRPr lang="cs-CZ" b="0" i="0" dirty="0">
              <a:solidFill>
                <a:srgbClr val="212529"/>
              </a:solidFill>
              <a:effectLst/>
              <a:latin typeface="system-ui"/>
            </a:endParaRPr>
          </a:p>
          <a:p>
            <a:endParaRPr lang="cs-CZ" b="0" i="0" dirty="0">
              <a:solidFill>
                <a:srgbClr val="212529"/>
              </a:solidFill>
              <a:effectLst/>
              <a:latin typeface="system-ui"/>
            </a:endParaRPr>
          </a:p>
          <a:p>
            <a:pPr algn="l"/>
            <a:r>
              <a:rPr lang="cs-CZ" b="1" i="0" dirty="0">
                <a:solidFill>
                  <a:srgbClr val="212529"/>
                </a:solidFill>
                <a:effectLst/>
                <a:latin typeface="system-ui"/>
              </a:rPr>
              <a:t>Akutní pankreatitida</a:t>
            </a:r>
            <a:r>
              <a:rPr lang="cs-CZ" b="0" i="0" dirty="0">
                <a:solidFill>
                  <a:srgbClr val="212529"/>
                </a:solidFill>
                <a:effectLst/>
                <a:latin typeface="system-ui"/>
              </a:rPr>
              <a:t> je zánětlivé onemocnění slinivky břišní široké škály závažnosti – od lehké formy až po formu těžkou se znaky multiorgánového selhání nebo závažnými lokálními komplikacemi, jako jsou </a:t>
            </a:r>
            <a:r>
              <a:rPr lang="cs-CZ" b="0" i="0" u="none" strike="noStrike" dirty="0">
                <a:solidFill>
                  <a:srgbClr val="212529"/>
                </a:solidFill>
                <a:effectLst/>
                <a:latin typeface="system-ui"/>
                <a:hlinkClick r:id="rId3" tooltip="Absces"/>
              </a:rPr>
              <a:t>abscesy</a:t>
            </a:r>
            <a:r>
              <a:rPr lang="cs-CZ" b="0" i="0" dirty="0">
                <a:solidFill>
                  <a:srgbClr val="212529"/>
                </a:solidFill>
                <a:effectLst/>
                <a:latin typeface="system-ui"/>
              </a:rPr>
              <a:t>, </a:t>
            </a:r>
            <a:r>
              <a:rPr lang="cs-CZ" b="0" i="0" dirty="0" err="1">
                <a:solidFill>
                  <a:srgbClr val="212529"/>
                </a:solidFill>
                <a:effectLst/>
                <a:latin typeface="system-ui"/>
              </a:rPr>
              <a:t>pseudocysty</a:t>
            </a:r>
            <a:r>
              <a:rPr lang="cs-CZ" b="0" i="0" dirty="0">
                <a:solidFill>
                  <a:srgbClr val="212529"/>
                </a:solidFill>
                <a:effectLst/>
                <a:latin typeface="system-ui"/>
              </a:rPr>
              <a:t> a nekrózy pankreatu a přilehlé tkáně.</a:t>
            </a:r>
          </a:p>
          <a:p>
            <a:pPr algn="l"/>
            <a:r>
              <a:rPr lang="cs-CZ" b="0" i="0" dirty="0">
                <a:solidFill>
                  <a:srgbClr val="212529"/>
                </a:solidFill>
                <a:effectLst/>
                <a:latin typeface="system-ui"/>
              </a:rPr>
              <a:t>Patří bezesporu k nejzávažnějším a prognosticky nejhorším </a:t>
            </a:r>
            <a:r>
              <a:rPr lang="cs-CZ" b="1" i="0" u="none" strike="noStrike" dirty="0">
                <a:solidFill>
                  <a:srgbClr val="212529"/>
                </a:solidFill>
                <a:effectLst/>
                <a:latin typeface="system-ui"/>
                <a:hlinkClick r:id="rId4" tooltip="NPB"/>
              </a:rPr>
              <a:t>náhlým příhodám břišním</a:t>
            </a:r>
            <a:r>
              <a:rPr lang="cs-CZ" b="0" i="0" dirty="0">
                <a:solidFill>
                  <a:srgbClr val="212529"/>
                </a:solidFill>
                <a:effectLst/>
                <a:latin typeface="system-ui"/>
              </a:rPr>
              <a:t>.</a:t>
            </a:r>
          </a:p>
          <a:p>
            <a:endParaRPr lang="cs-CZ" b="0" i="0" dirty="0">
              <a:solidFill>
                <a:srgbClr val="212529"/>
              </a:solidFill>
              <a:effectLst/>
              <a:latin typeface="system-ui"/>
            </a:endParaRPr>
          </a:p>
          <a:p>
            <a:pPr algn="l">
              <a:buFont typeface="Arial" panose="020B0604020202020204" pitchFamily="34" charset="0"/>
              <a:buChar char="•"/>
            </a:pPr>
            <a:r>
              <a:rPr lang="cs-CZ" dirty="0"/>
              <a:t>Hlavní důvody </a:t>
            </a:r>
            <a:r>
              <a:rPr lang="cs-CZ" dirty="0" err="1"/>
              <a:t>vzniku</a:t>
            </a:r>
            <a:r>
              <a:rPr lang="cs-CZ" b="0" i="0" u="none" strike="noStrike" dirty="0" err="1">
                <a:solidFill>
                  <a:srgbClr val="DD3333"/>
                </a:solidFill>
                <a:effectLst/>
                <a:latin typeface="system-ui"/>
                <a:hlinkClick r:id="rId5" tooltip="Onemocnění žlučníku (stránka neexistuje)"/>
              </a:rPr>
              <a:t>Onemocnění</a:t>
            </a:r>
            <a:r>
              <a:rPr lang="cs-CZ" b="0" i="0" u="none" strike="noStrike" dirty="0">
                <a:solidFill>
                  <a:srgbClr val="DD3333"/>
                </a:solidFill>
                <a:effectLst/>
                <a:latin typeface="system-ui"/>
                <a:hlinkClick r:id="rId5" tooltip="Onemocnění žlučníku (stránka neexistuje)"/>
              </a:rPr>
              <a:t> žlučníku</a:t>
            </a:r>
            <a:r>
              <a:rPr lang="cs-CZ" b="0" i="0" dirty="0">
                <a:solidFill>
                  <a:srgbClr val="212529"/>
                </a:solidFill>
                <a:effectLst/>
                <a:latin typeface="system-ui"/>
              </a:rPr>
              <a:t>, žlučových cest a </a:t>
            </a:r>
            <a:r>
              <a:rPr lang="cs-CZ" b="0" i="0" dirty="0" err="1">
                <a:solidFill>
                  <a:srgbClr val="212529"/>
                </a:solidFill>
                <a:effectLst/>
                <a:latin typeface="system-ui"/>
              </a:rPr>
              <a:t>Vaterské</a:t>
            </a:r>
            <a:r>
              <a:rPr lang="cs-CZ" b="0" i="0" dirty="0">
                <a:solidFill>
                  <a:srgbClr val="212529"/>
                </a:solidFill>
                <a:effectLst/>
                <a:latin typeface="system-ui"/>
              </a:rPr>
              <a:t> papily (= akutní biliární pankreatitida);</a:t>
            </a:r>
          </a:p>
          <a:p>
            <a:pPr algn="l">
              <a:buFont typeface="Arial" panose="020B0604020202020204" pitchFamily="34" charset="0"/>
              <a:buChar char="•"/>
            </a:pPr>
            <a:r>
              <a:rPr lang="cs-CZ" b="0" i="0" u="none" strike="noStrike" dirty="0">
                <a:solidFill>
                  <a:srgbClr val="212529"/>
                </a:solidFill>
                <a:effectLst/>
                <a:latin typeface="system-ui"/>
                <a:hlinkClick r:id="rId6" tooltip="Alkoholismus"/>
              </a:rPr>
              <a:t>alkoholismus</a:t>
            </a:r>
            <a:r>
              <a:rPr lang="cs-CZ" b="0" i="0" dirty="0">
                <a:solidFill>
                  <a:srgbClr val="212529"/>
                </a:solidFill>
                <a:effectLst/>
                <a:latin typeface="system-ui"/>
              </a:rPr>
              <a:t> (= akutní </a:t>
            </a:r>
            <a:r>
              <a:rPr lang="cs-CZ" b="0" i="0" dirty="0" err="1">
                <a:solidFill>
                  <a:srgbClr val="212529"/>
                </a:solidFill>
                <a:effectLst/>
                <a:latin typeface="system-ui"/>
              </a:rPr>
              <a:t>ethylická</a:t>
            </a:r>
            <a:r>
              <a:rPr lang="cs-CZ" b="0" i="0" dirty="0">
                <a:solidFill>
                  <a:srgbClr val="212529"/>
                </a:solidFill>
                <a:effectLst/>
                <a:latin typeface="system-ui"/>
              </a:rPr>
              <a:t> pankreatitida);</a:t>
            </a:r>
          </a:p>
          <a:p>
            <a:pPr algn="l">
              <a:buFont typeface="Arial" panose="020B0604020202020204" pitchFamily="34" charset="0"/>
              <a:buChar char="•"/>
            </a:pPr>
            <a:r>
              <a:rPr lang="cs-CZ" b="0" i="0" dirty="0">
                <a:solidFill>
                  <a:srgbClr val="212529"/>
                </a:solidFill>
                <a:effectLst/>
                <a:latin typeface="system-ui"/>
              </a:rPr>
              <a:t>pooperační pankreatitida, po ERCP (= akutní </a:t>
            </a:r>
            <a:r>
              <a:rPr lang="cs-CZ" b="0" i="0" dirty="0" err="1">
                <a:solidFill>
                  <a:srgbClr val="212529"/>
                </a:solidFill>
                <a:effectLst/>
                <a:latin typeface="system-ui"/>
              </a:rPr>
              <a:t>iatrogenní</a:t>
            </a:r>
            <a:r>
              <a:rPr lang="cs-CZ" b="0" i="0" dirty="0">
                <a:solidFill>
                  <a:srgbClr val="212529"/>
                </a:solidFill>
                <a:effectLst/>
                <a:latin typeface="system-ui"/>
              </a:rPr>
              <a:t> pankreatitida);</a:t>
            </a:r>
          </a:p>
          <a:p>
            <a:pPr algn="l">
              <a:buFont typeface="Arial" panose="020B0604020202020204" pitchFamily="34" charset="0"/>
              <a:buChar char="•"/>
            </a:pPr>
            <a:r>
              <a:rPr lang="cs-CZ" b="0" i="0" dirty="0" err="1">
                <a:solidFill>
                  <a:srgbClr val="212529"/>
                </a:solidFill>
                <a:effectLst/>
                <a:latin typeface="system-ui"/>
              </a:rPr>
              <a:t>hyperlipidemická</a:t>
            </a:r>
            <a:r>
              <a:rPr lang="cs-CZ" b="0" i="0" dirty="0">
                <a:solidFill>
                  <a:srgbClr val="212529"/>
                </a:solidFill>
                <a:effectLst/>
                <a:latin typeface="system-ui"/>
              </a:rPr>
              <a:t> pankreatitida;</a:t>
            </a:r>
          </a:p>
          <a:p>
            <a:pPr algn="l">
              <a:buFont typeface="Arial" panose="020B0604020202020204" pitchFamily="34" charset="0"/>
              <a:buChar char="•"/>
            </a:pPr>
            <a:r>
              <a:rPr lang="cs-CZ" b="0" i="0" dirty="0">
                <a:solidFill>
                  <a:srgbClr val="212529"/>
                </a:solidFill>
                <a:effectLst/>
                <a:latin typeface="system-ui"/>
              </a:rPr>
              <a:t>posttraumatická pankreatitida;</a:t>
            </a:r>
          </a:p>
          <a:p>
            <a:pPr algn="l">
              <a:buFont typeface="Arial" panose="020B0604020202020204" pitchFamily="34" charset="0"/>
              <a:buChar char="•"/>
            </a:pPr>
            <a:r>
              <a:rPr lang="cs-CZ" b="0" i="0" dirty="0" err="1">
                <a:solidFill>
                  <a:srgbClr val="212529"/>
                </a:solidFill>
                <a:effectLst/>
                <a:latin typeface="system-ui"/>
              </a:rPr>
              <a:t>pankreatotoxicky</a:t>
            </a:r>
            <a:r>
              <a:rPr lang="cs-CZ" b="0" i="0" dirty="0">
                <a:solidFill>
                  <a:srgbClr val="212529"/>
                </a:solidFill>
                <a:effectLst/>
                <a:latin typeface="system-ui"/>
              </a:rPr>
              <a:t> vyvolaná pankreatitida (ATB – </a:t>
            </a:r>
            <a:r>
              <a:rPr lang="cs-CZ" b="0" i="0" u="none" strike="noStrike" dirty="0">
                <a:solidFill>
                  <a:srgbClr val="212529"/>
                </a:solidFill>
                <a:effectLst/>
                <a:latin typeface="system-ui"/>
                <a:hlinkClick r:id="rId7" tooltip="Tetracykliny"/>
              </a:rPr>
              <a:t>tetracykliny</a:t>
            </a:r>
            <a:r>
              <a:rPr lang="cs-CZ" b="0" i="0" dirty="0">
                <a:solidFill>
                  <a:srgbClr val="212529"/>
                </a:solidFill>
                <a:effectLst/>
                <a:latin typeface="system-ui"/>
              </a:rPr>
              <a:t>, diuretika – </a:t>
            </a:r>
            <a:r>
              <a:rPr lang="cs-CZ" b="0" i="0" dirty="0" err="1">
                <a:solidFill>
                  <a:srgbClr val="212529"/>
                </a:solidFill>
                <a:effectLst/>
                <a:latin typeface="system-ui"/>
              </a:rPr>
              <a:t>furosemid</a:t>
            </a:r>
            <a:r>
              <a:rPr lang="cs-CZ" b="0" i="0" dirty="0">
                <a:solidFill>
                  <a:srgbClr val="212529"/>
                </a:solidFill>
                <a:effectLst/>
                <a:latin typeface="system-ui"/>
              </a:rPr>
              <a:t>, imunosupresiva – cyklosporin, ACE inhibitory, atd.);</a:t>
            </a:r>
          </a:p>
          <a:p>
            <a:pPr algn="l">
              <a:buFont typeface="Arial" panose="020B0604020202020204" pitchFamily="34" charset="0"/>
              <a:buChar char="•"/>
            </a:pPr>
            <a:r>
              <a:rPr lang="cs-CZ" b="0" i="0" u="sng" dirty="0">
                <a:solidFill>
                  <a:srgbClr val="DD3333"/>
                </a:solidFill>
                <a:effectLst/>
                <a:latin typeface="system-ui"/>
                <a:hlinkClick r:id="rId8" tooltip="Pankreas divisum (stránka neexistuje)"/>
              </a:rPr>
              <a:t>pankreas </a:t>
            </a:r>
            <a:r>
              <a:rPr lang="cs-CZ" b="0" i="0" u="sng" dirty="0" err="1">
                <a:solidFill>
                  <a:srgbClr val="DD3333"/>
                </a:solidFill>
                <a:effectLst/>
                <a:latin typeface="system-ui"/>
                <a:hlinkClick r:id="rId8" tooltip="Pankreas divisum (stránka neexistuje)"/>
              </a:rPr>
              <a:t>divisum</a:t>
            </a:r>
            <a:r>
              <a:rPr lang="cs-CZ" b="0" i="0" dirty="0">
                <a:solidFill>
                  <a:srgbClr val="212529"/>
                </a:solidFill>
                <a:effectLst/>
                <a:latin typeface="system-ui"/>
              </a:rPr>
              <a:t> (porucha v embryonálním vývoji – nespojení ventrální a dorzální části – je predisponující pro vznik akutní pankreatitidy v dospělosti);</a:t>
            </a:r>
          </a:p>
          <a:p>
            <a:pPr algn="l">
              <a:buFont typeface="Arial" panose="020B0604020202020204" pitchFamily="34" charset="0"/>
              <a:buChar char="•"/>
            </a:pPr>
            <a:r>
              <a:rPr lang="cs-CZ" b="0" i="0" dirty="0">
                <a:solidFill>
                  <a:srgbClr val="212529"/>
                </a:solidFill>
                <a:effectLst/>
                <a:latin typeface="system-ui"/>
              </a:rPr>
              <a:t>infekce – </a:t>
            </a:r>
            <a:r>
              <a:rPr lang="cs-CZ" b="0" i="0" u="none" strike="noStrike" dirty="0">
                <a:solidFill>
                  <a:srgbClr val="212529"/>
                </a:solidFill>
                <a:effectLst/>
                <a:latin typeface="system-ui"/>
                <a:hlinkClick r:id="rId9" tooltip="Virus parotitidy"/>
              </a:rPr>
              <a:t>virus parotitidy</a:t>
            </a:r>
            <a:r>
              <a:rPr lang="cs-CZ" b="0" i="0" dirty="0">
                <a:solidFill>
                  <a:srgbClr val="212529"/>
                </a:solidFill>
                <a:effectLst/>
                <a:latin typeface="system-ui"/>
              </a:rPr>
              <a:t>, virová </a:t>
            </a:r>
            <a:r>
              <a:rPr lang="cs-CZ" b="0" i="0" u="none" strike="noStrike" dirty="0">
                <a:solidFill>
                  <a:srgbClr val="212529"/>
                </a:solidFill>
                <a:effectLst/>
                <a:latin typeface="system-ui"/>
                <a:hlinkClick r:id="rId10" tooltip="Hepatitis"/>
              </a:rPr>
              <a:t>hepatitis</a:t>
            </a:r>
            <a:r>
              <a:rPr lang="cs-CZ" b="0" i="0" dirty="0">
                <a:solidFill>
                  <a:srgbClr val="212529"/>
                </a:solidFill>
                <a:effectLst/>
                <a:latin typeface="system-ui"/>
              </a:rPr>
              <a:t>.</a:t>
            </a:r>
          </a:p>
          <a:p>
            <a:endParaRPr lang="cs-CZ" b="0" i="0" dirty="0">
              <a:solidFill>
                <a:srgbClr val="212529"/>
              </a:solidFill>
              <a:effectLst/>
              <a:latin typeface="system-ui"/>
            </a:endParaRPr>
          </a:p>
          <a:p>
            <a:pPr algn="l"/>
            <a:r>
              <a:rPr lang="cs-CZ" b="0" i="0" dirty="0">
                <a:solidFill>
                  <a:srgbClr val="212529"/>
                </a:solidFill>
                <a:effectLst/>
                <a:latin typeface="system-ui"/>
              </a:rPr>
              <a:t>Klinický obraz</a:t>
            </a:r>
          </a:p>
          <a:p>
            <a:pPr algn="l"/>
            <a:r>
              <a:rPr lang="cs-CZ" b="0" i="0" dirty="0">
                <a:solidFill>
                  <a:srgbClr val="212529"/>
                </a:solidFill>
                <a:effectLst/>
                <a:latin typeface="system-ui"/>
              </a:rPr>
              <a:t>Akutně vzniklé bolesti v nadbřišku, pásovitý charakter, vyzařují do zad;</a:t>
            </a:r>
          </a:p>
          <a:p>
            <a:pPr algn="l">
              <a:buFont typeface="Arial" panose="020B0604020202020204" pitchFamily="34" charset="0"/>
              <a:buChar char="•"/>
            </a:pPr>
            <a:r>
              <a:rPr lang="cs-CZ" b="0" i="0" dirty="0">
                <a:solidFill>
                  <a:srgbClr val="212529"/>
                </a:solidFill>
                <a:effectLst/>
                <a:latin typeface="system-ui"/>
              </a:rPr>
              <a:t>doprovází je nevolnost a následné </a:t>
            </a:r>
            <a:r>
              <a:rPr lang="cs-CZ" b="1" i="0" dirty="0">
                <a:solidFill>
                  <a:srgbClr val="212529"/>
                </a:solidFill>
                <a:effectLst/>
                <a:latin typeface="system-ui"/>
              </a:rPr>
              <a:t>zvracení bez pocitu úlevy</a:t>
            </a:r>
            <a:r>
              <a:rPr lang="cs-CZ" b="0" i="0" dirty="0">
                <a:solidFill>
                  <a:srgbClr val="212529"/>
                </a:solidFill>
                <a:effectLst/>
                <a:latin typeface="system-ui"/>
              </a:rPr>
              <a:t>, oslabená peristaltika, </a:t>
            </a:r>
            <a:r>
              <a:rPr lang="cs-CZ" b="0" i="0" u="none" strike="noStrike" dirty="0">
                <a:solidFill>
                  <a:srgbClr val="212529"/>
                </a:solidFill>
                <a:effectLst/>
                <a:latin typeface="system-ui"/>
                <a:hlinkClick r:id="rId11" tooltip="Meteorismus"/>
              </a:rPr>
              <a:t>meteorismus</a:t>
            </a:r>
            <a:r>
              <a:rPr lang="cs-CZ" b="0" i="0" dirty="0">
                <a:solidFill>
                  <a:srgbClr val="212529"/>
                </a:solidFill>
                <a:effectLst/>
                <a:latin typeface="system-ui"/>
              </a:rPr>
              <a:t>, napětí břišní stěny;</a:t>
            </a:r>
          </a:p>
          <a:p>
            <a:pPr algn="l">
              <a:buFont typeface="Arial" panose="020B0604020202020204" pitchFamily="34" charset="0"/>
              <a:buChar char="•"/>
            </a:pPr>
            <a:r>
              <a:rPr lang="cs-CZ" b="0" i="0" dirty="0">
                <a:solidFill>
                  <a:srgbClr val="212529"/>
                </a:solidFill>
                <a:effectLst/>
                <a:latin typeface="system-ui"/>
              </a:rPr>
              <a:t>stav pozvolna progreduje do </a:t>
            </a:r>
            <a:r>
              <a:rPr lang="cs-CZ" b="0" i="0" u="none" strike="noStrike" dirty="0">
                <a:solidFill>
                  <a:srgbClr val="212529"/>
                </a:solidFill>
                <a:effectLst/>
                <a:latin typeface="system-ui"/>
                <a:hlinkClick r:id="rId12" tooltip="Šok"/>
              </a:rPr>
              <a:t>šoku</a:t>
            </a:r>
            <a:r>
              <a:rPr lang="cs-CZ" b="0" i="0" dirty="0">
                <a:solidFill>
                  <a:srgbClr val="212529"/>
                </a:solidFill>
                <a:effectLst/>
                <a:latin typeface="system-ui"/>
              </a:rPr>
              <a:t> – tachypnoe, tachykardie, často </a:t>
            </a:r>
            <a:r>
              <a:rPr lang="cs-CZ" b="0" i="0" u="none" strike="noStrike" dirty="0">
                <a:solidFill>
                  <a:srgbClr val="212529"/>
                </a:solidFill>
                <a:effectLst/>
                <a:latin typeface="system-ui"/>
                <a:hlinkClick r:id="rId13" tooltip="Hypotenze"/>
              </a:rPr>
              <a:t>hypotenze</a:t>
            </a:r>
            <a:r>
              <a:rPr lang="cs-CZ" b="0" i="0" dirty="0">
                <a:solidFill>
                  <a:srgbClr val="212529"/>
                </a:solidFill>
                <a:effectLst/>
                <a:latin typeface="system-ui"/>
              </a:rPr>
              <a:t>, vrcholí selháním oběhu, ledvin, </a:t>
            </a:r>
            <a:r>
              <a:rPr lang="cs-CZ" b="0" i="0" u="none" strike="noStrike" dirty="0">
                <a:solidFill>
                  <a:srgbClr val="212529"/>
                </a:solidFill>
                <a:effectLst/>
                <a:latin typeface="system-ui"/>
                <a:hlinkClick r:id="rId14" tooltip="Syndrom akutní dechové tísně"/>
              </a:rPr>
              <a:t>ARDS</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může být přítomen i levostranný pleurální výpotek;</a:t>
            </a:r>
          </a:p>
          <a:p>
            <a:pPr algn="l">
              <a:buFont typeface="Arial" panose="020B0604020202020204" pitchFamily="34" charset="0"/>
              <a:buChar char="•"/>
            </a:pPr>
            <a:r>
              <a:rPr lang="cs-CZ" b="0" i="0" dirty="0">
                <a:solidFill>
                  <a:srgbClr val="212529"/>
                </a:solidFill>
                <a:effectLst/>
                <a:latin typeface="system-ui"/>
              </a:rPr>
              <a:t>při biliární genezi – často známky </a:t>
            </a:r>
            <a:r>
              <a:rPr lang="cs-CZ" b="0" i="0" u="none" strike="noStrike" dirty="0">
                <a:solidFill>
                  <a:srgbClr val="212529"/>
                </a:solidFill>
                <a:effectLst/>
                <a:latin typeface="system-ui"/>
                <a:hlinkClick r:id="rId15" tooltip="Ikterus"/>
              </a:rPr>
              <a:t>ikteru</a:t>
            </a:r>
            <a:r>
              <a:rPr lang="cs-CZ" b="0" i="0" dirty="0">
                <a:solidFill>
                  <a:srgbClr val="212529"/>
                </a:solidFill>
                <a:effectLst/>
                <a:latin typeface="system-ui"/>
              </a:rPr>
              <a:t>.</a:t>
            </a:r>
          </a:p>
          <a:p>
            <a:endParaRPr lang="cs-CZ" b="0" i="0" dirty="0">
              <a:solidFill>
                <a:srgbClr val="212529"/>
              </a:solidFill>
              <a:effectLst/>
              <a:latin typeface="system-ui"/>
            </a:endParaRPr>
          </a:p>
          <a:p>
            <a:r>
              <a:rPr lang="cs-CZ" b="0" i="0" dirty="0">
                <a:solidFill>
                  <a:srgbClr val="212529"/>
                </a:solidFill>
                <a:effectLst/>
                <a:latin typeface="system-ui"/>
              </a:rPr>
              <a:t>V současnosti </a:t>
            </a:r>
            <a:r>
              <a:rPr lang="cs-CZ" b="1" i="0" dirty="0">
                <a:solidFill>
                  <a:srgbClr val="212529"/>
                </a:solidFill>
                <a:effectLst/>
                <a:latin typeface="system-ui"/>
              </a:rPr>
              <a:t>chirurgická léčba není</a:t>
            </a:r>
            <a:r>
              <a:rPr lang="cs-CZ" b="0" i="0" dirty="0">
                <a:solidFill>
                  <a:srgbClr val="212529"/>
                </a:solidFill>
                <a:effectLst/>
                <a:latin typeface="system-ui"/>
              </a:rPr>
              <a:t> při akutním stadiu tohoto onemocnění </a:t>
            </a:r>
            <a:r>
              <a:rPr lang="cs-CZ" b="1" i="0" dirty="0">
                <a:solidFill>
                  <a:srgbClr val="212529"/>
                </a:solidFill>
                <a:effectLst/>
                <a:latin typeface="system-ui"/>
              </a:rPr>
              <a:t>preferována</a:t>
            </a:r>
            <a:r>
              <a:rPr lang="cs-CZ" b="0" i="0" dirty="0">
                <a:solidFill>
                  <a:srgbClr val="212529"/>
                </a:solidFill>
                <a:effectLst/>
                <a:latin typeface="system-ui"/>
              </a:rPr>
              <a:t>.</a:t>
            </a:r>
          </a:p>
          <a:p>
            <a:endParaRPr lang="cs-CZ" dirty="0"/>
          </a:p>
          <a:p>
            <a:endParaRPr lang="cs-CZ" dirty="0"/>
          </a:p>
          <a:p>
            <a:pPr algn="l"/>
            <a:r>
              <a:rPr lang="cs-CZ" b="1" i="0" dirty="0">
                <a:solidFill>
                  <a:srgbClr val="212529"/>
                </a:solidFill>
                <a:effectLst/>
                <a:latin typeface="system-ui"/>
              </a:rPr>
              <a:t>Chronická pankreatitida</a:t>
            </a:r>
            <a:r>
              <a:rPr lang="cs-CZ" b="0" i="0" dirty="0">
                <a:solidFill>
                  <a:srgbClr val="212529"/>
                </a:solidFill>
                <a:effectLst/>
                <a:latin typeface="system-ui"/>
              </a:rPr>
              <a:t> je dlouhodobý zánět pankreatu, který vede k ireverzibilním změnám a k postupnému nahrazování tkáně vazivem. V pokročilých stadiích onemocnění se pak rozvíjí exokrinní a následně endokrinní pankreatická insuficience, tj. snižuje se produkce </a:t>
            </a:r>
            <a:r>
              <a:rPr lang="cs-CZ" b="0" i="0" u="none" strike="noStrike" dirty="0">
                <a:solidFill>
                  <a:srgbClr val="212529"/>
                </a:solidFill>
                <a:effectLst/>
                <a:latin typeface="system-ui"/>
                <a:hlinkClick r:id="rId16" tooltip="Inzulin"/>
              </a:rPr>
              <a:t>inzulinu</a:t>
            </a:r>
            <a:r>
              <a:rPr lang="cs-CZ" b="0" i="0" dirty="0">
                <a:solidFill>
                  <a:srgbClr val="212529"/>
                </a:solidFill>
                <a:effectLst/>
                <a:latin typeface="system-ui"/>
              </a:rPr>
              <a:t> a dochází k rozvoji </a:t>
            </a:r>
            <a:r>
              <a:rPr lang="cs-CZ" b="1" i="0" u="none" strike="noStrike" dirty="0">
                <a:solidFill>
                  <a:srgbClr val="212529"/>
                </a:solidFill>
                <a:effectLst/>
                <a:latin typeface="system-ui"/>
                <a:hlinkClick r:id="rId17" tooltip="Diabetes mellitus"/>
              </a:rPr>
              <a:t>diabetu</a:t>
            </a:r>
            <a:r>
              <a:rPr lang="cs-CZ" b="0" i="0" dirty="0">
                <a:solidFill>
                  <a:srgbClr val="212529"/>
                </a:solidFill>
                <a:effectLst/>
                <a:latin typeface="system-ui"/>
              </a:rPr>
              <a:t>.</a:t>
            </a:r>
          </a:p>
          <a:p>
            <a:pPr algn="l"/>
            <a:r>
              <a:rPr lang="cs-CZ" b="0" i="0" dirty="0">
                <a:solidFill>
                  <a:srgbClr val="212529"/>
                </a:solidFill>
                <a:effectLst/>
                <a:latin typeface="system-ui"/>
              </a:rPr>
              <a:t>Pro chronickou pankreatitidu jsou typické recidivující nebo trvalé </a:t>
            </a:r>
            <a:r>
              <a:rPr lang="cs-CZ" b="1" i="0" dirty="0">
                <a:solidFill>
                  <a:srgbClr val="212529"/>
                </a:solidFill>
                <a:effectLst/>
                <a:latin typeface="system-ui"/>
              </a:rPr>
              <a:t>bolesti břicha</a:t>
            </a:r>
            <a:r>
              <a:rPr lang="cs-CZ" b="0" i="0" dirty="0">
                <a:solidFill>
                  <a:srgbClr val="212529"/>
                </a:solidFill>
                <a:effectLst/>
                <a:latin typeface="system-ui"/>
              </a:rPr>
              <a:t>, které doprovází příznaky </a:t>
            </a:r>
            <a:r>
              <a:rPr lang="cs-CZ" b="1" i="0" dirty="0">
                <a:solidFill>
                  <a:srgbClr val="212529"/>
                </a:solidFill>
                <a:effectLst/>
                <a:latin typeface="system-ui"/>
              </a:rPr>
              <a:t>pankreatické insuficience</a:t>
            </a:r>
            <a:r>
              <a:rPr lang="cs-CZ" b="0" i="0" dirty="0">
                <a:solidFill>
                  <a:srgbClr val="212529"/>
                </a:solidFill>
                <a:effectLst/>
                <a:latin typeface="system-ui"/>
              </a:rPr>
              <a:t>.</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Etiologie</a:t>
            </a:r>
          </a:p>
          <a:p>
            <a:pPr algn="l"/>
            <a:r>
              <a:rPr lang="cs-CZ" b="0" i="0" dirty="0">
                <a:solidFill>
                  <a:srgbClr val="212529"/>
                </a:solidFill>
                <a:effectLst/>
                <a:latin typeface="system-ui"/>
              </a:rPr>
              <a:t>Příčiny chronické pankreatitidy jsou multifaktoriální. Nejdůležitější je </a:t>
            </a:r>
            <a:r>
              <a:rPr lang="cs-CZ" b="1" i="0" dirty="0">
                <a:solidFill>
                  <a:srgbClr val="212529"/>
                </a:solidFill>
                <a:effectLst/>
                <a:latin typeface="system-ui"/>
              </a:rPr>
              <a:t>dlouhodobá konzumace alkoholu</a:t>
            </a:r>
            <a:r>
              <a:rPr lang="cs-CZ" b="0" i="0" dirty="0">
                <a:solidFill>
                  <a:srgbClr val="212529"/>
                </a:solidFill>
                <a:effectLst/>
                <a:latin typeface="system-ui"/>
              </a:rPr>
              <a:t>, která se vyskytuje u asi u 40–90 % nemocných. Mezi další příčiny patří užívání </a:t>
            </a:r>
            <a:r>
              <a:rPr lang="cs-CZ" b="0" i="0" u="none" strike="noStrike" dirty="0">
                <a:solidFill>
                  <a:srgbClr val="212529"/>
                </a:solidFill>
                <a:effectLst/>
                <a:latin typeface="system-ui"/>
                <a:hlinkClick r:id="rId18" tooltip="Analgetika"/>
              </a:rPr>
              <a:t>analgetik</a:t>
            </a:r>
            <a:r>
              <a:rPr lang="cs-CZ" b="0" i="0" dirty="0">
                <a:solidFill>
                  <a:srgbClr val="212529"/>
                </a:solidFill>
                <a:effectLst/>
                <a:latin typeface="system-ui"/>
              </a:rPr>
              <a:t>, </a:t>
            </a:r>
            <a:r>
              <a:rPr lang="cs-CZ" b="0" i="0" u="none" strike="noStrike" dirty="0">
                <a:solidFill>
                  <a:srgbClr val="212529"/>
                </a:solidFill>
                <a:effectLst/>
                <a:latin typeface="system-ui"/>
                <a:hlinkClick r:id="rId19" tooltip="Kortikoidy"/>
              </a:rPr>
              <a:t>kortikoidů</a:t>
            </a:r>
            <a:r>
              <a:rPr lang="cs-CZ" b="0" i="0" dirty="0">
                <a:solidFill>
                  <a:srgbClr val="212529"/>
                </a:solidFill>
                <a:effectLst/>
                <a:latin typeface="system-ui"/>
              </a:rPr>
              <a:t>, </a:t>
            </a:r>
            <a:r>
              <a:rPr lang="cs-CZ" b="0" i="0" dirty="0" err="1">
                <a:solidFill>
                  <a:srgbClr val="212529"/>
                </a:solidFill>
                <a:effectLst/>
                <a:latin typeface="system-ui"/>
              </a:rPr>
              <a:t>thiazidů</a:t>
            </a:r>
            <a:r>
              <a:rPr lang="cs-CZ" b="0" i="0" dirty="0">
                <a:solidFill>
                  <a:srgbClr val="212529"/>
                </a:solidFill>
                <a:effectLst/>
                <a:latin typeface="system-ui"/>
              </a:rPr>
              <a:t> (diuretika), rizikové jsou </a:t>
            </a:r>
            <a:r>
              <a:rPr lang="cs-CZ" b="0" i="0" u="none" strike="noStrike" dirty="0" err="1">
                <a:solidFill>
                  <a:srgbClr val="212529"/>
                </a:solidFill>
                <a:effectLst/>
                <a:latin typeface="system-ui"/>
                <a:hlinkClick r:id="rId20" tooltip="Hypercholesterolémie"/>
              </a:rPr>
              <a:t>hypercholesterolémie</a:t>
            </a:r>
            <a:r>
              <a:rPr lang="cs-CZ" b="0" i="0" dirty="0">
                <a:solidFill>
                  <a:srgbClr val="212529"/>
                </a:solidFill>
                <a:effectLst/>
                <a:latin typeface="system-ui"/>
              </a:rPr>
              <a:t> a </a:t>
            </a:r>
            <a:r>
              <a:rPr lang="cs-CZ" b="0" i="0" dirty="0" err="1">
                <a:solidFill>
                  <a:srgbClr val="212529"/>
                </a:solidFill>
                <a:effectLst/>
                <a:latin typeface="system-ui"/>
              </a:rPr>
              <a:t>hyperTAG</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Též k ní přispívá – </a:t>
            </a:r>
            <a:r>
              <a:rPr lang="cs-CZ" b="0" i="0" dirty="0" err="1">
                <a:solidFill>
                  <a:srgbClr val="212529"/>
                </a:solidFill>
                <a:effectLst/>
                <a:latin typeface="system-ui"/>
              </a:rPr>
              <a:t>hyperkalcémie</a:t>
            </a:r>
            <a:r>
              <a:rPr lang="cs-CZ" b="0" i="0" dirty="0">
                <a:solidFill>
                  <a:srgbClr val="212529"/>
                </a:solidFill>
                <a:effectLst/>
                <a:latin typeface="system-ui"/>
              </a:rPr>
              <a:t>, profesionální expozice organickým rozpouštědlům, </a:t>
            </a:r>
            <a:r>
              <a:rPr lang="cs-CZ" b="0" i="0" u="none" strike="noStrike" dirty="0">
                <a:solidFill>
                  <a:srgbClr val="212529"/>
                </a:solidFill>
                <a:effectLst/>
                <a:latin typeface="system-ui"/>
                <a:hlinkClick r:id="rId21" tooltip="Vir"/>
              </a:rPr>
              <a:t>virové</a:t>
            </a:r>
            <a:r>
              <a:rPr lang="cs-CZ" b="0" i="0" dirty="0">
                <a:solidFill>
                  <a:srgbClr val="212529"/>
                </a:solidFill>
                <a:effectLst/>
                <a:latin typeface="system-ui"/>
              </a:rPr>
              <a:t> infekce, vrozené anomálie (pankreas </a:t>
            </a:r>
            <a:r>
              <a:rPr lang="cs-CZ" b="0" i="0" dirty="0" err="1">
                <a:solidFill>
                  <a:srgbClr val="212529"/>
                </a:solidFill>
                <a:effectLst/>
                <a:latin typeface="system-ui"/>
              </a:rPr>
              <a:t>divisum</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Dědičné – CF.</a:t>
            </a:r>
          </a:p>
          <a:p>
            <a:endParaRPr lang="cs-CZ" dirty="0"/>
          </a:p>
          <a:p>
            <a:pPr algn="l">
              <a:buFont typeface="Arial" panose="020B0604020202020204" pitchFamily="34" charset="0"/>
              <a:buChar char="•"/>
            </a:pPr>
            <a:r>
              <a:rPr lang="cs-CZ" b="1" i="0" dirty="0">
                <a:solidFill>
                  <a:srgbClr val="212529"/>
                </a:solidFill>
                <a:effectLst/>
                <a:latin typeface="system-ui"/>
              </a:rPr>
              <a:t>Klinický obraz:</a:t>
            </a:r>
            <a:endParaRPr lang="cs-CZ" b="0" i="0" dirty="0">
              <a:solidFill>
                <a:srgbClr val="212529"/>
              </a:solidFill>
              <a:effectLst/>
              <a:latin typeface="system-ui"/>
            </a:endParaRPr>
          </a:p>
          <a:p>
            <a:pPr marL="742950" lvl="1" indent="-285750" algn="l">
              <a:buFont typeface="Arial" panose="020B0604020202020204" pitchFamily="34" charset="0"/>
              <a:buChar char="•"/>
            </a:pPr>
            <a:r>
              <a:rPr lang="cs-CZ" b="0" i="0" dirty="0">
                <a:solidFill>
                  <a:srgbClr val="212529"/>
                </a:solidFill>
                <a:effectLst/>
                <a:latin typeface="system-ui"/>
              </a:rPr>
              <a:t>bolesti trvalého rázu vyzařující ze střední čáry nadbřišku (z tzv. Mayova bodu) k oběma obloukům žeberním;</a:t>
            </a:r>
          </a:p>
          <a:p>
            <a:pPr marL="742950" lvl="1" indent="-285750" algn="l">
              <a:buFont typeface="Arial" panose="020B0604020202020204" pitchFamily="34" charset="0"/>
              <a:buChar char="•"/>
            </a:pPr>
            <a:r>
              <a:rPr lang="cs-CZ" b="0" i="0" dirty="0">
                <a:solidFill>
                  <a:srgbClr val="212529"/>
                </a:solidFill>
                <a:effectLst/>
                <a:latin typeface="system-ui"/>
              </a:rPr>
              <a:t>hubnutí, někdy </a:t>
            </a:r>
            <a:r>
              <a:rPr lang="cs-CZ" b="0" i="0" u="none" strike="noStrike" dirty="0">
                <a:solidFill>
                  <a:srgbClr val="212529"/>
                </a:solidFill>
                <a:effectLst/>
                <a:latin typeface="system-ui"/>
                <a:hlinkClick r:id="rId15" tooltip="Ikterus"/>
              </a:rPr>
              <a:t>ikterus</a:t>
            </a:r>
            <a:r>
              <a:rPr lang="cs-CZ" b="0" i="0" dirty="0">
                <a:solidFill>
                  <a:srgbClr val="212529"/>
                </a:solidFill>
                <a:effectLst/>
                <a:latin typeface="system-ui"/>
              </a:rPr>
              <a:t>;</a:t>
            </a:r>
          </a:p>
          <a:p>
            <a:pPr marL="742950" lvl="1" indent="-285750" algn="l">
              <a:buFont typeface="Arial" panose="020B0604020202020204" pitchFamily="34" charset="0"/>
              <a:buChar char="•"/>
            </a:pPr>
            <a:r>
              <a:rPr lang="cs-CZ" b="0" i="0" dirty="0">
                <a:solidFill>
                  <a:srgbClr val="212529"/>
                </a:solidFill>
                <a:effectLst/>
                <a:latin typeface="system-ui"/>
              </a:rPr>
              <a:t>znaky exokrinní insuficience – objemné stolice, </a:t>
            </a:r>
            <a:r>
              <a:rPr lang="cs-CZ" b="0" i="0" u="none" strike="noStrike" dirty="0">
                <a:solidFill>
                  <a:srgbClr val="DD3333"/>
                </a:solidFill>
                <a:effectLst/>
                <a:latin typeface="system-ui"/>
                <a:hlinkClick r:id="rId22" tooltip="Steatorea (stránka neexistuje)"/>
              </a:rPr>
              <a:t>steatorea</a:t>
            </a:r>
            <a:r>
              <a:rPr lang="cs-CZ" b="0" i="0" dirty="0">
                <a:solidFill>
                  <a:srgbClr val="212529"/>
                </a:solidFill>
                <a:effectLst/>
                <a:latin typeface="system-ui"/>
              </a:rPr>
              <a:t>;</a:t>
            </a:r>
          </a:p>
          <a:p>
            <a:pPr marL="742950" lvl="1" indent="-285750" algn="l">
              <a:buFont typeface="Arial" panose="020B0604020202020204" pitchFamily="34" charset="0"/>
              <a:buChar char="•"/>
            </a:pPr>
            <a:r>
              <a:rPr lang="cs-CZ" b="0" i="0" dirty="0">
                <a:solidFill>
                  <a:srgbClr val="212529"/>
                </a:solidFill>
                <a:effectLst/>
                <a:latin typeface="system-ui"/>
              </a:rPr>
              <a:t>latentní či manifestní cukrovka;</a:t>
            </a:r>
          </a:p>
          <a:p>
            <a:pPr marL="742950" lvl="1" indent="-285750" algn="l">
              <a:buFont typeface="Arial" panose="020B0604020202020204" pitchFamily="34" charset="0"/>
              <a:buChar char="•"/>
            </a:pPr>
            <a:r>
              <a:rPr lang="cs-CZ" b="0" i="0" dirty="0">
                <a:solidFill>
                  <a:srgbClr val="212529"/>
                </a:solidFill>
                <a:effectLst/>
                <a:latin typeface="system-ui"/>
              </a:rPr>
              <a:t>v pokročilém stádiu – tvorba </a:t>
            </a:r>
            <a:r>
              <a:rPr lang="cs-CZ" b="0" i="0" dirty="0" err="1">
                <a:solidFill>
                  <a:srgbClr val="212529"/>
                </a:solidFill>
                <a:effectLst/>
                <a:latin typeface="system-ui"/>
              </a:rPr>
              <a:t>pankreatogenního</a:t>
            </a:r>
            <a:r>
              <a:rPr lang="cs-CZ" b="0" i="0" dirty="0">
                <a:solidFill>
                  <a:srgbClr val="212529"/>
                </a:solidFill>
                <a:effectLst/>
                <a:latin typeface="system-ui"/>
              </a:rPr>
              <a:t> výpotku – </a:t>
            </a:r>
            <a:r>
              <a:rPr lang="cs-CZ" b="0" i="0" u="none" strike="noStrike" dirty="0">
                <a:solidFill>
                  <a:srgbClr val="212529"/>
                </a:solidFill>
                <a:effectLst/>
                <a:latin typeface="system-ui"/>
                <a:hlinkClick r:id="rId23" tooltip="Ascites"/>
              </a:rPr>
              <a:t>ascites</a:t>
            </a:r>
            <a:r>
              <a:rPr lang="cs-CZ" b="0" i="0" dirty="0">
                <a:solidFill>
                  <a:srgbClr val="212529"/>
                </a:solidFill>
                <a:effectLst/>
                <a:latin typeface="system-ui"/>
              </a:rPr>
              <a:t>, </a:t>
            </a:r>
            <a:r>
              <a:rPr lang="cs-CZ" b="0" i="0" u="none" strike="noStrike" dirty="0" err="1">
                <a:solidFill>
                  <a:srgbClr val="DD3333"/>
                </a:solidFill>
                <a:effectLst/>
                <a:latin typeface="system-ui"/>
                <a:hlinkClick r:id="rId24" tooltip="Hydrothorax (stránka neexistuje)"/>
              </a:rPr>
              <a:t>hydrothorax</a:t>
            </a:r>
            <a:r>
              <a:rPr lang="cs-CZ" b="0" i="0" dirty="0">
                <a:solidFill>
                  <a:srgbClr val="212529"/>
                </a:solidFill>
                <a:effectLst/>
                <a:latin typeface="system-ui"/>
              </a:rPr>
              <a:t>.</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35</a:t>
            </a:fld>
            <a:endParaRPr lang="cs-CZ"/>
          </a:p>
        </p:txBody>
      </p:sp>
    </p:spTree>
    <p:extLst>
      <p:ext uri="{BB962C8B-B14F-4D97-AF65-F5344CB8AC3E}">
        <p14:creationId xmlns:p14="http://schemas.microsoft.com/office/powerpoint/2010/main" val="409615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0" i="0" dirty="0">
                <a:solidFill>
                  <a:srgbClr val="E8EAED"/>
                </a:solidFill>
                <a:effectLst/>
                <a:latin typeface="Google Sans"/>
              </a:rPr>
              <a:t>Tvoří se hlavně ve žlučníku, ale odtud mohou putovat i jinam. </a:t>
            </a:r>
            <a:r>
              <a:rPr lang="cs-CZ" b="0" i="0" dirty="0">
                <a:solidFill>
                  <a:srgbClr val="E2EEFF"/>
                </a:solidFill>
                <a:effectLst/>
                <a:latin typeface="Google Sans"/>
              </a:rPr>
              <a:t>Kameny</a:t>
            </a:r>
            <a:r>
              <a:rPr lang="cs-CZ" b="0" i="0" dirty="0">
                <a:solidFill>
                  <a:srgbClr val="E8EAED"/>
                </a:solidFill>
                <a:effectLst/>
                <a:latin typeface="Google Sans"/>
              </a:rPr>
              <a:t> vznikají srážením jednotlivých součástí </a:t>
            </a:r>
            <a:r>
              <a:rPr lang="cs-CZ" b="0" i="0" dirty="0">
                <a:solidFill>
                  <a:srgbClr val="E2EEFF"/>
                </a:solidFill>
                <a:effectLst/>
                <a:latin typeface="Google Sans"/>
              </a:rPr>
              <a:t>žluči</a:t>
            </a:r>
            <a:r>
              <a:rPr lang="cs-CZ" b="0" i="0" dirty="0">
                <a:solidFill>
                  <a:srgbClr val="E8EAED"/>
                </a:solidFill>
                <a:effectLst/>
                <a:latin typeface="Google Sans"/>
              </a:rPr>
              <a:t> okolo malého jadérka, které je vytvořeno krystalizováním některých </a:t>
            </a:r>
            <a:r>
              <a:rPr lang="cs-CZ" b="0" i="0" dirty="0">
                <a:solidFill>
                  <a:srgbClr val="E2EEFF"/>
                </a:solidFill>
                <a:effectLst/>
                <a:latin typeface="Google Sans"/>
              </a:rPr>
              <a:t>žlučových</a:t>
            </a:r>
            <a:r>
              <a:rPr lang="cs-CZ" b="0" i="0" dirty="0">
                <a:solidFill>
                  <a:srgbClr val="E8EAED"/>
                </a:solidFill>
                <a:effectLst/>
                <a:latin typeface="Google Sans"/>
              </a:rPr>
              <a:t> komponent (nejčastější složkou bývá cholesterol), nabalují se další molekuly a </a:t>
            </a:r>
            <a:r>
              <a:rPr lang="cs-CZ" b="0" i="0" dirty="0">
                <a:solidFill>
                  <a:srgbClr val="E2EEFF"/>
                </a:solidFill>
                <a:effectLst/>
                <a:latin typeface="Google Sans"/>
              </a:rPr>
              <a:t>vzniká</a:t>
            </a:r>
            <a:r>
              <a:rPr lang="cs-CZ" b="0" i="0" dirty="0">
                <a:solidFill>
                  <a:srgbClr val="E8EAED"/>
                </a:solidFill>
                <a:effectLst/>
                <a:latin typeface="Google Sans"/>
              </a:rPr>
              <a:t> kámen.</a:t>
            </a:r>
            <a:endParaRPr lang="cs-CZ" b="1" i="0" dirty="0">
              <a:solidFill>
                <a:srgbClr val="212529"/>
              </a:solidFill>
              <a:effectLst/>
              <a:latin typeface="system-ui"/>
            </a:endParaRPr>
          </a:p>
          <a:p>
            <a:pPr algn="l"/>
            <a:endParaRPr lang="cs-CZ" b="1" i="0" dirty="0">
              <a:solidFill>
                <a:srgbClr val="212529"/>
              </a:solidFill>
              <a:effectLst/>
              <a:latin typeface="system-ui"/>
            </a:endParaRPr>
          </a:p>
          <a:p>
            <a:pPr algn="l"/>
            <a:r>
              <a:rPr lang="cs-CZ" b="1" i="0" dirty="0">
                <a:solidFill>
                  <a:srgbClr val="212529"/>
                </a:solidFill>
                <a:effectLst/>
                <a:latin typeface="system-ui"/>
              </a:rPr>
              <a:t>Refluxní choroba jícnu</a:t>
            </a:r>
            <a:r>
              <a:rPr lang="cs-CZ" b="0" i="0" dirty="0">
                <a:solidFill>
                  <a:srgbClr val="212529"/>
                </a:solidFill>
                <a:effectLst/>
                <a:latin typeface="system-ui"/>
              </a:rPr>
              <a:t> je onemocnění způsobené patologickým </a:t>
            </a:r>
            <a:r>
              <a:rPr lang="cs-CZ" b="0" i="0" dirty="0" err="1">
                <a:solidFill>
                  <a:srgbClr val="212529"/>
                </a:solidFill>
                <a:effectLst/>
                <a:latin typeface="system-ui"/>
              </a:rPr>
              <a:t>gastroezofageálním</a:t>
            </a:r>
            <a:r>
              <a:rPr lang="cs-CZ" b="0" i="0" dirty="0">
                <a:solidFill>
                  <a:srgbClr val="212529"/>
                </a:solidFill>
                <a:effectLst/>
                <a:latin typeface="system-ui"/>
              </a:rPr>
              <a:t> refluxem. Její nejčastější komplikací je poškození sliznice jícnu (</a:t>
            </a:r>
            <a:r>
              <a:rPr lang="cs-CZ" b="1" i="0" dirty="0">
                <a:solidFill>
                  <a:srgbClr val="212529"/>
                </a:solidFill>
                <a:effectLst/>
                <a:latin typeface="system-ui"/>
              </a:rPr>
              <a:t>refluxní ezofagitida</a:t>
            </a:r>
            <a:r>
              <a:rPr lang="cs-CZ" b="0" i="0" dirty="0">
                <a:solidFill>
                  <a:srgbClr val="212529"/>
                </a:solidFill>
                <a:effectLst/>
                <a:latin typeface="system-ui"/>
              </a:rPr>
              <a:t>).</a:t>
            </a:r>
          </a:p>
          <a:p>
            <a:pPr algn="l"/>
            <a:r>
              <a:rPr lang="cs-CZ" b="0" i="0" dirty="0" err="1">
                <a:solidFill>
                  <a:srgbClr val="212529"/>
                </a:solidFill>
                <a:effectLst/>
                <a:latin typeface="system-ui"/>
              </a:rPr>
              <a:t>Gastroezofageální</a:t>
            </a:r>
            <a:r>
              <a:rPr lang="cs-CZ" b="0" i="0" dirty="0">
                <a:solidFill>
                  <a:srgbClr val="212529"/>
                </a:solidFill>
                <a:effectLst/>
                <a:latin typeface="system-ui"/>
              </a:rPr>
              <a:t> reflux (GER) je proniknutí žaludečního obsahu do jícnu. K epizodám krátkodobého GER dochází běžně. Patologickým se stává, pokud vyvolává obtíže a/nebo zánětlivé změny sliznice jícnu.</a:t>
            </a:r>
            <a:endParaRPr lang="cs-CZ" b="0" i="0" u="none" strike="noStrike" baseline="30000" dirty="0">
              <a:solidFill>
                <a:srgbClr val="212529"/>
              </a:solidFill>
              <a:effectLst/>
              <a:latin typeface="system-ui"/>
            </a:endParaRPr>
          </a:p>
          <a:p>
            <a:pPr algn="l"/>
            <a:endParaRPr lang="cs-CZ" b="0" i="0" u="none" strike="noStrike" baseline="30000" dirty="0">
              <a:solidFill>
                <a:srgbClr val="212529"/>
              </a:solidFill>
              <a:effectLst/>
              <a:latin typeface="system-ui"/>
            </a:endParaRPr>
          </a:p>
          <a:p>
            <a:pPr algn="l"/>
            <a:endParaRPr lang="cs-CZ" b="0" i="0" u="none" strike="noStrike" baseline="30000" dirty="0">
              <a:solidFill>
                <a:srgbClr val="212529"/>
              </a:solidFill>
              <a:effectLst/>
              <a:latin typeface="system-ui"/>
            </a:endParaRPr>
          </a:p>
          <a:p>
            <a:pPr algn="l"/>
            <a:r>
              <a:rPr lang="cs-CZ" b="0" i="0" dirty="0">
                <a:solidFill>
                  <a:srgbClr val="212529"/>
                </a:solidFill>
                <a:effectLst/>
                <a:latin typeface="system-ui"/>
              </a:rPr>
              <a:t>Patologickoanatomický obraz</a:t>
            </a:r>
            <a:endParaRPr lang="cs-CZ" b="0" i="0" dirty="0">
              <a:solidFill>
                <a:srgbClr val="54595D"/>
              </a:solidFill>
              <a:effectLst/>
              <a:latin typeface="system-ui"/>
            </a:endParaRPr>
          </a:p>
          <a:p>
            <a:pPr algn="l"/>
            <a:r>
              <a:rPr lang="cs-CZ" b="0" i="0" dirty="0">
                <a:solidFill>
                  <a:srgbClr val="212529"/>
                </a:solidFill>
                <a:effectLst/>
                <a:latin typeface="system-ui"/>
              </a:rPr>
              <a:t>Díky přítomnosti </a:t>
            </a:r>
            <a:r>
              <a:rPr lang="cs-CZ" b="0" i="0" dirty="0" err="1">
                <a:solidFill>
                  <a:srgbClr val="212529"/>
                </a:solidFill>
                <a:effectLst/>
                <a:latin typeface="system-ui"/>
              </a:rPr>
              <a:t>HCl</a:t>
            </a:r>
            <a:r>
              <a:rPr lang="cs-CZ" b="0" i="0" dirty="0">
                <a:solidFill>
                  <a:srgbClr val="212529"/>
                </a:solidFill>
                <a:effectLst/>
                <a:latin typeface="system-ui"/>
              </a:rPr>
              <a:t> dochází k deskvamaci dlaždicového epitelu. To vyvolává </a:t>
            </a:r>
            <a:r>
              <a:rPr lang="cs-CZ" b="1" i="0" dirty="0">
                <a:solidFill>
                  <a:srgbClr val="212529"/>
                </a:solidFill>
                <a:effectLst/>
                <a:latin typeface="system-ui"/>
              </a:rPr>
              <a:t>zvýšenou proliferaci</a:t>
            </a:r>
            <a:r>
              <a:rPr lang="cs-CZ" b="0" i="0" dirty="0">
                <a:solidFill>
                  <a:srgbClr val="212529"/>
                </a:solidFill>
                <a:effectLst/>
                <a:latin typeface="system-ui"/>
              </a:rPr>
              <a:t> buněk v bazální membráně. Nezralé buňky jsou </a:t>
            </a:r>
            <a:r>
              <a:rPr lang="cs-CZ" b="1" i="0" dirty="0">
                <a:solidFill>
                  <a:srgbClr val="212529"/>
                </a:solidFill>
                <a:effectLst/>
                <a:latin typeface="system-ui"/>
              </a:rPr>
              <a:t>méně odolné</a:t>
            </a:r>
            <a:r>
              <a:rPr lang="cs-CZ" b="0" i="0" dirty="0">
                <a:solidFill>
                  <a:srgbClr val="212529"/>
                </a:solidFill>
                <a:effectLst/>
                <a:latin typeface="system-ui"/>
              </a:rPr>
              <a:t> vůči dalšímu působení </a:t>
            </a:r>
            <a:r>
              <a:rPr lang="cs-CZ" b="0" i="0" dirty="0" err="1">
                <a:solidFill>
                  <a:srgbClr val="212529"/>
                </a:solidFill>
                <a:effectLst/>
                <a:latin typeface="system-ui"/>
              </a:rPr>
              <a:t>refluxátu</a:t>
            </a:r>
            <a:r>
              <a:rPr lang="cs-CZ" b="0" i="0" dirty="0">
                <a:solidFill>
                  <a:srgbClr val="212529"/>
                </a:solidFill>
                <a:effectLst/>
                <a:latin typeface="system-ui"/>
              </a:rPr>
              <a:t> a také infekcím. Časem začnou buňky chybět a vytvoří se eroze až ulcerace. V případě hlubších změn dochází k překrytí cylindrickým epitelem – metaplazie, tzv. </a:t>
            </a:r>
            <a:r>
              <a:rPr lang="cs-CZ" b="0" i="1" u="none" strike="noStrike" dirty="0" err="1">
                <a:solidFill>
                  <a:srgbClr val="212529"/>
                </a:solidFill>
                <a:effectLst/>
                <a:latin typeface="system-ui"/>
                <a:hlinkClick r:id="rId3" tooltip="Barrettův jícen"/>
              </a:rPr>
              <a:t>Barrettův</a:t>
            </a:r>
            <a:r>
              <a:rPr lang="cs-CZ" b="0" i="1" u="none" strike="noStrike" dirty="0">
                <a:solidFill>
                  <a:srgbClr val="212529"/>
                </a:solidFill>
                <a:effectLst/>
                <a:latin typeface="system-ui"/>
                <a:hlinkClick r:id="rId3" tooltip="Barrettův jícen"/>
              </a:rPr>
              <a:t> jícen</a:t>
            </a:r>
            <a:r>
              <a:rPr lang="cs-CZ" b="0" i="0" dirty="0">
                <a:solidFill>
                  <a:srgbClr val="212529"/>
                </a:solidFill>
                <a:effectLst/>
                <a:latin typeface="system-ui"/>
              </a:rPr>
              <a:t> (</a:t>
            </a:r>
            <a:r>
              <a:rPr lang="cs-CZ" b="0" i="0" dirty="0" err="1">
                <a:solidFill>
                  <a:srgbClr val="212529"/>
                </a:solidFill>
                <a:effectLst/>
                <a:latin typeface="system-ui"/>
              </a:rPr>
              <a:t>Barrettův</a:t>
            </a:r>
            <a:r>
              <a:rPr lang="cs-CZ" b="0" i="0" dirty="0">
                <a:solidFill>
                  <a:srgbClr val="212529"/>
                </a:solidFill>
                <a:effectLst/>
                <a:latin typeface="system-ui"/>
              </a:rPr>
              <a:t> vřed – ten vzniká v oblasti s cylindrickým epitelem, může krvácet, někdy dojde i k perforaci).</a:t>
            </a:r>
          </a:p>
          <a:p>
            <a:pPr algn="l"/>
            <a:endParaRPr lang="cs-CZ" b="0" i="0" dirty="0">
              <a:solidFill>
                <a:srgbClr val="212529"/>
              </a:solidFill>
              <a:effectLst/>
              <a:latin typeface="system-ui"/>
            </a:endParaRPr>
          </a:p>
          <a:p>
            <a:pPr algn="l"/>
            <a:r>
              <a:rPr lang="cs-CZ" b="0" i="0" dirty="0">
                <a:solidFill>
                  <a:srgbClr val="212529"/>
                </a:solidFill>
                <a:effectLst/>
                <a:latin typeface="system-ui"/>
              </a:rPr>
              <a:t>Klinický obraz</a:t>
            </a:r>
            <a:endParaRPr lang="cs-CZ" b="0" i="0" dirty="0">
              <a:solidFill>
                <a:srgbClr val="54595D"/>
              </a:solidFill>
              <a:effectLst/>
              <a:latin typeface="system-ui"/>
            </a:endParaRPr>
          </a:p>
          <a:p>
            <a:pPr algn="l"/>
            <a:r>
              <a:rPr lang="cs-CZ" dirty="0"/>
              <a:t>Symptomatologie jícnová</a:t>
            </a:r>
            <a:endParaRPr lang="cs-CZ" b="0" i="0" dirty="0">
              <a:solidFill>
                <a:srgbClr val="212529"/>
              </a:solidFill>
              <a:effectLst/>
              <a:latin typeface="system-ui"/>
            </a:endParaRPr>
          </a:p>
          <a:p>
            <a:pPr algn="l"/>
            <a:r>
              <a:rPr lang="cs-CZ" b="0" i="0" dirty="0">
                <a:solidFill>
                  <a:srgbClr val="212529"/>
                </a:solidFill>
                <a:effectLst/>
                <a:latin typeface="system-ui"/>
              </a:rPr>
              <a:t>Pyróza („pálení žáhy“; pálení za sternem pohybující se od epigastria k </a:t>
            </a:r>
            <a:r>
              <a:rPr lang="cs-CZ" b="0" i="0" u="none" strike="noStrike" dirty="0" err="1">
                <a:solidFill>
                  <a:srgbClr val="212529"/>
                </a:solidFill>
                <a:effectLst/>
                <a:latin typeface="system-ui"/>
                <a:hlinkClick r:id="rId4" tooltip="Sternum"/>
              </a:rPr>
              <a:t>manubriu</a:t>
            </a:r>
            <a:r>
              <a:rPr lang="cs-CZ" b="0" i="0" u="none" strike="noStrike" dirty="0">
                <a:solidFill>
                  <a:srgbClr val="212529"/>
                </a:solidFill>
                <a:effectLst/>
                <a:latin typeface="system-ui"/>
                <a:hlinkClick r:id="rId4" tooltip="Sternum"/>
              </a:rPr>
              <a:t> sterna</a:t>
            </a:r>
            <a:r>
              <a:rPr lang="cs-CZ" b="0" i="0" dirty="0">
                <a:solidFill>
                  <a:srgbClr val="212529"/>
                </a:solidFill>
                <a:effectLst/>
                <a:latin typeface="system-ui"/>
              </a:rPr>
              <a:t>, nejčastěji po jídle, v horizontální poloze nebo v předklonu),</a:t>
            </a:r>
          </a:p>
          <a:p>
            <a:pPr algn="l">
              <a:buFont typeface="Arial" panose="020B0604020202020204" pitchFamily="34" charset="0"/>
              <a:buChar char="•"/>
            </a:pPr>
            <a:r>
              <a:rPr lang="cs-CZ" b="0" i="0" dirty="0">
                <a:solidFill>
                  <a:srgbClr val="212529"/>
                </a:solidFill>
                <a:effectLst/>
                <a:latin typeface="system-ui"/>
              </a:rPr>
              <a:t> regurgitace (vtékání žaludečního obsahu do jícnu a úst),</a:t>
            </a:r>
          </a:p>
          <a:p>
            <a:pPr algn="l">
              <a:buFont typeface="Arial" panose="020B0604020202020204" pitchFamily="34" charset="0"/>
              <a:buChar char="•"/>
            </a:pPr>
            <a:r>
              <a:rPr lang="cs-CZ" b="0" i="0" dirty="0">
                <a:solidFill>
                  <a:srgbClr val="212529"/>
                </a:solidFill>
                <a:effectLst/>
                <a:latin typeface="system-ui"/>
              </a:rPr>
              <a:t> </a:t>
            </a:r>
            <a:r>
              <a:rPr lang="cs-CZ" b="0" i="0" u="none" strike="noStrike" dirty="0">
                <a:solidFill>
                  <a:srgbClr val="212529"/>
                </a:solidFill>
                <a:effectLst/>
                <a:latin typeface="system-ui"/>
                <a:hlinkClick r:id="rId5" tooltip="Dysfagie"/>
              </a:rPr>
              <a:t>dysfagie</a:t>
            </a:r>
            <a:r>
              <a:rPr lang="cs-CZ" b="0" i="0" dirty="0">
                <a:solidFill>
                  <a:srgbClr val="212529"/>
                </a:solidFill>
                <a:effectLst/>
                <a:latin typeface="system-ui"/>
              </a:rPr>
              <a:t> (obtížné </a:t>
            </a:r>
            <a:r>
              <a:rPr lang="cs-CZ" b="0" i="0" u="none" strike="noStrike" dirty="0">
                <a:solidFill>
                  <a:srgbClr val="212529"/>
                </a:solidFill>
                <a:effectLst/>
                <a:latin typeface="system-ui"/>
                <a:hlinkClick r:id="rId6" tooltip="Polykání"/>
              </a:rPr>
              <a:t>polykání</a:t>
            </a:r>
            <a:r>
              <a:rPr lang="cs-CZ" b="0" i="0" dirty="0">
                <a:solidFill>
                  <a:srgbClr val="212529"/>
                </a:solidFill>
                <a:effectLst/>
                <a:latin typeface="system-ui"/>
              </a:rPr>
              <a:t>),  </a:t>
            </a:r>
            <a:r>
              <a:rPr lang="cs-CZ" b="0" i="0" u="none" strike="noStrike" dirty="0">
                <a:solidFill>
                  <a:srgbClr val="212529"/>
                </a:solidFill>
                <a:effectLst/>
                <a:latin typeface="system-ui"/>
                <a:hlinkClick r:id="rId7" tooltip="Odynofagie"/>
              </a:rPr>
              <a:t>odynofagie</a:t>
            </a:r>
            <a:r>
              <a:rPr lang="cs-CZ" b="0" i="0" dirty="0">
                <a:solidFill>
                  <a:srgbClr val="212529"/>
                </a:solidFill>
                <a:effectLst/>
                <a:latin typeface="system-ui"/>
              </a:rPr>
              <a:t> (bolest při polykání za sternem) – známky těžkého postižení jícnu,</a:t>
            </a:r>
          </a:p>
          <a:p>
            <a:pPr algn="l">
              <a:buFont typeface="Arial" panose="020B0604020202020204" pitchFamily="34" charset="0"/>
              <a:buChar char="•"/>
            </a:pPr>
            <a:r>
              <a:rPr lang="cs-CZ" b="0" i="0" dirty="0">
                <a:solidFill>
                  <a:srgbClr val="212529"/>
                </a:solidFill>
                <a:effectLst/>
                <a:latin typeface="system-ui"/>
              </a:rPr>
              <a:t>záchvatovité slinění,</a:t>
            </a:r>
          </a:p>
          <a:p>
            <a:pPr algn="l">
              <a:buFont typeface="Arial" panose="020B0604020202020204" pitchFamily="34" charset="0"/>
              <a:buChar char="•"/>
            </a:pPr>
            <a:r>
              <a:rPr lang="cs-CZ" b="0" i="0" dirty="0">
                <a:solidFill>
                  <a:srgbClr val="212529"/>
                </a:solidFill>
                <a:effectLst/>
                <a:latin typeface="system-ui"/>
              </a:rPr>
              <a:t> globus (pocit cizího tělesa v krku),</a:t>
            </a:r>
          </a:p>
          <a:p>
            <a:pPr algn="l">
              <a:buFont typeface="Arial" panose="020B0604020202020204" pitchFamily="34" charset="0"/>
              <a:buChar char="•"/>
            </a:pPr>
            <a:r>
              <a:rPr lang="cs-CZ" b="0" i="0" dirty="0">
                <a:solidFill>
                  <a:srgbClr val="212529"/>
                </a:solidFill>
                <a:effectLst/>
                <a:latin typeface="system-ui"/>
              </a:rPr>
              <a:t> bolest na hrudníku.</a:t>
            </a:r>
          </a:p>
          <a:p>
            <a:pPr algn="l">
              <a:buFont typeface="Arial" panose="020B0604020202020204" pitchFamily="34" charset="0"/>
              <a:buNone/>
            </a:pPr>
            <a:r>
              <a:rPr lang="cs-CZ" dirty="0"/>
              <a:t>Symptomatologie </a:t>
            </a:r>
            <a:r>
              <a:rPr lang="cs-CZ" dirty="0" err="1"/>
              <a:t>mimojícnová</a:t>
            </a:r>
            <a:endParaRPr lang="cs-CZ" b="0" i="0" dirty="0">
              <a:solidFill>
                <a:srgbClr val="212529"/>
              </a:solidFill>
              <a:effectLst/>
              <a:latin typeface="system-ui"/>
            </a:endParaRPr>
          </a:p>
          <a:p>
            <a:pPr algn="l">
              <a:buFont typeface="Arial" panose="020B0604020202020204" pitchFamily="34" charset="0"/>
              <a:buNone/>
            </a:pPr>
            <a:r>
              <a:rPr lang="cs-CZ" b="0" i="0" dirty="0">
                <a:solidFill>
                  <a:srgbClr val="212529"/>
                </a:solidFill>
                <a:effectLst/>
                <a:latin typeface="system-ui"/>
              </a:rPr>
              <a:t>Sucho v krku,  bolest v uších,  zápach z úst,</a:t>
            </a:r>
          </a:p>
          <a:p>
            <a:pPr algn="l">
              <a:buFont typeface="Arial" panose="020B0604020202020204" pitchFamily="34" charset="0"/>
              <a:buChar char="•"/>
            </a:pPr>
            <a:r>
              <a:rPr lang="cs-CZ" b="0" i="0" dirty="0">
                <a:solidFill>
                  <a:srgbClr val="212529"/>
                </a:solidFill>
                <a:effectLst/>
                <a:latin typeface="system-ui"/>
              </a:rPr>
              <a:t> chrapot, </a:t>
            </a:r>
            <a:r>
              <a:rPr lang="cs-CZ" b="0" i="0" u="none" strike="noStrike" dirty="0">
                <a:solidFill>
                  <a:srgbClr val="DD3333"/>
                </a:solidFill>
                <a:effectLst/>
                <a:latin typeface="system-ui"/>
                <a:hlinkClick r:id="rId8" tooltip="Laryngitida (stránka neexistuje)"/>
              </a:rPr>
              <a:t>laryngitidy</a:t>
            </a:r>
            <a:r>
              <a:rPr lang="cs-CZ" b="0" i="0" dirty="0">
                <a:solidFill>
                  <a:srgbClr val="212529"/>
                </a:solidFill>
                <a:effectLst/>
                <a:latin typeface="system-ui"/>
              </a:rPr>
              <a:t>, opakované plicní infekce,</a:t>
            </a:r>
          </a:p>
          <a:p>
            <a:pPr algn="l">
              <a:buFont typeface="Arial" panose="020B0604020202020204" pitchFamily="34" charset="0"/>
              <a:buChar char="•"/>
            </a:pPr>
            <a:r>
              <a:rPr lang="cs-CZ" b="0" i="0" dirty="0">
                <a:solidFill>
                  <a:srgbClr val="212529"/>
                </a:solidFill>
                <a:effectLst/>
                <a:latin typeface="system-ui"/>
              </a:rPr>
              <a:t>dráždění vagu (bradykardie, </a:t>
            </a:r>
            <a:r>
              <a:rPr lang="cs-CZ" b="0" i="0" dirty="0" err="1">
                <a:solidFill>
                  <a:srgbClr val="212529"/>
                </a:solidFill>
                <a:effectLst/>
                <a:latin typeface="system-ui"/>
              </a:rPr>
              <a:t>bronchokonstrikce</a:t>
            </a:r>
            <a:r>
              <a:rPr lang="cs-CZ" b="0" i="0" dirty="0">
                <a:solidFill>
                  <a:srgbClr val="212529"/>
                </a:solidFill>
                <a:effectLst/>
                <a:latin typeface="system-ui"/>
              </a:rPr>
              <a:t>).</a:t>
            </a:r>
            <a:r>
              <a:rPr lang="cs-CZ" b="0" i="0" u="none" strike="noStrike" baseline="30000" dirty="0">
                <a:solidFill>
                  <a:srgbClr val="212529"/>
                </a:solidFill>
                <a:effectLst/>
                <a:latin typeface="system-ui"/>
                <a:hlinkClick r:id="rId9"/>
              </a:rPr>
              <a:t>[2]</a:t>
            </a:r>
            <a:endParaRPr lang="cs-CZ" b="0" i="0" dirty="0">
              <a:solidFill>
                <a:srgbClr val="212529"/>
              </a:solidFill>
              <a:effectLst/>
              <a:latin typeface="system-ui"/>
            </a:endParaRP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Komplikace</a:t>
            </a:r>
          </a:p>
          <a:p>
            <a:pPr algn="l">
              <a:buFont typeface="Arial" panose="020B0604020202020204" pitchFamily="34" charset="0"/>
              <a:buChar char="•"/>
            </a:pPr>
            <a:r>
              <a:rPr lang="cs-CZ" b="0" i="0" dirty="0">
                <a:solidFill>
                  <a:srgbClr val="212529"/>
                </a:solidFill>
                <a:effectLst/>
                <a:latin typeface="system-ui"/>
              </a:rPr>
              <a:t>Stenóza jícnu – fibróza v oblasti ulcerací,</a:t>
            </a:r>
          </a:p>
          <a:p>
            <a:pPr algn="l">
              <a:buFont typeface="Arial" panose="020B0604020202020204" pitchFamily="34" charset="0"/>
              <a:buChar char="•"/>
            </a:pPr>
            <a:r>
              <a:rPr lang="cs-CZ" b="0" i="0" dirty="0" err="1">
                <a:solidFill>
                  <a:srgbClr val="212529"/>
                </a:solidFill>
                <a:effectLst/>
                <a:latin typeface="system-ui"/>
              </a:rPr>
              <a:t>Barrettův</a:t>
            </a:r>
            <a:r>
              <a:rPr lang="cs-CZ" b="0" i="0" dirty="0">
                <a:solidFill>
                  <a:srgbClr val="212529"/>
                </a:solidFill>
                <a:effectLst/>
                <a:latin typeface="system-ui"/>
              </a:rPr>
              <a:t> jícen s metaplazií (někdy označován za prekancerózu),</a:t>
            </a:r>
          </a:p>
          <a:p>
            <a:pPr algn="l">
              <a:buFont typeface="Arial" panose="020B0604020202020204" pitchFamily="34" charset="0"/>
              <a:buChar char="•"/>
            </a:pPr>
            <a:r>
              <a:rPr lang="cs-CZ" b="0" i="0" dirty="0">
                <a:solidFill>
                  <a:srgbClr val="212529"/>
                </a:solidFill>
                <a:effectLst/>
                <a:latin typeface="system-ui"/>
              </a:rPr>
              <a:t>vřed jícnu, </a:t>
            </a:r>
            <a:r>
              <a:rPr lang="cs-CZ" b="0" i="0" u="none" strike="noStrike" baseline="30000" dirty="0">
                <a:solidFill>
                  <a:srgbClr val="212529"/>
                </a:solidFill>
                <a:effectLst/>
                <a:latin typeface="system-ui"/>
                <a:hlinkClick r:id="rId10"/>
              </a:rPr>
              <a:t>[1]</a:t>
            </a:r>
            <a:endParaRPr lang="cs-CZ" b="0" i="0" dirty="0">
              <a:solidFill>
                <a:srgbClr val="212529"/>
              </a:solidFill>
              <a:effectLst/>
              <a:latin typeface="system-ui"/>
            </a:endParaRPr>
          </a:p>
          <a:p>
            <a:pPr algn="l">
              <a:buFont typeface="Arial" panose="020B0604020202020204" pitchFamily="34" charset="0"/>
              <a:buChar char="•"/>
            </a:pPr>
            <a:r>
              <a:rPr lang="cs-CZ" b="0" i="0" dirty="0">
                <a:solidFill>
                  <a:srgbClr val="212529"/>
                </a:solidFill>
                <a:effectLst/>
                <a:latin typeface="system-ui"/>
              </a:rPr>
              <a:t>adenokarcinom</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Léčba</a:t>
            </a:r>
          </a:p>
          <a:p>
            <a:pPr algn="l">
              <a:buFont typeface="+mj-lt"/>
              <a:buAutoNum type="arabicPeriod"/>
            </a:pPr>
            <a:r>
              <a:rPr lang="cs-CZ" b="0" i="0" dirty="0">
                <a:solidFill>
                  <a:srgbClr val="212529"/>
                </a:solidFill>
                <a:effectLst/>
                <a:latin typeface="system-ui"/>
              </a:rPr>
              <a:t>Režimová opatření – redukce tělesné hmotnosti, omezení zvyšování nitrobřišního tlaku, zákaz kouření, dietní omezení (nedráždivá stravu s vyloučením alkoholu, tučných jídel, sladkého kynutého pečiva, čokolády, kávy, peprmintu; menší porce; nejíst před ulehnutím),</a:t>
            </a:r>
          </a:p>
          <a:p>
            <a:pPr algn="l">
              <a:buFont typeface="+mj-lt"/>
              <a:buAutoNum type="arabicPeriod"/>
            </a:pPr>
            <a:r>
              <a:rPr lang="cs-CZ" b="0" i="0" dirty="0">
                <a:solidFill>
                  <a:srgbClr val="212529"/>
                </a:solidFill>
                <a:effectLst/>
                <a:latin typeface="system-ui"/>
              </a:rPr>
              <a:t>farmakoterapie – H</a:t>
            </a:r>
            <a:r>
              <a:rPr lang="cs-CZ" b="0" i="0" baseline="-25000" dirty="0">
                <a:solidFill>
                  <a:srgbClr val="212529"/>
                </a:solidFill>
                <a:effectLst/>
                <a:latin typeface="system-ui"/>
              </a:rPr>
              <a:t>2</a:t>
            </a:r>
            <a:r>
              <a:rPr lang="cs-CZ" b="0" i="0" dirty="0">
                <a:solidFill>
                  <a:srgbClr val="212529"/>
                </a:solidFill>
                <a:effectLst/>
                <a:latin typeface="system-ui"/>
              </a:rPr>
              <a:t>-blokátory (</a:t>
            </a:r>
            <a:r>
              <a:rPr lang="cs-CZ" b="0" i="1" dirty="0" err="1">
                <a:solidFill>
                  <a:srgbClr val="212529"/>
                </a:solidFill>
                <a:effectLst/>
                <a:latin typeface="system-ui"/>
              </a:rPr>
              <a:t>ranitidin</a:t>
            </a:r>
            <a:r>
              <a:rPr lang="cs-CZ" b="0" i="0" dirty="0">
                <a:solidFill>
                  <a:srgbClr val="212529"/>
                </a:solidFill>
                <a:effectLst/>
                <a:latin typeface="system-ui"/>
              </a:rPr>
              <a:t>), inhibitory protonové pumpy (</a:t>
            </a:r>
            <a:r>
              <a:rPr lang="cs-CZ" b="0" i="1" dirty="0" err="1">
                <a:solidFill>
                  <a:srgbClr val="212529"/>
                </a:solidFill>
                <a:effectLst/>
                <a:latin typeface="system-ui"/>
              </a:rPr>
              <a:t>omeprazol</a:t>
            </a:r>
            <a:r>
              <a:rPr lang="cs-CZ" b="0" i="0" dirty="0">
                <a:solidFill>
                  <a:srgbClr val="212529"/>
                </a:solidFill>
                <a:effectLst/>
                <a:latin typeface="system-ui"/>
              </a:rPr>
              <a:t>), </a:t>
            </a:r>
            <a:r>
              <a:rPr lang="cs-CZ" b="0" i="0" dirty="0" err="1">
                <a:solidFill>
                  <a:srgbClr val="212529"/>
                </a:solidFill>
                <a:effectLst/>
                <a:latin typeface="system-ui"/>
              </a:rPr>
              <a:t>prokinetika</a:t>
            </a:r>
            <a:r>
              <a:rPr lang="cs-CZ" b="0" i="0" dirty="0">
                <a:solidFill>
                  <a:srgbClr val="212529"/>
                </a:solidFill>
                <a:effectLst/>
                <a:latin typeface="system-ui"/>
              </a:rPr>
              <a:t> (</a:t>
            </a:r>
            <a:r>
              <a:rPr lang="cs-CZ" b="0" i="1" dirty="0" err="1">
                <a:solidFill>
                  <a:srgbClr val="212529"/>
                </a:solidFill>
                <a:effectLst/>
                <a:latin typeface="system-ui"/>
              </a:rPr>
              <a:t>domperidon</a:t>
            </a:r>
            <a:r>
              <a:rPr lang="cs-CZ" b="0" i="1" dirty="0">
                <a:solidFill>
                  <a:srgbClr val="212529"/>
                </a:solidFill>
                <a:effectLst/>
                <a:latin typeface="system-ui"/>
              </a:rPr>
              <a:t>, </a:t>
            </a:r>
            <a:r>
              <a:rPr lang="cs-CZ" b="0" i="1" dirty="0" err="1">
                <a:solidFill>
                  <a:srgbClr val="212529"/>
                </a:solidFill>
                <a:effectLst/>
                <a:latin typeface="system-ui"/>
              </a:rPr>
              <a:t>itoprid</a:t>
            </a:r>
            <a:r>
              <a:rPr lang="cs-CZ" b="0" i="0" dirty="0">
                <a:solidFill>
                  <a:srgbClr val="212529"/>
                </a:solidFill>
                <a:effectLst/>
                <a:latin typeface="system-ui"/>
              </a:rPr>
              <a:t>), </a:t>
            </a:r>
            <a:r>
              <a:rPr lang="cs-CZ" b="0" i="0" dirty="0" err="1">
                <a:solidFill>
                  <a:srgbClr val="212529"/>
                </a:solidFill>
                <a:effectLst/>
                <a:latin typeface="system-ui"/>
              </a:rPr>
              <a:t>antacida</a:t>
            </a:r>
            <a:r>
              <a:rPr lang="cs-CZ" b="0" i="0" dirty="0">
                <a:solidFill>
                  <a:srgbClr val="212529"/>
                </a:solidFill>
                <a:effectLst/>
                <a:latin typeface="system-ui"/>
              </a:rPr>
              <a:t>,</a:t>
            </a:r>
          </a:p>
          <a:p>
            <a:pPr algn="l">
              <a:buFont typeface="+mj-lt"/>
              <a:buAutoNum type="arabicPeriod"/>
            </a:pPr>
            <a:r>
              <a:rPr lang="cs-CZ" b="0" i="0" dirty="0">
                <a:solidFill>
                  <a:srgbClr val="212529"/>
                </a:solidFill>
                <a:effectLst/>
                <a:latin typeface="system-ui"/>
              </a:rPr>
              <a:t>chirurgická léčba – </a:t>
            </a:r>
            <a:r>
              <a:rPr lang="cs-CZ" b="0" i="0" dirty="0" err="1">
                <a:solidFill>
                  <a:srgbClr val="212529"/>
                </a:solidFill>
                <a:effectLst/>
                <a:latin typeface="system-ui"/>
              </a:rPr>
              <a:t>fundoplikace</a:t>
            </a:r>
            <a:r>
              <a:rPr lang="cs-CZ" b="0" i="0" dirty="0">
                <a:solidFill>
                  <a:srgbClr val="212529"/>
                </a:solidFill>
                <a:effectLst/>
                <a:latin typeface="system-ui"/>
              </a:rPr>
              <a:t> podle </a:t>
            </a:r>
            <a:r>
              <a:rPr lang="cs-CZ" b="0" i="0" dirty="0" err="1">
                <a:solidFill>
                  <a:srgbClr val="212529"/>
                </a:solidFill>
                <a:effectLst/>
                <a:latin typeface="system-ui"/>
              </a:rPr>
              <a:t>Nissena</a:t>
            </a:r>
            <a:r>
              <a:rPr lang="cs-CZ" b="0" i="0" dirty="0">
                <a:solidFill>
                  <a:srgbClr val="212529"/>
                </a:solidFill>
                <a:effectLst/>
                <a:latin typeface="system-ui"/>
              </a:rPr>
              <a:t>.</a:t>
            </a:r>
            <a:r>
              <a:rPr lang="cs-CZ" b="0" i="0" u="sng" baseline="30000" dirty="0">
                <a:solidFill>
                  <a:srgbClr val="212529"/>
                </a:solidFill>
                <a:effectLst/>
                <a:latin typeface="system-ui"/>
                <a:hlinkClick r:id="rId10"/>
              </a:rPr>
              <a:t>[1]</a:t>
            </a:r>
            <a:endParaRPr lang="cs-CZ" b="0" i="0" dirty="0">
              <a:solidFill>
                <a:srgbClr val="212529"/>
              </a:solidFill>
              <a:effectLst/>
              <a:latin typeface="system-ui"/>
            </a:endParaRPr>
          </a:p>
          <a:p>
            <a:endParaRPr lang="cs-CZ" dirty="0"/>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36</a:t>
            </a:fld>
            <a:endParaRPr lang="cs-CZ"/>
          </a:p>
        </p:txBody>
      </p:sp>
    </p:spTree>
    <p:extLst>
      <p:ext uri="{BB962C8B-B14F-4D97-AF65-F5344CB8AC3E}">
        <p14:creationId xmlns:p14="http://schemas.microsoft.com/office/powerpoint/2010/main" val="225793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b="0" i="0" dirty="0">
              <a:solidFill>
                <a:srgbClr val="E8EAED"/>
              </a:solidFill>
              <a:effectLst/>
              <a:latin typeface="Google Sans"/>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38</a:t>
            </a:fld>
            <a:endParaRPr lang="cs-CZ"/>
          </a:p>
        </p:txBody>
      </p:sp>
    </p:spTree>
    <p:extLst>
      <p:ext uri="{BB962C8B-B14F-4D97-AF65-F5344CB8AC3E}">
        <p14:creationId xmlns:p14="http://schemas.microsoft.com/office/powerpoint/2010/main" val="1037770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solidFill>
                  <a:srgbClr val="212529"/>
                </a:solidFill>
                <a:effectLst/>
                <a:latin typeface="system-ui"/>
              </a:rPr>
              <a:t>Akutní zánět </a:t>
            </a:r>
            <a:r>
              <a:rPr lang="cs-CZ" b="1" i="0" dirty="0" err="1">
                <a:solidFill>
                  <a:srgbClr val="212529"/>
                </a:solidFill>
                <a:effectLst/>
                <a:latin typeface="system-ui"/>
              </a:rPr>
              <a:t>appendixu</a:t>
            </a:r>
            <a:r>
              <a:rPr lang="cs-CZ" b="0" i="0" dirty="0">
                <a:solidFill>
                  <a:srgbClr val="212529"/>
                </a:solidFill>
                <a:effectLst/>
                <a:latin typeface="system-ui"/>
              </a:rPr>
              <a:t> je nejčastější </a:t>
            </a:r>
            <a:r>
              <a:rPr lang="cs-CZ" b="0" i="0" u="none" strike="noStrike" dirty="0">
                <a:effectLst/>
                <a:latin typeface="system-ui"/>
                <a:hlinkClick r:id="rId3" tooltip="Náhlé příhody břišní"/>
              </a:rPr>
              <a:t>náhlá příhoda břišní</a:t>
            </a:r>
            <a:r>
              <a:rPr lang="cs-CZ" b="0" i="0" dirty="0">
                <a:solidFill>
                  <a:srgbClr val="212529"/>
                </a:solidFill>
                <a:effectLst/>
                <a:latin typeface="system-ui"/>
              </a:rPr>
              <a:t>, která se navíc vyskytuje v každém věku. Při podezření na akutní </a:t>
            </a:r>
            <a:r>
              <a:rPr lang="cs-CZ" b="0" i="0" dirty="0" err="1">
                <a:solidFill>
                  <a:srgbClr val="212529"/>
                </a:solidFill>
                <a:effectLst/>
                <a:latin typeface="system-ui"/>
              </a:rPr>
              <a:t>appendicitidu</a:t>
            </a:r>
            <a:r>
              <a:rPr lang="cs-CZ" b="0" i="0" dirty="0">
                <a:solidFill>
                  <a:srgbClr val="212529"/>
                </a:solidFill>
                <a:effectLst/>
                <a:latin typeface="system-ui"/>
              </a:rPr>
              <a:t> je vždy nutné pacienta důkladně vyšetřit a neotálet se stanovením diagnózy. Při pozdějším odhalení diagnózy mohou nastat různé komplikace a závažné, život ohrožující následky. Ne každý zánět </a:t>
            </a:r>
            <a:r>
              <a:rPr lang="cs-CZ" b="0" i="0" dirty="0" err="1">
                <a:solidFill>
                  <a:srgbClr val="212529"/>
                </a:solidFill>
                <a:effectLst/>
                <a:latin typeface="system-ui"/>
              </a:rPr>
              <a:t>appendixu</a:t>
            </a:r>
            <a:r>
              <a:rPr lang="cs-CZ" b="0" i="0" dirty="0">
                <a:solidFill>
                  <a:srgbClr val="212529"/>
                </a:solidFill>
                <a:effectLst/>
                <a:latin typeface="system-ui"/>
              </a:rPr>
              <a:t> má typický průběh, proto je třeba na něj vždy myslet.</a:t>
            </a: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Etiologie</a:t>
            </a:r>
          </a:p>
          <a:p>
            <a:pPr algn="l"/>
            <a:r>
              <a:rPr lang="cs-CZ" b="0" i="0" dirty="0">
                <a:solidFill>
                  <a:srgbClr val="212529"/>
                </a:solidFill>
                <a:effectLst/>
                <a:latin typeface="system-ui"/>
              </a:rPr>
              <a:t>Ačkoliv se nedaří objasnit hlavní příčiny vzniku </a:t>
            </a:r>
            <a:r>
              <a:rPr lang="cs-CZ" b="0" i="0" dirty="0" err="1">
                <a:solidFill>
                  <a:srgbClr val="212529"/>
                </a:solidFill>
                <a:effectLst/>
                <a:latin typeface="system-ui"/>
              </a:rPr>
              <a:t>appendicitidy</a:t>
            </a:r>
            <a:r>
              <a:rPr lang="cs-CZ" b="0" i="0" dirty="0">
                <a:solidFill>
                  <a:srgbClr val="212529"/>
                </a:solidFill>
                <a:effectLst/>
                <a:latin typeface="system-ui"/>
              </a:rPr>
              <a:t>, jsou známy faktory, které ovlivňují rozvoj tohoto onemocnění:</a:t>
            </a:r>
          </a:p>
          <a:p>
            <a:pPr algn="l">
              <a:buFont typeface="Arial" panose="020B0604020202020204" pitchFamily="34" charset="0"/>
              <a:buChar char="•"/>
            </a:pPr>
            <a:r>
              <a:rPr lang="cs-CZ" b="0" i="0" dirty="0">
                <a:solidFill>
                  <a:srgbClr val="212529"/>
                </a:solidFill>
                <a:effectLst/>
                <a:latin typeface="system-ui"/>
              </a:rPr>
              <a:t>špatná výživa,</a:t>
            </a:r>
          </a:p>
          <a:p>
            <a:pPr algn="l">
              <a:buFont typeface="Arial" panose="020B0604020202020204" pitchFamily="34" charset="0"/>
              <a:buChar char="•"/>
            </a:pPr>
            <a:r>
              <a:rPr lang="cs-CZ" b="0" i="0" dirty="0">
                <a:solidFill>
                  <a:srgbClr val="212529"/>
                </a:solidFill>
                <a:effectLst/>
                <a:latin typeface="system-ui"/>
              </a:rPr>
              <a:t>městnání střevního obsahu a vznik koprolitu,</a:t>
            </a:r>
          </a:p>
          <a:p>
            <a:pPr algn="l">
              <a:buFont typeface="Arial" panose="020B0604020202020204" pitchFamily="34" charset="0"/>
              <a:buChar char="•"/>
            </a:pPr>
            <a:r>
              <a:rPr lang="cs-CZ" b="0" i="0" dirty="0">
                <a:solidFill>
                  <a:srgbClr val="212529"/>
                </a:solidFill>
                <a:effectLst/>
                <a:latin typeface="system-ui"/>
              </a:rPr>
              <a:t>zaklínění cizího tělesa v apendixu,</a:t>
            </a:r>
          </a:p>
          <a:p>
            <a:pPr algn="l">
              <a:buFont typeface="Arial" panose="020B0604020202020204" pitchFamily="34" charset="0"/>
              <a:buChar char="•"/>
            </a:pPr>
            <a:r>
              <a:rPr lang="cs-CZ" b="0" i="0" dirty="0">
                <a:solidFill>
                  <a:srgbClr val="212529"/>
                </a:solidFill>
                <a:effectLst/>
                <a:latin typeface="system-ui"/>
              </a:rPr>
              <a:t>délka apendixu,</a:t>
            </a:r>
          </a:p>
          <a:p>
            <a:pPr algn="l">
              <a:buFont typeface="Arial" panose="020B0604020202020204" pitchFamily="34" charset="0"/>
              <a:buChar char="•"/>
            </a:pPr>
            <a:r>
              <a:rPr lang="cs-CZ" b="0" i="0" u="none" strike="noStrike" dirty="0">
                <a:solidFill>
                  <a:srgbClr val="212529"/>
                </a:solidFill>
                <a:effectLst/>
                <a:latin typeface="system-ui"/>
                <a:hlinkClick r:id="rId4" tooltip="Gastrointestinální parazitózy"/>
              </a:rPr>
              <a:t>parazitární onemocnění</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útlak jizvou zvnějšku,</a:t>
            </a:r>
          </a:p>
          <a:p>
            <a:pPr algn="l">
              <a:buFont typeface="Arial" panose="020B0604020202020204" pitchFamily="34" charset="0"/>
              <a:buChar char="•"/>
            </a:pPr>
            <a:r>
              <a:rPr lang="cs-CZ" b="0" i="0" dirty="0" err="1">
                <a:solidFill>
                  <a:srgbClr val="212529"/>
                </a:solidFill>
                <a:effectLst/>
                <a:latin typeface="system-ui"/>
              </a:rPr>
              <a:t>disbalance</a:t>
            </a:r>
            <a:r>
              <a:rPr lang="cs-CZ" b="0" i="0" dirty="0">
                <a:solidFill>
                  <a:srgbClr val="212529"/>
                </a:solidFill>
                <a:effectLst/>
                <a:latin typeface="system-ui"/>
              </a:rPr>
              <a:t> střevní flóry (zejména při častějším užívání </a:t>
            </a:r>
            <a:r>
              <a:rPr lang="cs-CZ" b="0" i="0" u="none" strike="noStrike" dirty="0">
                <a:solidFill>
                  <a:srgbClr val="212529"/>
                </a:solidFill>
                <a:effectLst/>
                <a:latin typeface="system-ui"/>
                <a:hlinkClick r:id="rId5" tooltip="Antibiotika"/>
              </a:rPr>
              <a:t>antibiotik</a:t>
            </a:r>
            <a:r>
              <a:rPr lang="cs-CZ" b="0" i="0" dirty="0">
                <a:solidFill>
                  <a:srgbClr val="212529"/>
                </a:solidFill>
                <a:effectLst/>
                <a:latin typeface="system-ui"/>
              </a:rPr>
              <a:t>).</a:t>
            </a: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Klinický obraz</a:t>
            </a:r>
          </a:p>
          <a:p>
            <a:pPr algn="l">
              <a:buFont typeface="Arial" panose="020B0604020202020204" pitchFamily="34" charset="0"/>
              <a:buChar char="•"/>
            </a:pPr>
            <a:r>
              <a:rPr lang="cs-CZ" b="0" i="0" dirty="0">
                <a:solidFill>
                  <a:srgbClr val="212529"/>
                </a:solidFill>
                <a:effectLst/>
                <a:latin typeface="system-ui"/>
              </a:rPr>
              <a:t>Vznik </a:t>
            </a:r>
            <a:r>
              <a:rPr lang="cs-CZ" b="1" i="0" dirty="0">
                <a:solidFill>
                  <a:srgbClr val="212529"/>
                </a:solidFill>
                <a:effectLst/>
                <a:latin typeface="system-ui"/>
              </a:rPr>
              <a:t>z pocitu plného zdraví</a:t>
            </a:r>
            <a:r>
              <a:rPr lang="cs-CZ" b="0" i="0" dirty="0">
                <a:solidFill>
                  <a:srgbClr val="212529"/>
                </a:solidFill>
                <a:effectLst/>
                <a:latin typeface="system-ui"/>
              </a:rPr>
              <a:t>,</a:t>
            </a:r>
          </a:p>
          <a:p>
            <a:pPr algn="l">
              <a:buFont typeface="Arial" panose="020B0604020202020204" pitchFamily="34" charset="0"/>
              <a:buChar char="•"/>
            </a:pPr>
            <a:r>
              <a:rPr lang="cs-CZ" b="1" i="0" dirty="0">
                <a:solidFill>
                  <a:srgbClr val="212529"/>
                </a:solidFill>
                <a:effectLst/>
                <a:latin typeface="system-ui"/>
              </a:rPr>
              <a:t>náhlý začátek</a:t>
            </a:r>
            <a:r>
              <a:rPr lang="cs-CZ" b="0" i="0" dirty="0">
                <a:solidFill>
                  <a:srgbClr val="212529"/>
                </a:solidFill>
                <a:effectLst/>
                <a:latin typeface="system-ui"/>
              </a:rPr>
              <a:t>,</a:t>
            </a:r>
          </a:p>
          <a:p>
            <a:pPr algn="l">
              <a:buFont typeface="Arial" panose="020B0604020202020204" pitchFamily="34" charset="0"/>
              <a:buChar char="•"/>
            </a:pPr>
            <a:r>
              <a:rPr lang="cs-CZ" b="1" i="0" dirty="0">
                <a:solidFill>
                  <a:srgbClr val="212529"/>
                </a:solidFill>
                <a:effectLst/>
                <a:latin typeface="system-ui"/>
              </a:rPr>
              <a:t>bolest</a:t>
            </a:r>
            <a:r>
              <a:rPr lang="cs-CZ" b="0" i="0" dirty="0">
                <a:solidFill>
                  <a:srgbClr val="212529"/>
                </a:solidFill>
                <a:effectLst/>
                <a:latin typeface="system-ui"/>
              </a:rPr>
              <a:t> břicha,</a:t>
            </a:r>
          </a:p>
          <a:p>
            <a:pPr algn="l">
              <a:buFont typeface="Arial" panose="020B0604020202020204" pitchFamily="34" charset="0"/>
              <a:buChar char="•"/>
            </a:pPr>
            <a:r>
              <a:rPr lang="cs-CZ" b="1" i="0" dirty="0">
                <a:solidFill>
                  <a:srgbClr val="212529"/>
                </a:solidFill>
                <a:effectLst/>
                <a:latin typeface="system-ui"/>
              </a:rPr>
              <a:t>rychlá progrese</a:t>
            </a:r>
            <a:r>
              <a:rPr lang="cs-CZ" b="0" i="0" dirty="0">
                <a:solidFill>
                  <a:srgbClr val="212529"/>
                </a:solidFill>
                <a:effectLst/>
                <a:latin typeface="system-ui"/>
              </a:rPr>
              <a:t>.</a:t>
            </a:r>
          </a:p>
          <a:p>
            <a:r>
              <a:rPr lang="cs-CZ" b="0" i="0" dirty="0">
                <a:solidFill>
                  <a:srgbClr val="212529"/>
                </a:solidFill>
                <a:effectLst/>
                <a:latin typeface="system-ui"/>
              </a:rPr>
              <a:t>Průběh je do značné míry ovlivněn topografickým umístěním červovitého výběžku a jeho délkou. U začínajících projevů akutního zánětu </a:t>
            </a:r>
            <a:r>
              <a:rPr lang="cs-CZ" b="0" i="0" dirty="0" err="1">
                <a:solidFill>
                  <a:srgbClr val="212529"/>
                </a:solidFill>
                <a:effectLst/>
                <a:latin typeface="system-ui"/>
              </a:rPr>
              <a:t>appendixu</a:t>
            </a:r>
            <a:r>
              <a:rPr lang="cs-CZ" b="0" i="0" dirty="0">
                <a:solidFill>
                  <a:srgbClr val="212529"/>
                </a:solidFill>
                <a:effectLst/>
                <a:latin typeface="system-ui"/>
              </a:rPr>
              <a:t> se objevuje postupně se zhoršující neurčitá a trvalá </a:t>
            </a:r>
            <a:r>
              <a:rPr lang="cs-CZ" b="1" i="0" dirty="0">
                <a:solidFill>
                  <a:srgbClr val="212529"/>
                </a:solidFill>
                <a:effectLst/>
                <a:latin typeface="system-ui"/>
              </a:rPr>
              <a:t>bolest</a:t>
            </a:r>
            <a:r>
              <a:rPr lang="cs-CZ" b="0" i="0" dirty="0">
                <a:solidFill>
                  <a:srgbClr val="212529"/>
                </a:solidFill>
                <a:effectLst/>
                <a:latin typeface="system-ui"/>
              </a:rPr>
              <a:t> v nadbřišku, která </a:t>
            </a:r>
            <a:r>
              <a:rPr lang="cs-CZ" b="1" i="0" dirty="0">
                <a:solidFill>
                  <a:srgbClr val="212529"/>
                </a:solidFill>
                <a:effectLst/>
                <a:latin typeface="system-ui"/>
              </a:rPr>
              <a:t>se přesouvá</a:t>
            </a:r>
            <a:r>
              <a:rPr lang="cs-CZ" b="0" i="0" dirty="0">
                <a:solidFill>
                  <a:srgbClr val="212529"/>
                </a:solidFill>
                <a:effectLst/>
                <a:latin typeface="system-ui"/>
              </a:rPr>
              <a:t> do pravého </a:t>
            </a:r>
            <a:r>
              <a:rPr lang="cs-CZ" b="0" i="1" dirty="0">
                <a:solidFill>
                  <a:srgbClr val="212529"/>
                </a:solidFill>
                <a:effectLst/>
                <a:latin typeface="system-ui"/>
              </a:rPr>
              <a:t>hypogastria</a:t>
            </a:r>
            <a:r>
              <a:rPr lang="cs-CZ" b="0" i="0" dirty="0">
                <a:solidFill>
                  <a:srgbClr val="212529"/>
                </a:solidFill>
                <a:effectLst/>
                <a:latin typeface="system-ui"/>
              </a:rPr>
              <a:t>. V průběhu se mohou objevit jak </a:t>
            </a:r>
            <a:r>
              <a:rPr lang="cs-CZ" b="0" i="0" u="none" strike="noStrike" dirty="0">
                <a:effectLst/>
                <a:latin typeface="system-ui"/>
                <a:hlinkClick r:id="rId6" tooltip="Kolika"/>
              </a:rPr>
              <a:t>kolikovité bolesti</a:t>
            </a:r>
            <a:r>
              <a:rPr lang="cs-CZ" b="0" i="0" dirty="0">
                <a:solidFill>
                  <a:srgbClr val="212529"/>
                </a:solidFill>
                <a:effectLst/>
                <a:latin typeface="system-ui"/>
              </a:rPr>
              <a:t>, tak zrádné zlepšení bolesti.</a:t>
            </a:r>
          </a:p>
          <a:p>
            <a:r>
              <a:rPr lang="cs-CZ" b="0" i="0" dirty="0">
                <a:solidFill>
                  <a:srgbClr val="212529"/>
                </a:solidFill>
                <a:effectLst/>
                <a:latin typeface="system-ui"/>
              </a:rPr>
              <a:t>Typické příznaky jsou </a:t>
            </a:r>
            <a:r>
              <a:rPr lang="cs-CZ" b="1" i="0" u="none" strike="noStrike" dirty="0">
                <a:solidFill>
                  <a:srgbClr val="212529"/>
                </a:solidFill>
                <a:effectLst/>
                <a:latin typeface="system-ui"/>
                <a:hlinkClick r:id="rId7" tooltip="Nauzea"/>
              </a:rPr>
              <a:t>nauzea</a:t>
            </a:r>
            <a:r>
              <a:rPr lang="cs-CZ" b="0" i="0" dirty="0">
                <a:solidFill>
                  <a:srgbClr val="212529"/>
                </a:solidFill>
                <a:effectLst/>
                <a:latin typeface="system-ui"/>
              </a:rPr>
              <a:t> a </a:t>
            </a:r>
            <a:r>
              <a:rPr lang="cs-CZ" b="1" i="0" dirty="0">
                <a:solidFill>
                  <a:srgbClr val="212529"/>
                </a:solidFill>
                <a:effectLst/>
                <a:latin typeface="system-ui"/>
              </a:rPr>
              <a:t>reflexní zvracení</a:t>
            </a:r>
            <a:r>
              <a:rPr lang="cs-CZ" b="0" i="0" dirty="0">
                <a:solidFill>
                  <a:srgbClr val="212529"/>
                </a:solidFill>
                <a:effectLst/>
                <a:latin typeface="system-ui"/>
              </a:rPr>
              <a:t>, </a:t>
            </a:r>
            <a:r>
              <a:rPr lang="cs-CZ" b="1" i="0" dirty="0">
                <a:solidFill>
                  <a:srgbClr val="212529"/>
                </a:solidFill>
                <a:effectLst/>
                <a:latin typeface="system-ui"/>
              </a:rPr>
              <a:t>nechutenství</a:t>
            </a:r>
            <a:r>
              <a:rPr lang="cs-CZ" b="0" i="0" dirty="0">
                <a:solidFill>
                  <a:srgbClr val="212529"/>
                </a:solidFill>
                <a:effectLst/>
                <a:latin typeface="system-ui"/>
              </a:rPr>
              <a:t> a </a:t>
            </a:r>
            <a:r>
              <a:rPr lang="cs-CZ" b="1" i="0" dirty="0">
                <a:solidFill>
                  <a:srgbClr val="212529"/>
                </a:solidFill>
                <a:effectLst/>
                <a:latin typeface="system-ui"/>
              </a:rPr>
              <a:t>nadýmání</a:t>
            </a:r>
            <a:r>
              <a:rPr lang="cs-CZ" b="0" i="0" dirty="0">
                <a:solidFill>
                  <a:srgbClr val="212529"/>
                </a:solidFill>
                <a:effectLst/>
                <a:latin typeface="system-ui"/>
              </a:rPr>
              <a:t>, </a:t>
            </a:r>
            <a:r>
              <a:rPr lang="cs-CZ" b="1" i="0" u="none" strike="noStrike" dirty="0">
                <a:solidFill>
                  <a:srgbClr val="212529"/>
                </a:solidFill>
                <a:effectLst/>
                <a:latin typeface="system-ui"/>
                <a:hlinkClick r:id="rId8" tooltip="Tachykardie"/>
              </a:rPr>
              <a:t>tachykardie</a:t>
            </a:r>
            <a:r>
              <a:rPr lang="cs-CZ" b="0" i="0" dirty="0">
                <a:solidFill>
                  <a:srgbClr val="212529"/>
                </a:solidFill>
                <a:effectLst/>
                <a:latin typeface="system-ui"/>
              </a:rPr>
              <a:t>, </a:t>
            </a:r>
            <a:r>
              <a:rPr lang="cs-CZ" b="1" i="0" dirty="0" err="1">
                <a:solidFill>
                  <a:srgbClr val="212529"/>
                </a:solidFill>
                <a:effectLst/>
                <a:latin typeface="system-ui"/>
              </a:rPr>
              <a:t>subfebrilie</a:t>
            </a:r>
            <a:r>
              <a:rPr lang="cs-CZ" b="0" i="0" dirty="0">
                <a:solidFill>
                  <a:srgbClr val="212529"/>
                </a:solidFill>
                <a:effectLst/>
                <a:latin typeface="system-ui"/>
              </a:rPr>
              <a:t> (</a:t>
            </a:r>
            <a:r>
              <a:rPr lang="cs-CZ" b="0" i="0" dirty="0" err="1">
                <a:solidFill>
                  <a:srgbClr val="212529"/>
                </a:solidFill>
                <a:effectLst/>
                <a:latin typeface="system-ui"/>
              </a:rPr>
              <a:t>febrilie</a:t>
            </a:r>
            <a:r>
              <a:rPr lang="cs-CZ" b="0" i="0" dirty="0">
                <a:solidFill>
                  <a:srgbClr val="212529"/>
                </a:solidFill>
                <a:effectLst/>
                <a:latin typeface="system-ui"/>
              </a:rPr>
              <a:t> nad 39 °C spíše </a:t>
            </a:r>
            <a:r>
              <a:rPr lang="cs-CZ" b="0" i="0" dirty="0" err="1">
                <a:solidFill>
                  <a:srgbClr val="212529"/>
                </a:solidFill>
                <a:effectLst/>
                <a:latin typeface="system-ui"/>
              </a:rPr>
              <a:t>appendicitidu</a:t>
            </a:r>
            <a:r>
              <a:rPr lang="cs-CZ" b="0" i="0" dirty="0">
                <a:solidFill>
                  <a:srgbClr val="212529"/>
                </a:solidFill>
                <a:effectLst/>
                <a:latin typeface="system-ui"/>
              </a:rPr>
              <a:t> vyvrací) a </a:t>
            </a:r>
            <a:r>
              <a:rPr lang="cs-CZ" b="1" i="0" dirty="0" err="1">
                <a:solidFill>
                  <a:srgbClr val="212529"/>
                </a:solidFill>
                <a:effectLst/>
                <a:latin typeface="system-ui"/>
              </a:rPr>
              <a:t>Lennanderův</a:t>
            </a:r>
            <a:r>
              <a:rPr lang="cs-CZ" b="1" i="0" dirty="0">
                <a:solidFill>
                  <a:srgbClr val="212529"/>
                </a:solidFill>
                <a:effectLst/>
                <a:latin typeface="system-ui"/>
              </a:rPr>
              <a:t> příznak</a:t>
            </a:r>
            <a:r>
              <a:rPr lang="cs-CZ" b="0" i="0" dirty="0">
                <a:solidFill>
                  <a:srgbClr val="212529"/>
                </a:solidFill>
                <a:effectLst/>
                <a:latin typeface="system-ui"/>
              </a:rPr>
              <a:t> (rozdíl mezi teplotou v axile a teplotou v rektu je víc než 1 °C).</a:t>
            </a: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pPr algn="l"/>
            <a:r>
              <a:rPr lang="cs-CZ" b="0" i="0" dirty="0">
                <a:solidFill>
                  <a:srgbClr val="212529"/>
                </a:solidFill>
                <a:effectLst/>
                <a:latin typeface="system-ui"/>
              </a:rPr>
              <a:t>Úvod</a:t>
            </a:r>
            <a:endParaRPr lang="cs-CZ" b="0" i="0" dirty="0">
              <a:solidFill>
                <a:srgbClr val="54595D"/>
              </a:solidFill>
              <a:effectLst/>
              <a:latin typeface="system-ui"/>
            </a:endParaRPr>
          </a:p>
          <a:p>
            <a:pPr algn="l"/>
            <a:r>
              <a:rPr lang="cs-CZ" b="1" i="0" dirty="0">
                <a:solidFill>
                  <a:srgbClr val="212529"/>
                </a:solidFill>
                <a:effectLst/>
                <a:latin typeface="system-ui"/>
              </a:rPr>
              <a:t>Akutní apendicitida</a:t>
            </a:r>
            <a:r>
              <a:rPr lang="cs-CZ" b="0" i="0" dirty="0">
                <a:solidFill>
                  <a:srgbClr val="212529"/>
                </a:solidFill>
                <a:effectLst/>
                <a:latin typeface="system-ui"/>
              </a:rPr>
              <a:t> je nejčastější indikací nitrobřišního chirurgického výkonu u dětí. Přesná patofyziologie zánětu apendixu je stále nejasná. Obecně však panuje shoda na tom, že roli hraje </a:t>
            </a:r>
            <a:r>
              <a:rPr lang="cs-CZ" b="1" i="0" dirty="0">
                <a:solidFill>
                  <a:srgbClr val="212529"/>
                </a:solidFill>
                <a:effectLst/>
                <a:latin typeface="system-ui"/>
              </a:rPr>
              <a:t>obstrukce lumen</a:t>
            </a:r>
            <a:r>
              <a:rPr lang="cs-CZ" b="0" i="0" dirty="0">
                <a:solidFill>
                  <a:srgbClr val="212529"/>
                </a:solidFill>
                <a:effectLst/>
                <a:latin typeface="system-ui"/>
              </a:rPr>
              <a:t> apendixu (koprolit - </a:t>
            </a:r>
            <a:r>
              <a:rPr lang="cs-CZ" b="0" i="0" dirty="0" err="1">
                <a:solidFill>
                  <a:srgbClr val="212529"/>
                </a:solidFill>
                <a:effectLst/>
                <a:latin typeface="system-ui"/>
              </a:rPr>
              <a:t>fekaloid</a:t>
            </a:r>
            <a:r>
              <a:rPr lang="cs-CZ" b="0" i="0" dirty="0">
                <a:solidFill>
                  <a:srgbClr val="212529"/>
                </a:solidFill>
                <a:effectLst/>
                <a:latin typeface="system-ui"/>
              </a:rPr>
              <a:t>, hyperplazie sliznice na podkladě infekce, přítomnost roupů). Typickou anamnézu lze získat přibližně u 50 % nemocných a asi 1/3 dětí s perforovanou apendicitidou bývá po prvním vyšetření poslána domů se špatně stanovenou diagnózou. Velice obtížné je stanovení správné </a:t>
            </a:r>
            <a:r>
              <a:rPr lang="cs-CZ" b="0" i="0" dirty="0" err="1">
                <a:solidFill>
                  <a:srgbClr val="212529"/>
                </a:solidFill>
                <a:effectLst/>
                <a:latin typeface="system-ui"/>
              </a:rPr>
              <a:t>diagózy</a:t>
            </a:r>
            <a:r>
              <a:rPr lang="cs-CZ" b="0" i="0" dirty="0">
                <a:solidFill>
                  <a:srgbClr val="212529"/>
                </a:solidFill>
                <a:effectLst/>
                <a:latin typeface="system-ui"/>
              </a:rPr>
              <a:t> u kojenců, batolat, mentálně retardovaných a u adolescentů (viz níže). U každého nemocného s bolestí břicha je nejzásadnější důkladná </a:t>
            </a:r>
            <a:r>
              <a:rPr lang="cs-CZ" b="0" i="0" u="none" strike="noStrike" dirty="0">
                <a:solidFill>
                  <a:srgbClr val="212529"/>
                </a:solidFill>
                <a:effectLst/>
                <a:latin typeface="system-ui"/>
                <a:hlinkClick r:id="rId9" tooltip="Vyšetření gastrointestinálního systému dítěte"/>
              </a:rPr>
              <a:t>cílená </a:t>
            </a:r>
            <a:r>
              <a:rPr lang="cs-CZ" b="0" i="0" u="none" strike="noStrike" dirty="0" err="1">
                <a:solidFill>
                  <a:srgbClr val="212529"/>
                </a:solidFill>
                <a:effectLst/>
                <a:latin typeface="system-ui"/>
                <a:hlinkClick r:id="rId9" tooltip="Vyšetření gastrointestinálního systému dítěte"/>
              </a:rPr>
              <a:t>anemnéza</a:t>
            </a:r>
            <a:r>
              <a:rPr lang="cs-CZ" b="0" i="0" dirty="0">
                <a:solidFill>
                  <a:srgbClr val="212529"/>
                </a:solidFill>
                <a:effectLst/>
                <a:latin typeface="system-ui"/>
              </a:rPr>
              <a:t> a </a:t>
            </a:r>
            <a:r>
              <a:rPr lang="cs-CZ" b="0" i="0" u="none" strike="noStrike" dirty="0">
                <a:solidFill>
                  <a:srgbClr val="212529"/>
                </a:solidFill>
                <a:effectLst/>
                <a:latin typeface="system-ui"/>
                <a:hlinkClick r:id="rId10" tooltip="Bolesti břicha (pediatrie)"/>
              </a:rPr>
              <a:t>fyzikální vyšetření</a:t>
            </a:r>
            <a:r>
              <a:rPr lang="cs-CZ" b="0" i="0" dirty="0">
                <a:solidFill>
                  <a:srgbClr val="212529"/>
                </a:solidFill>
                <a:effectLst/>
                <a:latin typeface="system-ui"/>
              </a:rPr>
              <a:t>.</a:t>
            </a:r>
          </a:p>
          <a:p>
            <a:pPr algn="l"/>
            <a:r>
              <a:rPr lang="cs-CZ" b="0" i="0" dirty="0">
                <a:solidFill>
                  <a:srgbClr val="212529"/>
                </a:solidFill>
                <a:effectLst/>
                <a:latin typeface="system-ui"/>
              </a:rPr>
              <a:t>Klinický obraz</a:t>
            </a:r>
          </a:p>
          <a:p>
            <a:pPr algn="l"/>
            <a:r>
              <a:rPr lang="cs-CZ" b="0" i="0" dirty="0">
                <a:solidFill>
                  <a:srgbClr val="212529"/>
                </a:solidFill>
                <a:effectLst/>
                <a:latin typeface="system-ui"/>
              </a:rPr>
              <a:t>Odlišnosti dle věku</a:t>
            </a:r>
            <a:endParaRPr lang="cs-CZ" b="0" i="0" dirty="0">
              <a:solidFill>
                <a:srgbClr val="54595D"/>
              </a:solidFill>
              <a:effectLst/>
              <a:latin typeface="system-ui"/>
            </a:endParaRPr>
          </a:p>
          <a:p>
            <a:pPr algn="l"/>
            <a:r>
              <a:rPr lang="cs-CZ" b="0" i="0" dirty="0">
                <a:solidFill>
                  <a:srgbClr val="212529"/>
                </a:solidFill>
                <a:effectLst/>
                <a:latin typeface="system-ui"/>
              </a:rPr>
              <a:t>Typický průběh bývá</a:t>
            </a:r>
            <a:r>
              <a:rPr lang="cs-CZ" b="1" i="0" dirty="0">
                <a:solidFill>
                  <a:srgbClr val="212529"/>
                </a:solidFill>
                <a:effectLst/>
                <a:latin typeface="system-ui"/>
              </a:rPr>
              <a:t> u dětí předškolního a školního věku.</a:t>
            </a:r>
            <a:endParaRPr lang="cs-CZ" b="0" i="0" dirty="0">
              <a:solidFill>
                <a:srgbClr val="212529"/>
              </a:solidFill>
              <a:effectLst/>
              <a:latin typeface="system-ui"/>
            </a:endParaRPr>
          </a:p>
          <a:p>
            <a:pPr algn="l">
              <a:buFont typeface="Arial" panose="020B0604020202020204" pitchFamily="34" charset="0"/>
              <a:buChar char="•"/>
            </a:pPr>
            <a:r>
              <a:rPr lang="cs-CZ" b="0" i="0" dirty="0">
                <a:solidFill>
                  <a:srgbClr val="212529"/>
                </a:solidFill>
                <a:effectLst/>
                <a:latin typeface="system-ui"/>
              </a:rPr>
              <a:t>Apendicitida u </a:t>
            </a:r>
            <a:r>
              <a:rPr lang="cs-CZ" b="1" i="0" dirty="0">
                <a:solidFill>
                  <a:srgbClr val="212529"/>
                </a:solidFill>
                <a:effectLst/>
                <a:latin typeface="system-ui"/>
              </a:rPr>
              <a:t>novorozenců </a:t>
            </a:r>
            <a:r>
              <a:rPr lang="cs-CZ" b="0" i="0" dirty="0">
                <a:solidFill>
                  <a:srgbClr val="212529"/>
                </a:solidFill>
                <a:effectLst/>
                <a:latin typeface="system-ui"/>
              </a:rPr>
              <a:t>je raritní a klinické příznaky jsou zcela atypické.</a:t>
            </a:r>
          </a:p>
          <a:p>
            <a:pPr algn="l">
              <a:buFont typeface="Arial" panose="020B0604020202020204" pitchFamily="34" charset="0"/>
              <a:buChar char="•"/>
            </a:pPr>
            <a:r>
              <a:rPr lang="cs-CZ" b="0" i="0" dirty="0">
                <a:solidFill>
                  <a:srgbClr val="212529"/>
                </a:solidFill>
                <a:effectLst/>
                <a:latin typeface="system-ui"/>
              </a:rPr>
              <a:t>Apendicitida u </a:t>
            </a:r>
            <a:r>
              <a:rPr lang="cs-CZ" b="1" i="0" dirty="0">
                <a:solidFill>
                  <a:srgbClr val="212529"/>
                </a:solidFill>
                <a:effectLst/>
                <a:latin typeface="system-ui"/>
              </a:rPr>
              <a:t>kojenců a batolat </a:t>
            </a:r>
            <a:r>
              <a:rPr lang="cs-CZ" b="0" i="0" dirty="0">
                <a:solidFill>
                  <a:srgbClr val="212529"/>
                </a:solidFill>
                <a:effectLst/>
                <a:latin typeface="system-ui"/>
              </a:rPr>
              <a:t>je velmi zrádná, protože klinický obraz odpovídá spíše dyspepsii či enterokolitidě.</a:t>
            </a:r>
          </a:p>
          <a:p>
            <a:pPr algn="l">
              <a:buFont typeface="Arial" panose="020B0604020202020204" pitchFamily="34" charset="0"/>
              <a:buChar char="•"/>
            </a:pPr>
            <a:r>
              <a:rPr lang="cs-CZ" b="1" i="0" dirty="0">
                <a:solidFill>
                  <a:srgbClr val="212529"/>
                </a:solidFill>
                <a:effectLst/>
                <a:latin typeface="system-ui"/>
              </a:rPr>
              <a:t>Chlapci v adolescentním věku</a:t>
            </a:r>
            <a:r>
              <a:rPr lang="cs-CZ" b="0" i="0" dirty="0">
                <a:solidFill>
                  <a:srgbClr val="212529"/>
                </a:solidFill>
                <a:effectLst/>
                <a:latin typeface="system-ui"/>
              </a:rPr>
              <a:t> často </a:t>
            </a:r>
            <a:r>
              <a:rPr lang="cs-CZ" b="0" i="0" dirty="0" err="1">
                <a:solidFill>
                  <a:srgbClr val="212529"/>
                </a:solidFill>
                <a:effectLst/>
                <a:latin typeface="system-ui"/>
              </a:rPr>
              <a:t>disimulují</a:t>
            </a:r>
            <a:r>
              <a:rPr lang="cs-CZ" b="0" i="0" dirty="0">
                <a:solidFill>
                  <a:srgbClr val="212529"/>
                </a:solidFill>
                <a:effectLst/>
                <a:latin typeface="system-ui"/>
              </a:rPr>
              <a:t> a </a:t>
            </a:r>
            <a:r>
              <a:rPr lang="cs-CZ" b="1" i="0" dirty="0">
                <a:solidFill>
                  <a:srgbClr val="212529"/>
                </a:solidFill>
                <a:effectLst/>
                <a:latin typeface="system-ui"/>
              </a:rPr>
              <a:t>dívky </a:t>
            </a:r>
            <a:r>
              <a:rPr lang="cs-CZ" b="0" i="0" dirty="0">
                <a:solidFill>
                  <a:srgbClr val="212529"/>
                </a:solidFill>
                <a:effectLst/>
                <a:latin typeface="system-ui"/>
              </a:rPr>
              <a:t>mají naopak sklon vážně stonat.</a:t>
            </a:r>
          </a:p>
          <a:p>
            <a:pPr algn="l"/>
            <a:r>
              <a:rPr lang="cs-CZ" b="0" i="0" dirty="0">
                <a:solidFill>
                  <a:srgbClr val="212529"/>
                </a:solidFill>
                <a:effectLst/>
                <a:latin typeface="system-ui"/>
              </a:rPr>
              <a:t>Typický průběh</a:t>
            </a:r>
            <a:endParaRPr lang="cs-CZ" b="0" i="0" dirty="0">
              <a:solidFill>
                <a:srgbClr val="54595D"/>
              </a:solidFill>
              <a:effectLst/>
              <a:latin typeface="system-ui"/>
            </a:endParaRPr>
          </a:p>
          <a:p>
            <a:pPr algn="l"/>
            <a:r>
              <a:rPr lang="cs-CZ" b="0" i="0" dirty="0">
                <a:solidFill>
                  <a:srgbClr val="212529"/>
                </a:solidFill>
                <a:effectLst/>
                <a:latin typeface="system-ui"/>
              </a:rPr>
              <a:t>nejčastější prvotní příznak je  </a:t>
            </a:r>
            <a:r>
              <a:rPr lang="cs-CZ" b="1" i="0" dirty="0">
                <a:solidFill>
                  <a:srgbClr val="212529"/>
                </a:solidFill>
                <a:effectLst/>
                <a:latin typeface="system-ui"/>
              </a:rPr>
              <a:t>neurčitá tupá bolest břicha</a:t>
            </a:r>
            <a:r>
              <a:rPr lang="cs-CZ" b="0" i="0" dirty="0">
                <a:solidFill>
                  <a:srgbClr val="212529"/>
                </a:solidFill>
                <a:effectLst/>
                <a:latin typeface="system-ui"/>
              </a:rPr>
              <a:t>, často lokalizovaná nejdříve </a:t>
            </a:r>
            <a:r>
              <a:rPr lang="cs-CZ" b="0" i="0" dirty="0" err="1">
                <a:solidFill>
                  <a:srgbClr val="212529"/>
                </a:solidFill>
                <a:effectLst/>
                <a:latin typeface="system-ui"/>
              </a:rPr>
              <a:t>periumbilikálně</a:t>
            </a:r>
            <a:endParaRPr lang="cs-CZ" b="0" i="0" dirty="0">
              <a:solidFill>
                <a:srgbClr val="212529"/>
              </a:solidFill>
              <a:effectLst/>
              <a:latin typeface="system-ui"/>
            </a:endParaRPr>
          </a:p>
          <a:p>
            <a:pPr algn="l">
              <a:buFont typeface="Arial" panose="020B0604020202020204" pitchFamily="34" charset="0"/>
              <a:buChar char="•"/>
            </a:pPr>
            <a:r>
              <a:rPr lang="cs-CZ" b="0" i="0" dirty="0">
                <a:solidFill>
                  <a:srgbClr val="212529"/>
                </a:solidFill>
                <a:effectLst/>
                <a:latin typeface="system-ui"/>
              </a:rPr>
              <a:t>později se může přidat  </a:t>
            </a:r>
            <a:r>
              <a:rPr lang="cs-CZ" b="0" i="0" dirty="0" err="1">
                <a:solidFill>
                  <a:srgbClr val="212529"/>
                </a:solidFill>
                <a:effectLst/>
                <a:latin typeface="system-ui"/>
              </a:rPr>
              <a:t>nausea</a:t>
            </a:r>
            <a:r>
              <a:rPr lang="cs-CZ" b="0" i="0" dirty="0">
                <a:solidFill>
                  <a:srgbClr val="212529"/>
                </a:solidFill>
                <a:effectLst/>
                <a:latin typeface="system-ui"/>
              </a:rPr>
              <a:t>,  zvracení,  průjem a  nechutenství (pokud však tyto doprovodné příznaky byly přítomny ještě před nastoupením bolesti, tak je diagnóza akutní apendicitidy méně pravděpodobná)</a:t>
            </a:r>
          </a:p>
          <a:p>
            <a:pPr algn="l">
              <a:buFont typeface="Arial" panose="020B0604020202020204" pitchFamily="34" charset="0"/>
              <a:buChar char="•"/>
            </a:pPr>
            <a:r>
              <a:rPr lang="cs-CZ" b="0" i="0" dirty="0">
                <a:solidFill>
                  <a:srgbClr val="212529"/>
                </a:solidFill>
                <a:effectLst/>
                <a:latin typeface="system-ui"/>
              </a:rPr>
              <a:t>intermitentní či křečovitý charakter bolesti u apendicitidy není častý</a:t>
            </a:r>
          </a:p>
          <a:p>
            <a:pPr algn="l">
              <a:buFont typeface="Arial" panose="020B0604020202020204" pitchFamily="34" charset="0"/>
              <a:buChar char="•"/>
            </a:pPr>
            <a:r>
              <a:rPr lang="cs-CZ" b="0" i="0" dirty="0">
                <a:solidFill>
                  <a:srgbClr val="212529"/>
                </a:solidFill>
                <a:effectLst/>
                <a:latin typeface="system-ui"/>
              </a:rPr>
              <a:t>při progresi stavu se přidává  zvýšená tělesná teplota,  </a:t>
            </a:r>
            <a:r>
              <a:rPr lang="cs-CZ" b="0" i="0" u="none" strike="noStrike" dirty="0">
                <a:solidFill>
                  <a:srgbClr val="212529"/>
                </a:solidFill>
                <a:effectLst/>
                <a:latin typeface="system-ui"/>
                <a:hlinkClick r:id="rId8" tooltip="Tachykardie"/>
              </a:rPr>
              <a:t>Tachykardie</a:t>
            </a:r>
            <a:r>
              <a:rPr lang="cs-CZ" b="0" i="0" dirty="0">
                <a:solidFill>
                  <a:srgbClr val="212529"/>
                </a:solidFill>
                <a:effectLst/>
                <a:latin typeface="system-ui"/>
              </a:rPr>
              <a:t> a v krevním obraze  leukocytóza, bolest se přesouvá do </a:t>
            </a:r>
            <a:r>
              <a:rPr lang="cs-CZ" b="1" i="0" dirty="0">
                <a:solidFill>
                  <a:srgbClr val="212529"/>
                </a:solidFill>
                <a:effectLst/>
                <a:latin typeface="system-ui"/>
              </a:rPr>
              <a:t>pravého dolního kvadrantu břicha</a:t>
            </a:r>
            <a:r>
              <a:rPr lang="cs-CZ" b="0" i="0" dirty="0">
                <a:solidFill>
                  <a:srgbClr val="212529"/>
                </a:solidFill>
                <a:effectLst/>
                <a:latin typeface="system-ui"/>
              </a:rPr>
              <a:t> a mohou být přítomny klinické </a:t>
            </a:r>
            <a:r>
              <a:rPr lang="cs-CZ" b="1" i="0" dirty="0">
                <a:solidFill>
                  <a:srgbClr val="212529"/>
                </a:solidFill>
                <a:effectLst/>
                <a:latin typeface="system-ui"/>
              </a:rPr>
              <a:t>známky peritoneálního dráždění </a:t>
            </a:r>
            <a:r>
              <a:rPr lang="cs-CZ" b="0" i="0" dirty="0">
                <a:solidFill>
                  <a:srgbClr val="212529"/>
                </a:solidFill>
                <a:effectLst/>
                <a:latin typeface="system-ui"/>
              </a:rPr>
              <a:t>(pozitivní </a:t>
            </a:r>
            <a:r>
              <a:rPr lang="cs-CZ" b="0" i="0" u="none" strike="noStrike" dirty="0" err="1">
                <a:solidFill>
                  <a:srgbClr val="212529"/>
                </a:solidFill>
                <a:effectLst/>
                <a:latin typeface="system-ui"/>
                <a:hlinkClick r:id="rId11" tooltip="Pléniesovo znamení"/>
              </a:rPr>
              <a:t>Pléniesovo</a:t>
            </a:r>
            <a:r>
              <a:rPr lang="cs-CZ" b="0" i="0" dirty="0">
                <a:solidFill>
                  <a:srgbClr val="212529"/>
                </a:solidFill>
                <a:effectLst/>
                <a:latin typeface="system-ui"/>
              </a:rPr>
              <a:t>, </a:t>
            </a:r>
            <a:r>
              <a:rPr lang="cs-CZ" b="0" i="0" u="none" strike="noStrike" dirty="0" err="1">
                <a:solidFill>
                  <a:srgbClr val="212529"/>
                </a:solidFill>
                <a:effectLst/>
                <a:latin typeface="system-ui"/>
                <a:hlinkClick r:id="rId12" tooltip="Rovsingovo znamení"/>
              </a:rPr>
              <a:t>Rovsingovo</a:t>
            </a:r>
            <a:r>
              <a:rPr lang="cs-CZ" b="0" i="0" dirty="0">
                <a:solidFill>
                  <a:srgbClr val="212529"/>
                </a:solidFill>
                <a:effectLst/>
                <a:latin typeface="system-ui"/>
              </a:rPr>
              <a:t> či </a:t>
            </a:r>
            <a:r>
              <a:rPr lang="cs-CZ" b="0" i="0" u="none" strike="noStrike" dirty="0" err="1">
                <a:solidFill>
                  <a:srgbClr val="212529"/>
                </a:solidFill>
                <a:effectLst/>
                <a:latin typeface="system-ui"/>
                <a:hlinkClick r:id="rId13" tooltip="Blumbergovo znamení"/>
              </a:rPr>
              <a:t>Blumbergovo</a:t>
            </a:r>
            <a:r>
              <a:rPr lang="cs-CZ" b="0" i="0" u="none" strike="noStrike" dirty="0">
                <a:solidFill>
                  <a:srgbClr val="212529"/>
                </a:solidFill>
                <a:effectLst/>
                <a:latin typeface="system-ui"/>
                <a:hlinkClick r:id="rId13" tooltip="Blumbergovo znamení"/>
              </a:rPr>
              <a:t> </a:t>
            </a:r>
            <a:r>
              <a:rPr lang="cs-CZ" b="0" i="0" u="none" strike="noStrike" dirty="0" err="1">
                <a:solidFill>
                  <a:srgbClr val="212529"/>
                </a:solidFill>
                <a:effectLst/>
                <a:latin typeface="system-ui"/>
                <a:hlinkClick r:id="rId13" tooltip="Blumbergovo znamení"/>
              </a:rPr>
              <a:t>znanení</a:t>
            </a:r>
            <a:r>
              <a:rPr lang="cs-CZ" b="0" i="0" dirty="0">
                <a:solidFill>
                  <a:srgbClr val="212529"/>
                </a:solidFill>
                <a:effectLst/>
                <a:latin typeface="system-ui"/>
              </a:rPr>
              <a:t>, </a:t>
            </a:r>
            <a:r>
              <a:rPr lang="cs-CZ" b="0" i="0" dirty="0" err="1">
                <a:solidFill>
                  <a:srgbClr val="212529"/>
                </a:solidFill>
                <a:effectLst/>
                <a:latin typeface="system-ui"/>
              </a:rPr>
              <a:t>obturátorový</a:t>
            </a:r>
            <a:r>
              <a:rPr lang="cs-CZ" b="0" i="0" dirty="0">
                <a:solidFill>
                  <a:srgbClr val="212529"/>
                </a:solidFill>
                <a:effectLst/>
                <a:latin typeface="system-ui"/>
              </a:rPr>
              <a:t> či </a:t>
            </a:r>
            <a:r>
              <a:rPr lang="cs-CZ" b="0" i="0" dirty="0" err="1">
                <a:solidFill>
                  <a:srgbClr val="212529"/>
                </a:solidFill>
                <a:effectLst/>
                <a:latin typeface="system-ui"/>
              </a:rPr>
              <a:t>psoatový</a:t>
            </a:r>
            <a:r>
              <a:rPr lang="cs-CZ" b="0" i="0" dirty="0">
                <a:solidFill>
                  <a:srgbClr val="212529"/>
                </a:solidFill>
                <a:effectLst/>
                <a:latin typeface="system-ui"/>
              </a:rPr>
              <a:t> příznak)</a:t>
            </a:r>
          </a:p>
          <a:p>
            <a:pPr algn="l">
              <a:buFont typeface="Arial" panose="020B0604020202020204" pitchFamily="34" charset="0"/>
              <a:buChar char="•"/>
            </a:pPr>
            <a:r>
              <a:rPr lang="cs-CZ" b="0" i="0" dirty="0">
                <a:solidFill>
                  <a:srgbClr val="212529"/>
                </a:solidFill>
                <a:effectLst/>
                <a:latin typeface="system-ui"/>
              </a:rPr>
              <a:t>děti si mohou bolestivou oblast chránit (především při fyzikálním vyšetření na lůžku)</a:t>
            </a:r>
          </a:p>
          <a:p>
            <a:pPr algn="l">
              <a:buFont typeface="Arial" panose="020B0604020202020204" pitchFamily="34" charset="0"/>
              <a:buChar char="•"/>
            </a:pPr>
            <a:r>
              <a:rPr lang="cs-CZ" b="0" i="0" dirty="0">
                <a:solidFill>
                  <a:srgbClr val="212529"/>
                </a:solidFill>
                <a:effectLst/>
                <a:latin typeface="system-ui"/>
              </a:rPr>
              <a:t>bolestivý bývá také pohyb (</a:t>
            </a:r>
            <a:r>
              <a:rPr lang="cs-CZ" b="0" i="0" dirty="0" err="1">
                <a:solidFill>
                  <a:srgbClr val="212529"/>
                </a:solidFill>
                <a:effectLst/>
                <a:latin typeface="system-ui"/>
              </a:rPr>
              <a:t>antalgické</a:t>
            </a:r>
            <a:r>
              <a:rPr lang="cs-CZ" b="0" i="0" dirty="0">
                <a:solidFill>
                  <a:srgbClr val="212529"/>
                </a:solidFill>
                <a:effectLst/>
                <a:latin typeface="system-ui"/>
              </a:rPr>
              <a:t> držení těla nebo reakce pacienta po skoku na místě)</a:t>
            </a:r>
          </a:p>
          <a:p>
            <a:pPr algn="l"/>
            <a:r>
              <a:rPr lang="cs-CZ" b="0" i="0" dirty="0">
                <a:solidFill>
                  <a:srgbClr val="212529"/>
                </a:solidFill>
                <a:effectLst/>
                <a:latin typeface="system-ui"/>
              </a:rPr>
              <a:t>Odlišnosti dle lokalizace apendixu</a:t>
            </a:r>
            <a:endParaRPr lang="cs-CZ" b="0" i="0" dirty="0">
              <a:solidFill>
                <a:srgbClr val="54595D"/>
              </a:solidFill>
              <a:effectLst/>
              <a:latin typeface="system-ui"/>
            </a:endParaRPr>
          </a:p>
          <a:p>
            <a:pPr algn="l"/>
            <a:r>
              <a:rPr lang="cs-CZ" b="0" i="0" dirty="0">
                <a:solidFill>
                  <a:srgbClr val="212529"/>
                </a:solidFill>
                <a:effectLst/>
                <a:latin typeface="system-ui"/>
              </a:rPr>
              <a:t>Známky peritoneálního dráždění nemusí být přítomné, pokud mezi apendixem a peritoneem je překážka:</a:t>
            </a:r>
          </a:p>
          <a:p>
            <a:pPr algn="l">
              <a:buFont typeface="Arial" panose="020B0604020202020204" pitchFamily="34" charset="0"/>
              <a:buChar char="•"/>
            </a:pPr>
            <a:r>
              <a:rPr lang="cs-CZ" b="0" i="0" dirty="0">
                <a:solidFill>
                  <a:srgbClr val="212529"/>
                </a:solidFill>
                <a:effectLst/>
                <a:latin typeface="system-ui"/>
              </a:rPr>
              <a:t>Apendix může být překrytý omentem, mesenteriem či tenkým střevem, zákonitě tomu tak je při </a:t>
            </a:r>
            <a:r>
              <a:rPr lang="cs-CZ" b="1" i="0" dirty="0" err="1">
                <a:solidFill>
                  <a:srgbClr val="212529"/>
                </a:solidFill>
                <a:effectLst/>
                <a:latin typeface="system-ui"/>
              </a:rPr>
              <a:t>retrocékální</a:t>
            </a:r>
            <a:r>
              <a:rPr lang="cs-CZ" b="1" i="0" dirty="0">
                <a:solidFill>
                  <a:srgbClr val="212529"/>
                </a:solidFill>
                <a:effectLst/>
                <a:latin typeface="system-ui"/>
              </a:rPr>
              <a:t> poloze</a:t>
            </a:r>
            <a:r>
              <a:rPr lang="cs-CZ" b="0" i="0" dirty="0">
                <a:solidFill>
                  <a:srgbClr val="212529"/>
                </a:solidFill>
                <a:effectLst/>
                <a:latin typeface="system-ui"/>
              </a:rPr>
              <a:t> apendixu.</a:t>
            </a:r>
          </a:p>
          <a:p>
            <a:pPr algn="l">
              <a:buFont typeface="Arial" panose="020B0604020202020204" pitchFamily="34" charset="0"/>
              <a:buChar char="•"/>
            </a:pPr>
            <a:r>
              <a:rPr lang="cs-CZ" b="0" i="0" dirty="0">
                <a:solidFill>
                  <a:srgbClr val="212529"/>
                </a:solidFill>
                <a:effectLst/>
                <a:latin typeface="system-ui"/>
              </a:rPr>
              <a:t>Pokud je apendix v </a:t>
            </a:r>
            <a:r>
              <a:rPr lang="cs-CZ" b="1" i="0" dirty="0" err="1">
                <a:solidFill>
                  <a:srgbClr val="212529"/>
                </a:solidFill>
                <a:effectLst/>
                <a:latin typeface="system-ui"/>
              </a:rPr>
              <a:t>laterocekální</a:t>
            </a:r>
            <a:r>
              <a:rPr lang="cs-CZ" b="1" i="0" dirty="0">
                <a:solidFill>
                  <a:srgbClr val="212529"/>
                </a:solidFill>
                <a:effectLst/>
                <a:latin typeface="system-ui"/>
              </a:rPr>
              <a:t> poloze</a:t>
            </a:r>
            <a:r>
              <a:rPr lang="cs-CZ" b="0" i="0" dirty="0">
                <a:solidFill>
                  <a:srgbClr val="212529"/>
                </a:solidFill>
                <a:effectLst/>
                <a:latin typeface="system-ui"/>
              </a:rPr>
              <a:t>, tak se palpační bolestivost zvýrazní v poloze pacienta na levém boku.</a:t>
            </a:r>
          </a:p>
          <a:p>
            <a:pPr algn="l">
              <a:buFont typeface="Arial" panose="020B0604020202020204" pitchFamily="34" charset="0"/>
              <a:buChar char="•"/>
            </a:pPr>
            <a:r>
              <a:rPr lang="cs-CZ" b="0" i="0" dirty="0">
                <a:solidFill>
                  <a:srgbClr val="212529"/>
                </a:solidFill>
                <a:effectLst/>
                <a:latin typeface="system-ui"/>
              </a:rPr>
              <a:t>Při </a:t>
            </a:r>
            <a:r>
              <a:rPr lang="cs-CZ" b="1" i="0" dirty="0" err="1">
                <a:solidFill>
                  <a:srgbClr val="212529"/>
                </a:solidFill>
                <a:effectLst/>
                <a:latin typeface="system-ui"/>
              </a:rPr>
              <a:t>subhepatální</a:t>
            </a:r>
            <a:r>
              <a:rPr lang="cs-CZ" b="1" i="0" dirty="0">
                <a:solidFill>
                  <a:srgbClr val="212529"/>
                </a:solidFill>
                <a:effectLst/>
                <a:latin typeface="system-ui"/>
              </a:rPr>
              <a:t> lokalizaci</a:t>
            </a:r>
            <a:r>
              <a:rPr lang="cs-CZ" b="0" i="0" dirty="0">
                <a:solidFill>
                  <a:srgbClr val="212529"/>
                </a:solidFill>
                <a:effectLst/>
                <a:latin typeface="system-ui"/>
              </a:rPr>
              <a:t> apendixu může klinický stav pacienta připomínat cholecystitidu.</a:t>
            </a:r>
          </a:p>
          <a:p>
            <a:pPr algn="l">
              <a:buFont typeface="Arial" panose="020B0604020202020204" pitchFamily="34" charset="0"/>
              <a:buChar char="•"/>
            </a:pPr>
            <a:r>
              <a:rPr lang="cs-CZ" b="0" i="0" dirty="0">
                <a:solidFill>
                  <a:srgbClr val="212529"/>
                </a:solidFill>
                <a:effectLst/>
                <a:latin typeface="system-ui"/>
              </a:rPr>
              <a:t>Při</a:t>
            </a:r>
            <a:r>
              <a:rPr lang="cs-CZ" b="1" i="0" dirty="0">
                <a:solidFill>
                  <a:srgbClr val="212529"/>
                </a:solidFill>
                <a:effectLst/>
                <a:latin typeface="system-ui"/>
              </a:rPr>
              <a:t> </a:t>
            </a:r>
            <a:r>
              <a:rPr lang="cs-CZ" b="1" i="0" dirty="0" err="1">
                <a:solidFill>
                  <a:srgbClr val="212529"/>
                </a:solidFill>
                <a:effectLst/>
                <a:latin typeface="system-ui"/>
              </a:rPr>
              <a:t>pelvické</a:t>
            </a:r>
            <a:r>
              <a:rPr lang="cs-CZ" b="1" i="0" dirty="0">
                <a:solidFill>
                  <a:srgbClr val="212529"/>
                </a:solidFill>
                <a:effectLst/>
                <a:latin typeface="system-ui"/>
              </a:rPr>
              <a:t> poloze</a:t>
            </a:r>
            <a:r>
              <a:rPr lang="cs-CZ" b="0" i="0" dirty="0">
                <a:solidFill>
                  <a:srgbClr val="212529"/>
                </a:solidFill>
                <a:effectLst/>
                <a:latin typeface="system-ui"/>
              </a:rPr>
              <a:t> apendix směřuje do malé pánve a může iritovat </a:t>
            </a:r>
            <a:r>
              <a:rPr lang="cs-CZ" b="0" i="0" dirty="0" err="1">
                <a:solidFill>
                  <a:srgbClr val="212529"/>
                </a:solidFill>
                <a:effectLst/>
                <a:latin typeface="system-ui"/>
              </a:rPr>
              <a:t>sigmoideum</a:t>
            </a:r>
            <a:r>
              <a:rPr lang="cs-CZ" b="0" i="0" dirty="0">
                <a:solidFill>
                  <a:srgbClr val="212529"/>
                </a:solidFill>
                <a:effectLst/>
                <a:latin typeface="system-ui"/>
              </a:rPr>
              <a:t> (tenesmy a průjmy) nebo močový měchýř (dysurické potíže a </a:t>
            </a:r>
            <a:r>
              <a:rPr lang="cs-CZ" b="0" i="0" dirty="0" err="1">
                <a:solidFill>
                  <a:srgbClr val="212529"/>
                </a:solidFill>
                <a:effectLst/>
                <a:latin typeface="system-ui"/>
              </a:rPr>
              <a:t>polakisurie</a:t>
            </a:r>
            <a:r>
              <a:rPr lang="cs-CZ" b="0" i="0" dirty="0">
                <a:solidFill>
                  <a:srgbClr val="212529"/>
                </a:solidFill>
                <a:effectLst/>
                <a:latin typeface="system-ui"/>
              </a:rPr>
              <a:t>).</a:t>
            </a:r>
          </a:p>
          <a:p>
            <a:pPr algn="l"/>
            <a:r>
              <a:rPr lang="cs-CZ" b="0" i="0" dirty="0">
                <a:solidFill>
                  <a:srgbClr val="212529"/>
                </a:solidFill>
                <a:effectLst/>
                <a:latin typeface="system-ui"/>
              </a:rPr>
              <a:t>Komplikovaný průběh</a:t>
            </a:r>
            <a:endParaRPr lang="cs-CZ" b="0" i="0" dirty="0">
              <a:solidFill>
                <a:srgbClr val="54595D"/>
              </a:solidFill>
              <a:effectLst/>
              <a:latin typeface="system-ui"/>
            </a:endParaRPr>
          </a:p>
          <a:p>
            <a:pPr algn="l"/>
            <a:r>
              <a:rPr lang="cs-CZ" b="1" i="0" dirty="0">
                <a:solidFill>
                  <a:srgbClr val="212529"/>
                </a:solidFill>
                <a:effectLst/>
                <a:latin typeface="system-ui"/>
              </a:rPr>
              <a:t>Difúzní hnisavá peritonitida</a:t>
            </a:r>
            <a:endParaRPr lang="cs-CZ" b="0" i="0" dirty="0">
              <a:solidFill>
                <a:srgbClr val="212529"/>
              </a:solidFill>
              <a:effectLst/>
              <a:latin typeface="system-ui"/>
            </a:endParaRPr>
          </a:p>
          <a:p>
            <a:pPr marL="742950" lvl="1" indent="-285750" algn="l">
              <a:buFont typeface="Arial" panose="020B0604020202020204" pitchFamily="34" charset="0"/>
              <a:buChar char="•"/>
            </a:pPr>
            <a:r>
              <a:rPr lang="cs-CZ" b="0" i="0" dirty="0">
                <a:solidFill>
                  <a:srgbClr val="212529"/>
                </a:solidFill>
                <a:effectLst/>
                <a:latin typeface="system-ui"/>
              </a:rPr>
              <a:t>došlo k perforaci apendixu a hnisavý zánět se dostal do jeho okolí</a:t>
            </a:r>
          </a:p>
          <a:p>
            <a:pPr marL="742950" lvl="1" indent="-285750" algn="l">
              <a:buFont typeface="Arial" panose="020B0604020202020204" pitchFamily="34" charset="0"/>
              <a:buChar char="•"/>
            </a:pPr>
            <a:r>
              <a:rPr lang="cs-CZ" b="0" i="0" dirty="0">
                <a:solidFill>
                  <a:srgbClr val="212529"/>
                </a:solidFill>
                <a:effectLst/>
                <a:latin typeface="system-ui"/>
              </a:rPr>
              <a:t>pacient bývá febrilní, má nauzeu a opakovaně zvrací (může být výrazně dehydratován)</a:t>
            </a:r>
          </a:p>
          <a:p>
            <a:pPr marL="742950" lvl="1" indent="-285750" algn="l">
              <a:buFont typeface="Arial" panose="020B0604020202020204" pitchFamily="34" charset="0"/>
              <a:buChar char="•"/>
            </a:pPr>
            <a:r>
              <a:rPr lang="cs-CZ" b="0" i="0" dirty="0">
                <a:solidFill>
                  <a:srgbClr val="212529"/>
                </a:solidFill>
                <a:effectLst/>
                <a:latin typeface="system-ui"/>
              </a:rPr>
              <a:t>břicho dýchá omezeně, peristaltika je oslabená až vymizelá</a:t>
            </a:r>
          </a:p>
          <a:p>
            <a:pPr marL="742950" lvl="1" indent="-285750" algn="l">
              <a:buFont typeface="Arial" panose="020B0604020202020204" pitchFamily="34" charset="0"/>
              <a:buChar char="•"/>
            </a:pPr>
            <a:r>
              <a:rPr lang="cs-CZ" b="0" i="0" dirty="0">
                <a:solidFill>
                  <a:srgbClr val="212529"/>
                </a:solidFill>
                <a:effectLst/>
                <a:latin typeface="system-ui"/>
              </a:rPr>
              <a:t>břicho je palpačně výrazně bolestivé s poměrně jasnými známkami peritoneálního dráždění</a:t>
            </a:r>
          </a:p>
          <a:p>
            <a:pPr algn="l">
              <a:buFont typeface="Arial" panose="020B0604020202020204" pitchFamily="34" charset="0"/>
              <a:buChar char="•"/>
            </a:pPr>
            <a:r>
              <a:rPr lang="cs-CZ" b="1" i="0" dirty="0" err="1">
                <a:solidFill>
                  <a:srgbClr val="212529"/>
                </a:solidFill>
                <a:effectLst/>
                <a:latin typeface="system-ui"/>
              </a:rPr>
              <a:t>Periapendikulární</a:t>
            </a:r>
            <a:r>
              <a:rPr lang="cs-CZ" b="1" i="0" dirty="0">
                <a:solidFill>
                  <a:srgbClr val="212529"/>
                </a:solidFill>
                <a:effectLst/>
                <a:latin typeface="system-ui"/>
              </a:rPr>
              <a:t> absces</a:t>
            </a:r>
            <a:endParaRPr lang="cs-CZ" b="0" i="0" dirty="0">
              <a:solidFill>
                <a:srgbClr val="212529"/>
              </a:solidFill>
              <a:effectLst/>
              <a:latin typeface="system-ui"/>
            </a:endParaRPr>
          </a:p>
          <a:p>
            <a:pPr marL="742950" lvl="1" indent="-285750" algn="l">
              <a:buFont typeface="Arial" panose="020B0604020202020204" pitchFamily="34" charset="0"/>
              <a:buChar char="•"/>
            </a:pPr>
            <a:r>
              <a:rPr lang="cs-CZ" b="0" i="0" dirty="0">
                <a:solidFill>
                  <a:srgbClr val="212529"/>
                </a:solidFill>
                <a:effectLst/>
                <a:latin typeface="system-ui"/>
              </a:rPr>
              <a:t>zánět v tomto případě prostoupil do okolí apendixu také po perforaci, byl však úspěšně ohraničen za vzniku abscesového ložiska</a:t>
            </a:r>
          </a:p>
          <a:p>
            <a:pPr marL="742950" lvl="1" indent="-285750" algn="l">
              <a:buFont typeface="Arial" panose="020B0604020202020204" pitchFamily="34" charset="0"/>
              <a:buChar char="•"/>
            </a:pPr>
            <a:r>
              <a:rPr lang="cs-CZ" b="0" i="0" dirty="0">
                <a:solidFill>
                  <a:srgbClr val="212529"/>
                </a:solidFill>
                <a:effectLst/>
                <a:latin typeface="system-ui"/>
              </a:rPr>
              <a:t>pacient bývá febrilní, má nauzeu a zvrací</a:t>
            </a:r>
          </a:p>
          <a:p>
            <a:pPr marL="742950" lvl="1" indent="-285750" algn="l">
              <a:buFont typeface="Arial" panose="020B0604020202020204" pitchFamily="34" charset="0"/>
              <a:buChar char="•"/>
            </a:pPr>
            <a:r>
              <a:rPr lang="cs-CZ" b="0" i="0" dirty="0">
                <a:solidFill>
                  <a:srgbClr val="212529"/>
                </a:solidFill>
                <a:effectLst/>
                <a:latin typeface="system-ui"/>
              </a:rPr>
              <a:t>při fyzikálním vyšetření břicha jsou známky paralytického ileu</a:t>
            </a:r>
          </a:p>
          <a:p>
            <a:pPr marL="742950" lvl="1" indent="-285750" algn="l">
              <a:buFont typeface="Arial" panose="020B0604020202020204" pitchFamily="34" charset="0"/>
              <a:buChar char="•"/>
            </a:pPr>
            <a:r>
              <a:rPr lang="cs-CZ" b="0" i="0" dirty="0">
                <a:solidFill>
                  <a:srgbClr val="212529"/>
                </a:solidFill>
                <a:effectLst/>
                <a:latin typeface="system-ui"/>
              </a:rPr>
              <a:t>břicho je mírně </a:t>
            </a:r>
            <a:r>
              <a:rPr lang="cs-CZ" b="0" i="0" dirty="0" err="1">
                <a:solidFill>
                  <a:srgbClr val="212529"/>
                </a:solidFill>
                <a:effectLst/>
                <a:latin typeface="system-ui"/>
              </a:rPr>
              <a:t>distendované</a:t>
            </a:r>
            <a:r>
              <a:rPr lang="cs-CZ" b="0" i="0" dirty="0">
                <a:solidFill>
                  <a:srgbClr val="212529"/>
                </a:solidFill>
                <a:effectLst/>
                <a:latin typeface="system-ui"/>
              </a:rPr>
              <a:t> a difúzně bolestivé, maximum bolestivosti je v pravém hypogastriu a známky peritoneálního dráždění jsou naznačené</a:t>
            </a:r>
          </a:p>
          <a:p>
            <a:pPr algn="l">
              <a:buFont typeface="Arial" panose="020B0604020202020204" pitchFamily="34" charset="0"/>
              <a:buChar char="•"/>
            </a:pPr>
            <a:r>
              <a:rPr lang="cs-CZ" b="1" i="0" dirty="0">
                <a:solidFill>
                  <a:srgbClr val="212529"/>
                </a:solidFill>
                <a:effectLst/>
                <a:latin typeface="system-ui"/>
              </a:rPr>
              <a:t>Trojdobý průběh apendicitidy</a:t>
            </a:r>
            <a:endParaRPr lang="cs-CZ" b="0" i="0" dirty="0">
              <a:solidFill>
                <a:srgbClr val="212529"/>
              </a:solidFill>
              <a:effectLst/>
              <a:latin typeface="system-ui"/>
            </a:endParaRPr>
          </a:p>
          <a:p>
            <a:pPr marL="742950" lvl="1" indent="-285750" algn="l">
              <a:buFont typeface="Arial" panose="020B0604020202020204" pitchFamily="34" charset="0"/>
              <a:buChar char="•"/>
            </a:pPr>
            <a:r>
              <a:rPr lang="cs-CZ" b="0" i="0" dirty="0">
                <a:solidFill>
                  <a:srgbClr val="212529"/>
                </a:solidFill>
                <a:effectLst/>
                <a:latin typeface="system-ui"/>
              </a:rPr>
              <a:t>došlo k perforaci apendixu a vzniku </a:t>
            </a:r>
            <a:r>
              <a:rPr lang="cs-CZ" b="0" i="0" dirty="0" err="1">
                <a:solidFill>
                  <a:srgbClr val="212529"/>
                </a:solidFill>
                <a:effectLst/>
                <a:latin typeface="system-ui"/>
              </a:rPr>
              <a:t>periapendikulárního</a:t>
            </a:r>
            <a:r>
              <a:rPr lang="cs-CZ" b="0" i="0" dirty="0">
                <a:solidFill>
                  <a:srgbClr val="212529"/>
                </a:solidFill>
                <a:effectLst/>
                <a:latin typeface="system-ui"/>
              </a:rPr>
              <a:t> abscesu, následně k perforaci abscesu a vzniku difúzní hnisavé peritonitidy</a:t>
            </a:r>
          </a:p>
          <a:p>
            <a:pPr algn="l">
              <a:buFont typeface="Arial" panose="020B0604020202020204" pitchFamily="34" charset="0"/>
              <a:buChar char="•"/>
            </a:pPr>
            <a:r>
              <a:rPr lang="cs-CZ" b="1" i="0" dirty="0" err="1">
                <a:solidFill>
                  <a:srgbClr val="212529"/>
                </a:solidFill>
                <a:effectLst/>
                <a:latin typeface="system-ui"/>
              </a:rPr>
              <a:t>Periapendikulární</a:t>
            </a:r>
            <a:r>
              <a:rPr lang="cs-CZ" b="1" i="0" dirty="0">
                <a:solidFill>
                  <a:srgbClr val="212529"/>
                </a:solidFill>
                <a:effectLst/>
                <a:latin typeface="system-ui"/>
              </a:rPr>
              <a:t> infiltrát</a:t>
            </a:r>
            <a:endParaRPr lang="cs-CZ" b="0" i="0" dirty="0">
              <a:solidFill>
                <a:srgbClr val="212529"/>
              </a:solidFill>
              <a:effectLst/>
              <a:latin typeface="system-ui"/>
            </a:endParaRPr>
          </a:p>
          <a:p>
            <a:pPr marL="742950" lvl="1" indent="-285750" algn="l">
              <a:buFont typeface="Arial" panose="020B0604020202020204" pitchFamily="34" charset="0"/>
              <a:buChar char="•"/>
            </a:pPr>
            <a:r>
              <a:rPr lang="cs-CZ" b="0" i="0" dirty="0">
                <a:solidFill>
                  <a:srgbClr val="212529"/>
                </a:solidFill>
                <a:effectLst/>
                <a:latin typeface="system-ui"/>
              </a:rPr>
              <a:t>atypická a relativně málo častá forma akutní apendicitidy</a:t>
            </a:r>
          </a:p>
          <a:p>
            <a:pPr marL="742950" lvl="1" indent="-285750" algn="l">
              <a:buFont typeface="Arial" panose="020B0604020202020204" pitchFamily="34" charset="0"/>
              <a:buChar char="•"/>
            </a:pPr>
            <a:r>
              <a:rPr lang="cs-CZ" b="0" i="0" dirty="0">
                <a:solidFill>
                  <a:srgbClr val="212529"/>
                </a:solidFill>
                <a:effectLst/>
                <a:latin typeface="system-ui"/>
              </a:rPr>
              <a:t>zánět pokročí z lumen přes stěnu do okolí a fibrin přilepí okolní struktury k apendixu (střevo, omentum, ovarium)</a:t>
            </a:r>
          </a:p>
          <a:p>
            <a:pPr marL="742950" lvl="1" indent="-285750" algn="l">
              <a:buFont typeface="Arial" panose="020B0604020202020204" pitchFamily="34" charset="0"/>
              <a:buChar char="•"/>
            </a:pPr>
            <a:r>
              <a:rPr lang="cs-CZ" b="0" i="0" dirty="0">
                <a:solidFill>
                  <a:srgbClr val="212529"/>
                </a:solidFill>
                <a:effectLst/>
                <a:latin typeface="system-ui"/>
              </a:rPr>
              <a:t>anamnéza bývá delší (10-14 dní)</a:t>
            </a:r>
          </a:p>
          <a:p>
            <a:pPr marL="742950" lvl="1" indent="-285750" algn="l">
              <a:buFont typeface="Arial" panose="020B0604020202020204" pitchFamily="34" charset="0"/>
              <a:buChar char="•"/>
            </a:pPr>
            <a:r>
              <a:rPr lang="cs-CZ" b="0" i="0" dirty="0">
                <a:solidFill>
                  <a:srgbClr val="212529"/>
                </a:solidFill>
                <a:effectLst/>
                <a:latin typeface="system-ui"/>
              </a:rPr>
              <a:t>potíže dítěte nebývají paradoxně výrazné (chybí zvracení, max. </a:t>
            </a:r>
            <a:r>
              <a:rPr lang="cs-CZ" b="0" i="0" dirty="0" err="1">
                <a:solidFill>
                  <a:srgbClr val="212529"/>
                </a:solidFill>
                <a:effectLst/>
                <a:latin typeface="system-ui"/>
              </a:rPr>
              <a:t>subefebrilie</a:t>
            </a:r>
            <a:r>
              <a:rPr lang="cs-CZ" b="0" i="0" dirty="0">
                <a:solidFill>
                  <a:srgbClr val="212529"/>
                </a:solidFill>
                <a:effectLst/>
                <a:latin typeface="system-ui"/>
              </a:rPr>
              <a:t>)</a:t>
            </a:r>
          </a:p>
          <a:p>
            <a:pPr marL="742950" lvl="1" indent="-285750" algn="l">
              <a:buFont typeface="Arial" panose="020B0604020202020204" pitchFamily="34" charset="0"/>
              <a:buChar char="•"/>
            </a:pPr>
            <a:r>
              <a:rPr lang="cs-CZ" b="0" i="0" dirty="0">
                <a:solidFill>
                  <a:srgbClr val="212529"/>
                </a:solidFill>
                <a:effectLst/>
                <a:latin typeface="system-ui"/>
              </a:rPr>
              <a:t>v laboratoři bývá mírná elevace zánětlivých parametrů</a:t>
            </a:r>
          </a:p>
          <a:p>
            <a:pPr marL="742950" lvl="1" indent="-285750" algn="l">
              <a:buFont typeface="Arial" panose="020B0604020202020204" pitchFamily="34" charset="0"/>
              <a:buChar char="•"/>
            </a:pPr>
            <a:r>
              <a:rPr lang="cs-CZ" b="0" i="0" dirty="0">
                <a:solidFill>
                  <a:srgbClr val="212529"/>
                </a:solidFill>
                <a:effectLst/>
                <a:latin typeface="system-ui"/>
              </a:rPr>
              <a:t>při palpaci břicha může být hmatná rezistence tužšího charakteru v pravém hypogastriu, která je dobře patrná při palpaci per </a:t>
            </a:r>
            <a:r>
              <a:rPr lang="cs-CZ" b="0" i="0" dirty="0" err="1">
                <a:solidFill>
                  <a:srgbClr val="212529"/>
                </a:solidFill>
                <a:effectLst/>
                <a:latin typeface="system-ui"/>
              </a:rPr>
              <a:t>rectum</a:t>
            </a:r>
            <a:endParaRPr lang="cs-CZ" b="0" i="0" dirty="0">
              <a:solidFill>
                <a:srgbClr val="212529"/>
              </a:solidFill>
              <a:effectLst/>
              <a:latin typeface="system-ui"/>
            </a:endParaRPr>
          </a:p>
          <a:p>
            <a:pPr marL="742950" lvl="1" indent="-285750" algn="l">
              <a:buFont typeface="Arial" panose="020B0604020202020204" pitchFamily="34" charset="0"/>
              <a:buChar char="•"/>
            </a:pPr>
            <a:r>
              <a:rPr lang="cs-CZ" b="0" i="0" dirty="0">
                <a:solidFill>
                  <a:srgbClr val="212529"/>
                </a:solidFill>
                <a:effectLst/>
                <a:latin typeface="system-ui"/>
              </a:rPr>
              <a:t>diagnózu potvrdí nález na UZ břicha</a:t>
            </a: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39</a:t>
            </a:fld>
            <a:endParaRPr lang="cs-CZ"/>
          </a:p>
        </p:txBody>
      </p:sp>
    </p:spTree>
    <p:extLst>
      <p:ext uri="{BB962C8B-B14F-4D97-AF65-F5344CB8AC3E}">
        <p14:creationId xmlns:p14="http://schemas.microsoft.com/office/powerpoint/2010/main" val="2365330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12529"/>
                </a:solidFill>
                <a:effectLst/>
                <a:latin typeface="system-ui"/>
              </a:rPr>
              <a:t>je imunitně zprostředkované, zánětlivé systémové onemocnění, které vyvolává gluten obsažený v některých obilovinách (a jemu podobné prolaminy u geneticky vnímavých jedinců). Celiakie má různorodý klinický obraz a může být i asymptomatická. U dětí dominují gastrointestinální příznaky, neprospívání, porucha růstu a anémie z deficitu železa. Základem diagnostiky je průkaz protilátek proti tkáňové </a:t>
            </a:r>
            <a:r>
              <a:rPr lang="cs-CZ" b="0" i="0" dirty="0" err="1">
                <a:solidFill>
                  <a:srgbClr val="212529"/>
                </a:solidFill>
                <a:effectLst/>
                <a:latin typeface="system-ui"/>
              </a:rPr>
              <a:t>transglutamináze</a:t>
            </a:r>
            <a:r>
              <a:rPr lang="cs-CZ" b="0" i="0" dirty="0">
                <a:solidFill>
                  <a:srgbClr val="212529"/>
                </a:solidFill>
                <a:effectLst/>
                <a:latin typeface="system-ui"/>
              </a:rPr>
              <a:t> 2. typu (anti-TG2), která hraje roli v patogenezi celiakie. 90 % pacientů s celiakií má HLA-DQ2 a zbývajících 10 % má HLA-DQ8 </a:t>
            </a:r>
            <a:r>
              <a:rPr lang="cs-CZ" b="0" i="0" dirty="0" err="1">
                <a:solidFill>
                  <a:srgbClr val="212529"/>
                </a:solidFill>
                <a:effectLst/>
                <a:latin typeface="system-ui"/>
              </a:rPr>
              <a:t>haplotyp</a:t>
            </a:r>
            <a:r>
              <a:rPr lang="cs-CZ" b="0" i="0" dirty="0">
                <a:solidFill>
                  <a:srgbClr val="212529"/>
                </a:solidFill>
                <a:effectLst/>
                <a:latin typeface="system-ui"/>
              </a:rPr>
              <a:t>.</a:t>
            </a:r>
            <a:r>
              <a:rPr lang="cs-CZ" b="0" i="0" u="none" strike="noStrike" baseline="30000" dirty="0">
                <a:solidFill>
                  <a:srgbClr val="212529"/>
                </a:solidFill>
                <a:effectLst/>
                <a:latin typeface="system-ui"/>
              </a:rPr>
              <a:t> </a:t>
            </a:r>
            <a:r>
              <a:rPr lang="cs-CZ" b="0" i="0" dirty="0">
                <a:solidFill>
                  <a:srgbClr val="212529"/>
                </a:solidFill>
                <a:effectLst/>
                <a:latin typeface="system-ui"/>
              </a:rPr>
              <a:t>Kauzální terapií je celoživotní bezlepková dieta.</a:t>
            </a: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Epidemiologie</a:t>
            </a:r>
          </a:p>
          <a:p>
            <a:pPr algn="l"/>
            <a:r>
              <a:rPr lang="cs-CZ" b="0" i="0" dirty="0">
                <a:solidFill>
                  <a:srgbClr val="212529"/>
                </a:solidFill>
                <a:effectLst/>
                <a:latin typeface="system-ui"/>
              </a:rPr>
              <a:t>Prevalence v Evropě a v USA je 3–13 případů onemocnění na 1000 dětí do 15 let věku.</a:t>
            </a:r>
          </a:p>
          <a:p>
            <a:pPr algn="l"/>
            <a:r>
              <a:rPr lang="cs-CZ" b="0" i="0" dirty="0">
                <a:solidFill>
                  <a:srgbClr val="212529"/>
                </a:solidFill>
                <a:effectLst/>
                <a:latin typeface="system-ui"/>
              </a:rPr>
              <a:t>Výskyt u rodinných příslušníků prvního stupně je 8–18 %, u jednovaječných dvojčat dosahuje přibližně 70 %.</a:t>
            </a:r>
          </a:p>
          <a:p>
            <a:pPr algn="l"/>
            <a:r>
              <a:rPr lang="cs-CZ" b="0" i="0" dirty="0">
                <a:solidFill>
                  <a:srgbClr val="212529"/>
                </a:solidFill>
                <a:effectLst/>
                <a:latin typeface="system-ui"/>
              </a:rPr>
              <a:t>Prevalence v ČR je přibližně 1:250–300 v celém věkovém spektru. Častěji bývají postiženy ženy</a:t>
            </a:r>
            <a:r>
              <a:rPr lang="cs-CZ" b="0" i="0" u="none" strike="noStrike" baseline="30000" dirty="0">
                <a:solidFill>
                  <a:srgbClr val="212529"/>
                </a:solidFill>
                <a:effectLst/>
                <a:latin typeface="system-ui"/>
              </a:rPr>
              <a:t>.</a:t>
            </a:r>
            <a:endParaRPr lang="cs-CZ" b="0" i="0" dirty="0">
              <a:solidFill>
                <a:srgbClr val="212529"/>
              </a:solidFill>
              <a:effectLst/>
              <a:latin typeface="system-ui"/>
            </a:endParaRP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Etiopatogeneze</a:t>
            </a:r>
          </a:p>
          <a:p>
            <a:pPr algn="l"/>
            <a:r>
              <a:rPr lang="cs-CZ" b="0" i="0" dirty="0">
                <a:solidFill>
                  <a:srgbClr val="212529"/>
                </a:solidFill>
                <a:effectLst/>
                <a:latin typeface="system-ui"/>
              </a:rPr>
              <a:t>Podstatou onemocnění je geneticky podmíněná porucha </a:t>
            </a:r>
            <a:r>
              <a:rPr lang="cs-CZ" b="0" i="0" u="none" strike="noStrike" dirty="0">
                <a:solidFill>
                  <a:srgbClr val="212529"/>
                </a:solidFill>
                <a:effectLst/>
                <a:latin typeface="system-ui"/>
                <a:hlinkClick r:id="rId3" tooltip="Slizniční imunitní systém"/>
              </a:rPr>
              <a:t>slizniční imunity</a:t>
            </a:r>
            <a:r>
              <a:rPr lang="cs-CZ" b="0" i="0" dirty="0">
                <a:solidFill>
                  <a:srgbClr val="212529"/>
                </a:solidFill>
                <a:effectLst/>
                <a:latin typeface="system-ui"/>
              </a:rPr>
              <a:t>. Ta abnormálně reaguje na lepek a prolaminy vyskytující se v pšenici a dalších obilovinách.</a:t>
            </a:r>
          </a:p>
          <a:p>
            <a:pPr algn="l"/>
            <a:r>
              <a:rPr lang="cs-CZ" b="0" i="0" dirty="0">
                <a:solidFill>
                  <a:srgbClr val="212529"/>
                </a:solidFill>
                <a:effectLst/>
                <a:latin typeface="system-ui"/>
              </a:rPr>
              <a:t>Zrna obilovin obsahují množství různých bílkovin. Patří mezi ně např. </a:t>
            </a:r>
            <a:r>
              <a:rPr lang="cs-CZ" b="0" i="0" u="none" strike="noStrike" dirty="0">
                <a:solidFill>
                  <a:srgbClr val="212529"/>
                </a:solidFill>
                <a:effectLst/>
                <a:latin typeface="system-ui"/>
                <a:hlinkClick r:id="rId4" tooltip="Albumin"/>
              </a:rPr>
              <a:t>albuminy</a:t>
            </a:r>
            <a:r>
              <a:rPr lang="cs-CZ" b="0" i="0" dirty="0">
                <a:solidFill>
                  <a:srgbClr val="212529"/>
                </a:solidFill>
                <a:effectLst/>
                <a:latin typeface="system-ui"/>
              </a:rPr>
              <a:t> a </a:t>
            </a:r>
            <a:r>
              <a:rPr lang="cs-CZ" b="0" i="0" u="none" strike="noStrike" dirty="0">
                <a:solidFill>
                  <a:srgbClr val="212529"/>
                </a:solidFill>
                <a:effectLst/>
                <a:latin typeface="system-ui"/>
                <a:hlinkClick r:id="rId5" tooltip="Globulin"/>
              </a:rPr>
              <a:t>globuliny</a:t>
            </a:r>
            <a:r>
              <a:rPr lang="cs-CZ" b="0" i="0" dirty="0">
                <a:solidFill>
                  <a:srgbClr val="212529"/>
                </a:solidFill>
                <a:effectLst/>
                <a:latin typeface="system-ui"/>
              </a:rPr>
              <a:t>. Jako lepek se označuje skupina bílkovin, do níž patří </a:t>
            </a:r>
            <a:r>
              <a:rPr lang="cs-CZ" b="0" i="0" dirty="0" err="1">
                <a:solidFill>
                  <a:srgbClr val="212529"/>
                </a:solidFill>
                <a:effectLst/>
                <a:latin typeface="system-ui"/>
              </a:rPr>
              <a:t>gluteniny</a:t>
            </a:r>
            <a:r>
              <a:rPr lang="cs-CZ" b="0" i="0" dirty="0">
                <a:solidFill>
                  <a:srgbClr val="212529"/>
                </a:solidFill>
                <a:effectLst/>
                <a:latin typeface="system-ui"/>
              </a:rPr>
              <a:t> a prolaminy. Vznik protilátek zodpovědných za </a:t>
            </a:r>
            <a:r>
              <a:rPr lang="cs-CZ" b="0" i="0" dirty="0" err="1">
                <a:solidFill>
                  <a:srgbClr val="212529"/>
                </a:solidFill>
                <a:effectLst/>
                <a:latin typeface="system-ui"/>
              </a:rPr>
              <a:t>céliakii</a:t>
            </a:r>
            <a:r>
              <a:rPr lang="cs-CZ" b="0" i="0" dirty="0">
                <a:solidFill>
                  <a:srgbClr val="212529"/>
                </a:solidFill>
                <a:effectLst/>
                <a:latin typeface="system-ui"/>
              </a:rPr>
              <a:t> vyvolávají hlavně struktury </a:t>
            </a:r>
            <a:r>
              <a:rPr lang="cs-CZ" b="1" i="0" dirty="0">
                <a:solidFill>
                  <a:srgbClr val="212529"/>
                </a:solidFill>
                <a:effectLst/>
                <a:latin typeface="system-ui"/>
              </a:rPr>
              <a:t>gliadinu</a:t>
            </a:r>
            <a:r>
              <a:rPr lang="cs-CZ" b="0" i="0" dirty="0">
                <a:solidFill>
                  <a:srgbClr val="212529"/>
                </a:solidFill>
                <a:effectLst/>
                <a:latin typeface="system-ui"/>
              </a:rPr>
              <a:t>, prolaminu pšenice. Podobně mohou působit i podobné bílkoviny z jiných obilovin (žita, případně ovsa).</a:t>
            </a:r>
          </a:p>
          <a:p>
            <a:pPr algn="l"/>
            <a:r>
              <a:rPr lang="cs-CZ" b="0" i="0" dirty="0">
                <a:solidFill>
                  <a:srgbClr val="212529"/>
                </a:solidFill>
                <a:effectLst/>
                <a:latin typeface="system-ui"/>
              </a:rPr>
              <a:t>Při průniku součástí lepku střevní sliznicí dochází k jejich deaminaci pomocí </a:t>
            </a:r>
            <a:r>
              <a:rPr lang="cs-CZ" b="0" i="1" dirty="0">
                <a:solidFill>
                  <a:srgbClr val="212529"/>
                </a:solidFill>
                <a:effectLst/>
                <a:latin typeface="system-ui"/>
              </a:rPr>
              <a:t>tkáňové </a:t>
            </a:r>
            <a:r>
              <a:rPr lang="cs-CZ" b="0" i="1" dirty="0" err="1">
                <a:solidFill>
                  <a:srgbClr val="212529"/>
                </a:solidFill>
                <a:effectLst/>
                <a:latin typeface="system-ui"/>
              </a:rPr>
              <a:t>transglutaminázy</a:t>
            </a:r>
            <a:r>
              <a:rPr lang="cs-CZ" b="0" i="0" dirty="0">
                <a:solidFill>
                  <a:srgbClr val="212529"/>
                </a:solidFill>
                <a:effectLst/>
                <a:latin typeface="system-ui"/>
              </a:rPr>
              <a:t>. V lymfatické tkáni gastrointestinálního traktu (GALT) se pak tvoří protilátky, které mají zkříženou reaktivitu k antigenům </a:t>
            </a:r>
            <a:r>
              <a:rPr lang="cs-CZ" b="0" i="0" dirty="0" err="1">
                <a:solidFill>
                  <a:srgbClr val="212529"/>
                </a:solidFill>
                <a:effectLst/>
                <a:latin typeface="system-ui"/>
              </a:rPr>
              <a:t>enterocytů</a:t>
            </a:r>
            <a:r>
              <a:rPr lang="cs-CZ" b="0" i="0" dirty="0">
                <a:solidFill>
                  <a:srgbClr val="212529"/>
                </a:solidFill>
                <a:effectLst/>
                <a:latin typeface="system-ui"/>
              </a:rPr>
              <a:t> střevní sliznice.</a:t>
            </a:r>
            <a:r>
              <a:rPr lang="cs-CZ" b="0" i="0" u="none" strike="noStrike" baseline="30000" dirty="0">
                <a:solidFill>
                  <a:srgbClr val="212529"/>
                </a:solidFill>
                <a:effectLst/>
                <a:latin typeface="system-ui"/>
              </a:rPr>
              <a:t> </a:t>
            </a:r>
            <a:r>
              <a:rPr lang="cs-CZ" b="0" i="0" dirty="0">
                <a:solidFill>
                  <a:srgbClr val="212529"/>
                </a:solidFill>
                <a:effectLst/>
                <a:latin typeface="system-ui"/>
              </a:rPr>
              <a:t>Samotné poškození střevní sliznice se děje za účasti </a:t>
            </a:r>
            <a:r>
              <a:rPr lang="cs-CZ" b="0" i="0" u="none" strike="noStrike" dirty="0">
                <a:solidFill>
                  <a:srgbClr val="212529"/>
                </a:solidFill>
                <a:effectLst/>
                <a:latin typeface="system-ui"/>
                <a:hlinkClick r:id="rId6" tooltip="T-lymfocyty"/>
              </a:rPr>
              <a:t>T-lymfocytů</a:t>
            </a:r>
            <a:r>
              <a:rPr lang="cs-CZ" b="0" i="0" dirty="0">
                <a:solidFill>
                  <a:srgbClr val="212529"/>
                </a:solidFill>
                <a:effectLst/>
                <a:latin typeface="system-ui"/>
              </a:rPr>
              <a:t>. Výsledkem je </a:t>
            </a:r>
            <a:r>
              <a:rPr lang="cs-CZ" b="0" i="0" u="none" strike="noStrike" dirty="0" err="1">
                <a:solidFill>
                  <a:srgbClr val="212529"/>
                </a:solidFill>
                <a:effectLst/>
                <a:latin typeface="system-ui"/>
                <a:hlinkClick r:id="rId7" tooltip="Atrofie"/>
              </a:rPr>
              <a:t>atrofizace</a:t>
            </a:r>
            <a:r>
              <a:rPr lang="cs-CZ" b="0" i="0" dirty="0">
                <a:solidFill>
                  <a:srgbClr val="212529"/>
                </a:solidFill>
                <a:effectLst/>
                <a:latin typeface="system-ui"/>
              </a:rPr>
              <a:t> sliznice s poruchou absorpce</a:t>
            </a: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Klinický obraz</a:t>
            </a:r>
          </a:p>
          <a:p>
            <a:pPr algn="l"/>
            <a:r>
              <a:rPr lang="cs-CZ" b="1" i="0" dirty="0">
                <a:solidFill>
                  <a:srgbClr val="212529"/>
                </a:solidFill>
                <a:effectLst/>
                <a:latin typeface="system-ui"/>
              </a:rPr>
              <a:t>Aktivní forma </a:t>
            </a:r>
            <a:r>
              <a:rPr lang="cs-CZ" b="1" i="0" dirty="0" err="1">
                <a:solidFill>
                  <a:srgbClr val="212529"/>
                </a:solidFill>
                <a:effectLst/>
                <a:latin typeface="system-ui"/>
              </a:rPr>
              <a:t>céliakální</a:t>
            </a:r>
            <a:r>
              <a:rPr lang="cs-CZ" b="1" i="0" dirty="0">
                <a:solidFill>
                  <a:srgbClr val="212529"/>
                </a:solidFill>
                <a:effectLst/>
                <a:latin typeface="system-ui"/>
              </a:rPr>
              <a:t> </a:t>
            </a:r>
            <a:r>
              <a:rPr lang="cs-CZ" b="1" i="0" dirty="0" err="1">
                <a:solidFill>
                  <a:srgbClr val="212529"/>
                </a:solidFill>
                <a:effectLst/>
                <a:latin typeface="system-ui"/>
              </a:rPr>
              <a:t>sprue</a:t>
            </a:r>
            <a:r>
              <a:rPr lang="cs-CZ" b="0" i="0" dirty="0">
                <a:solidFill>
                  <a:srgbClr val="212529"/>
                </a:solidFill>
                <a:effectLst/>
                <a:latin typeface="system-ui"/>
              </a:rPr>
              <a:t> je charakterizována klinickou manifestací různé intenzity, pozitivitou </a:t>
            </a:r>
            <a:r>
              <a:rPr lang="cs-CZ" b="0" i="0" u="none" strike="noStrike" dirty="0">
                <a:solidFill>
                  <a:srgbClr val="212529"/>
                </a:solidFill>
                <a:effectLst/>
                <a:latin typeface="system-ui"/>
                <a:hlinkClick r:id="rId8" tooltip="Protilátky"/>
              </a:rPr>
              <a:t>protilátek</a:t>
            </a:r>
            <a:r>
              <a:rPr lang="cs-CZ" b="0" i="0" dirty="0">
                <a:solidFill>
                  <a:srgbClr val="212529"/>
                </a:solidFill>
                <a:effectLst/>
                <a:latin typeface="system-ui"/>
              </a:rPr>
              <a:t> a patologickým nálezem na sliznici tenkého střeva při kontaktu s lepkem. Poměr gastrointestinálních a </a:t>
            </a:r>
            <a:r>
              <a:rPr lang="cs-CZ" b="0" i="0" dirty="0" err="1">
                <a:solidFill>
                  <a:srgbClr val="212529"/>
                </a:solidFill>
                <a:effectLst/>
                <a:latin typeface="system-ui"/>
              </a:rPr>
              <a:t>extraintestinálních</a:t>
            </a:r>
            <a:r>
              <a:rPr lang="cs-CZ" b="0" i="0" dirty="0">
                <a:solidFill>
                  <a:srgbClr val="212529"/>
                </a:solidFill>
                <a:effectLst/>
                <a:latin typeface="system-ui"/>
              </a:rPr>
              <a:t> příznaků bývá 1:1.</a:t>
            </a:r>
          </a:p>
          <a:p>
            <a:pPr algn="l"/>
            <a:r>
              <a:rPr lang="cs-CZ" b="1" i="1" dirty="0">
                <a:solidFill>
                  <a:srgbClr val="212529"/>
                </a:solidFill>
                <a:effectLst/>
                <a:latin typeface="system-ui"/>
              </a:rPr>
              <a:t>Gastrointestinální projevy:</a:t>
            </a:r>
            <a:endParaRPr lang="cs-CZ" b="0" i="0" dirty="0">
              <a:solidFill>
                <a:srgbClr val="212529"/>
              </a:solidFill>
              <a:effectLst/>
              <a:latin typeface="system-ui"/>
            </a:endParaRPr>
          </a:p>
          <a:p>
            <a:pPr>
              <a:buFont typeface="Arial" panose="020B0604020202020204" pitchFamily="34" charset="0"/>
              <a:buChar char="•"/>
            </a:pPr>
            <a:r>
              <a:rPr lang="cs-CZ" dirty="0">
                <a:effectLst/>
              </a:rPr>
              <a:t>recidivující </a:t>
            </a:r>
            <a:r>
              <a:rPr lang="cs-CZ" u="none" strike="noStrike" dirty="0">
                <a:effectLst/>
                <a:hlinkClick r:id="rId9" tooltip="Bolesti břicha (pediatrie)"/>
              </a:rPr>
              <a:t>bolesti břicha</a:t>
            </a:r>
            <a:r>
              <a:rPr lang="cs-CZ" dirty="0">
                <a:effectLst/>
              </a:rPr>
              <a:t>, </a:t>
            </a:r>
            <a:r>
              <a:rPr lang="cs-CZ" u="none" strike="noStrike" dirty="0">
                <a:effectLst/>
                <a:hlinkClick r:id="rId10" tooltip="Nauzea"/>
              </a:rPr>
              <a:t>nauzea</a:t>
            </a:r>
            <a:r>
              <a:rPr lang="cs-CZ" dirty="0">
                <a:effectLst/>
              </a:rPr>
              <a:t>, </a:t>
            </a:r>
            <a:r>
              <a:rPr lang="cs-CZ" u="none" strike="noStrike" dirty="0">
                <a:effectLst/>
                <a:hlinkClick r:id="rId11" tooltip="Zvracení (pediatrie)"/>
              </a:rPr>
              <a:t>zvracení</a:t>
            </a:r>
            <a:r>
              <a:rPr lang="cs-CZ" dirty="0">
                <a:effectLst/>
              </a:rPr>
              <a:t>, </a:t>
            </a:r>
            <a:r>
              <a:rPr lang="cs-CZ" u="none" strike="noStrike" dirty="0">
                <a:effectLst/>
                <a:hlinkClick r:id="rId12" tooltip="Meteorismus"/>
              </a:rPr>
              <a:t>meteorismus</a:t>
            </a:r>
            <a:r>
              <a:rPr lang="cs-CZ" dirty="0">
                <a:effectLst/>
              </a:rPr>
              <a:t>, neprospívání s váhovým úbytkem, </a:t>
            </a:r>
            <a:r>
              <a:rPr lang="cs-CZ" u="none" strike="noStrike" dirty="0">
                <a:effectLst/>
                <a:hlinkClick r:id="rId13" tooltip="Zácpa u dětí"/>
              </a:rPr>
              <a:t>zácpa</a:t>
            </a:r>
            <a:r>
              <a:rPr lang="cs-CZ" dirty="0">
                <a:effectLst/>
              </a:rPr>
              <a:t>.</a:t>
            </a:r>
            <a:r>
              <a:rPr lang="cs-CZ" b="0" i="0" u="none" strike="noStrike" baseline="30000" dirty="0">
                <a:effectLst/>
                <a:hlinkClick r:id="rId14"/>
              </a:rPr>
              <a:t>[3]</a:t>
            </a:r>
            <a:endParaRPr lang="cs-CZ" dirty="0">
              <a:effectLst/>
            </a:endParaRPr>
          </a:p>
          <a:p>
            <a:pPr>
              <a:buFont typeface="Arial" panose="020B0604020202020204" pitchFamily="34" charset="0"/>
              <a:buChar char="•"/>
            </a:pPr>
            <a:r>
              <a:rPr lang="cs-CZ" dirty="0">
                <a:effectLst/>
              </a:rPr>
              <a:t>chronický </a:t>
            </a:r>
            <a:r>
              <a:rPr lang="cs-CZ" u="none" strike="noStrike" dirty="0">
                <a:effectLst/>
                <a:hlinkClick r:id="rId15" tooltip="Průjem u dětí"/>
              </a:rPr>
              <a:t>průjem</a:t>
            </a:r>
            <a:r>
              <a:rPr lang="cs-CZ" dirty="0">
                <a:effectLst/>
              </a:rPr>
              <a:t> a neprospívání při výskytu lepku v potravě (asi 5 % dětí s </a:t>
            </a:r>
            <a:r>
              <a:rPr lang="cs-CZ" dirty="0" err="1">
                <a:effectLst/>
              </a:rPr>
              <a:t>céliakií</a:t>
            </a:r>
            <a:r>
              <a:rPr lang="cs-CZ" dirty="0">
                <a:effectLst/>
              </a:rPr>
              <a:t>)</a:t>
            </a:r>
          </a:p>
          <a:p>
            <a:pPr algn="l"/>
            <a:r>
              <a:rPr lang="cs-CZ" b="1" i="1" dirty="0" err="1">
                <a:solidFill>
                  <a:srgbClr val="212529"/>
                </a:solidFill>
                <a:effectLst/>
                <a:latin typeface="system-ui"/>
              </a:rPr>
              <a:t>Extraintestinální</a:t>
            </a:r>
            <a:r>
              <a:rPr lang="cs-CZ" b="1" i="1" dirty="0">
                <a:solidFill>
                  <a:srgbClr val="212529"/>
                </a:solidFill>
                <a:effectLst/>
                <a:latin typeface="system-ui"/>
              </a:rPr>
              <a:t> projevy:</a:t>
            </a:r>
            <a:endParaRPr lang="cs-CZ" b="0" i="0" dirty="0">
              <a:solidFill>
                <a:srgbClr val="212529"/>
              </a:solidFill>
              <a:effectLst/>
              <a:latin typeface="system-ui"/>
            </a:endParaRPr>
          </a:p>
          <a:p>
            <a:pPr>
              <a:buFont typeface="Arial" panose="020B0604020202020204" pitchFamily="34" charset="0"/>
              <a:buChar char="•"/>
            </a:pPr>
            <a:r>
              <a:rPr lang="cs-CZ" dirty="0">
                <a:effectLst/>
              </a:rPr>
              <a:t>časté: únava, </a:t>
            </a:r>
            <a:r>
              <a:rPr lang="cs-CZ" u="none" strike="noStrike" dirty="0" err="1">
                <a:effectLst/>
                <a:hlinkClick r:id="rId16" tooltip="Osteopenie"/>
              </a:rPr>
              <a:t>osteopenie</a:t>
            </a:r>
            <a:r>
              <a:rPr lang="cs-CZ" dirty="0">
                <a:effectLst/>
              </a:rPr>
              <a:t>/</a:t>
            </a:r>
            <a:r>
              <a:rPr lang="cs-CZ" u="none" strike="noStrike" dirty="0">
                <a:effectLst/>
                <a:hlinkClick r:id="rId17" tooltip="Osteoporóza"/>
              </a:rPr>
              <a:t>osteoporóza</a:t>
            </a:r>
            <a:r>
              <a:rPr lang="cs-CZ" dirty="0">
                <a:effectLst/>
              </a:rPr>
              <a:t>, menší vzrůst, </a:t>
            </a:r>
            <a:r>
              <a:rPr lang="cs-CZ" u="none" strike="noStrike" dirty="0" err="1">
                <a:effectLst/>
                <a:hlinkClick r:id="rId18" tooltip="Poruchy vývoje zubů"/>
              </a:rPr>
              <a:t>hypoplázie</a:t>
            </a:r>
            <a:r>
              <a:rPr lang="cs-CZ" u="none" strike="noStrike" dirty="0">
                <a:effectLst/>
                <a:hlinkClick r:id="rId18" tooltip="Poruchy vývoje zubů"/>
              </a:rPr>
              <a:t> zubní skloviny</a:t>
            </a:r>
            <a:r>
              <a:rPr lang="cs-CZ" dirty="0">
                <a:effectLst/>
              </a:rPr>
              <a:t> definitivního chrupu, </a:t>
            </a:r>
            <a:r>
              <a:rPr lang="cs-CZ" u="none" strike="noStrike" dirty="0" err="1">
                <a:effectLst/>
                <a:hlinkClick r:id="rId19" tooltip="Pubertas tarda"/>
              </a:rPr>
              <a:t>pubertas</a:t>
            </a:r>
            <a:r>
              <a:rPr lang="cs-CZ" u="none" strike="noStrike" dirty="0">
                <a:effectLst/>
                <a:hlinkClick r:id="rId19" tooltip="Pubertas tarda"/>
              </a:rPr>
              <a:t> </a:t>
            </a:r>
            <a:r>
              <a:rPr lang="cs-CZ" u="none" strike="noStrike" dirty="0" err="1">
                <a:effectLst/>
                <a:hlinkClick r:id="rId19" tooltip="Pubertas tarda"/>
              </a:rPr>
              <a:t>tarda</a:t>
            </a:r>
            <a:r>
              <a:rPr lang="cs-CZ" dirty="0">
                <a:effectLst/>
              </a:rPr>
              <a:t>, </a:t>
            </a:r>
            <a:r>
              <a:rPr lang="cs-CZ" u="none" strike="noStrike" dirty="0">
                <a:effectLst/>
                <a:hlinkClick r:id="rId20" tooltip="Anémie"/>
              </a:rPr>
              <a:t>anémie</a:t>
            </a:r>
            <a:r>
              <a:rPr lang="cs-CZ" dirty="0">
                <a:effectLst/>
              </a:rPr>
              <a:t> neodpovídající na terapii, </a:t>
            </a:r>
            <a:r>
              <a:rPr lang="cs-CZ" u="none" strike="noStrike" dirty="0">
                <a:effectLst/>
                <a:hlinkClick r:id="rId21" tooltip="Dermatitis herpetiformis Duhring"/>
              </a:rPr>
              <a:t>dermatitis </a:t>
            </a:r>
            <a:r>
              <a:rPr lang="cs-CZ" u="none" strike="noStrike" dirty="0" err="1">
                <a:effectLst/>
                <a:hlinkClick r:id="rId21" tooltip="Dermatitis herpetiformis Duhring"/>
              </a:rPr>
              <a:t>herpetiformis</a:t>
            </a:r>
            <a:r>
              <a:rPr lang="cs-CZ" u="none" strike="noStrike" dirty="0">
                <a:effectLst/>
                <a:hlinkClick r:id="rId21" tooltip="Dermatitis herpetiformis Duhring"/>
              </a:rPr>
              <a:t> </a:t>
            </a:r>
            <a:r>
              <a:rPr lang="cs-CZ" u="none" strike="noStrike" dirty="0" err="1">
                <a:effectLst/>
                <a:hlinkClick r:id="rId21" tooltip="Dermatitis herpetiformis Duhring"/>
              </a:rPr>
              <a:t>Duhring</a:t>
            </a:r>
            <a:endParaRPr lang="cs-CZ" dirty="0">
              <a:effectLst/>
            </a:endParaRPr>
          </a:p>
          <a:p>
            <a:pPr>
              <a:buFont typeface="Arial" panose="020B0604020202020204" pitchFamily="34" charset="0"/>
              <a:buChar char="•"/>
            </a:pPr>
            <a:r>
              <a:rPr lang="cs-CZ" dirty="0">
                <a:effectLst/>
              </a:rPr>
              <a:t>méně časté: </a:t>
            </a:r>
            <a:r>
              <a:rPr lang="cs-CZ" u="none" strike="noStrike" dirty="0" err="1">
                <a:solidFill>
                  <a:srgbClr val="DD3333"/>
                </a:solidFill>
                <a:effectLst/>
                <a:hlinkClick r:id="rId22" tooltip="Hepatopatie (stránka neexistuje)"/>
              </a:rPr>
              <a:t>hepatopatie</a:t>
            </a:r>
            <a:r>
              <a:rPr lang="cs-CZ" dirty="0">
                <a:effectLst/>
              </a:rPr>
              <a:t>, </a:t>
            </a:r>
            <a:r>
              <a:rPr lang="cs-CZ" u="none" strike="noStrike" dirty="0">
                <a:effectLst/>
                <a:hlinkClick r:id="rId23" tooltip="Artritida"/>
              </a:rPr>
              <a:t>artritida</a:t>
            </a:r>
            <a:r>
              <a:rPr lang="cs-CZ" dirty="0">
                <a:effectLst/>
              </a:rPr>
              <a:t>, </a:t>
            </a:r>
            <a:r>
              <a:rPr lang="cs-CZ" u="none" strike="noStrike" dirty="0">
                <a:effectLst/>
                <a:hlinkClick r:id="rId24" tooltip="Epilepsie"/>
              </a:rPr>
              <a:t>epilepsie</a:t>
            </a:r>
            <a:r>
              <a:rPr lang="cs-CZ" dirty="0">
                <a:effectLst/>
              </a:rPr>
              <a:t> s okcipitálními kalcifikacemi.</a:t>
            </a:r>
          </a:p>
          <a:p>
            <a:pPr algn="l"/>
            <a:r>
              <a:rPr lang="cs-CZ" b="0" i="0" dirty="0">
                <a:solidFill>
                  <a:srgbClr val="212529"/>
                </a:solidFill>
                <a:effectLst/>
                <a:latin typeface="system-ui"/>
              </a:rPr>
              <a:t>Další formy nejsou běžně diagnostikovány a tvoří téměř 80 % případů, které jsou schematicky rozděleny do dalších skupin:</a:t>
            </a:r>
            <a:endParaRPr lang="cs-CZ" b="0" i="0" u="none" strike="noStrike" baseline="30000" dirty="0">
              <a:solidFill>
                <a:srgbClr val="212529"/>
              </a:solidFill>
              <a:effectLst/>
              <a:latin typeface="system-ui"/>
            </a:endParaRPr>
          </a:p>
          <a:p>
            <a:pPr algn="l"/>
            <a:r>
              <a:rPr lang="cs-CZ" dirty="0"/>
              <a:t>Klinicky němá (tichá) forma </a:t>
            </a:r>
            <a:r>
              <a:rPr lang="cs-CZ" dirty="0" err="1"/>
              <a:t>céliakieCharakterizuje</a:t>
            </a:r>
            <a:r>
              <a:rPr lang="cs-CZ" dirty="0"/>
              <a:t> ji přítomnost protilátek a typický histologický obraz při </a:t>
            </a:r>
            <a:r>
              <a:rPr lang="cs-CZ" dirty="0" err="1"/>
              <a:t>enterobiopsii</a:t>
            </a:r>
            <a:r>
              <a:rPr lang="cs-CZ" dirty="0"/>
              <a:t>. </a:t>
            </a:r>
            <a:r>
              <a:rPr lang="cs-CZ" dirty="0" err="1"/>
              <a:t>Céliakie</a:t>
            </a:r>
            <a:r>
              <a:rPr lang="cs-CZ" dirty="0"/>
              <a:t> se sice klinicky nemanifestuje, ale celoživotní bezlepková dieta je plně indikována.</a:t>
            </a:r>
            <a:r>
              <a:rPr lang="cs-CZ" b="0" i="0" u="none" strike="noStrike" baseline="30000" dirty="0">
                <a:effectLst/>
              </a:rPr>
              <a:t> </a:t>
            </a:r>
            <a:r>
              <a:rPr lang="cs-CZ" dirty="0"/>
              <a:t>Latentní </a:t>
            </a:r>
            <a:r>
              <a:rPr lang="cs-CZ" dirty="0" err="1"/>
              <a:t>formaProkážeme</a:t>
            </a:r>
            <a:r>
              <a:rPr lang="cs-CZ" dirty="0"/>
              <a:t> protilátky proti tkáňové </a:t>
            </a:r>
            <a:r>
              <a:rPr lang="cs-CZ" dirty="0" err="1"/>
              <a:t>transglutamináze</a:t>
            </a:r>
            <a:r>
              <a:rPr lang="cs-CZ" dirty="0"/>
              <a:t>, ale architektura sliznice při </a:t>
            </a:r>
            <a:r>
              <a:rPr lang="cs-CZ" dirty="0" err="1"/>
              <a:t>enterobiopsii</a:t>
            </a:r>
            <a:r>
              <a:rPr lang="cs-CZ" dirty="0"/>
              <a:t> je </a:t>
            </a:r>
            <a:r>
              <a:rPr lang="cs-CZ" dirty="0" err="1"/>
              <a:t>normální.Potenciální</a:t>
            </a:r>
            <a:r>
              <a:rPr lang="cs-CZ" dirty="0"/>
              <a:t> </a:t>
            </a:r>
            <a:r>
              <a:rPr lang="cs-CZ" dirty="0" err="1"/>
              <a:t>forma</a:t>
            </a:r>
            <a:r>
              <a:rPr lang="cs-CZ" b="0" i="0" dirty="0" err="1">
                <a:solidFill>
                  <a:srgbClr val="212529"/>
                </a:solidFill>
                <a:effectLst/>
                <a:latin typeface="system-ui"/>
              </a:rPr>
              <a:t>Tímto</a:t>
            </a:r>
            <a:r>
              <a:rPr lang="cs-CZ" b="0" i="0" dirty="0">
                <a:solidFill>
                  <a:srgbClr val="212529"/>
                </a:solidFill>
                <a:effectLst/>
                <a:latin typeface="system-ui"/>
              </a:rPr>
              <a:t> termínem se někdy </a:t>
            </a:r>
            <a:r>
              <a:rPr lang="cs-CZ" b="0" i="0" dirty="0" err="1">
                <a:solidFill>
                  <a:srgbClr val="212529"/>
                </a:solidFill>
                <a:effectLst/>
                <a:latin typeface="system-ui"/>
              </a:rPr>
              <a:t>označue</a:t>
            </a:r>
            <a:r>
              <a:rPr lang="cs-CZ" b="0" i="0" dirty="0">
                <a:solidFill>
                  <a:srgbClr val="212529"/>
                </a:solidFill>
                <a:effectLst/>
                <a:latin typeface="system-ui"/>
              </a:rPr>
              <a:t> populace s genetickou predispozicí, tj. HLA DQw2 antigenem, a zvýšeným počtem </a:t>
            </a:r>
            <a:r>
              <a:rPr lang="cs-CZ" b="0" i="0" dirty="0" err="1">
                <a:solidFill>
                  <a:srgbClr val="212529"/>
                </a:solidFill>
                <a:effectLst/>
                <a:latin typeface="system-ui"/>
              </a:rPr>
              <a:t>intraepiteliálních</a:t>
            </a:r>
            <a:r>
              <a:rPr lang="cs-CZ" b="0" i="0" dirty="0">
                <a:solidFill>
                  <a:srgbClr val="212529"/>
                </a:solidFill>
                <a:effectLst/>
                <a:latin typeface="system-ui"/>
              </a:rPr>
              <a:t> lymfocytů, resp. g/d IEL </a:t>
            </a:r>
            <a:r>
              <a:rPr lang="cs-CZ" b="0" i="0" dirty="0" err="1">
                <a:solidFill>
                  <a:srgbClr val="212529"/>
                </a:solidFill>
                <a:effectLst/>
                <a:latin typeface="system-ui"/>
              </a:rPr>
              <a:t>sybtypů</a:t>
            </a:r>
            <a:r>
              <a:rPr lang="cs-CZ" b="0" i="0" dirty="0">
                <a:solidFill>
                  <a:srgbClr val="212529"/>
                </a:solidFill>
                <a:effectLst/>
                <a:latin typeface="system-ui"/>
              </a:rPr>
              <a:t>. </a:t>
            </a:r>
            <a:r>
              <a:rPr lang="cs-CZ" b="0" i="0" u="none" strike="noStrike" dirty="0">
                <a:solidFill>
                  <a:srgbClr val="212529"/>
                </a:solidFill>
                <a:effectLst/>
                <a:latin typeface="system-ui"/>
                <a:hlinkClick r:id="rId25" tooltip="Prevalence"/>
              </a:rPr>
              <a:t>Prevalence</a:t>
            </a:r>
            <a:r>
              <a:rPr lang="cs-CZ" b="0" i="0" dirty="0">
                <a:solidFill>
                  <a:srgbClr val="212529"/>
                </a:solidFill>
                <a:effectLst/>
                <a:latin typeface="system-ui"/>
              </a:rPr>
              <a:t> je podle studií z roku 2003 jak u dětí, tak v dospělé populaci cca 1:100.</a:t>
            </a:r>
          </a:p>
          <a:p>
            <a:endParaRPr lang="cs-CZ" b="0" i="0" dirty="0">
              <a:solidFill>
                <a:srgbClr val="212529"/>
              </a:solidFill>
              <a:effectLst/>
              <a:latin typeface="system-ui"/>
            </a:endParaRPr>
          </a:p>
          <a:p>
            <a:pPr algn="l"/>
            <a:r>
              <a:rPr lang="cs-CZ" b="0" i="0" dirty="0">
                <a:solidFill>
                  <a:srgbClr val="212529"/>
                </a:solidFill>
                <a:effectLst/>
                <a:latin typeface="system-ui"/>
              </a:rPr>
              <a:t>Choroby asociované s </a:t>
            </a:r>
            <a:r>
              <a:rPr lang="cs-CZ" b="0" i="0" dirty="0" err="1">
                <a:solidFill>
                  <a:srgbClr val="212529"/>
                </a:solidFill>
                <a:effectLst/>
                <a:latin typeface="system-ui"/>
              </a:rPr>
              <a:t>céliakií</a:t>
            </a:r>
            <a:endParaRPr lang="cs-CZ" b="0" i="0" dirty="0">
              <a:solidFill>
                <a:srgbClr val="54595D"/>
              </a:solidFill>
              <a:effectLst/>
              <a:latin typeface="system-ui"/>
            </a:endParaRPr>
          </a:p>
          <a:p>
            <a:pPr algn="l"/>
            <a:r>
              <a:rPr lang="cs-CZ" b="0" i="0" dirty="0" err="1">
                <a:solidFill>
                  <a:srgbClr val="212529"/>
                </a:solidFill>
                <a:effectLst/>
                <a:latin typeface="system-ui"/>
              </a:rPr>
              <a:t>Céliakie</a:t>
            </a:r>
            <a:r>
              <a:rPr lang="cs-CZ" b="0" i="0" dirty="0">
                <a:solidFill>
                  <a:srgbClr val="212529"/>
                </a:solidFill>
                <a:effectLst/>
                <a:latin typeface="system-ui"/>
              </a:rPr>
              <a:t> je často asociovaná s dalšími autoimunitními onemocněními, zejména s </a:t>
            </a:r>
            <a:r>
              <a:rPr lang="cs-CZ" b="0" i="0" u="none" strike="noStrike" dirty="0">
                <a:solidFill>
                  <a:srgbClr val="212529"/>
                </a:solidFill>
                <a:effectLst/>
                <a:latin typeface="system-ui"/>
                <a:hlinkClick r:id="rId26" tooltip="Diabetes mellitus"/>
              </a:rPr>
              <a:t>diabetem </a:t>
            </a:r>
            <a:r>
              <a:rPr lang="cs-CZ" b="0" i="0" u="none" strike="noStrike" dirty="0" err="1">
                <a:solidFill>
                  <a:srgbClr val="212529"/>
                </a:solidFill>
                <a:effectLst/>
                <a:latin typeface="system-ui"/>
                <a:hlinkClick r:id="rId26" tooltip="Diabetes mellitus"/>
              </a:rPr>
              <a:t>mellitem</a:t>
            </a:r>
            <a:r>
              <a:rPr lang="cs-CZ" b="0" i="0" u="none" strike="noStrike" dirty="0">
                <a:solidFill>
                  <a:srgbClr val="212529"/>
                </a:solidFill>
                <a:effectLst/>
                <a:latin typeface="system-ui"/>
                <a:hlinkClick r:id="rId26" tooltip="Diabetes mellitus"/>
              </a:rPr>
              <a:t> 1. typu</a:t>
            </a:r>
            <a:r>
              <a:rPr lang="cs-CZ" b="0" i="0" dirty="0">
                <a:solidFill>
                  <a:srgbClr val="212529"/>
                </a:solidFill>
                <a:effectLst/>
                <a:latin typeface="system-ui"/>
              </a:rPr>
              <a:t> a </a:t>
            </a:r>
            <a:r>
              <a:rPr lang="cs-CZ" b="0" i="0" u="none" strike="noStrike" dirty="0">
                <a:solidFill>
                  <a:srgbClr val="212529"/>
                </a:solidFill>
                <a:effectLst/>
                <a:latin typeface="system-ui"/>
                <a:hlinkClick r:id="rId27" tooltip="Autoimunitní thyroiditida"/>
              </a:rPr>
              <a:t>autoimunitní </a:t>
            </a:r>
            <a:r>
              <a:rPr lang="cs-CZ" b="0" i="0" u="none" strike="noStrike" dirty="0" err="1">
                <a:solidFill>
                  <a:srgbClr val="212529"/>
                </a:solidFill>
                <a:effectLst/>
                <a:latin typeface="system-ui"/>
                <a:hlinkClick r:id="rId27" tooltip="Autoimunitní thyroiditida"/>
              </a:rPr>
              <a:t>thyreoiditidou</a:t>
            </a:r>
            <a:r>
              <a:rPr lang="cs-CZ" b="0" i="0" dirty="0">
                <a:solidFill>
                  <a:srgbClr val="212529"/>
                </a:solidFill>
                <a:effectLst/>
                <a:latin typeface="system-ui"/>
              </a:rPr>
              <a:t>. Častěji jsou postiženi nemocní s </a:t>
            </a:r>
            <a:r>
              <a:rPr lang="cs-CZ" b="0" i="0" u="none" strike="noStrike" dirty="0" err="1">
                <a:solidFill>
                  <a:srgbClr val="212529"/>
                </a:solidFill>
                <a:effectLst/>
                <a:latin typeface="system-ui"/>
                <a:hlinkClick r:id="rId28" tooltip="Morbus Down"/>
              </a:rPr>
              <a:t>morbus</a:t>
            </a:r>
            <a:r>
              <a:rPr lang="cs-CZ" b="0" i="0" u="none" strike="noStrike" dirty="0">
                <a:solidFill>
                  <a:srgbClr val="212529"/>
                </a:solidFill>
                <a:effectLst/>
                <a:latin typeface="system-ui"/>
                <a:hlinkClick r:id="rId28" tooltip="Morbus Down"/>
              </a:rPr>
              <a:t> Down</a:t>
            </a:r>
            <a:r>
              <a:rPr lang="cs-CZ" b="0" i="0" dirty="0">
                <a:solidFill>
                  <a:srgbClr val="212529"/>
                </a:solidFill>
                <a:effectLst/>
                <a:latin typeface="system-ui"/>
              </a:rPr>
              <a:t>, </a:t>
            </a:r>
            <a:r>
              <a:rPr lang="cs-CZ" b="0" i="0" u="none" strike="noStrike" dirty="0">
                <a:solidFill>
                  <a:srgbClr val="212529"/>
                </a:solidFill>
                <a:effectLst/>
                <a:latin typeface="system-ui"/>
                <a:hlinkClick r:id="rId29" tooltip="Turnerův syndrom"/>
              </a:rPr>
              <a:t>Turnerovým syndromem</a:t>
            </a:r>
            <a:r>
              <a:rPr lang="cs-CZ" b="0" i="0" dirty="0">
                <a:solidFill>
                  <a:srgbClr val="212529"/>
                </a:solidFill>
                <a:effectLst/>
                <a:latin typeface="system-ui"/>
              </a:rPr>
              <a:t> a </a:t>
            </a:r>
            <a:r>
              <a:rPr lang="cs-CZ" b="0" i="0" u="none" strike="noStrike" dirty="0">
                <a:solidFill>
                  <a:srgbClr val="212529"/>
                </a:solidFill>
                <a:effectLst/>
                <a:latin typeface="system-ui"/>
                <a:hlinkClick r:id="rId30" tooltip="Williamsův-Beurenův syndrom"/>
              </a:rPr>
              <a:t>Williamsovým syndromem</a:t>
            </a:r>
            <a:r>
              <a:rPr lang="cs-CZ" b="0" i="0" dirty="0">
                <a:solidFill>
                  <a:srgbClr val="212529"/>
                </a:solidFill>
                <a:effectLst/>
                <a:latin typeface="system-ui"/>
              </a:rPr>
              <a:t>. Část pacientů má </a:t>
            </a:r>
            <a:r>
              <a:rPr lang="cs-CZ" b="0" i="0" u="none" strike="noStrike" dirty="0">
                <a:solidFill>
                  <a:srgbClr val="212529"/>
                </a:solidFill>
                <a:effectLst/>
                <a:latin typeface="system-ui"/>
                <a:hlinkClick r:id="rId31" tooltip="Selektivní deficit IgA"/>
              </a:rPr>
              <a:t>selektivní </a:t>
            </a:r>
            <a:r>
              <a:rPr lang="cs-CZ" b="0" i="0" u="none" strike="noStrike" dirty="0" err="1">
                <a:solidFill>
                  <a:srgbClr val="212529"/>
                </a:solidFill>
                <a:effectLst/>
                <a:latin typeface="system-ui"/>
                <a:hlinkClick r:id="rId31" tooltip="Selektivní deficit IgA"/>
              </a:rPr>
              <a:t>IgA</a:t>
            </a:r>
            <a:r>
              <a:rPr lang="cs-CZ" b="0" i="0" u="none" strike="noStrike" dirty="0">
                <a:solidFill>
                  <a:srgbClr val="212529"/>
                </a:solidFill>
                <a:effectLst/>
                <a:latin typeface="system-ui"/>
                <a:hlinkClick r:id="rId31" tooltip="Selektivní deficit IgA"/>
              </a:rPr>
              <a:t> deficienci</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Onemocnění asociovaná s celiakií v dětském </a:t>
            </a:r>
            <a:r>
              <a:rPr lang="cs-CZ" b="0" i="0" dirty="0" err="1">
                <a:solidFill>
                  <a:srgbClr val="212529"/>
                </a:solidFill>
                <a:effectLst/>
                <a:latin typeface="system-ui"/>
              </a:rPr>
              <a:t>věku</a:t>
            </a:r>
            <a:r>
              <a:rPr lang="cs-CZ" b="0" i="0" u="none" strike="noStrike" dirty="0" err="1">
                <a:solidFill>
                  <a:srgbClr val="212529"/>
                </a:solidFill>
                <a:effectLst/>
                <a:latin typeface="system-ui"/>
                <a:hlinkClick r:id="rId32" tooltip="Diabetes mellitus 1. typu (endokrinologie)"/>
              </a:rPr>
              <a:t>diabetes</a:t>
            </a:r>
            <a:r>
              <a:rPr lang="cs-CZ" b="0" i="0" u="none" strike="noStrike" dirty="0">
                <a:solidFill>
                  <a:srgbClr val="212529"/>
                </a:solidFill>
                <a:effectLst/>
                <a:latin typeface="system-ui"/>
                <a:hlinkClick r:id="rId32" tooltip="Diabetes mellitus 1. typu (endokrinologie)"/>
              </a:rPr>
              <a:t> </a:t>
            </a:r>
            <a:r>
              <a:rPr lang="cs-CZ" b="0" i="0" u="none" strike="noStrike" dirty="0" err="1">
                <a:solidFill>
                  <a:srgbClr val="212529"/>
                </a:solidFill>
                <a:effectLst/>
                <a:latin typeface="system-ui"/>
                <a:hlinkClick r:id="rId32" tooltip="Diabetes mellitus 1. typu (endokrinologie)"/>
              </a:rPr>
              <a:t>mellitus</a:t>
            </a:r>
            <a:r>
              <a:rPr lang="cs-CZ" b="0" i="0" u="none" strike="noStrike" dirty="0">
                <a:solidFill>
                  <a:srgbClr val="212529"/>
                </a:solidFill>
                <a:effectLst/>
                <a:latin typeface="system-ui"/>
                <a:hlinkClick r:id="rId32" tooltip="Diabetes mellitus 1. typu (endokrinologie)"/>
              </a:rPr>
              <a:t> 1. typu</a:t>
            </a:r>
            <a:r>
              <a:rPr lang="cs-CZ" b="0" i="0" dirty="0">
                <a:solidFill>
                  <a:srgbClr val="212529"/>
                </a:solidFill>
                <a:effectLst/>
                <a:latin typeface="system-ui"/>
              </a:rPr>
              <a:t>, </a:t>
            </a:r>
            <a:r>
              <a:rPr lang="cs-CZ" b="0" i="0" u="none" strike="noStrike" dirty="0">
                <a:solidFill>
                  <a:srgbClr val="212529"/>
                </a:solidFill>
                <a:effectLst/>
                <a:latin typeface="system-ui"/>
                <a:hlinkClick r:id="rId33" tooltip="Juvenilní idiopatická artritida"/>
              </a:rPr>
              <a:t>juvenilní idiopatická artritida</a:t>
            </a:r>
            <a:r>
              <a:rPr lang="cs-CZ" b="0" i="0" dirty="0">
                <a:solidFill>
                  <a:srgbClr val="212529"/>
                </a:solidFill>
                <a:effectLst/>
                <a:latin typeface="system-ui"/>
              </a:rPr>
              <a:t>, </a:t>
            </a:r>
            <a:r>
              <a:rPr lang="cs-CZ" b="0" i="0" u="none" strike="noStrike" dirty="0" err="1">
                <a:solidFill>
                  <a:srgbClr val="212529"/>
                </a:solidFill>
                <a:effectLst/>
                <a:latin typeface="system-ui"/>
                <a:hlinkClick r:id="rId34" tooltip="IgA nefropatie"/>
              </a:rPr>
              <a:t>IgA</a:t>
            </a:r>
            <a:r>
              <a:rPr lang="cs-CZ" b="0" i="0" u="none" strike="noStrike" dirty="0">
                <a:solidFill>
                  <a:srgbClr val="212529"/>
                </a:solidFill>
                <a:effectLst/>
                <a:latin typeface="system-ui"/>
                <a:hlinkClick r:id="rId34" tooltip="IgA nefropatie"/>
              </a:rPr>
              <a:t> nefropatie</a:t>
            </a:r>
            <a:r>
              <a:rPr lang="cs-CZ" b="0" i="0" dirty="0">
                <a:solidFill>
                  <a:srgbClr val="212529"/>
                </a:solidFill>
                <a:effectLst/>
                <a:latin typeface="system-ui"/>
              </a:rPr>
              <a:t>, </a:t>
            </a:r>
            <a:r>
              <a:rPr lang="cs-CZ" b="0" i="0" u="none" strike="noStrike" dirty="0">
                <a:solidFill>
                  <a:srgbClr val="212529"/>
                </a:solidFill>
                <a:effectLst/>
                <a:latin typeface="system-ui"/>
                <a:hlinkClick r:id="rId35" tooltip="Deficit IgA"/>
              </a:rPr>
              <a:t>deficit </a:t>
            </a:r>
            <a:r>
              <a:rPr lang="cs-CZ" b="0" i="0" u="none" strike="noStrike" dirty="0" err="1">
                <a:solidFill>
                  <a:srgbClr val="212529"/>
                </a:solidFill>
                <a:effectLst/>
                <a:latin typeface="system-ui"/>
                <a:hlinkClick r:id="rId35" tooltip="Deficit IgA"/>
              </a:rPr>
              <a:t>IgA</a:t>
            </a:r>
            <a:r>
              <a:rPr lang="cs-CZ" b="0" i="0" dirty="0">
                <a:solidFill>
                  <a:srgbClr val="212529"/>
                </a:solidFill>
                <a:effectLst/>
                <a:latin typeface="system-ui"/>
              </a:rPr>
              <a:t>, </a:t>
            </a:r>
            <a:r>
              <a:rPr lang="cs-CZ" b="0" i="0" u="none" strike="noStrike" dirty="0">
                <a:solidFill>
                  <a:srgbClr val="212529"/>
                </a:solidFill>
                <a:effectLst/>
                <a:latin typeface="system-ui"/>
                <a:hlinkClick r:id="rId36" tooltip="Autoimunitní tyroiditida"/>
              </a:rPr>
              <a:t>autoimunitní </a:t>
            </a:r>
            <a:r>
              <a:rPr lang="cs-CZ" b="0" i="0" u="none" strike="noStrike" dirty="0" err="1">
                <a:solidFill>
                  <a:srgbClr val="212529"/>
                </a:solidFill>
                <a:effectLst/>
                <a:latin typeface="system-ui"/>
                <a:hlinkClick r:id="rId36" tooltip="Autoimunitní tyroiditida"/>
              </a:rPr>
              <a:t>tyroiditida</a:t>
            </a:r>
            <a:r>
              <a:rPr lang="cs-CZ" b="0" i="0" dirty="0">
                <a:solidFill>
                  <a:srgbClr val="212529"/>
                </a:solidFill>
                <a:effectLst/>
                <a:latin typeface="system-ui"/>
              </a:rPr>
              <a:t>, </a:t>
            </a:r>
            <a:r>
              <a:rPr lang="cs-CZ" b="0" i="0" u="none" strike="noStrike" dirty="0">
                <a:solidFill>
                  <a:srgbClr val="212529"/>
                </a:solidFill>
                <a:effectLst/>
                <a:latin typeface="system-ui"/>
                <a:hlinkClick r:id="rId37" tooltip="Autoimunitní hepatitida"/>
              </a:rPr>
              <a:t>autoimunitní hepatitida</a:t>
            </a:r>
            <a:r>
              <a:rPr lang="cs-CZ" b="0" i="0" dirty="0">
                <a:solidFill>
                  <a:srgbClr val="212529"/>
                </a:solidFill>
                <a:effectLst/>
                <a:latin typeface="system-ui"/>
              </a:rPr>
              <a:t>, </a:t>
            </a:r>
            <a:r>
              <a:rPr lang="cs-CZ" b="0" i="0" u="none" strike="noStrike" dirty="0">
                <a:solidFill>
                  <a:srgbClr val="212529"/>
                </a:solidFill>
                <a:effectLst/>
                <a:latin typeface="system-ui"/>
                <a:hlinkClick r:id="rId38" tooltip="Downův syndrom"/>
              </a:rPr>
              <a:t>Downův syndrom</a:t>
            </a:r>
            <a:r>
              <a:rPr lang="cs-CZ" b="0" i="0" dirty="0">
                <a:solidFill>
                  <a:srgbClr val="212529"/>
                </a:solidFill>
                <a:effectLst/>
                <a:latin typeface="system-ui"/>
              </a:rPr>
              <a:t>, </a:t>
            </a:r>
            <a:r>
              <a:rPr lang="cs-CZ" b="0" i="0" u="none" strike="noStrike" dirty="0" err="1">
                <a:solidFill>
                  <a:srgbClr val="212529"/>
                </a:solidFill>
                <a:effectLst/>
                <a:latin typeface="system-ui"/>
                <a:hlinkClick r:id="rId29" tooltip="Turnerův syndrom"/>
              </a:rPr>
              <a:t>Turnerův</a:t>
            </a:r>
            <a:r>
              <a:rPr lang="cs-CZ" b="0" i="0" u="none" strike="noStrike" dirty="0">
                <a:solidFill>
                  <a:srgbClr val="212529"/>
                </a:solidFill>
                <a:effectLst/>
                <a:latin typeface="system-ui"/>
                <a:hlinkClick r:id="rId29" tooltip="Turnerův syndrom"/>
              </a:rPr>
              <a:t> syndrom</a:t>
            </a:r>
            <a:r>
              <a:rPr lang="cs-CZ" b="0" i="0" dirty="0">
                <a:solidFill>
                  <a:srgbClr val="212529"/>
                </a:solidFill>
                <a:effectLst/>
                <a:latin typeface="system-ui"/>
              </a:rPr>
              <a:t>, </a:t>
            </a:r>
            <a:r>
              <a:rPr lang="cs-CZ" b="0" i="0" u="none" strike="noStrike" dirty="0" err="1">
                <a:solidFill>
                  <a:srgbClr val="212529"/>
                </a:solidFill>
                <a:effectLst/>
                <a:latin typeface="system-ui"/>
                <a:hlinkClick r:id="rId39" tooltip="Williamsův syndrom"/>
              </a:rPr>
              <a:t>Williamsův</a:t>
            </a:r>
            <a:r>
              <a:rPr lang="cs-CZ" b="0" i="0" u="none" strike="noStrike" dirty="0">
                <a:solidFill>
                  <a:srgbClr val="212529"/>
                </a:solidFill>
                <a:effectLst/>
                <a:latin typeface="system-ui"/>
                <a:hlinkClick r:id="rId39" tooltip="Williamsův syndrom"/>
              </a:rPr>
              <a:t> syndrom</a:t>
            </a:r>
            <a:r>
              <a:rPr lang="cs-CZ" b="0" i="0" dirty="0">
                <a:solidFill>
                  <a:srgbClr val="212529"/>
                </a:solidFill>
                <a:effectLst/>
                <a:latin typeface="system-ui"/>
              </a:rPr>
              <a:t>.</a:t>
            </a:r>
          </a:p>
          <a:p>
            <a:endParaRPr lang="cs-CZ" b="0" i="0" dirty="0">
              <a:solidFill>
                <a:srgbClr val="212529"/>
              </a:solidFill>
              <a:effectLst/>
              <a:latin typeface="system-ui"/>
            </a:endParaRPr>
          </a:p>
          <a:p>
            <a:pPr algn="l"/>
            <a:r>
              <a:rPr lang="cs-CZ" b="0" i="0" dirty="0">
                <a:solidFill>
                  <a:srgbClr val="212529"/>
                </a:solidFill>
                <a:effectLst/>
                <a:latin typeface="system-ui"/>
              </a:rPr>
              <a:t>Komplikace neléčené </a:t>
            </a:r>
            <a:r>
              <a:rPr lang="cs-CZ" b="0" i="0" dirty="0" err="1">
                <a:solidFill>
                  <a:srgbClr val="212529"/>
                </a:solidFill>
                <a:effectLst/>
                <a:latin typeface="system-ui"/>
              </a:rPr>
              <a:t>céliakie</a:t>
            </a:r>
            <a:endParaRPr lang="cs-CZ" b="0" i="0" dirty="0">
              <a:solidFill>
                <a:srgbClr val="212529"/>
              </a:solidFill>
              <a:effectLst/>
              <a:latin typeface="system-ui"/>
            </a:endParaRPr>
          </a:p>
          <a:p>
            <a:pPr algn="l"/>
            <a:r>
              <a:rPr lang="cs-CZ" b="0" i="0" dirty="0">
                <a:solidFill>
                  <a:srgbClr val="212529"/>
                </a:solidFill>
                <a:effectLst/>
                <a:latin typeface="system-ui"/>
              </a:rPr>
              <a:t>Neléčená </a:t>
            </a:r>
            <a:r>
              <a:rPr lang="cs-CZ" b="0" i="0" dirty="0" err="1">
                <a:solidFill>
                  <a:srgbClr val="212529"/>
                </a:solidFill>
                <a:effectLst/>
                <a:latin typeface="system-ui"/>
              </a:rPr>
              <a:t>céliakie</a:t>
            </a:r>
            <a:r>
              <a:rPr lang="cs-CZ" b="0" i="0" dirty="0">
                <a:solidFill>
                  <a:srgbClr val="212529"/>
                </a:solidFill>
                <a:effectLst/>
                <a:latin typeface="system-ui"/>
              </a:rPr>
              <a:t> vede k poruchám způsobeným špatným vstřebáváním živin a mikronutrientů, ale i k dalším poruchám, jejichž patogeneze není vždy objasněná. Typické jsou poruchy somatického vývoje (opoždění růstu, puberty), osteopatie, anémie a snížení školní a pracovní výkonnosti. Ženy trpí poruchami fertility. Zvyšuje se riziko psychiatrických onemocnění. Významně také stoupá výskyt malignit, především </a:t>
            </a:r>
            <a:r>
              <a:rPr lang="cs-CZ" b="0" i="0" u="none" strike="noStrike" dirty="0">
                <a:solidFill>
                  <a:srgbClr val="212529"/>
                </a:solidFill>
                <a:effectLst/>
                <a:latin typeface="system-ui"/>
                <a:hlinkClick r:id="rId40" tooltip="Lymfom"/>
              </a:rPr>
              <a:t>lymfomů</a:t>
            </a:r>
            <a:r>
              <a:rPr lang="cs-CZ" b="0" i="0" dirty="0">
                <a:solidFill>
                  <a:srgbClr val="212529"/>
                </a:solidFill>
                <a:effectLst/>
                <a:latin typeface="system-ui"/>
              </a:rPr>
              <a:t>.</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44</a:t>
            </a:fld>
            <a:endParaRPr lang="cs-CZ"/>
          </a:p>
        </p:txBody>
      </p:sp>
    </p:spTree>
    <p:extLst>
      <p:ext uri="{BB962C8B-B14F-4D97-AF65-F5344CB8AC3E}">
        <p14:creationId xmlns:p14="http://schemas.microsoft.com/office/powerpoint/2010/main" val="252650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b="1" i="0" dirty="0">
                <a:solidFill>
                  <a:srgbClr val="62BF7C"/>
                </a:solidFill>
                <a:effectLst/>
                <a:latin typeface="Open Sans" panose="020B0606030504020204" pitchFamily="34" charset="0"/>
              </a:rPr>
              <a:t>FOOD INTOLERANCES, WHAT ARE THEY AND HOW DO I KNOW IF I HAVE ONE?</a:t>
            </a:r>
          </a:p>
          <a:p>
            <a:pPr algn="l"/>
            <a:r>
              <a:rPr lang="en-US" b="0" i="0" dirty="0">
                <a:solidFill>
                  <a:srgbClr val="252525"/>
                </a:solidFill>
                <a:effectLst/>
                <a:latin typeface="Open Sans" panose="020B0606030504020204" pitchFamily="34" charset="0"/>
              </a:rPr>
              <a:t>Food intolerances are defined as “an abnormal physiologic response to an ingested food or food component”.</a:t>
            </a:r>
            <a:r>
              <a:rPr lang="en-US" b="0" i="0" baseline="30000" dirty="0">
                <a:solidFill>
                  <a:srgbClr val="252525"/>
                </a:solidFill>
                <a:effectLst/>
                <a:latin typeface="Open Sans" panose="020B0606030504020204" pitchFamily="34" charset="0"/>
              </a:rPr>
              <a:t>1</a:t>
            </a:r>
            <a:r>
              <a:rPr lang="en-US" b="0" i="0" dirty="0">
                <a:solidFill>
                  <a:srgbClr val="252525"/>
                </a:solidFill>
                <a:effectLst/>
                <a:latin typeface="Open Sans" panose="020B0606030504020204" pitchFamily="34" charset="0"/>
              </a:rPr>
              <a:t>  Put simply, this means they don’t involve the immune system but rather occur through a different mechanism.  Women are affected twice as frequently as men.</a:t>
            </a:r>
            <a:r>
              <a:rPr lang="en-US" b="0" i="0" baseline="30000" dirty="0">
                <a:solidFill>
                  <a:srgbClr val="252525"/>
                </a:solidFill>
                <a:effectLst/>
                <a:latin typeface="Open Sans" panose="020B0606030504020204" pitchFamily="34" charset="0"/>
              </a:rPr>
              <a:t>1</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Symptoms do not occur immediately, sometimes taking days to appear.  They are “systemic” meaning they can occur anywhere throughout the body (individually or in combination).</a:t>
            </a:r>
            <a:r>
              <a:rPr lang="en-US" b="0" i="0" baseline="30000" dirty="0">
                <a:solidFill>
                  <a:srgbClr val="252525"/>
                </a:solidFill>
                <a:effectLst/>
                <a:latin typeface="Open Sans" panose="020B0606030504020204" pitchFamily="34" charset="0"/>
              </a:rPr>
              <a:t>1</a:t>
            </a:r>
            <a:r>
              <a:rPr lang="en-US" b="0" i="0" dirty="0">
                <a:solidFill>
                  <a:srgbClr val="252525"/>
                </a:solidFill>
                <a:effectLst/>
                <a:latin typeface="Open Sans" panose="020B0606030504020204" pitchFamily="34" charset="0"/>
              </a:rPr>
              <a:t>  The four main body systems affected are:</a:t>
            </a:r>
          </a:p>
          <a:p>
            <a:pPr algn="l"/>
            <a:r>
              <a:rPr lang="en-US" b="0" i="0" dirty="0">
                <a:solidFill>
                  <a:srgbClr val="252525"/>
                </a:solidFill>
                <a:effectLst/>
                <a:latin typeface="Open Sans" panose="020B0606030504020204" pitchFamily="34" charset="0"/>
              </a:rPr>
              <a:t>The central nervous system, with symptoms including:</a:t>
            </a:r>
          </a:p>
          <a:p>
            <a:pPr algn="l">
              <a:buFont typeface="Arial" panose="020B0604020202020204" pitchFamily="34" charset="0"/>
              <a:buChar char="•"/>
            </a:pPr>
            <a:r>
              <a:rPr lang="en-US" b="0" i="0" dirty="0">
                <a:solidFill>
                  <a:srgbClr val="252525"/>
                </a:solidFill>
                <a:effectLst/>
                <a:latin typeface="Open Sans" panose="020B0606030504020204" pitchFamily="34" charset="0"/>
              </a:rPr>
              <a:t>headaches &amp; migraines</a:t>
            </a:r>
          </a:p>
          <a:p>
            <a:pPr algn="l">
              <a:buFont typeface="Arial" panose="020B0604020202020204" pitchFamily="34" charset="0"/>
              <a:buChar char="•"/>
            </a:pPr>
            <a:r>
              <a:rPr lang="en-US" b="0" i="0" dirty="0">
                <a:solidFill>
                  <a:srgbClr val="252525"/>
                </a:solidFill>
                <a:effectLst/>
                <a:latin typeface="Open Sans" panose="020B0606030504020204" pitchFamily="34" charset="0"/>
              </a:rPr>
              <a:t>bodily aches and pains</a:t>
            </a:r>
          </a:p>
          <a:p>
            <a:pPr algn="l">
              <a:buFont typeface="Arial" panose="020B0604020202020204" pitchFamily="34" charset="0"/>
              <a:buChar char="•"/>
            </a:pPr>
            <a:r>
              <a:rPr lang="en-US" b="0" i="0" dirty="0">
                <a:solidFill>
                  <a:srgbClr val="252525"/>
                </a:solidFill>
                <a:effectLst/>
                <a:latin typeface="Open Sans" panose="020B0606030504020204" pitchFamily="34" charset="0"/>
              </a:rPr>
              <a:t>irritability and moodiness</a:t>
            </a:r>
          </a:p>
          <a:p>
            <a:pPr algn="l">
              <a:buFont typeface="Arial" panose="020B0604020202020204" pitchFamily="34" charset="0"/>
              <a:buChar char="•"/>
            </a:pPr>
            <a:r>
              <a:rPr lang="en-US" b="0" i="0" dirty="0">
                <a:solidFill>
                  <a:srgbClr val="252525"/>
                </a:solidFill>
                <a:effectLst/>
                <a:latin typeface="Open Sans" panose="020B0606030504020204" pitchFamily="34" charset="0"/>
              </a:rPr>
              <a:t>tiredness &amp; lethargy in adults</a:t>
            </a:r>
          </a:p>
          <a:p>
            <a:pPr algn="l">
              <a:buFont typeface="Arial" panose="020B0604020202020204" pitchFamily="34" charset="0"/>
              <a:buChar char="•"/>
            </a:pPr>
            <a:r>
              <a:rPr lang="en-US" b="0" i="0" dirty="0">
                <a:solidFill>
                  <a:srgbClr val="252525"/>
                </a:solidFill>
                <a:effectLst/>
                <a:latin typeface="Open Sans" panose="020B0606030504020204" pitchFamily="34" charset="0"/>
              </a:rPr>
              <a:t>hyper-activeness and ADHD-like </a:t>
            </a:r>
            <a:r>
              <a:rPr lang="en-US" b="0" i="0" dirty="0" err="1">
                <a:solidFill>
                  <a:srgbClr val="252525"/>
                </a:solidFill>
                <a:effectLst/>
                <a:latin typeface="Open Sans" panose="020B0606030504020204" pitchFamily="34" charset="0"/>
              </a:rPr>
              <a:t>behaviour</a:t>
            </a:r>
            <a:r>
              <a:rPr lang="en-US" b="0" i="0" dirty="0">
                <a:solidFill>
                  <a:srgbClr val="252525"/>
                </a:solidFill>
                <a:effectLst/>
                <a:latin typeface="Open Sans" panose="020B0606030504020204" pitchFamily="34" charset="0"/>
              </a:rPr>
              <a:t> in children</a:t>
            </a:r>
          </a:p>
          <a:p>
            <a:pPr algn="l">
              <a:buFont typeface="Arial" panose="020B0604020202020204" pitchFamily="34" charset="0"/>
              <a:buChar char="•"/>
            </a:pPr>
            <a:r>
              <a:rPr lang="en-US" b="0" i="0" dirty="0">
                <a:solidFill>
                  <a:srgbClr val="252525"/>
                </a:solidFill>
                <a:effectLst/>
                <a:latin typeface="Open Sans" panose="020B0606030504020204" pitchFamily="34" charset="0"/>
              </a:rPr>
              <a:t>memory impairment and loss of concentration</a:t>
            </a:r>
          </a:p>
          <a:p>
            <a:pPr algn="l">
              <a:buFont typeface="Arial" panose="020B0604020202020204" pitchFamily="34" charset="0"/>
              <a:buChar char="•"/>
            </a:pPr>
            <a:r>
              <a:rPr lang="en-US" b="0" i="0" dirty="0">
                <a:solidFill>
                  <a:srgbClr val="252525"/>
                </a:solidFill>
                <a:effectLst/>
                <a:latin typeface="Open Sans" panose="020B0606030504020204" pitchFamily="34" charset="0"/>
              </a:rPr>
              <a:t>depression</a:t>
            </a:r>
          </a:p>
          <a:p>
            <a:pPr algn="l">
              <a:buFont typeface="Arial" panose="020B0604020202020204" pitchFamily="34" charset="0"/>
              <a:buChar char="•"/>
            </a:pPr>
            <a:r>
              <a:rPr lang="en-US" b="0" i="0" dirty="0">
                <a:solidFill>
                  <a:srgbClr val="252525"/>
                </a:solidFill>
                <a:effectLst/>
                <a:latin typeface="Open Sans" panose="020B0606030504020204" pitchFamily="34" charset="0"/>
              </a:rPr>
              <a:t>visual disturbances</a:t>
            </a:r>
          </a:p>
          <a:p>
            <a:pPr algn="l">
              <a:buFont typeface="Arial" panose="020B0604020202020204" pitchFamily="34" charset="0"/>
              <a:buChar char="•"/>
            </a:pPr>
            <a:r>
              <a:rPr lang="en-US" b="0" i="0" dirty="0">
                <a:solidFill>
                  <a:srgbClr val="252525"/>
                </a:solidFill>
                <a:effectLst/>
                <a:latin typeface="Open Sans" panose="020B0606030504020204" pitchFamily="34" charset="0"/>
              </a:rPr>
              <a:t>tinnitus</a:t>
            </a:r>
          </a:p>
          <a:p>
            <a:pPr algn="l">
              <a:buFont typeface="Arial" panose="020B0604020202020204" pitchFamily="34" charset="0"/>
              <a:buChar char="•"/>
            </a:pPr>
            <a:r>
              <a:rPr lang="en-US" b="0" i="0" dirty="0">
                <a:solidFill>
                  <a:srgbClr val="252525"/>
                </a:solidFill>
                <a:effectLst/>
                <a:latin typeface="Open Sans" panose="020B0606030504020204" pitchFamily="34" charset="0"/>
              </a:rPr>
              <a:t>dizziness</a:t>
            </a:r>
          </a:p>
          <a:p>
            <a:pPr algn="l"/>
            <a:r>
              <a:rPr lang="en-US" b="0" i="0" dirty="0">
                <a:solidFill>
                  <a:srgbClr val="252525"/>
                </a:solidFill>
                <a:effectLst/>
                <a:latin typeface="Open Sans" panose="020B0606030504020204" pitchFamily="34" charset="0"/>
              </a:rPr>
              <a:t>Skin:</a:t>
            </a:r>
          </a:p>
          <a:p>
            <a:pPr algn="l">
              <a:buFont typeface="Arial" panose="020B0604020202020204" pitchFamily="34" charset="0"/>
              <a:buChar char="•"/>
            </a:pPr>
            <a:r>
              <a:rPr lang="en-US" b="0" i="0" dirty="0">
                <a:solidFill>
                  <a:srgbClr val="252525"/>
                </a:solidFill>
                <a:effectLst/>
                <a:latin typeface="Open Sans" panose="020B0606030504020204" pitchFamily="34" charset="0"/>
              </a:rPr>
              <a:t>rashes</a:t>
            </a:r>
          </a:p>
          <a:p>
            <a:pPr algn="l">
              <a:buFont typeface="Arial" panose="020B0604020202020204" pitchFamily="34" charset="0"/>
              <a:buChar char="•"/>
            </a:pPr>
            <a:r>
              <a:rPr lang="en-US" b="0" i="0" dirty="0">
                <a:solidFill>
                  <a:srgbClr val="252525"/>
                </a:solidFill>
                <a:effectLst/>
                <a:latin typeface="Open Sans" panose="020B0606030504020204" pitchFamily="34" charset="0"/>
              </a:rPr>
              <a:t>hives</a:t>
            </a:r>
          </a:p>
          <a:p>
            <a:pPr algn="l">
              <a:buFont typeface="Arial" panose="020B0604020202020204" pitchFamily="34" charset="0"/>
              <a:buChar char="•"/>
            </a:pPr>
            <a:r>
              <a:rPr lang="en-US" b="0" i="0" dirty="0">
                <a:solidFill>
                  <a:srgbClr val="252525"/>
                </a:solidFill>
                <a:effectLst/>
                <a:latin typeface="Open Sans" panose="020B0606030504020204" pitchFamily="34" charset="0"/>
              </a:rPr>
              <a:t>eczema</a:t>
            </a:r>
          </a:p>
          <a:p>
            <a:pPr algn="l">
              <a:buFont typeface="Arial" panose="020B0604020202020204" pitchFamily="34" charset="0"/>
              <a:buChar char="•"/>
            </a:pPr>
            <a:r>
              <a:rPr lang="en-US" b="0" i="0" dirty="0">
                <a:solidFill>
                  <a:srgbClr val="252525"/>
                </a:solidFill>
                <a:effectLst/>
                <a:latin typeface="Open Sans" panose="020B0606030504020204" pitchFamily="34" charset="0"/>
              </a:rPr>
              <a:t>redness around the genital region in children</a:t>
            </a:r>
          </a:p>
          <a:p>
            <a:pPr algn="l"/>
            <a:r>
              <a:rPr lang="en-US" b="0" i="0" dirty="0">
                <a:solidFill>
                  <a:srgbClr val="252525"/>
                </a:solidFill>
                <a:effectLst/>
                <a:latin typeface="Open Sans" panose="020B0606030504020204" pitchFamily="34" charset="0"/>
              </a:rPr>
              <a:t>Gastrointestinal tract:</a:t>
            </a:r>
          </a:p>
          <a:p>
            <a:pPr algn="l">
              <a:buFont typeface="Arial" panose="020B0604020202020204" pitchFamily="34" charset="0"/>
              <a:buChar char="•"/>
            </a:pPr>
            <a:r>
              <a:rPr lang="en-US" b="0" i="0" dirty="0">
                <a:solidFill>
                  <a:srgbClr val="252525"/>
                </a:solidFill>
                <a:effectLst/>
                <a:latin typeface="Open Sans" panose="020B0606030504020204" pitchFamily="34" charset="0"/>
              </a:rPr>
              <a:t>mouth ulcers</a:t>
            </a:r>
          </a:p>
          <a:p>
            <a:pPr algn="l">
              <a:buFont typeface="Arial" panose="020B0604020202020204" pitchFamily="34" charset="0"/>
              <a:buChar char="•"/>
            </a:pPr>
            <a:r>
              <a:rPr lang="en-US" b="0" i="0" dirty="0">
                <a:solidFill>
                  <a:srgbClr val="252525"/>
                </a:solidFill>
                <a:effectLst/>
                <a:latin typeface="Open Sans" panose="020B0606030504020204" pitchFamily="34" charset="0"/>
              </a:rPr>
              <a:t>bloating</a:t>
            </a:r>
          </a:p>
          <a:p>
            <a:pPr algn="l">
              <a:buFont typeface="Arial" panose="020B0604020202020204" pitchFamily="34" charset="0"/>
              <a:buChar char="•"/>
            </a:pPr>
            <a:r>
              <a:rPr lang="en-US" b="0" i="0" dirty="0">
                <a:solidFill>
                  <a:srgbClr val="252525"/>
                </a:solidFill>
                <a:effectLst/>
                <a:latin typeface="Open Sans" panose="020B0606030504020204" pitchFamily="34" charset="0"/>
              </a:rPr>
              <a:t>gas production &amp; wind</a:t>
            </a:r>
          </a:p>
          <a:p>
            <a:pPr algn="l">
              <a:buFont typeface="Arial" panose="020B0604020202020204" pitchFamily="34" charset="0"/>
              <a:buChar char="•"/>
            </a:pPr>
            <a:r>
              <a:rPr lang="en-US" b="0" i="0" dirty="0">
                <a:solidFill>
                  <a:srgbClr val="252525"/>
                </a:solidFill>
                <a:effectLst/>
                <a:latin typeface="Open Sans" panose="020B0606030504020204" pitchFamily="34" charset="0"/>
              </a:rPr>
              <a:t>constipation</a:t>
            </a:r>
          </a:p>
          <a:p>
            <a:pPr algn="l">
              <a:buFont typeface="Arial" panose="020B0604020202020204" pitchFamily="34" charset="0"/>
              <a:buChar char="•"/>
            </a:pPr>
            <a:r>
              <a:rPr lang="en-US" b="0" i="0" dirty="0" err="1">
                <a:solidFill>
                  <a:srgbClr val="252525"/>
                </a:solidFill>
                <a:effectLst/>
                <a:latin typeface="Open Sans" panose="020B0606030504020204" pitchFamily="34" charset="0"/>
              </a:rPr>
              <a:t>diarrhoea</a:t>
            </a:r>
            <a:endParaRPr lang="en-US" b="0" i="0" dirty="0">
              <a:solidFill>
                <a:srgbClr val="252525"/>
              </a:solidFill>
              <a:effectLst/>
              <a:latin typeface="Open Sans" panose="020B0606030504020204" pitchFamily="34" charset="0"/>
            </a:endParaRPr>
          </a:p>
          <a:p>
            <a:pPr algn="l">
              <a:buFont typeface="Arial" panose="020B0604020202020204" pitchFamily="34" charset="0"/>
              <a:buChar char="•"/>
            </a:pPr>
            <a:r>
              <a:rPr lang="en-US" b="0" i="0" dirty="0">
                <a:solidFill>
                  <a:srgbClr val="252525"/>
                </a:solidFill>
                <a:effectLst/>
                <a:latin typeface="Open Sans" panose="020B0606030504020204" pitchFamily="34" charset="0"/>
              </a:rPr>
              <a:t>abdominal pain and cramps</a:t>
            </a:r>
          </a:p>
          <a:p>
            <a:pPr algn="l">
              <a:buFont typeface="Arial" panose="020B0604020202020204" pitchFamily="34" charset="0"/>
              <a:buChar char="•"/>
            </a:pPr>
            <a:r>
              <a:rPr lang="en-US" b="0" i="0" dirty="0">
                <a:solidFill>
                  <a:srgbClr val="252525"/>
                </a:solidFill>
                <a:effectLst/>
                <a:latin typeface="Open Sans" panose="020B0606030504020204" pitchFamily="34" charset="0"/>
              </a:rPr>
              <a:t>nausea &amp; vomiting</a:t>
            </a:r>
          </a:p>
          <a:p>
            <a:pPr algn="l">
              <a:buFont typeface="Arial" panose="020B0604020202020204" pitchFamily="34" charset="0"/>
              <a:buChar char="•"/>
            </a:pPr>
            <a:r>
              <a:rPr lang="en-US" b="0" i="0" dirty="0">
                <a:solidFill>
                  <a:srgbClr val="252525"/>
                </a:solidFill>
                <a:effectLst/>
                <a:latin typeface="Open Sans" panose="020B0606030504020204" pitchFamily="34" charset="0"/>
              </a:rPr>
              <a:t>reflux</a:t>
            </a:r>
          </a:p>
          <a:p>
            <a:pPr algn="l"/>
            <a:r>
              <a:rPr lang="en-US" b="0" i="0" dirty="0">
                <a:solidFill>
                  <a:srgbClr val="252525"/>
                </a:solidFill>
                <a:effectLst/>
                <a:latin typeface="Open Sans" panose="020B0606030504020204" pitchFamily="34" charset="0"/>
              </a:rPr>
              <a:t>Respiratory tract:</a:t>
            </a:r>
          </a:p>
          <a:p>
            <a:pPr algn="l">
              <a:buFont typeface="Arial" panose="020B0604020202020204" pitchFamily="34" charset="0"/>
              <a:buChar char="•"/>
            </a:pPr>
            <a:r>
              <a:rPr lang="en-US" b="0" i="0" dirty="0">
                <a:solidFill>
                  <a:srgbClr val="252525"/>
                </a:solidFill>
                <a:effectLst/>
                <a:latin typeface="Open Sans" panose="020B0606030504020204" pitchFamily="34" charset="0"/>
              </a:rPr>
              <a:t>nasal congestion</a:t>
            </a:r>
          </a:p>
          <a:p>
            <a:pPr algn="l">
              <a:buFont typeface="Arial" panose="020B0604020202020204" pitchFamily="34" charset="0"/>
              <a:buChar char="•"/>
            </a:pPr>
            <a:r>
              <a:rPr lang="en-US" b="0" i="0" dirty="0">
                <a:solidFill>
                  <a:srgbClr val="252525"/>
                </a:solidFill>
                <a:effectLst/>
                <a:latin typeface="Open Sans" panose="020B0606030504020204" pitchFamily="34" charset="0"/>
              </a:rPr>
              <a:t>excess mucus production</a:t>
            </a:r>
          </a:p>
          <a:p>
            <a:pPr algn="l">
              <a:buFont typeface="Arial" panose="020B0604020202020204" pitchFamily="34" charset="0"/>
              <a:buChar char="•"/>
            </a:pPr>
            <a:r>
              <a:rPr lang="en-US" b="0" i="0" dirty="0">
                <a:solidFill>
                  <a:srgbClr val="252525"/>
                </a:solidFill>
                <a:effectLst/>
                <a:latin typeface="Open Sans" panose="020B0606030504020204" pitchFamily="34" charset="0"/>
              </a:rPr>
              <a:t>recurrent sinusitis or pharyngitis</a:t>
            </a:r>
          </a:p>
          <a:p>
            <a:pPr algn="l">
              <a:buFont typeface="Arial" panose="020B0604020202020204" pitchFamily="34" charset="0"/>
              <a:buChar char="•"/>
            </a:pPr>
            <a:r>
              <a:rPr lang="en-US" b="0" i="0" dirty="0">
                <a:solidFill>
                  <a:srgbClr val="252525"/>
                </a:solidFill>
                <a:effectLst/>
                <a:latin typeface="Open Sans" panose="020B0606030504020204" pitchFamily="34" charset="0"/>
              </a:rPr>
              <a:t>asthma</a:t>
            </a:r>
          </a:p>
          <a:p>
            <a:pPr algn="l"/>
            <a:r>
              <a:rPr lang="en-US" b="0" i="0" dirty="0">
                <a:solidFill>
                  <a:srgbClr val="252525"/>
                </a:solidFill>
                <a:effectLst/>
                <a:latin typeface="Open Sans" panose="020B0606030504020204" pitchFamily="34" charset="0"/>
              </a:rPr>
              <a:t>While certain foods may trigger these symptoms, complete avoidance of these trigger foods may not be necessary in the long term. Your dietitian will help you find your tolerance level which may enable you to eat small portions of “trigger foods” without the occurrence of symptoms.  In young children I always reiterate to parents that food tolerance can and typically does improve very slowly with age.</a:t>
            </a:r>
          </a:p>
          <a:p>
            <a:pPr algn="l"/>
            <a:r>
              <a:rPr lang="en-US" b="1" i="1" dirty="0">
                <a:solidFill>
                  <a:srgbClr val="252525"/>
                </a:solidFill>
                <a:effectLst/>
                <a:latin typeface="Open Sans" panose="020B0606030504020204" pitchFamily="34" charset="0"/>
              </a:rPr>
              <a:t>How do I know if I have a food intolerance?</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Because food intolerances don’t involve the immune system, SPTs and blood tests are of little use in diagnosing them.  The only way to diagnose a food intolerance is an elimination diet and challenge process.</a:t>
            </a:r>
          </a:p>
          <a:p>
            <a:pPr algn="l"/>
            <a:r>
              <a:rPr lang="en-US" b="1" i="1" dirty="0">
                <a:solidFill>
                  <a:srgbClr val="252525"/>
                </a:solidFill>
                <a:effectLst/>
                <a:latin typeface="Open Sans" panose="020B0606030504020204" pitchFamily="34" charset="0"/>
              </a:rPr>
              <a:t>What foods could I be intolerant to?</a:t>
            </a:r>
            <a:endParaRPr lang="en-US" b="0" i="0" dirty="0">
              <a:solidFill>
                <a:srgbClr val="252525"/>
              </a:solidFill>
              <a:effectLst/>
              <a:latin typeface="Open Sans" panose="020B0606030504020204" pitchFamily="34" charset="0"/>
            </a:endParaRPr>
          </a:p>
          <a:p>
            <a:pPr algn="l"/>
            <a:r>
              <a:rPr lang="en-US" b="1" i="0" u="sng" dirty="0">
                <a:solidFill>
                  <a:srgbClr val="252525"/>
                </a:solidFill>
                <a:effectLst/>
                <a:latin typeface="Open Sans" panose="020B0606030504020204" pitchFamily="34" charset="0"/>
              </a:rPr>
              <a:t>1. Food chemicals and food additives (preservatives, artificial </a:t>
            </a:r>
            <a:r>
              <a:rPr lang="en-US" b="1" i="0" u="sng" dirty="0" err="1">
                <a:solidFill>
                  <a:srgbClr val="252525"/>
                </a:solidFill>
                <a:effectLst/>
                <a:latin typeface="Open Sans" panose="020B0606030504020204" pitchFamily="34" charset="0"/>
              </a:rPr>
              <a:t>colours</a:t>
            </a:r>
            <a:r>
              <a:rPr lang="en-US" b="1" i="0" u="sng" dirty="0">
                <a:solidFill>
                  <a:srgbClr val="252525"/>
                </a:solidFill>
                <a:effectLst/>
                <a:latin typeface="Open Sans" panose="020B0606030504020204" pitchFamily="34" charset="0"/>
              </a:rPr>
              <a:t> &amp; </a:t>
            </a:r>
            <a:r>
              <a:rPr lang="en-US" b="1" i="0" u="sng" dirty="0" err="1">
                <a:solidFill>
                  <a:srgbClr val="252525"/>
                </a:solidFill>
                <a:effectLst/>
                <a:latin typeface="Open Sans" panose="020B0606030504020204" pitchFamily="34" charset="0"/>
              </a:rPr>
              <a:t>flavours</a:t>
            </a:r>
            <a:r>
              <a:rPr lang="en-US" b="1" i="0" u="sng" dirty="0">
                <a:solidFill>
                  <a:srgbClr val="252525"/>
                </a:solidFill>
                <a:effectLst/>
                <a:latin typeface="Open Sans" panose="020B0606030504020204" pitchFamily="34" charset="0"/>
              </a:rPr>
              <a:t>)</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Food chemicals sound like scary stuff, but in reality chemicals are found naturally in all the food we eat.  Food chemicals and additives are the molecules in food that typically add </a:t>
            </a:r>
            <a:r>
              <a:rPr lang="en-US" b="0" i="0" dirty="0" err="1">
                <a:solidFill>
                  <a:srgbClr val="252525"/>
                </a:solidFill>
                <a:effectLst/>
                <a:latin typeface="Open Sans" panose="020B0606030504020204" pitchFamily="34" charset="0"/>
              </a:rPr>
              <a:t>flavour</a:t>
            </a:r>
            <a:r>
              <a:rPr lang="en-US" b="0" i="0" dirty="0">
                <a:solidFill>
                  <a:srgbClr val="252525"/>
                </a:solidFill>
                <a:effectLst/>
                <a:latin typeface="Open Sans" panose="020B0606030504020204" pitchFamily="34" charset="0"/>
              </a:rPr>
              <a:t> and smell, and enhance the appearance and freshness of foods, which can trigger some sensitive people.</a:t>
            </a:r>
            <a:r>
              <a:rPr lang="en-US" b="0" i="0" baseline="30000" dirty="0">
                <a:solidFill>
                  <a:srgbClr val="252525"/>
                </a:solidFill>
                <a:effectLst/>
                <a:latin typeface="Open Sans" panose="020B0606030504020204" pitchFamily="34" charset="0"/>
              </a:rPr>
              <a:t>5</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There are three naturally occurring chemicals in food that can cause issues:</a:t>
            </a:r>
          </a:p>
          <a:p>
            <a:pPr algn="l">
              <a:buFont typeface="Arial" panose="020B0604020202020204" pitchFamily="34" charset="0"/>
              <a:buChar char="•"/>
            </a:pPr>
            <a:r>
              <a:rPr lang="en-US" b="0" i="0" dirty="0">
                <a:solidFill>
                  <a:srgbClr val="252525"/>
                </a:solidFill>
                <a:effectLst/>
                <a:latin typeface="Open Sans" panose="020B0606030504020204" pitchFamily="34" charset="0"/>
              </a:rPr>
              <a:t>Salicylates</a:t>
            </a:r>
          </a:p>
          <a:p>
            <a:pPr algn="l"/>
            <a:r>
              <a:rPr lang="en-US" b="0" i="0" dirty="0">
                <a:solidFill>
                  <a:srgbClr val="252525"/>
                </a:solidFill>
                <a:effectLst/>
                <a:latin typeface="Open Sans" panose="020B0606030504020204" pitchFamily="34" charset="0"/>
              </a:rPr>
              <a:t>Salicylates have natural anti-bacterial and preservative qualities, thereby protecting plants from attack by bugs and microbes before they are ripe and ready to eat.  They are found naturally in a wide range of foods from fresh fruits &amp; vegetables, to tea, coffee, beer, and wine.</a:t>
            </a:r>
          </a:p>
          <a:p>
            <a:pPr algn="l"/>
            <a:r>
              <a:rPr lang="en-US" b="0" i="0" dirty="0">
                <a:solidFill>
                  <a:srgbClr val="252525"/>
                </a:solidFill>
                <a:effectLst/>
                <a:latin typeface="Open Sans" panose="020B0606030504020204" pitchFamily="34" charset="0"/>
              </a:rPr>
              <a:t>Intolerance to salicylates can also be an issue for some children who continue to struggle with bed-wetting past what would be considered a “normal” age.</a:t>
            </a:r>
            <a:r>
              <a:rPr lang="en-US" b="0" i="0" baseline="30000" dirty="0">
                <a:solidFill>
                  <a:srgbClr val="252525"/>
                </a:solidFill>
                <a:effectLst/>
                <a:latin typeface="Open Sans" panose="020B0606030504020204" pitchFamily="34" charset="0"/>
              </a:rPr>
              <a:t>6</a:t>
            </a:r>
            <a:r>
              <a:rPr lang="en-US" b="0" i="0" dirty="0">
                <a:solidFill>
                  <a:srgbClr val="252525"/>
                </a:solidFill>
                <a:effectLst/>
                <a:latin typeface="Open Sans" panose="020B0606030504020204" pitchFamily="34" charset="0"/>
              </a:rPr>
              <a:t>  This is because salicylates act on nerve endings in the bladder.  When their salicylate intake is reduced, these issues can sometimes readily resolve themselves.</a:t>
            </a:r>
          </a:p>
          <a:p>
            <a:pPr algn="l">
              <a:buFont typeface="Arial" panose="020B0604020202020204" pitchFamily="34" charset="0"/>
              <a:buChar char="•"/>
            </a:pPr>
            <a:r>
              <a:rPr lang="en-US" b="0" i="0" dirty="0">
                <a:solidFill>
                  <a:srgbClr val="252525"/>
                </a:solidFill>
                <a:effectLst/>
                <a:latin typeface="Open Sans" panose="020B0606030504020204" pitchFamily="34" charset="0"/>
              </a:rPr>
              <a:t>Amines</a:t>
            </a:r>
          </a:p>
          <a:p>
            <a:pPr algn="l"/>
            <a:r>
              <a:rPr lang="en-US" b="0" i="0" dirty="0">
                <a:solidFill>
                  <a:srgbClr val="252525"/>
                </a:solidFill>
                <a:effectLst/>
                <a:latin typeface="Open Sans" panose="020B0606030504020204" pitchFamily="34" charset="0"/>
              </a:rPr>
              <a:t>Amines are a result of protein breakdown and can be found in fresh fruits and vegetables, cheese, fish and meat, as well as in chocolate and fermented products such as beer, wine and yeast extracts.</a:t>
            </a:r>
          </a:p>
          <a:p>
            <a:pPr algn="l"/>
            <a:r>
              <a:rPr lang="en-US" b="0" i="0" dirty="0">
                <a:solidFill>
                  <a:srgbClr val="252525"/>
                </a:solidFill>
                <a:effectLst/>
                <a:latin typeface="Open Sans" panose="020B0606030504020204" pitchFamily="34" charset="0"/>
              </a:rPr>
              <a:t>If you have heard of histamine, serotonin and tyramine, then you are already familiar with amines.  These particular amines cause vasodilation (widening) or vasoconstriction (narrowing) of small blood vessels.  This may explain why amines can trigger migraines, nasal congestion, and skin flushing/redness.</a:t>
            </a:r>
            <a:r>
              <a:rPr lang="en-US" b="0" i="0" baseline="30000" dirty="0">
                <a:solidFill>
                  <a:srgbClr val="252525"/>
                </a:solidFill>
                <a:effectLst/>
                <a:latin typeface="Open Sans" panose="020B0606030504020204" pitchFamily="34" charset="0"/>
              </a:rPr>
              <a:t>5</a:t>
            </a:r>
            <a:endParaRPr lang="en-US" b="0" i="0" dirty="0">
              <a:solidFill>
                <a:srgbClr val="252525"/>
              </a:solidFill>
              <a:effectLst/>
              <a:latin typeface="Open Sans" panose="020B0606030504020204" pitchFamily="34" charset="0"/>
            </a:endParaRPr>
          </a:p>
          <a:p>
            <a:pPr algn="l">
              <a:buFont typeface="Arial" panose="020B0604020202020204" pitchFamily="34" charset="0"/>
              <a:buChar char="•"/>
            </a:pPr>
            <a:r>
              <a:rPr lang="en-US" b="0" i="0" dirty="0">
                <a:solidFill>
                  <a:srgbClr val="252525"/>
                </a:solidFill>
                <a:effectLst/>
                <a:latin typeface="Open Sans" panose="020B0606030504020204" pitchFamily="34" charset="0"/>
              </a:rPr>
              <a:t>Glutamates</a:t>
            </a:r>
          </a:p>
          <a:p>
            <a:pPr algn="l"/>
            <a:r>
              <a:rPr lang="en-US" b="0" i="0" dirty="0">
                <a:solidFill>
                  <a:srgbClr val="252525"/>
                </a:solidFill>
                <a:effectLst/>
                <a:latin typeface="Open Sans" panose="020B0606030504020204" pitchFamily="34" charset="0"/>
              </a:rPr>
              <a:t>Glutamates are amino acids, the building blocks of proteins.  They act as natural </a:t>
            </a:r>
            <a:r>
              <a:rPr lang="en-US" b="0" i="0" dirty="0" err="1">
                <a:solidFill>
                  <a:srgbClr val="252525"/>
                </a:solidFill>
                <a:effectLst/>
                <a:latin typeface="Open Sans" panose="020B0606030504020204" pitchFamily="34" charset="0"/>
              </a:rPr>
              <a:t>flavour</a:t>
            </a:r>
            <a:r>
              <a:rPr lang="en-US" b="0" i="0" dirty="0">
                <a:solidFill>
                  <a:srgbClr val="252525"/>
                </a:solidFill>
                <a:effectLst/>
                <a:latin typeface="Open Sans" panose="020B0606030504020204" pitchFamily="34" charset="0"/>
              </a:rPr>
              <a:t> enhancers, and as such are found naturally in strong-</a:t>
            </a:r>
            <a:r>
              <a:rPr lang="en-US" b="0" i="0" dirty="0" err="1">
                <a:solidFill>
                  <a:srgbClr val="252525"/>
                </a:solidFill>
                <a:effectLst/>
                <a:latin typeface="Open Sans" panose="020B0606030504020204" pitchFamily="34" charset="0"/>
              </a:rPr>
              <a:t>flavoured</a:t>
            </a:r>
            <a:r>
              <a:rPr lang="en-US" b="0" i="0" dirty="0">
                <a:solidFill>
                  <a:srgbClr val="252525"/>
                </a:solidFill>
                <a:effectLst/>
                <a:latin typeface="Open Sans" panose="020B0606030504020204" pitchFamily="34" charset="0"/>
              </a:rPr>
              <a:t> foods and foods often used to add </a:t>
            </a:r>
            <a:r>
              <a:rPr lang="en-US" b="0" i="0" dirty="0" err="1">
                <a:solidFill>
                  <a:srgbClr val="252525"/>
                </a:solidFill>
                <a:effectLst/>
                <a:latin typeface="Open Sans" panose="020B0606030504020204" pitchFamily="34" charset="0"/>
              </a:rPr>
              <a:t>flavour</a:t>
            </a:r>
            <a:r>
              <a:rPr lang="en-US" b="0" i="0" dirty="0">
                <a:solidFill>
                  <a:srgbClr val="252525"/>
                </a:solidFill>
                <a:effectLst/>
                <a:latin typeface="Open Sans" panose="020B0606030504020204" pitchFamily="34" charset="0"/>
              </a:rPr>
              <a:t> in cooking, such as cheese, mushrooms, tomatoes, and soy sauce.</a:t>
            </a:r>
            <a:r>
              <a:rPr lang="en-US" b="0" i="0" baseline="30000" dirty="0">
                <a:solidFill>
                  <a:srgbClr val="252525"/>
                </a:solidFill>
                <a:effectLst/>
                <a:latin typeface="Open Sans" panose="020B0606030504020204" pitchFamily="34" charset="0"/>
              </a:rPr>
              <a:t>7</a:t>
            </a:r>
            <a:r>
              <a:rPr lang="en-US" b="0" i="0" dirty="0">
                <a:solidFill>
                  <a:srgbClr val="252525"/>
                </a:solidFill>
                <a:effectLst/>
                <a:latin typeface="Open Sans" panose="020B0606030504020204" pitchFamily="34" charset="0"/>
              </a:rPr>
              <a:t>  A common glutamate, MSG (monosodium glutamate) is often used as a </a:t>
            </a:r>
            <a:r>
              <a:rPr lang="en-US" b="0" i="0" dirty="0" err="1">
                <a:solidFill>
                  <a:srgbClr val="252525"/>
                </a:solidFill>
                <a:effectLst/>
                <a:latin typeface="Open Sans" panose="020B0606030504020204" pitchFamily="34" charset="0"/>
              </a:rPr>
              <a:t>flavour</a:t>
            </a:r>
            <a:r>
              <a:rPr lang="en-US" b="0" i="0" dirty="0">
                <a:solidFill>
                  <a:srgbClr val="252525"/>
                </a:solidFill>
                <a:effectLst/>
                <a:latin typeface="Open Sans" panose="020B0606030504020204" pitchFamily="34" charset="0"/>
              </a:rPr>
              <a:t> enhancer in Asian cooking and </a:t>
            </a:r>
            <a:r>
              <a:rPr lang="en-US" b="0" i="0" dirty="0" err="1">
                <a:solidFill>
                  <a:srgbClr val="252525"/>
                </a:solidFill>
                <a:effectLst/>
                <a:latin typeface="Open Sans" panose="020B0606030504020204" pitchFamily="34" charset="0"/>
              </a:rPr>
              <a:t>savoury</a:t>
            </a:r>
            <a:r>
              <a:rPr lang="en-US" b="0" i="0" dirty="0">
                <a:solidFill>
                  <a:srgbClr val="252525"/>
                </a:solidFill>
                <a:effectLst/>
                <a:latin typeface="Open Sans" panose="020B0606030504020204" pitchFamily="34" charset="0"/>
              </a:rPr>
              <a:t> foods, identified by the number 621 on food labels.</a:t>
            </a:r>
          </a:p>
          <a:p>
            <a:pPr algn="l"/>
            <a:r>
              <a:rPr lang="en-US" b="0" i="1" dirty="0">
                <a:solidFill>
                  <a:srgbClr val="252525"/>
                </a:solidFill>
                <a:effectLst/>
                <a:latin typeface="Open Sans" panose="020B0606030504020204" pitchFamily="34" charset="0"/>
              </a:rPr>
              <a:t>How do food chemicals trigger symptoms?</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Food chemicals act on sensory nerve endings found all throughout the body, which is the reason why symptoms can be so varied from migraines to skin rashes to GI upset.  The exact mechanism of how this works is still not fully known.  It is thought that these nerve endings activate mast cells which release histamine (much in the same way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antibodies do in food allergies), producing reactions throughout the body.</a:t>
            </a:r>
          </a:p>
          <a:p>
            <a:pPr algn="l"/>
            <a:r>
              <a:rPr lang="en-US" b="0" i="1" dirty="0">
                <a:solidFill>
                  <a:srgbClr val="252525"/>
                </a:solidFill>
                <a:effectLst/>
                <a:latin typeface="Open Sans" panose="020B0606030504020204" pitchFamily="34" charset="0"/>
              </a:rPr>
              <a:t>What role do food additives play?</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People who are sensitive to natural food chemicals are usually also sensitive to one or more food additives, which are predominantly used as preservatives in food.  These include: </a:t>
            </a:r>
            <a:r>
              <a:rPr lang="en-US" b="0" i="0" dirty="0" err="1">
                <a:solidFill>
                  <a:srgbClr val="252525"/>
                </a:solidFill>
                <a:effectLst/>
                <a:latin typeface="Open Sans" panose="020B0606030504020204" pitchFamily="34" charset="0"/>
              </a:rPr>
              <a:t>colours</a:t>
            </a:r>
            <a:r>
              <a:rPr lang="en-US" b="0" i="0" dirty="0">
                <a:solidFill>
                  <a:srgbClr val="252525"/>
                </a:solidFill>
                <a:effectLst/>
                <a:latin typeface="Open Sans" panose="020B0606030504020204" pitchFamily="34" charset="0"/>
              </a:rPr>
              <a:t>, nitrites and nitrates, </a:t>
            </a:r>
            <a:r>
              <a:rPr lang="en-US" b="0" i="0" dirty="0" err="1">
                <a:solidFill>
                  <a:srgbClr val="252525"/>
                </a:solidFill>
                <a:effectLst/>
                <a:latin typeface="Open Sans" panose="020B0606030504020204" pitchFamily="34" charset="0"/>
              </a:rPr>
              <a:t>sulphites</a:t>
            </a:r>
            <a:r>
              <a:rPr lang="en-US" b="0" i="0" dirty="0">
                <a:solidFill>
                  <a:srgbClr val="252525"/>
                </a:solidFill>
                <a:effectLst/>
                <a:latin typeface="Open Sans" panose="020B0606030504020204" pitchFamily="34" charset="0"/>
              </a:rPr>
              <a:t>, benzoates, sorbates, propionates, and artificial antioxidants.</a:t>
            </a:r>
          </a:p>
          <a:p>
            <a:pPr algn="l"/>
            <a:r>
              <a:rPr lang="en-US" b="1" i="0" u="sng" dirty="0">
                <a:solidFill>
                  <a:srgbClr val="252525"/>
                </a:solidFill>
                <a:effectLst/>
                <a:latin typeface="Open Sans" panose="020B0606030504020204" pitchFamily="34" charset="0"/>
              </a:rPr>
              <a:t>2. Lactose Intolerance</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Lactose intolerance is a condition that describes the inability to digest the carbohydrate lactose present in milk products.  People with lactose intolerance typically have a low amount of lactase in their body, which is the enzyme responsible for digesting lactose.  As a result, when these people consume milk products, some lactose remains and passes through to the large intestine where it causes uncomfortable gut symptoms.  Symptoms include </a:t>
            </a:r>
            <a:r>
              <a:rPr lang="en-US" b="0" i="0" dirty="0" err="1">
                <a:solidFill>
                  <a:srgbClr val="252525"/>
                </a:solidFill>
                <a:effectLst/>
                <a:latin typeface="Open Sans" panose="020B0606030504020204" pitchFamily="34" charset="0"/>
              </a:rPr>
              <a:t>diarrhoea</a:t>
            </a:r>
            <a:r>
              <a:rPr lang="en-US" b="0" i="0" dirty="0">
                <a:solidFill>
                  <a:srgbClr val="252525"/>
                </a:solidFill>
                <a:effectLst/>
                <a:latin typeface="Open Sans" panose="020B0606030504020204" pitchFamily="34" charset="0"/>
              </a:rPr>
              <a:t>, abdominal cramps, flatulence and bloating, the only way of which to manage is to avoid/limit lactose-containing dairy products.  There are now a wide range of lactose-free products available in supermarkets which means people with lactose intolerance don’t have to miss out on foods like milk and yoghurt.  Fortunately, many cheeses are naturally low in lactose so are typically well tolerated.</a:t>
            </a:r>
          </a:p>
          <a:p>
            <a:pPr algn="l"/>
            <a:r>
              <a:rPr lang="en-US" b="1" i="0" u="sng" dirty="0">
                <a:solidFill>
                  <a:srgbClr val="252525"/>
                </a:solidFill>
                <a:effectLst/>
                <a:latin typeface="Open Sans" panose="020B0606030504020204" pitchFamily="34" charset="0"/>
              </a:rPr>
              <a:t>3. FODMAPs</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Some people can react to foods high in FODMAPs (Fermentable, Oligosaccharide, Disaccharide, Monosaccharide AND Polyols).  FODMAPs are the carbohydrate molecules in some food that are not fully absorbed in the small intestine.  When these molecules pass into the large intestine (bowel) they are fermented, resulting in symptoms of cramping, gas, bloating, </a:t>
            </a:r>
            <a:r>
              <a:rPr lang="en-US" b="0" i="0" dirty="0" err="1">
                <a:solidFill>
                  <a:srgbClr val="252525"/>
                </a:solidFill>
                <a:effectLst/>
                <a:latin typeface="Open Sans" panose="020B0606030504020204" pitchFamily="34" charset="0"/>
              </a:rPr>
              <a:t>diarrhoea</a:t>
            </a:r>
            <a:r>
              <a:rPr lang="en-US" b="0" i="0" dirty="0">
                <a:solidFill>
                  <a:srgbClr val="252525"/>
                </a:solidFill>
                <a:effectLst/>
                <a:latin typeface="Open Sans" panose="020B0606030504020204" pitchFamily="34" charset="0"/>
              </a:rPr>
              <a:t> and/or constipation.  It’s important to note that FODMAP reactions are </a:t>
            </a:r>
            <a:r>
              <a:rPr lang="en-US" b="0" i="0" dirty="0" err="1">
                <a:solidFill>
                  <a:srgbClr val="252525"/>
                </a:solidFill>
                <a:effectLst/>
                <a:latin typeface="Open Sans" panose="020B0606030504020204" pitchFamily="34" charset="0"/>
              </a:rPr>
              <a:t>localised</a:t>
            </a:r>
            <a:r>
              <a:rPr lang="en-US" b="0" i="0" dirty="0">
                <a:solidFill>
                  <a:srgbClr val="252525"/>
                </a:solidFill>
                <a:effectLst/>
                <a:latin typeface="Open Sans" panose="020B0606030504020204" pitchFamily="34" charset="0"/>
              </a:rPr>
              <a:t> to the gut – they do not cause rashes, headaches, skin irritation, airway irritation, moodiness or irritability (other than due to the discomfort in the gut).  Dairy products such as milk and yoghurt are high in the FODMAP lactose and therefore some people with lactose intolerance may also be sensitive to other high FODMAP foods.</a:t>
            </a:r>
          </a:p>
          <a:p>
            <a:pPr algn="l"/>
            <a:r>
              <a:rPr lang="en-US" b="1" i="0" u="sng" dirty="0">
                <a:solidFill>
                  <a:srgbClr val="252525"/>
                </a:solidFill>
                <a:effectLst/>
                <a:latin typeface="Open Sans" panose="020B0606030504020204" pitchFamily="34" charset="0"/>
              </a:rPr>
              <a:t>4. Gluten intolerance or ‘Non-coeliac gluten sensitivity’</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Gluten is a protein found in wheat, rye, oats and barley.  It’s been reported that more than 7% of Australians believe they are gluten intolerant, and in fact, many people present to my clinic reporting bloating, </a:t>
            </a:r>
            <a:r>
              <a:rPr lang="en-US" b="0" i="0" dirty="0" err="1">
                <a:solidFill>
                  <a:srgbClr val="252525"/>
                </a:solidFill>
                <a:effectLst/>
                <a:latin typeface="Open Sans" panose="020B0606030504020204" pitchFamily="34" charset="0"/>
              </a:rPr>
              <a:t>diarrhoea</a:t>
            </a:r>
            <a:r>
              <a:rPr lang="en-US" b="0" i="0" dirty="0">
                <a:solidFill>
                  <a:srgbClr val="252525"/>
                </a:solidFill>
                <a:effectLst/>
                <a:latin typeface="Open Sans" panose="020B0606030504020204" pitchFamily="34" charset="0"/>
              </a:rPr>
              <a:t> and/or abdominal pain after eating gluten.</a:t>
            </a:r>
          </a:p>
          <a:p>
            <a:pPr algn="l"/>
            <a:r>
              <a:rPr lang="en-US" b="0" i="0" dirty="0">
                <a:solidFill>
                  <a:srgbClr val="252525"/>
                </a:solidFill>
                <a:effectLst/>
                <a:latin typeface="Open Sans" panose="020B0606030504020204" pitchFamily="34" charset="0"/>
              </a:rPr>
              <a:t>The occurrence of non-coeliac gluten sensitivity has been a controversial topic over the years given there are no tests to determine gluten sensitivity.  Indeed, the line between coeliac disease, non-coeliac gluten sensitivity, irritable bowel syndrome, and wheat allergy is not always clearly distinguishable given their similar symptom presentation.</a:t>
            </a:r>
            <a:r>
              <a:rPr lang="en-US" b="0" i="0" baseline="30000" dirty="0">
                <a:solidFill>
                  <a:srgbClr val="252525"/>
                </a:solidFill>
                <a:effectLst/>
                <a:latin typeface="Open Sans" panose="020B0606030504020204" pitchFamily="34" charset="0"/>
              </a:rPr>
              <a:t>8</a:t>
            </a:r>
            <a:r>
              <a:rPr lang="en-US" b="0" i="0" dirty="0">
                <a:solidFill>
                  <a:srgbClr val="252525"/>
                </a:solidFill>
                <a:effectLst/>
                <a:latin typeface="Open Sans" panose="020B0606030504020204" pitchFamily="34" charset="0"/>
              </a:rPr>
              <a:t> Recent research however, indicates the vast majority of people with “non-coeliac gluten sensitivity” are likely reacting to </a:t>
            </a:r>
            <a:r>
              <a:rPr lang="en-US" b="0" i="0" dirty="0" err="1">
                <a:solidFill>
                  <a:srgbClr val="252525"/>
                </a:solidFill>
                <a:effectLst/>
                <a:latin typeface="Open Sans" panose="020B0606030504020204" pitchFamily="34" charset="0"/>
              </a:rPr>
              <a:t>fructans</a:t>
            </a:r>
            <a:r>
              <a:rPr lang="en-US" b="0" i="0" dirty="0">
                <a:solidFill>
                  <a:srgbClr val="252525"/>
                </a:solidFill>
                <a:effectLst/>
                <a:latin typeface="Open Sans" panose="020B0606030504020204" pitchFamily="34" charset="0"/>
              </a:rPr>
              <a:t> (a high FODMAP carbohydrate molecule found in wheat).  Researchers have shown that these people are able to reintroduce gluten without the occurrence of symptoms, as long as it is from low FODMAP sources.</a:t>
            </a:r>
            <a:r>
              <a:rPr lang="en-US" b="0" i="0" baseline="30000" dirty="0">
                <a:solidFill>
                  <a:srgbClr val="252525"/>
                </a:solidFill>
                <a:effectLst/>
                <a:latin typeface="Open Sans" panose="020B0606030504020204" pitchFamily="34" charset="0"/>
              </a:rPr>
              <a:t>9</a:t>
            </a:r>
            <a:endParaRPr lang="en-US" b="0" i="0" dirty="0">
              <a:solidFill>
                <a:srgbClr val="252525"/>
              </a:solidFill>
              <a:effectLst/>
              <a:latin typeface="Open Sans" panose="020B0606030504020204" pitchFamily="34" charset="0"/>
            </a:endParaRPr>
          </a:p>
          <a:p>
            <a:endParaRPr lang="cs-CZ" b="1" i="0" u="none" strike="noStrike" dirty="0">
              <a:solidFill>
                <a:srgbClr val="62BF7C"/>
              </a:solidFill>
              <a:effectLst/>
              <a:latin typeface="Open Sans" panose="020B0606030504020204" pitchFamily="34" charset="0"/>
              <a:hlinkClick r:id="rId3"/>
            </a:endParaRPr>
          </a:p>
          <a:p>
            <a:endParaRPr lang="cs-CZ" b="1" i="0" u="none" strike="noStrike" dirty="0">
              <a:solidFill>
                <a:srgbClr val="62BF7C"/>
              </a:solidFill>
              <a:effectLst/>
              <a:latin typeface="Open Sans" panose="020B0606030504020204" pitchFamily="34" charset="0"/>
              <a:hlinkClick r:id="rId3"/>
            </a:endParaRPr>
          </a:p>
          <a:p>
            <a:pPr algn="l" fontAlgn="base"/>
            <a:r>
              <a:rPr lang="en-US" b="0" i="0" cap="all" dirty="0">
                <a:solidFill>
                  <a:srgbClr val="2BBFC4"/>
                </a:solidFill>
                <a:effectLst/>
                <a:latin typeface="Open Sans" panose="020B0606030504020204" pitchFamily="34" charset="0"/>
              </a:rPr>
              <a:t>WHAT IS A FOOD INTOLERANCE? </a:t>
            </a:r>
          </a:p>
          <a:p>
            <a:pPr algn="l" fontAlgn="base"/>
            <a:r>
              <a:rPr lang="en-US" b="0" i="0" dirty="0">
                <a:solidFill>
                  <a:srgbClr val="3A3A3A"/>
                </a:solidFill>
                <a:effectLst/>
                <a:latin typeface="inherit"/>
              </a:rPr>
              <a:t>While the symptoms are similar to food allergy, a food intolerance does not involve an immune reaction (i.e. no antibodies produced). Rather, intolerances occur when an ingredient/compound in a food irritates a person’s digestive system or when a person is unable to properly digest the food outright. Symptoms of an intolerance are primarily gastrointestinal and include; stomach pain, gas or bloating, heartburn, vomiting and diarrhea.</a:t>
            </a:r>
          </a:p>
          <a:p>
            <a:pPr algn="l" fontAlgn="base"/>
            <a:r>
              <a:rPr lang="en-US" b="0" i="0" dirty="0">
                <a:solidFill>
                  <a:srgbClr val="3A3A3A"/>
                </a:solidFill>
                <a:effectLst/>
                <a:latin typeface="inherit"/>
              </a:rPr>
              <a:t>If you have an intolerance, you may be able to eat small amounts of the offending food without trouble, however too much can send your system in a tailspin. Intolerance to lactose (an ingredient in most milk and dairy products) is the most common food intolerance and affects about 10 percent of North Americans. You may also be able to take steps that help prevent a reaction. For example, if you have a lactose intolerance, you may be able to drink lactose-free milk or take lactase enzyme pills that aid digestion (such as Lactaid).</a:t>
            </a:r>
          </a:p>
          <a:p>
            <a:br>
              <a:rPr lang="en-US" b="1" i="0" u="none" strike="noStrike" dirty="0">
                <a:solidFill>
                  <a:srgbClr val="62BF7C"/>
                </a:solidFill>
                <a:effectLst/>
                <a:latin typeface="Open Sans" panose="020B0606030504020204" pitchFamily="34" charset="0"/>
                <a:hlinkClick r:id="rId3"/>
              </a:rPr>
            </a:br>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50</a:t>
            </a:fld>
            <a:endParaRPr lang="cs-CZ"/>
          </a:p>
        </p:txBody>
      </p:sp>
    </p:spTree>
    <p:extLst>
      <p:ext uri="{BB962C8B-B14F-4D97-AF65-F5344CB8AC3E}">
        <p14:creationId xmlns:p14="http://schemas.microsoft.com/office/powerpoint/2010/main" val="236023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12529"/>
                </a:solidFill>
                <a:effectLst/>
                <a:latin typeface="system-ui"/>
              </a:rPr>
              <a:t>Prasklé koutky jsou při </a:t>
            </a:r>
            <a:r>
              <a:rPr lang="cs-CZ" b="0" i="0" u="none" strike="noStrike" dirty="0" err="1">
                <a:effectLst/>
                <a:latin typeface="system-ui"/>
                <a:hlinkClick r:id="rId3" tooltip="Riboflavin"/>
              </a:rPr>
              <a:t>ariboflavinóze</a:t>
            </a:r>
            <a:r>
              <a:rPr lang="cs-CZ" b="0" i="0" dirty="0">
                <a:solidFill>
                  <a:srgbClr val="212529"/>
                </a:solidFill>
                <a:effectLst/>
                <a:latin typeface="system-ui"/>
              </a:rPr>
              <a:t> (nedostatek </a:t>
            </a:r>
            <a:r>
              <a:rPr lang="cs-CZ" b="0" i="0" u="none" strike="noStrike" dirty="0">
                <a:effectLst/>
                <a:latin typeface="system-ui"/>
                <a:hlinkClick r:id="rId3" tooltip="Riboflavin"/>
              </a:rPr>
              <a:t>vitaminu B2</a:t>
            </a:r>
            <a:r>
              <a:rPr lang="cs-CZ" b="0" i="0" dirty="0">
                <a:solidFill>
                  <a:srgbClr val="212529"/>
                </a:solidFill>
                <a:effectLst/>
                <a:latin typeface="system-ui"/>
              </a:rPr>
              <a:t>), při akutním nedostatku železa (</a:t>
            </a:r>
            <a:r>
              <a:rPr lang="cs-CZ" b="0" i="0" u="none" strike="noStrike" dirty="0" err="1">
                <a:effectLst/>
                <a:latin typeface="system-ui"/>
                <a:hlinkClick r:id="rId4" tooltip="Sideropenická anémie"/>
              </a:rPr>
              <a:t>sideropenická</a:t>
            </a:r>
            <a:r>
              <a:rPr lang="cs-CZ" b="0" i="0" u="none" strike="noStrike" dirty="0">
                <a:effectLst/>
                <a:latin typeface="system-ui"/>
                <a:hlinkClick r:id="rId4" tooltip="Sideropenická anémie"/>
              </a:rPr>
              <a:t> anémie</a:t>
            </a:r>
            <a:r>
              <a:rPr lang="cs-CZ" b="0" i="0" dirty="0">
                <a:solidFill>
                  <a:srgbClr val="212529"/>
                </a:solidFill>
                <a:effectLst/>
                <a:latin typeface="system-ui"/>
              </a:rPr>
              <a:t>) nebo při mykotických infekcích. Bolestivé trhlinky v ústních koutcích označujeme jako </a:t>
            </a:r>
            <a:r>
              <a:rPr lang="cs-CZ" b="1" i="0" dirty="0" err="1">
                <a:solidFill>
                  <a:srgbClr val="212529"/>
                </a:solidFill>
                <a:effectLst/>
                <a:latin typeface="system-ui"/>
              </a:rPr>
              <a:t>stomatitis</a:t>
            </a:r>
            <a:r>
              <a:rPr lang="cs-CZ" b="1" i="0" dirty="0">
                <a:solidFill>
                  <a:srgbClr val="212529"/>
                </a:solidFill>
                <a:effectLst/>
                <a:latin typeface="system-ui"/>
              </a:rPr>
              <a:t> </a:t>
            </a:r>
            <a:r>
              <a:rPr lang="cs-CZ" b="1" i="0" dirty="0" err="1">
                <a:solidFill>
                  <a:srgbClr val="212529"/>
                </a:solidFill>
                <a:effectLst/>
                <a:latin typeface="system-ui"/>
              </a:rPr>
              <a:t>angularis</a:t>
            </a:r>
            <a:r>
              <a:rPr lang="cs-CZ" b="0" i="0" dirty="0">
                <a:solidFill>
                  <a:srgbClr val="212529"/>
                </a:solidFill>
                <a:effectLst/>
                <a:latin typeface="system-ui"/>
              </a:rPr>
              <a:t>. </a:t>
            </a:r>
          </a:p>
          <a:p>
            <a:endParaRPr lang="cs-CZ" b="0" i="0" dirty="0">
              <a:solidFill>
                <a:srgbClr val="212529"/>
              </a:solidFill>
              <a:effectLst/>
              <a:latin typeface="system-ui"/>
            </a:endParaRPr>
          </a:p>
          <a:p>
            <a:r>
              <a:rPr lang="cs-CZ" b="0" i="0" u="none" strike="noStrike" dirty="0">
                <a:effectLst/>
                <a:latin typeface="system-ui"/>
                <a:hlinkClick r:id="rId5" tooltip="Virus herpes simplex"/>
              </a:rPr>
              <a:t>Herpes simplex</a:t>
            </a:r>
            <a:r>
              <a:rPr lang="cs-CZ" b="0" i="0" dirty="0">
                <a:solidFill>
                  <a:srgbClr val="212529"/>
                </a:solidFill>
                <a:effectLst/>
                <a:latin typeface="system-ui"/>
              </a:rPr>
              <a:t> nacházíme na rtu zánětlivé puchýřky, které jsou vysoce infekční – </a:t>
            </a:r>
            <a:r>
              <a:rPr lang="cs-CZ" b="1" i="0" u="none" strike="noStrike" dirty="0">
                <a:solidFill>
                  <a:srgbClr val="DD3333"/>
                </a:solidFill>
                <a:effectLst/>
                <a:latin typeface="system-ui"/>
                <a:hlinkClick r:id="rId6" tooltip="Herpes labialis (stránka neexistuje)"/>
              </a:rPr>
              <a:t>Herpes </a:t>
            </a:r>
            <a:r>
              <a:rPr lang="cs-CZ" b="1" i="0" u="none" strike="noStrike" dirty="0" err="1">
                <a:solidFill>
                  <a:srgbClr val="DD3333"/>
                </a:solidFill>
                <a:effectLst/>
                <a:latin typeface="system-ui"/>
                <a:hlinkClick r:id="rId6" tooltip="Herpes labialis (stránka neexistuje)"/>
              </a:rPr>
              <a:t>labialis</a:t>
            </a:r>
            <a:r>
              <a:rPr lang="cs-CZ" b="0" i="0" dirty="0">
                <a:solidFill>
                  <a:srgbClr val="212529"/>
                </a:solidFill>
                <a:effectLst/>
                <a:latin typeface="system-ui"/>
              </a:rPr>
              <a:t>.</a:t>
            </a:r>
          </a:p>
          <a:p>
            <a:r>
              <a:rPr lang="cs-CZ" b="0" i="0" dirty="0">
                <a:solidFill>
                  <a:srgbClr val="212529"/>
                </a:solidFill>
                <a:effectLst/>
                <a:latin typeface="system-ui"/>
              </a:rPr>
              <a:t>HSV-1 a HSV-2 jsou běžné lidské patogeny, které způsobují </a:t>
            </a:r>
            <a:r>
              <a:rPr lang="cs-CZ" b="1" i="0" dirty="0">
                <a:solidFill>
                  <a:srgbClr val="212529"/>
                </a:solidFill>
                <a:effectLst/>
                <a:latin typeface="system-ui"/>
              </a:rPr>
              <a:t>bolestivé a opakující</a:t>
            </a:r>
            <a:r>
              <a:rPr lang="cs-CZ" b="0" i="0" dirty="0">
                <a:solidFill>
                  <a:srgbClr val="212529"/>
                </a:solidFill>
                <a:effectLst/>
                <a:latin typeface="system-ui"/>
              </a:rPr>
              <a:t> se onemocnění. Většinou je průběh onemocnění mírný, ale není tomu tak vždy. Manifestace je totiž rozdílná a závisí na mnoha faktorech, z nichž nejdůležitější je </a:t>
            </a:r>
            <a:r>
              <a:rPr lang="cs-CZ" b="1" i="0" dirty="0">
                <a:solidFill>
                  <a:srgbClr val="212529"/>
                </a:solidFill>
                <a:effectLst/>
                <a:latin typeface="system-ui"/>
              </a:rPr>
              <a:t>stav imunitního systému</a:t>
            </a:r>
            <a:r>
              <a:rPr lang="cs-CZ" b="0" i="0" dirty="0">
                <a:solidFill>
                  <a:srgbClr val="212529"/>
                </a:solidFill>
                <a:effectLst/>
                <a:latin typeface="system-ui"/>
              </a:rPr>
              <a:t>. Infekce může probíhat v mírnější podobě jako </a:t>
            </a:r>
            <a:r>
              <a:rPr lang="cs-CZ" b="0" i="1" dirty="0">
                <a:solidFill>
                  <a:srgbClr val="212529"/>
                </a:solidFill>
                <a:effectLst/>
                <a:latin typeface="system-ui"/>
              </a:rPr>
              <a:t>herpes </a:t>
            </a:r>
            <a:r>
              <a:rPr lang="cs-CZ" b="0" i="1" dirty="0" err="1">
                <a:solidFill>
                  <a:srgbClr val="212529"/>
                </a:solidFill>
                <a:effectLst/>
                <a:latin typeface="system-ui"/>
              </a:rPr>
              <a:t>labialis</a:t>
            </a:r>
            <a:r>
              <a:rPr lang="cs-CZ" b="0" i="0" dirty="0">
                <a:solidFill>
                  <a:srgbClr val="212529"/>
                </a:solidFill>
                <a:effectLst/>
                <a:latin typeface="system-ui"/>
              </a:rPr>
              <a:t> či </a:t>
            </a:r>
            <a:r>
              <a:rPr lang="cs-CZ" b="0" i="1" dirty="0">
                <a:solidFill>
                  <a:srgbClr val="212529"/>
                </a:solidFill>
                <a:effectLst/>
                <a:latin typeface="system-ui"/>
              </a:rPr>
              <a:t>herpes </a:t>
            </a:r>
            <a:r>
              <a:rPr lang="cs-CZ" b="0" i="1" dirty="0" err="1">
                <a:solidFill>
                  <a:srgbClr val="212529"/>
                </a:solidFill>
                <a:effectLst/>
                <a:latin typeface="system-ui"/>
              </a:rPr>
              <a:t>genitalis</a:t>
            </a:r>
            <a:r>
              <a:rPr lang="cs-CZ" b="0" i="0" dirty="0">
                <a:solidFill>
                  <a:srgbClr val="212529"/>
                </a:solidFill>
                <a:effectLst/>
                <a:latin typeface="system-ui"/>
              </a:rPr>
              <a:t>, nebo jako život ohrožující </a:t>
            </a:r>
            <a:r>
              <a:rPr lang="cs-CZ" b="1" i="0" dirty="0">
                <a:solidFill>
                  <a:srgbClr val="212529"/>
                </a:solidFill>
                <a:effectLst/>
                <a:latin typeface="system-ui"/>
              </a:rPr>
              <a:t>herpetická encefalitida</a:t>
            </a:r>
            <a:r>
              <a:rPr lang="cs-CZ" b="0" i="0" dirty="0">
                <a:solidFill>
                  <a:srgbClr val="212529"/>
                </a:solidFill>
                <a:effectLst/>
                <a:latin typeface="system-ui"/>
              </a:rPr>
              <a:t>. </a:t>
            </a:r>
          </a:p>
          <a:p>
            <a:endParaRPr lang="cs-CZ" b="0" i="0" dirty="0">
              <a:solidFill>
                <a:srgbClr val="212529"/>
              </a:solidFill>
              <a:effectLst/>
              <a:latin typeface="system-ui"/>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9</a:t>
            </a:fld>
            <a:endParaRPr lang="cs-CZ"/>
          </a:p>
        </p:txBody>
      </p:sp>
    </p:spTree>
    <p:extLst>
      <p:ext uri="{BB962C8B-B14F-4D97-AF65-F5344CB8AC3E}">
        <p14:creationId xmlns:p14="http://schemas.microsoft.com/office/powerpoint/2010/main" val="141003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494949"/>
                </a:solidFill>
                <a:effectLst/>
                <a:latin typeface="Roboto Condensed" panose="02000000000000000000" pitchFamily="2" charset="0"/>
              </a:rPr>
              <a:t>V případě alergie se jedná o přecitlivělost zprostředkovanou imunitním systémem, v případě intolerance jde o sníženou schopnost organismu zpracovat danou potravinu.</a:t>
            </a:r>
            <a:br>
              <a:rPr lang="cs-CZ" dirty="0"/>
            </a:br>
            <a:r>
              <a:rPr lang="cs-CZ" b="0" i="0" dirty="0">
                <a:solidFill>
                  <a:srgbClr val="494949"/>
                </a:solidFill>
                <a:effectLst/>
                <a:latin typeface="Roboto Condensed" panose="02000000000000000000" pitchFamily="2" charset="0"/>
              </a:rPr>
              <a:t>Potravinová intolerance je v dospělosti častější příčinou nesnášenlivosti potravin než alergie.</a:t>
            </a:r>
          </a:p>
          <a:p>
            <a:endParaRPr lang="cs-CZ" b="0" i="0" dirty="0">
              <a:solidFill>
                <a:srgbClr val="494949"/>
              </a:solidFill>
              <a:effectLst/>
              <a:latin typeface="Roboto Condensed" panose="02000000000000000000" pitchFamily="2" charset="0"/>
            </a:endParaRPr>
          </a:p>
          <a:p>
            <a:pPr algn="l"/>
            <a:r>
              <a:rPr lang="cs-CZ" b="0" i="0" dirty="0">
                <a:solidFill>
                  <a:srgbClr val="494949"/>
                </a:solidFill>
                <a:effectLst/>
                <a:latin typeface="Roboto Condensed" panose="02000000000000000000" pitchFamily="2" charset="0"/>
              </a:rPr>
              <a:t>Histaminová intolerance je stav, ke kterému dochází následkem nepoměru mezi přísunem histaminu a schopností jej odbourat.</a:t>
            </a:r>
          </a:p>
          <a:p>
            <a:pPr algn="l"/>
            <a:r>
              <a:rPr lang="cs-CZ" b="0" i="0" dirty="0">
                <a:solidFill>
                  <a:srgbClr val="494949"/>
                </a:solidFill>
                <a:effectLst/>
                <a:latin typeface="Roboto Condensed" panose="02000000000000000000" pitchFamily="2" charset="0"/>
              </a:rPr>
              <a:t>Tato nerovnováha může být způsobena:</a:t>
            </a:r>
            <a:br>
              <a:rPr lang="cs-CZ" b="0" i="0" dirty="0">
                <a:solidFill>
                  <a:srgbClr val="494949"/>
                </a:solidFill>
                <a:effectLst/>
                <a:latin typeface="Roboto Condensed" panose="02000000000000000000" pitchFamily="2" charset="0"/>
              </a:rPr>
            </a:br>
            <a:r>
              <a:rPr lang="cs-CZ" b="0" i="0" dirty="0">
                <a:solidFill>
                  <a:srgbClr val="494949"/>
                </a:solidFill>
                <a:effectLst/>
                <a:latin typeface="Roboto Condensed" panose="02000000000000000000" pitchFamily="2" charset="0"/>
              </a:rPr>
              <a:t>- zvýšeným obsahem histaminu v potravě</a:t>
            </a:r>
            <a:br>
              <a:rPr lang="cs-CZ" b="0" i="0" dirty="0">
                <a:solidFill>
                  <a:srgbClr val="494949"/>
                </a:solidFill>
                <a:effectLst/>
                <a:latin typeface="Roboto Condensed" panose="02000000000000000000" pitchFamily="2" charset="0"/>
              </a:rPr>
            </a:br>
            <a:r>
              <a:rPr lang="cs-CZ" b="0" i="0" dirty="0">
                <a:solidFill>
                  <a:srgbClr val="494949"/>
                </a:solidFill>
                <a:effectLst/>
                <a:latin typeface="Roboto Condensed" panose="02000000000000000000" pitchFamily="2" charset="0"/>
              </a:rPr>
              <a:t>- přísunem potravin, které zvýšeně uvolňují histamin</a:t>
            </a:r>
            <a:br>
              <a:rPr lang="cs-CZ" b="0" i="0" dirty="0">
                <a:solidFill>
                  <a:srgbClr val="494949"/>
                </a:solidFill>
                <a:effectLst/>
                <a:latin typeface="Roboto Condensed" panose="02000000000000000000" pitchFamily="2" charset="0"/>
              </a:rPr>
            </a:br>
            <a:r>
              <a:rPr lang="cs-CZ" b="0" i="0" dirty="0">
                <a:solidFill>
                  <a:srgbClr val="494949"/>
                </a:solidFill>
                <a:effectLst/>
                <a:latin typeface="Roboto Condensed" panose="02000000000000000000" pitchFamily="2" charset="0"/>
              </a:rPr>
              <a:t>- přísunem látek blokujících enzymy, které histamin rozkládá (některé potraviny a léky)</a:t>
            </a:r>
            <a:br>
              <a:rPr lang="cs-CZ" b="0" i="0" dirty="0">
                <a:solidFill>
                  <a:srgbClr val="494949"/>
                </a:solidFill>
                <a:effectLst/>
                <a:latin typeface="Roboto Condensed" panose="02000000000000000000" pitchFamily="2" charset="0"/>
              </a:rPr>
            </a:br>
            <a:r>
              <a:rPr lang="cs-CZ" b="0" i="0" dirty="0">
                <a:solidFill>
                  <a:srgbClr val="494949"/>
                </a:solidFill>
                <a:effectLst/>
                <a:latin typeface="Roboto Condensed" panose="02000000000000000000" pitchFamily="2" charset="0"/>
              </a:rPr>
              <a:t>- nadměrné vyplavení tělu vlastního histaminu z mastocytů</a:t>
            </a:r>
          </a:p>
          <a:p>
            <a:pPr algn="l"/>
            <a:r>
              <a:rPr lang="cs-CZ" b="0" i="0" dirty="0">
                <a:solidFill>
                  <a:srgbClr val="494949"/>
                </a:solidFill>
                <a:effectLst/>
                <a:latin typeface="Roboto Condensed" panose="02000000000000000000" pitchFamily="2" charset="0"/>
              </a:rPr>
              <a:t>Hromadění histaminu může být mimo jiné příčinou nedostatečné aktivity nebo snížené koncentrace enzymu (</a:t>
            </a:r>
            <a:r>
              <a:rPr lang="cs-CZ" b="0" i="0" dirty="0" err="1">
                <a:solidFill>
                  <a:srgbClr val="494949"/>
                </a:solidFill>
                <a:effectLst/>
                <a:latin typeface="Roboto Condensed" panose="02000000000000000000" pitchFamily="2" charset="0"/>
              </a:rPr>
              <a:t>diaminoxidáza</a:t>
            </a:r>
            <a:r>
              <a:rPr lang="cs-CZ" b="0" i="0" dirty="0">
                <a:solidFill>
                  <a:srgbClr val="494949"/>
                </a:solidFill>
                <a:effectLst/>
                <a:latin typeface="Roboto Condensed" panose="02000000000000000000" pitchFamily="2" charset="0"/>
              </a:rPr>
              <a:t>), který zajišťuje odbourávání histaminu.</a:t>
            </a:r>
          </a:p>
          <a:p>
            <a:pPr algn="l"/>
            <a:r>
              <a:rPr lang="cs-CZ" b="0" i="0" dirty="0">
                <a:solidFill>
                  <a:srgbClr val="494949"/>
                </a:solidFill>
                <a:effectLst/>
                <a:latin typeface="Roboto Condensed" panose="02000000000000000000" pitchFamily="2" charset="0"/>
              </a:rPr>
              <a:t>Enzymy, které </a:t>
            </a:r>
            <a:r>
              <a:rPr lang="cs-CZ" b="0" i="0" dirty="0" err="1">
                <a:solidFill>
                  <a:srgbClr val="494949"/>
                </a:solidFill>
                <a:effectLst/>
                <a:latin typeface="Roboto Condensed" panose="02000000000000000000" pitchFamily="2" charset="0"/>
              </a:rPr>
              <a:t>štepí</a:t>
            </a:r>
            <a:r>
              <a:rPr lang="cs-CZ" b="0" i="0" dirty="0">
                <a:solidFill>
                  <a:srgbClr val="494949"/>
                </a:solidFill>
                <a:effectLst/>
                <a:latin typeface="Roboto Condensed" panose="02000000000000000000" pitchFamily="2" charset="0"/>
              </a:rPr>
              <a:t> histamin se nachází hlavně v buňkách trávicího traktu, proto bývá snížen u pacientů s poškozením střevní sliznice, a to jak při akutních a chronických zánětlivých onemocněních (např. Crohnova choroba), tak i při nekompenzované celiakii či vleklých potravinových alergiích postihujících trávící trakt.</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51</a:t>
            </a:fld>
            <a:endParaRPr lang="cs-CZ"/>
          </a:p>
        </p:txBody>
      </p:sp>
    </p:spTree>
    <p:extLst>
      <p:ext uri="{BB962C8B-B14F-4D97-AF65-F5344CB8AC3E}">
        <p14:creationId xmlns:p14="http://schemas.microsoft.com/office/powerpoint/2010/main" val="102171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Při studiu molekulární podstaty LP byly nalezeny jednonukl. </a:t>
            </a:r>
            <a:r>
              <a:rPr lang="cs-CZ"/>
              <a:t>p</a:t>
            </a:r>
            <a:r>
              <a:rPr lang="en-US"/>
              <a:t>olymorfismy, neboli místa v</a:t>
            </a:r>
            <a:r>
              <a:rPr lang="cs-CZ"/>
              <a:t> sekvenci</a:t>
            </a:r>
            <a:r>
              <a:rPr lang="en-US"/>
              <a:t> DNA, kde došlo k záměně 1 báze. Min. 5 těchto různých variant je spojeno s fenotypem LP. Jak můžeme vidět, </a:t>
            </a:r>
            <a:r>
              <a:rPr lang="cs-CZ"/>
              <a:t>jejich výskyt se liší geograficky a </a:t>
            </a:r>
            <a:r>
              <a:rPr lang="en-US"/>
              <a:t>v urč. </a:t>
            </a:r>
            <a:r>
              <a:rPr lang="cs-CZ"/>
              <a:t>p</a:t>
            </a:r>
            <a:r>
              <a:rPr lang="en-US"/>
              <a:t>opulacích převládá, nebo se vyskytuje pouze některá varianta. To</a:t>
            </a:r>
            <a:r>
              <a:rPr lang="cs-CZ"/>
              <a:t> nasvědčuje představě</a:t>
            </a:r>
            <a:r>
              <a:rPr lang="en-US"/>
              <a:t>, že tyto mutace vznikly nezávisle na sobě a</a:t>
            </a:r>
            <a:r>
              <a:rPr lang="cs-CZ"/>
              <a:t> že</a:t>
            </a:r>
            <a:r>
              <a:rPr lang="en-US"/>
              <a:t> i okolnosti, které napomohly </a:t>
            </a:r>
            <a:r>
              <a:rPr lang="cs-CZ"/>
              <a:t>jejich </a:t>
            </a:r>
            <a:r>
              <a:rPr lang="en-US"/>
              <a:t>rozšíření, mohly být odlišné, </a:t>
            </a:r>
            <a:r>
              <a:rPr lang="cs-CZ"/>
              <a:t>ale mohly se i doplňovat. </a:t>
            </a:r>
            <a:r>
              <a:rPr lang="en-US"/>
              <a:t>Na základě </a:t>
            </a:r>
            <a:r>
              <a:rPr lang="cs-CZ"/>
              <a:t>konkrétních studií jednotlivých populací (kultury a </a:t>
            </a:r>
            <a:r>
              <a:rPr lang="en-US"/>
              <a:t>přírodních podmínek</a:t>
            </a:r>
            <a:r>
              <a:rPr lang="cs-CZ"/>
              <a:t>)</a:t>
            </a:r>
            <a:r>
              <a:rPr lang="en-US"/>
              <a:t> byly vysloveny 3 hlavní hypotézy o vzniku </a:t>
            </a:r>
            <a:r>
              <a:rPr lang="cs-CZ"/>
              <a:t>LP, ať už jako vliv vyšší konzumace mléka domestikovaného dobytka, přes vliv aridního klima s nedostatkem vody a konzumací mléka domestikovaných velbloudů, až po vliv konzumace mléka jako zdroje vitamínu D a vápníku tam, kde je méně slunečního svitu, což bz byl případ Severní Evropy. Všechny 3 hypotézy se shodují v pozitivní selekci LP na základě větší fitness jedinců, kterým konzumace mléka i v dospělosti poskytovala výhodu. /A MUŽEME ŘÍCT, ŽE všechny se shodují v myšlence, že to co vedlo/ konzumace čerstvého mléka i v dospělosti poskytovala jedincům s novou alelou výhodu a větší fitness, a tak mohla být postupně v populaci selekčním tlakem rozšířena.</a:t>
            </a:r>
            <a:endParaRPr lang="en-US"/>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3D93AB-DF4C-4D0D-A173-E71330F6370D}" type="slidenum">
              <a:rPr lang="en-US"/>
              <a:pPr fontAlgn="base">
                <a:spcBef>
                  <a:spcPct val="0"/>
                </a:spcBef>
                <a:spcAft>
                  <a:spcPct val="0"/>
                </a:spcAft>
                <a:defRPr/>
              </a:pPr>
              <a:t>53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Zástupný symbol pro obrázek snímku 1"/>
          <p:cNvSpPr>
            <a:spLocks noGrp="1" noRot="1" noChangeAspect="1"/>
          </p:cNvSpPr>
          <p:nvPr>
            <p:ph type="sldImg"/>
          </p:nvPr>
        </p:nvSpPr>
        <p:spPr bwMode="auto">
          <a:noFill/>
          <a:ln>
            <a:solidFill>
              <a:srgbClr val="000000"/>
            </a:solidFill>
            <a:miter lim="800000"/>
            <a:headEnd/>
            <a:tailEnd/>
          </a:ln>
        </p:spPr>
      </p:sp>
      <p:sp>
        <p:nvSpPr>
          <p:cNvPr id="40962"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cs-CZ"/>
              <a:t>I když jsou výsledky pouze předběžné/, je zajímavé se podívat na některé jiné studie LP v historických populací.</a:t>
            </a:r>
          </a:p>
          <a:p>
            <a:pPr eaLnBrk="1" hangingPunct="1"/>
            <a:r>
              <a:rPr lang="cs-CZ"/>
              <a:t>Studie neolitických nálezů se vesměs shodují nulovou nebo nízkou frekvencí LP a až ve středověkých populacích četnost alely roste. Zajímavé jsou výsledky z německé středověké lokality, kde frekvence nové alely se již blíží dnešní situaci. Jelikož již existují data výskytu LP v některých lokalitách střední a západní Evropy, může být zajímavé, jak bude vypadat variabilita populace ZH a jak přispěje do mozaiky vývoje LP celkově. </a:t>
            </a:r>
          </a:p>
          <a:p>
            <a:pPr eaLnBrk="1" hangingPunct="1"/>
            <a:endParaRPr lang="cs-CZ"/>
          </a:p>
        </p:txBody>
      </p:sp>
      <p:sp>
        <p:nvSpPr>
          <p:cNvPr id="4" name="Zástupný symbol pro číslo snímku 3"/>
          <p:cNvSpPr>
            <a:spLocks noGrp="1"/>
          </p:cNvSpPr>
          <p:nvPr>
            <p:ph type="sldNum" sz="quarter" idx="5"/>
          </p:nvPr>
        </p:nvSpPr>
        <p:spPr/>
        <p:txBody>
          <a:bodyPr/>
          <a:lstStyle/>
          <a:p>
            <a:pPr>
              <a:defRPr/>
            </a:pPr>
            <a:fld id="{F15D7AB2-D285-413C-AC2C-BF5CBE682D34}" type="slidenum">
              <a:rPr lang="en-US" smtClean="0"/>
              <a:pPr>
                <a:defRPr/>
              </a:pPr>
              <a:t>54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b="1" i="0" dirty="0">
                <a:solidFill>
                  <a:srgbClr val="62BF7C"/>
                </a:solidFill>
                <a:effectLst/>
                <a:latin typeface="Open Sans" panose="020B0606030504020204" pitchFamily="34" charset="0"/>
              </a:rPr>
              <a:t>FOOD ALLERGIES, WHAT ARE THEY AND HOW DO I KNOW IF I HAVE ONE?</a:t>
            </a:r>
          </a:p>
          <a:p>
            <a:pPr algn="l"/>
            <a:r>
              <a:rPr lang="en-US" b="0" i="0" dirty="0">
                <a:solidFill>
                  <a:srgbClr val="252525"/>
                </a:solidFill>
                <a:effectLst/>
                <a:latin typeface="Open Sans" panose="020B0606030504020204" pitchFamily="34" charset="0"/>
              </a:rPr>
              <a:t>Food allergies are defined as “an immunological hypersensitivity”.</a:t>
            </a:r>
            <a:r>
              <a:rPr lang="en-US" b="0" i="0" baseline="30000" dirty="0">
                <a:solidFill>
                  <a:srgbClr val="252525"/>
                </a:solidFill>
                <a:effectLst/>
                <a:latin typeface="Open Sans" panose="020B0606030504020204" pitchFamily="34" charset="0"/>
              </a:rPr>
              <a:t>1</a:t>
            </a:r>
            <a:r>
              <a:rPr lang="en-US" b="0" i="0" dirty="0">
                <a:solidFill>
                  <a:srgbClr val="252525"/>
                </a:solidFill>
                <a:effectLst/>
                <a:latin typeface="Open Sans" panose="020B0606030504020204" pitchFamily="34" charset="0"/>
              </a:rPr>
              <a:t>  Put simply, this means food allergies involve the activation of the immune system.  In “healthy” individuals, the immune system can distinguish between harmful and harmless substances.  But, in those with food allergies, their immune system reacts “abnormally” to proteins (allergens) in certain foods.</a:t>
            </a:r>
          </a:p>
          <a:p>
            <a:pPr algn="l"/>
            <a:r>
              <a:rPr lang="en-US" b="0" i="0" dirty="0">
                <a:solidFill>
                  <a:srgbClr val="252525"/>
                </a:solidFill>
                <a:effectLst/>
                <a:latin typeface="Open Sans" panose="020B0606030504020204" pitchFamily="34" charset="0"/>
              </a:rPr>
              <a:t>There are two main types of food allergies: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-mediated food allergies”, and “Non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-mediated food allergies”.</a:t>
            </a:r>
          </a:p>
          <a:p>
            <a:endParaRPr lang="cs-CZ" dirty="0"/>
          </a:p>
          <a:p>
            <a:pPr algn="l"/>
            <a:r>
              <a:rPr lang="en-US" b="1" i="0" dirty="0">
                <a:solidFill>
                  <a:srgbClr val="252525"/>
                </a:solidFill>
                <a:effectLst/>
                <a:latin typeface="Open Sans" panose="020B0606030504020204" pitchFamily="34" charset="0"/>
              </a:rPr>
              <a:t>1. </a:t>
            </a:r>
            <a:r>
              <a:rPr lang="en-US" b="1" i="0" dirty="0" err="1">
                <a:solidFill>
                  <a:srgbClr val="252525"/>
                </a:solidFill>
                <a:effectLst/>
                <a:latin typeface="Open Sans" panose="020B0606030504020204" pitchFamily="34" charset="0"/>
              </a:rPr>
              <a:t>IgE</a:t>
            </a:r>
            <a:r>
              <a:rPr lang="en-US" b="1" i="0" dirty="0">
                <a:solidFill>
                  <a:srgbClr val="252525"/>
                </a:solidFill>
                <a:effectLst/>
                <a:latin typeface="Open Sans" panose="020B0606030504020204" pitchFamily="34" charset="0"/>
              </a:rPr>
              <a:t>-mediated food allergies</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These involve the activation of the immune system and the subsequent binding of food allergens to Immunoglobulin E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antibodies (specific antibodies created by the body upon exposure to a particular allergen).  These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antibodies bind to “mast cells” found throughout the body – under the skin, in the lining of the airways and gastrointestinal tract, and throughout the Central Nervous System.  These mast cells release chemicals, including histamine, which result in the manifestation of symptoms that can occur together or independently:</a:t>
            </a:r>
            <a:r>
              <a:rPr lang="en-US" b="0" i="0" baseline="30000" dirty="0">
                <a:solidFill>
                  <a:srgbClr val="252525"/>
                </a:solidFill>
                <a:effectLst/>
                <a:latin typeface="Open Sans" panose="020B0606030504020204" pitchFamily="34" charset="0"/>
              </a:rPr>
              <a:t>1</a:t>
            </a:r>
            <a:endParaRPr lang="en-US" b="0" i="0" dirty="0">
              <a:solidFill>
                <a:srgbClr val="252525"/>
              </a:solidFill>
              <a:effectLst/>
              <a:latin typeface="Open Sans" panose="020B0606030504020204" pitchFamily="34" charset="0"/>
            </a:endParaRPr>
          </a:p>
          <a:p>
            <a:pPr algn="l">
              <a:buFont typeface="+mj-lt"/>
              <a:buAutoNum type="arabicPeriod"/>
            </a:pPr>
            <a:r>
              <a:rPr lang="en-US" b="0" i="0" dirty="0">
                <a:solidFill>
                  <a:srgbClr val="252525"/>
                </a:solidFill>
                <a:effectLst/>
                <a:latin typeface="Open Sans" panose="020B0606030504020204" pitchFamily="34" charset="0"/>
              </a:rPr>
              <a:t>Itching and burning around the mouth with swelling of the face, eyes or lips</a:t>
            </a:r>
          </a:p>
          <a:p>
            <a:pPr algn="l">
              <a:buFont typeface="+mj-lt"/>
              <a:buAutoNum type="arabicPeriod"/>
            </a:pPr>
            <a:r>
              <a:rPr lang="en-US" b="0" i="0" dirty="0">
                <a:solidFill>
                  <a:srgbClr val="252525"/>
                </a:solidFill>
                <a:effectLst/>
                <a:latin typeface="Open Sans" panose="020B0606030504020204" pitchFamily="34" charset="0"/>
              </a:rPr>
              <a:t>Gastrointestinal (GI) symptoms – vomiting, nausea, abdominal cramps, </a:t>
            </a:r>
            <a:r>
              <a:rPr lang="en-US" b="0" i="0" dirty="0" err="1">
                <a:solidFill>
                  <a:srgbClr val="252525"/>
                </a:solidFill>
                <a:effectLst/>
                <a:latin typeface="Open Sans" panose="020B0606030504020204" pitchFamily="34" charset="0"/>
              </a:rPr>
              <a:t>diarrhoea</a:t>
            </a:r>
            <a:endParaRPr lang="en-US" b="0" i="0" dirty="0">
              <a:solidFill>
                <a:srgbClr val="252525"/>
              </a:solidFill>
              <a:effectLst/>
              <a:latin typeface="Open Sans" panose="020B0606030504020204" pitchFamily="34" charset="0"/>
            </a:endParaRPr>
          </a:p>
          <a:p>
            <a:pPr algn="l">
              <a:buFont typeface="+mj-lt"/>
              <a:buAutoNum type="arabicPeriod"/>
            </a:pPr>
            <a:r>
              <a:rPr lang="en-US" b="0" i="0" dirty="0">
                <a:solidFill>
                  <a:srgbClr val="252525"/>
                </a:solidFill>
                <a:effectLst/>
                <a:latin typeface="Open Sans" panose="020B0606030504020204" pitchFamily="34" charset="0"/>
              </a:rPr>
              <a:t>Hives</a:t>
            </a:r>
          </a:p>
          <a:p>
            <a:pPr algn="l">
              <a:buFont typeface="+mj-lt"/>
              <a:buAutoNum type="arabicPeriod"/>
            </a:pPr>
            <a:r>
              <a:rPr lang="en-US" b="0" i="0" dirty="0">
                <a:solidFill>
                  <a:srgbClr val="252525"/>
                </a:solidFill>
                <a:effectLst/>
                <a:latin typeface="Open Sans" panose="020B0606030504020204" pitchFamily="34" charset="0"/>
              </a:rPr>
              <a:t>Wheezing and Asthma</a:t>
            </a:r>
          </a:p>
          <a:p>
            <a:pPr algn="l">
              <a:buFont typeface="+mj-lt"/>
              <a:buAutoNum type="arabicPeriod"/>
            </a:pPr>
            <a:r>
              <a:rPr lang="en-US" b="0" i="0" dirty="0">
                <a:solidFill>
                  <a:srgbClr val="252525"/>
                </a:solidFill>
                <a:effectLst/>
                <a:latin typeface="Open Sans" panose="020B0606030504020204" pitchFamily="34" charset="0"/>
              </a:rPr>
              <a:t>Anaphylaxis</a:t>
            </a:r>
          </a:p>
          <a:p>
            <a:pPr algn="l"/>
            <a:r>
              <a:rPr lang="en-US" b="0" i="0" dirty="0">
                <a:solidFill>
                  <a:srgbClr val="252525"/>
                </a:solidFill>
                <a:effectLst/>
                <a:latin typeface="Open Sans" panose="020B0606030504020204" pitchFamily="34" charset="0"/>
              </a:rPr>
              <a:t>Symptoms occur within minutes, or up to 2 hours after eating the particular food allergen.</a:t>
            </a:r>
          </a:p>
          <a:p>
            <a:pPr algn="l"/>
            <a:r>
              <a:rPr lang="en-US" b="0" i="0" dirty="0">
                <a:solidFill>
                  <a:srgbClr val="252525"/>
                </a:solidFill>
                <a:effectLst/>
                <a:latin typeface="Open Sans" panose="020B0606030504020204" pitchFamily="34" charset="0"/>
              </a:rPr>
              <a:t>Any food can cause an allergic reaction, but in Australia 90% of food allergic reactions are caused by proteins in:</a:t>
            </a:r>
            <a:r>
              <a:rPr lang="en-US" b="0" i="0" baseline="30000" dirty="0">
                <a:solidFill>
                  <a:srgbClr val="252525"/>
                </a:solidFill>
                <a:effectLst/>
                <a:latin typeface="Open Sans" panose="020B0606030504020204" pitchFamily="34" charset="0"/>
              </a:rPr>
              <a:t>2</a:t>
            </a:r>
            <a:endParaRPr lang="en-US" b="0" i="0" dirty="0">
              <a:solidFill>
                <a:srgbClr val="252525"/>
              </a:solidFill>
              <a:effectLst/>
              <a:latin typeface="Open Sans" panose="020B0606030504020204" pitchFamily="34" charset="0"/>
            </a:endParaRPr>
          </a:p>
          <a:p>
            <a:pPr algn="l">
              <a:buFont typeface="Arial" panose="020B0604020202020204" pitchFamily="34" charset="0"/>
              <a:buChar char="•"/>
            </a:pPr>
            <a:r>
              <a:rPr lang="en-US" b="0" i="0" dirty="0">
                <a:solidFill>
                  <a:srgbClr val="252525"/>
                </a:solidFill>
                <a:effectLst/>
                <a:latin typeface="Open Sans" panose="020B0606030504020204" pitchFamily="34" charset="0"/>
              </a:rPr>
              <a:t>Peanuts</a:t>
            </a:r>
          </a:p>
          <a:p>
            <a:pPr algn="l">
              <a:buFont typeface="Arial" panose="020B0604020202020204" pitchFamily="34" charset="0"/>
              <a:buChar char="•"/>
            </a:pPr>
            <a:r>
              <a:rPr lang="en-US" b="0" i="0" dirty="0">
                <a:solidFill>
                  <a:srgbClr val="252525"/>
                </a:solidFill>
                <a:effectLst/>
                <a:latin typeface="Open Sans" panose="020B0606030504020204" pitchFamily="34" charset="0"/>
              </a:rPr>
              <a:t>Tree nuts</a:t>
            </a:r>
          </a:p>
          <a:p>
            <a:pPr algn="l">
              <a:buFont typeface="Arial" panose="020B0604020202020204" pitchFamily="34" charset="0"/>
              <a:buChar char="•"/>
            </a:pPr>
            <a:r>
              <a:rPr lang="en-US" b="0" i="0" dirty="0">
                <a:solidFill>
                  <a:srgbClr val="252525"/>
                </a:solidFill>
                <a:effectLst/>
                <a:latin typeface="Open Sans" panose="020B0606030504020204" pitchFamily="34" charset="0"/>
              </a:rPr>
              <a:t>Cow’s milk</a:t>
            </a:r>
          </a:p>
          <a:p>
            <a:pPr algn="l">
              <a:buFont typeface="Arial" panose="020B0604020202020204" pitchFamily="34" charset="0"/>
              <a:buChar char="•"/>
            </a:pPr>
            <a:r>
              <a:rPr lang="en-US" b="0" i="0" dirty="0">
                <a:solidFill>
                  <a:srgbClr val="252525"/>
                </a:solidFill>
                <a:effectLst/>
                <a:latin typeface="Open Sans" panose="020B0606030504020204" pitchFamily="34" charset="0"/>
              </a:rPr>
              <a:t>Soy</a:t>
            </a:r>
          </a:p>
          <a:p>
            <a:pPr algn="l">
              <a:buFont typeface="Arial" panose="020B0604020202020204" pitchFamily="34" charset="0"/>
              <a:buChar char="•"/>
            </a:pPr>
            <a:r>
              <a:rPr lang="en-US" b="0" i="0" dirty="0">
                <a:solidFill>
                  <a:srgbClr val="252525"/>
                </a:solidFill>
                <a:effectLst/>
                <a:latin typeface="Open Sans" panose="020B0606030504020204" pitchFamily="34" charset="0"/>
              </a:rPr>
              <a:t>Fish &amp; shellfish</a:t>
            </a:r>
          </a:p>
          <a:p>
            <a:pPr algn="l">
              <a:buFont typeface="Arial" panose="020B0604020202020204" pitchFamily="34" charset="0"/>
              <a:buChar char="•"/>
            </a:pPr>
            <a:r>
              <a:rPr lang="en-US" b="0" i="0" dirty="0">
                <a:solidFill>
                  <a:srgbClr val="252525"/>
                </a:solidFill>
                <a:effectLst/>
                <a:latin typeface="Open Sans" panose="020B0606030504020204" pitchFamily="34" charset="0"/>
              </a:rPr>
              <a:t>Eggs</a:t>
            </a:r>
          </a:p>
          <a:p>
            <a:pPr algn="l">
              <a:buFont typeface="Arial" panose="020B0604020202020204" pitchFamily="34" charset="0"/>
              <a:buChar char="•"/>
            </a:pPr>
            <a:r>
              <a:rPr lang="en-US" b="0" i="0" dirty="0">
                <a:solidFill>
                  <a:srgbClr val="252525"/>
                </a:solidFill>
                <a:effectLst/>
                <a:latin typeface="Open Sans" panose="020B0606030504020204" pitchFamily="34" charset="0"/>
              </a:rPr>
              <a:t>Wheat</a:t>
            </a:r>
          </a:p>
          <a:p>
            <a:pPr algn="l">
              <a:buFont typeface="Arial" panose="020B0604020202020204" pitchFamily="34" charset="0"/>
              <a:buChar char="•"/>
            </a:pPr>
            <a:r>
              <a:rPr lang="en-US" b="0" i="0" dirty="0">
                <a:solidFill>
                  <a:srgbClr val="252525"/>
                </a:solidFill>
                <a:effectLst/>
                <a:latin typeface="Open Sans" panose="020B0606030504020204" pitchFamily="34" charset="0"/>
              </a:rPr>
              <a:t>Sesame</a:t>
            </a:r>
          </a:p>
          <a:p>
            <a:pPr algn="l"/>
            <a:r>
              <a:rPr lang="en-US" b="0" i="0" dirty="0">
                <a:solidFill>
                  <a:srgbClr val="252525"/>
                </a:solidFill>
                <a:effectLst/>
                <a:latin typeface="Open Sans" panose="020B0606030504020204" pitchFamily="34" charset="0"/>
              </a:rPr>
              <a:t>While allergies to egg, soy, cow’s milk and wheat are likely to be outgrown, allergies to peanuts, tree nuts, sesame, fish and shellfish can persist into adulthood.</a:t>
            </a:r>
            <a:r>
              <a:rPr lang="en-US" b="0" i="0" baseline="30000" dirty="0">
                <a:solidFill>
                  <a:srgbClr val="252525"/>
                </a:solidFill>
                <a:effectLst/>
                <a:latin typeface="Open Sans" panose="020B0606030504020204" pitchFamily="34" charset="0"/>
              </a:rPr>
              <a:t>1</a:t>
            </a:r>
            <a:endParaRPr lang="en-US" b="0" i="0" dirty="0">
              <a:solidFill>
                <a:srgbClr val="252525"/>
              </a:solidFill>
              <a:effectLst/>
              <a:latin typeface="Open Sans" panose="020B0606030504020204" pitchFamily="34" charset="0"/>
            </a:endParaRPr>
          </a:p>
          <a:p>
            <a:pPr algn="l"/>
            <a:r>
              <a:rPr lang="en-US" b="1" i="1" dirty="0">
                <a:solidFill>
                  <a:srgbClr val="252525"/>
                </a:solidFill>
                <a:effectLst/>
                <a:latin typeface="Open Sans" panose="020B0606030504020204" pitchFamily="34" charset="0"/>
              </a:rPr>
              <a:t>How do I know if I have an </a:t>
            </a:r>
            <a:r>
              <a:rPr lang="en-US" b="1" i="1" dirty="0" err="1">
                <a:solidFill>
                  <a:srgbClr val="252525"/>
                </a:solidFill>
                <a:effectLst/>
                <a:latin typeface="Open Sans" panose="020B0606030504020204" pitchFamily="34" charset="0"/>
              </a:rPr>
              <a:t>IgE</a:t>
            </a:r>
            <a:r>
              <a:rPr lang="en-US" b="1" i="1" dirty="0">
                <a:solidFill>
                  <a:srgbClr val="252525"/>
                </a:solidFill>
                <a:effectLst/>
                <a:latin typeface="Open Sans" panose="020B0606030504020204" pitchFamily="34" charset="0"/>
              </a:rPr>
              <a:t>-mediated food allergy?</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Occurring predominantly in children aged under five, they affect only 1% or less of adults.</a:t>
            </a:r>
            <a:r>
              <a:rPr lang="en-US" b="0" i="0" baseline="30000" dirty="0">
                <a:solidFill>
                  <a:srgbClr val="252525"/>
                </a:solidFill>
                <a:effectLst/>
                <a:latin typeface="Open Sans" panose="020B0606030504020204" pitchFamily="34" charset="0"/>
              </a:rPr>
              <a:t>3</a:t>
            </a:r>
            <a:r>
              <a:rPr lang="en-US" b="0" i="0" dirty="0">
                <a:solidFill>
                  <a:srgbClr val="252525"/>
                </a:solidFill>
                <a:effectLst/>
                <a:latin typeface="Open Sans" panose="020B0606030504020204" pitchFamily="34" charset="0"/>
              </a:rPr>
              <a:t>  They can be tested for via a blood test (known as a “serum allergen specific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blood test”) which measures allergen-reactive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in the blood, or by a skin prick test.</a:t>
            </a:r>
            <a:r>
              <a:rPr lang="en-US" b="0" i="0" baseline="30000" dirty="0">
                <a:solidFill>
                  <a:srgbClr val="252525"/>
                </a:solidFill>
                <a:effectLst/>
                <a:latin typeface="Open Sans" panose="020B0606030504020204" pitchFamily="34" charset="0"/>
              </a:rPr>
              <a:t>2</a:t>
            </a:r>
            <a:r>
              <a:rPr lang="en-US" b="0" i="0" dirty="0">
                <a:solidFill>
                  <a:srgbClr val="252525"/>
                </a:solidFill>
                <a:effectLst/>
                <a:latin typeface="Open Sans" panose="020B0606030504020204" pitchFamily="34" charset="0"/>
              </a:rPr>
              <a:t>  Results must be interpreted by an allergist and diagnosis made in combination with a person’s clinical history and symptom presentation.</a:t>
            </a:r>
          </a:p>
          <a:p>
            <a:pPr algn="l"/>
            <a:r>
              <a:rPr lang="en-US" b="0" i="0" dirty="0">
                <a:solidFill>
                  <a:srgbClr val="252525"/>
                </a:solidFill>
                <a:effectLst/>
                <a:latin typeface="Open Sans" panose="020B0606030504020204" pitchFamily="34" charset="0"/>
              </a:rPr>
              <a:t>This is a picture of a skin prick test (SPT) administered to me during my visit to the RPAH Allergy Unit. I was offered a test so I could experience it first-hand, and had the opportunity to discuss food allergy testing with the administering nurse.  It was not a painful experience, just uncomfortable, with itching that persisted for a little afterwards.  SPTs detect the presence of allergen-reactive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bound to skin mast cells.  A positive SPT is when a patient develops a “wheal” (raised swelling on the skin) that is greater than 3mm compared to a “control” prick.</a:t>
            </a:r>
            <a:r>
              <a:rPr lang="en-US" b="0" i="0" baseline="30000" dirty="0">
                <a:solidFill>
                  <a:srgbClr val="252525"/>
                </a:solidFill>
                <a:effectLst/>
                <a:latin typeface="Open Sans" panose="020B0606030504020204" pitchFamily="34" charset="0"/>
              </a:rPr>
              <a:t>2</a:t>
            </a:r>
            <a:r>
              <a:rPr lang="en-US" b="0" i="0" dirty="0">
                <a:solidFill>
                  <a:srgbClr val="252525"/>
                </a:solidFill>
                <a:effectLst/>
                <a:latin typeface="Open Sans" panose="020B0606030504020204" pitchFamily="34" charset="0"/>
              </a:rPr>
              <a:t> However, a positive SPT does not necessarily indicate an allergy, which is why it is important to have results confirmed by an allergist.</a:t>
            </a:r>
          </a:p>
          <a:p>
            <a:pPr algn="l"/>
            <a:r>
              <a:rPr lang="en-US" b="0" i="0" dirty="0">
                <a:solidFill>
                  <a:srgbClr val="252525"/>
                </a:solidFill>
                <a:effectLst/>
                <a:latin typeface="Open Sans" panose="020B0606030504020204" pitchFamily="34" charset="0"/>
              </a:rPr>
              <a:t>The specific tests I had done were not to food allergens, but rather environmental allergens such as dust mite, grasses and cat hair.  You can see how large some of my reactions were!</a:t>
            </a:r>
          </a:p>
          <a:p>
            <a:pPr algn="l"/>
            <a:r>
              <a:rPr lang="en-US" b="1" i="0" dirty="0">
                <a:solidFill>
                  <a:srgbClr val="252525"/>
                </a:solidFill>
                <a:effectLst/>
                <a:latin typeface="Open Sans" panose="020B0606030504020204" pitchFamily="34" charset="0"/>
              </a:rPr>
              <a:t>2. Non </a:t>
            </a:r>
            <a:r>
              <a:rPr lang="en-US" b="1" i="0" dirty="0" err="1">
                <a:solidFill>
                  <a:srgbClr val="252525"/>
                </a:solidFill>
                <a:effectLst/>
                <a:latin typeface="Open Sans" panose="020B0606030504020204" pitchFamily="34" charset="0"/>
              </a:rPr>
              <a:t>IgE</a:t>
            </a:r>
            <a:r>
              <a:rPr lang="en-US" b="1" i="0" dirty="0">
                <a:solidFill>
                  <a:srgbClr val="252525"/>
                </a:solidFill>
                <a:effectLst/>
                <a:latin typeface="Open Sans" panose="020B0606030504020204" pitchFamily="34" charset="0"/>
              </a:rPr>
              <a:t>-mediated food allergies</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This type of food allergy involves the activation of the immune system, but occurs without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antibodies, and is therefore called a “non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-mediated food allergy”.  Symptoms do not appear immediately after exposure to a food protein, and usually take between 2 to 24 hours to appear.</a:t>
            </a:r>
          </a:p>
          <a:p>
            <a:pPr algn="l"/>
            <a:r>
              <a:rPr lang="en-US" b="0" i="0" dirty="0">
                <a:solidFill>
                  <a:srgbClr val="252525"/>
                </a:solidFill>
                <a:effectLst/>
                <a:latin typeface="Open Sans" panose="020B0606030504020204" pitchFamily="34" charset="0"/>
              </a:rPr>
              <a:t>Symptoms include airway issues, delayed onset of eczema, and irritability and unsettledness in infants.</a:t>
            </a:r>
            <a:r>
              <a:rPr lang="en-US" b="0" i="0" baseline="30000" dirty="0">
                <a:solidFill>
                  <a:srgbClr val="252525"/>
                </a:solidFill>
                <a:effectLst/>
                <a:latin typeface="Open Sans" panose="020B0606030504020204" pitchFamily="34" charset="0"/>
              </a:rPr>
              <a:t>1,2</a:t>
            </a:r>
            <a:r>
              <a:rPr lang="en-US" b="0" i="0" dirty="0">
                <a:solidFill>
                  <a:srgbClr val="252525"/>
                </a:solidFill>
                <a:effectLst/>
                <a:latin typeface="Open Sans" panose="020B0606030504020204" pitchFamily="34" charset="0"/>
              </a:rPr>
              <a:t>  But the most common reactions are </a:t>
            </a:r>
            <a:r>
              <a:rPr lang="en-US" b="0" i="0" dirty="0" err="1">
                <a:solidFill>
                  <a:srgbClr val="252525"/>
                </a:solidFill>
                <a:effectLst/>
                <a:latin typeface="Open Sans" panose="020B0606030504020204" pitchFamily="34" charset="0"/>
              </a:rPr>
              <a:t>localised</a:t>
            </a:r>
            <a:r>
              <a:rPr lang="en-US" b="0" i="0" dirty="0">
                <a:solidFill>
                  <a:srgbClr val="252525"/>
                </a:solidFill>
                <a:effectLst/>
                <a:latin typeface="Open Sans" panose="020B0606030504020204" pitchFamily="34" charset="0"/>
              </a:rPr>
              <a:t> to the GI tract, including:</a:t>
            </a:r>
            <a:r>
              <a:rPr lang="en-US" b="0" i="0" baseline="30000" dirty="0">
                <a:solidFill>
                  <a:srgbClr val="252525"/>
                </a:solidFill>
                <a:effectLst/>
                <a:latin typeface="Open Sans" panose="020B0606030504020204" pitchFamily="34" charset="0"/>
              </a:rPr>
              <a:t>4</a:t>
            </a:r>
            <a:endParaRPr lang="en-US" b="0" i="0" dirty="0">
              <a:solidFill>
                <a:srgbClr val="252525"/>
              </a:solidFill>
              <a:effectLst/>
              <a:latin typeface="Open Sans" panose="020B0606030504020204" pitchFamily="34" charset="0"/>
            </a:endParaRPr>
          </a:p>
          <a:p>
            <a:pPr algn="l">
              <a:buFont typeface="Arial" panose="020B0604020202020204" pitchFamily="34" charset="0"/>
              <a:buChar char="•"/>
            </a:pPr>
            <a:r>
              <a:rPr lang="en-US" b="0" i="0" dirty="0">
                <a:solidFill>
                  <a:srgbClr val="252525"/>
                </a:solidFill>
                <a:effectLst/>
                <a:latin typeface="Open Sans" panose="020B0606030504020204" pitchFamily="34" charset="0"/>
              </a:rPr>
              <a:t>delayed vomiting and </a:t>
            </a:r>
            <a:r>
              <a:rPr lang="en-US" b="0" i="0" dirty="0" err="1">
                <a:solidFill>
                  <a:srgbClr val="252525"/>
                </a:solidFill>
                <a:effectLst/>
                <a:latin typeface="Open Sans" panose="020B0606030504020204" pitchFamily="34" charset="0"/>
              </a:rPr>
              <a:t>diarrhoea</a:t>
            </a:r>
            <a:r>
              <a:rPr lang="en-US" b="0" i="0" dirty="0">
                <a:solidFill>
                  <a:srgbClr val="252525"/>
                </a:solidFill>
                <a:effectLst/>
                <a:latin typeface="Open Sans" panose="020B0606030504020204" pitchFamily="34" charset="0"/>
              </a:rPr>
              <a:t> (with or without blood or mucous)</a:t>
            </a:r>
          </a:p>
          <a:p>
            <a:pPr algn="l">
              <a:buFont typeface="Arial" panose="020B0604020202020204" pitchFamily="34" charset="0"/>
              <a:buChar char="•"/>
            </a:pPr>
            <a:r>
              <a:rPr lang="en-US" b="0" i="0" dirty="0">
                <a:solidFill>
                  <a:srgbClr val="252525"/>
                </a:solidFill>
                <a:effectLst/>
                <a:latin typeface="Open Sans" panose="020B0606030504020204" pitchFamily="34" charset="0"/>
              </a:rPr>
              <a:t>abdominal pain</a:t>
            </a:r>
          </a:p>
          <a:p>
            <a:pPr algn="l">
              <a:buFont typeface="Arial" panose="020B0604020202020204" pitchFamily="34" charset="0"/>
              <a:buChar char="•"/>
            </a:pPr>
            <a:r>
              <a:rPr lang="en-US" b="0" i="0" dirty="0">
                <a:solidFill>
                  <a:srgbClr val="252525"/>
                </a:solidFill>
                <a:effectLst/>
                <a:latin typeface="Open Sans" panose="020B0606030504020204" pitchFamily="34" charset="0"/>
              </a:rPr>
              <a:t>bloating</a:t>
            </a:r>
          </a:p>
          <a:p>
            <a:pPr algn="l"/>
            <a:r>
              <a:rPr lang="en-US" b="0" i="0" dirty="0">
                <a:solidFill>
                  <a:srgbClr val="252525"/>
                </a:solidFill>
                <a:effectLst/>
                <a:latin typeface="Open Sans" panose="020B0606030504020204" pitchFamily="34" charset="0"/>
              </a:rPr>
              <a:t>There are many foods which can cause non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-mediated food allergies, but the most common foods are:</a:t>
            </a:r>
          </a:p>
          <a:p>
            <a:pPr algn="l">
              <a:buFont typeface="Arial" panose="020B0604020202020204" pitchFamily="34" charset="0"/>
              <a:buChar char="•"/>
            </a:pPr>
            <a:r>
              <a:rPr lang="en-US" b="0" i="0" dirty="0">
                <a:solidFill>
                  <a:srgbClr val="252525"/>
                </a:solidFill>
                <a:effectLst/>
                <a:latin typeface="Open Sans" panose="020B0606030504020204" pitchFamily="34" charset="0"/>
              </a:rPr>
              <a:t>Cow’s milk</a:t>
            </a:r>
          </a:p>
          <a:p>
            <a:pPr algn="l">
              <a:buFont typeface="Arial" panose="020B0604020202020204" pitchFamily="34" charset="0"/>
              <a:buChar char="•"/>
            </a:pPr>
            <a:r>
              <a:rPr lang="en-US" b="0" i="0" dirty="0">
                <a:solidFill>
                  <a:srgbClr val="252525"/>
                </a:solidFill>
                <a:effectLst/>
                <a:latin typeface="Open Sans" panose="020B0606030504020204" pitchFamily="34" charset="0"/>
              </a:rPr>
              <a:t>Soy proteins</a:t>
            </a:r>
          </a:p>
          <a:p>
            <a:pPr algn="l">
              <a:buFont typeface="Arial" panose="020B0604020202020204" pitchFamily="34" charset="0"/>
              <a:buChar char="•"/>
            </a:pPr>
            <a:r>
              <a:rPr lang="en-US" b="0" i="0" dirty="0">
                <a:solidFill>
                  <a:srgbClr val="252525"/>
                </a:solidFill>
                <a:effectLst/>
                <a:latin typeface="Open Sans" panose="020B0606030504020204" pitchFamily="34" charset="0"/>
              </a:rPr>
              <a:t>Wheat</a:t>
            </a:r>
          </a:p>
          <a:p>
            <a:pPr algn="l"/>
            <a:r>
              <a:rPr lang="en-US" b="0" i="0" dirty="0">
                <a:solidFill>
                  <a:srgbClr val="252525"/>
                </a:solidFill>
                <a:effectLst/>
                <a:latin typeface="Open Sans" panose="020B0606030504020204" pitchFamily="34" charset="0"/>
              </a:rPr>
              <a:t>There are a range of GI conditions that are also classified as non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-mediated food allergies.  I won’t explain them all in detail here, but they include ‘food protein-induced </a:t>
            </a:r>
            <a:r>
              <a:rPr lang="en-US" b="0" i="0" dirty="0" err="1">
                <a:solidFill>
                  <a:srgbClr val="252525"/>
                </a:solidFill>
                <a:effectLst/>
                <a:latin typeface="Open Sans" panose="020B0606030504020204" pitchFamily="34" charset="0"/>
              </a:rPr>
              <a:t>entercolitis</a:t>
            </a:r>
            <a:r>
              <a:rPr lang="en-US" b="0" i="0" dirty="0">
                <a:solidFill>
                  <a:srgbClr val="252525"/>
                </a:solidFill>
                <a:effectLst/>
                <a:latin typeface="Open Sans" panose="020B0606030504020204" pitchFamily="34" charset="0"/>
              </a:rPr>
              <a:t> syndrome (FPIES)’, ‘food protein induced enteropathy’, ‘eosinophilic </a:t>
            </a:r>
            <a:r>
              <a:rPr lang="en-US" b="0" i="0" dirty="0" err="1">
                <a:solidFill>
                  <a:srgbClr val="252525"/>
                </a:solidFill>
                <a:effectLst/>
                <a:latin typeface="Open Sans" panose="020B0606030504020204" pitchFamily="34" charset="0"/>
              </a:rPr>
              <a:t>oesophagitis</a:t>
            </a:r>
            <a:r>
              <a:rPr lang="en-US" b="0" i="0" dirty="0">
                <a:solidFill>
                  <a:srgbClr val="252525"/>
                </a:solidFill>
                <a:effectLst/>
                <a:latin typeface="Open Sans" panose="020B0606030504020204" pitchFamily="34" charset="0"/>
              </a:rPr>
              <a:t>’, and ‘food protein-induced proctocolitis (FPIP)’.  These are all predominantly seen in infants with varying symptoms including vomiting, </a:t>
            </a:r>
            <a:r>
              <a:rPr lang="en-US" b="0" i="0" dirty="0" err="1">
                <a:solidFill>
                  <a:srgbClr val="252525"/>
                </a:solidFill>
                <a:effectLst/>
                <a:latin typeface="Open Sans" panose="020B0606030504020204" pitchFamily="34" charset="0"/>
              </a:rPr>
              <a:t>diarrhoea</a:t>
            </a:r>
            <a:r>
              <a:rPr lang="en-US" b="0" i="0" dirty="0">
                <a:solidFill>
                  <a:srgbClr val="252525"/>
                </a:solidFill>
                <a:effectLst/>
                <a:latin typeface="Open Sans" panose="020B0606030504020204" pitchFamily="34" charset="0"/>
              </a:rPr>
              <a:t>, poor growth, reflux, nausea, and bloody stools.</a:t>
            </a:r>
          </a:p>
          <a:p>
            <a:pPr algn="l"/>
            <a:r>
              <a:rPr lang="en-US" b="1" i="1" dirty="0">
                <a:solidFill>
                  <a:srgbClr val="252525"/>
                </a:solidFill>
                <a:effectLst/>
                <a:latin typeface="Open Sans" panose="020B0606030504020204" pitchFamily="34" charset="0"/>
              </a:rPr>
              <a:t>How do I know if I have a non </a:t>
            </a:r>
            <a:r>
              <a:rPr lang="en-US" b="1" i="1" dirty="0" err="1">
                <a:solidFill>
                  <a:srgbClr val="252525"/>
                </a:solidFill>
                <a:effectLst/>
                <a:latin typeface="Open Sans" panose="020B0606030504020204" pitchFamily="34" charset="0"/>
              </a:rPr>
              <a:t>IgE</a:t>
            </a:r>
            <a:r>
              <a:rPr lang="en-US" b="1" i="1" dirty="0">
                <a:solidFill>
                  <a:srgbClr val="252525"/>
                </a:solidFill>
                <a:effectLst/>
                <a:latin typeface="Open Sans" panose="020B0606030504020204" pitchFamily="34" charset="0"/>
              </a:rPr>
              <a:t>-mediated food allergy?</a:t>
            </a:r>
            <a:endParaRPr lang="en-US" b="0" i="0" dirty="0">
              <a:solidFill>
                <a:srgbClr val="252525"/>
              </a:solidFill>
              <a:effectLst/>
              <a:latin typeface="Open Sans" panose="020B0606030504020204" pitchFamily="34" charset="0"/>
            </a:endParaRPr>
          </a:p>
          <a:p>
            <a:pPr algn="l"/>
            <a:r>
              <a:rPr lang="en-US" b="0" i="0" dirty="0">
                <a:solidFill>
                  <a:srgbClr val="252525"/>
                </a:solidFill>
                <a:effectLst/>
                <a:latin typeface="Open Sans" panose="020B0606030504020204" pitchFamily="34" charset="0"/>
              </a:rPr>
              <a:t>As they typically show up negative on SPTs and blood tests because they don’t involve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 antibodies</a:t>
            </a:r>
            <a:r>
              <a:rPr lang="en-US" b="0" i="0" baseline="30000" dirty="0">
                <a:solidFill>
                  <a:srgbClr val="252525"/>
                </a:solidFill>
                <a:effectLst/>
                <a:latin typeface="Open Sans" panose="020B0606030504020204" pitchFamily="34" charset="0"/>
              </a:rPr>
              <a:t>2</a:t>
            </a:r>
            <a:r>
              <a:rPr lang="en-US" b="0" i="0" dirty="0">
                <a:solidFill>
                  <a:srgbClr val="252525"/>
                </a:solidFill>
                <a:effectLst/>
                <a:latin typeface="Open Sans" panose="020B0606030504020204" pitchFamily="34" charset="0"/>
              </a:rPr>
              <a:t>, the only way to diagnose them is through a process of elimination and rechallenge, whereby suspected foods are eliminated from the diet temporarily and then reintroduced to observe whether symptoms return.  This process should only be done under the supervision of your dietitian and/or doctor.</a:t>
            </a:r>
          </a:p>
          <a:p>
            <a:endParaRPr lang="cs-CZ" dirty="0"/>
          </a:p>
          <a:p>
            <a:endParaRPr lang="cs-CZ" dirty="0"/>
          </a:p>
          <a:p>
            <a:pPr algn="l" fontAlgn="base"/>
            <a:r>
              <a:rPr lang="en-US" b="0" i="0" cap="all" dirty="0">
                <a:solidFill>
                  <a:srgbClr val="2BBFC4"/>
                </a:solidFill>
                <a:effectLst/>
                <a:latin typeface="Open Sans" panose="020B0606030504020204" pitchFamily="34" charset="0"/>
              </a:rPr>
              <a:t>WHAT IS A FOOD ALLERGY?</a:t>
            </a:r>
          </a:p>
          <a:p>
            <a:pPr algn="l" fontAlgn="base"/>
            <a:r>
              <a:rPr lang="en-US" b="0" i="0" dirty="0">
                <a:solidFill>
                  <a:srgbClr val="3A3A3A"/>
                </a:solidFill>
                <a:effectLst/>
                <a:latin typeface="inherit"/>
              </a:rPr>
              <a:t>A food allergy occurs when the immune system mistakes an ingredient in food as harmful and creates an immune response to fight it. Antibodies are produced in response to the offending food which can trigger a chain-like reaction, affecting numerous organs in the body. Specifically, with a true allergy- </a:t>
            </a:r>
            <a:r>
              <a:rPr lang="en-US" b="0" i="0" dirty="0" err="1">
                <a:solidFill>
                  <a:srgbClr val="3A3A3A"/>
                </a:solidFill>
                <a:effectLst/>
                <a:latin typeface="inherit"/>
              </a:rPr>
              <a:t>IgE</a:t>
            </a:r>
            <a:r>
              <a:rPr lang="en-US" b="0" i="0" dirty="0">
                <a:solidFill>
                  <a:srgbClr val="3A3A3A"/>
                </a:solidFill>
                <a:effectLst/>
                <a:latin typeface="inherit"/>
              </a:rPr>
              <a:t> antibodies are created, which if </a:t>
            </a:r>
            <a:r>
              <a:rPr lang="en-US" b="0" i="0" dirty="0" err="1">
                <a:solidFill>
                  <a:srgbClr val="3A3A3A"/>
                </a:solidFill>
                <a:effectLst/>
                <a:latin typeface="inherit"/>
              </a:rPr>
              <a:t>eleveated</a:t>
            </a:r>
            <a:r>
              <a:rPr lang="en-US" b="0" i="0" dirty="0">
                <a:solidFill>
                  <a:srgbClr val="3A3A3A"/>
                </a:solidFill>
                <a:effectLst/>
                <a:latin typeface="inherit"/>
              </a:rPr>
              <a:t> can potentially create a wide range of symptoms. In some cases, these symptoms can be very severe – even death.</a:t>
            </a:r>
          </a:p>
          <a:p>
            <a:pPr algn="l" fontAlgn="base"/>
            <a:r>
              <a:rPr lang="en-US" b="0" i="0" dirty="0">
                <a:solidFill>
                  <a:srgbClr val="3A3A3A"/>
                </a:solidFill>
                <a:effectLst/>
                <a:latin typeface="inherit"/>
              </a:rPr>
              <a:t>If you have a food allergy, even a tiny amount of the offending food can cause an immediate, severe reaction (within seconds to minutes). Digestive signs and symptoms may include nausea, vomiting, cramping and diarrhea. Other signs and symptoms can include a tingling mouth, hives, and swelling of the lips, face, tongue and throat. A life-threatening allergic reaction known as anaphylaxis can cause breathing trouble and dangerously low blood pressure.</a:t>
            </a:r>
          </a:p>
          <a:p>
            <a:pPr algn="l" fontAlgn="base"/>
            <a:r>
              <a:rPr lang="en-US" b="0" i="0" dirty="0">
                <a:solidFill>
                  <a:srgbClr val="3A3A3A"/>
                </a:solidFill>
                <a:effectLst/>
                <a:latin typeface="inherit"/>
              </a:rPr>
              <a:t>Food allergies, which can be genetic, affect approximately 4 percent of adults and 5 percent of children. If you have a food allergy, you’ll need to avoid the offending food entirely. A food allergy is determined by your primary healthcare provider via an </a:t>
            </a:r>
            <a:r>
              <a:rPr lang="en-US" b="0" i="0" dirty="0" err="1">
                <a:solidFill>
                  <a:srgbClr val="3A3A3A"/>
                </a:solidFill>
                <a:effectLst/>
                <a:latin typeface="inherit"/>
              </a:rPr>
              <a:t>IgE</a:t>
            </a:r>
            <a:r>
              <a:rPr lang="en-US" b="0" i="0" dirty="0">
                <a:solidFill>
                  <a:srgbClr val="3A3A3A"/>
                </a:solidFill>
                <a:effectLst/>
                <a:latin typeface="inherit"/>
              </a:rPr>
              <a:t> blood or a skin prick allergy test.</a:t>
            </a:r>
          </a:p>
          <a:p>
            <a:pPr algn="l" fontAlgn="base"/>
            <a:r>
              <a:rPr lang="en-US" b="0" i="0" cap="all" dirty="0">
                <a:solidFill>
                  <a:srgbClr val="2BBFC4"/>
                </a:solidFill>
                <a:effectLst/>
                <a:latin typeface="Open Sans" panose="020B0606030504020204" pitchFamily="34" charset="0"/>
              </a:rPr>
              <a:t>WHAT IS A FOOD SENSITIVITY?</a:t>
            </a:r>
          </a:p>
          <a:p>
            <a:pPr algn="l" fontAlgn="base"/>
            <a:r>
              <a:rPr lang="en-US" b="0" i="0" dirty="0">
                <a:solidFill>
                  <a:srgbClr val="3A3A3A"/>
                </a:solidFill>
                <a:effectLst/>
                <a:latin typeface="inherit"/>
              </a:rPr>
              <a:t>Most food reactions known today are caused by a food </a:t>
            </a:r>
            <a:r>
              <a:rPr lang="en-US" b="0" i="1" dirty="0">
                <a:solidFill>
                  <a:srgbClr val="3A3A3A"/>
                </a:solidFill>
                <a:effectLst/>
                <a:latin typeface="inherit"/>
              </a:rPr>
              <a:t>sensitivity</a:t>
            </a:r>
            <a:r>
              <a:rPr lang="en-US" b="0" i="0" dirty="0">
                <a:solidFill>
                  <a:srgbClr val="3A3A3A"/>
                </a:solidFill>
                <a:effectLst/>
                <a:latin typeface="inherit"/>
              </a:rPr>
              <a:t> rather than a true food allergy.  Sensitivities are commonly confused as an allergy, however there is a noticeable and measurable difference in the immune response.  In a sensitivity only IgG, IgA, and IgM antibodies are produced.  While technically this is still a form of an allergy – symptoms do not appear as immediately as they do with their dramatic cousin, </a:t>
            </a:r>
            <a:r>
              <a:rPr lang="en-US" b="0" i="0" dirty="0" err="1">
                <a:solidFill>
                  <a:srgbClr val="3A3A3A"/>
                </a:solidFill>
                <a:effectLst/>
                <a:latin typeface="inherit"/>
              </a:rPr>
              <a:t>IgE</a:t>
            </a:r>
            <a:r>
              <a:rPr lang="en-US" b="0" i="0" dirty="0">
                <a:solidFill>
                  <a:srgbClr val="3A3A3A"/>
                </a:solidFill>
                <a:effectLst/>
                <a:latin typeface="inherit"/>
              </a:rPr>
              <a:t>.</a:t>
            </a:r>
          </a:p>
          <a:p>
            <a:pPr algn="l" fontAlgn="base"/>
            <a:r>
              <a:rPr lang="en-US" b="0" i="0" dirty="0">
                <a:solidFill>
                  <a:srgbClr val="3A3A3A"/>
                </a:solidFill>
                <a:effectLst/>
                <a:latin typeface="inherit"/>
              </a:rPr>
              <a:t>Sensitivities are also much more subtle in their onset, taking anywhere from 1 hour to 3 weeks for their symptoms to appear.  Food sensitivity antibodies are via measured accurately via a blood test only.</a:t>
            </a:r>
          </a:p>
          <a:p>
            <a:endParaRPr lang="cs-CZ" dirty="0"/>
          </a:p>
          <a:p>
            <a:endParaRPr lang="cs-CZ" dirty="0"/>
          </a:p>
          <a:p>
            <a:endParaRPr lang="cs-CZ" dirty="0"/>
          </a:p>
          <a:p>
            <a:endParaRPr lang="cs-CZ" dirty="0"/>
          </a:p>
          <a:p>
            <a:endParaRPr lang="cs-CZ" dirty="0"/>
          </a:p>
          <a:p>
            <a:pPr algn="l"/>
            <a:r>
              <a:rPr lang="en-US" b="1" i="0" dirty="0">
                <a:solidFill>
                  <a:srgbClr val="62BF7C"/>
                </a:solidFill>
                <a:effectLst/>
                <a:latin typeface="Open Sans" panose="020B0606030504020204" pitchFamily="34" charset="0"/>
              </a:rPr>
              <a:t>Take home message</a:t>
            </a:r>
          </a:p>
          <a:p>
            <a:pPr algn="l"/>
            <a:r>
              <a:rPr lang="en-US" b="0" i="0" dirty="0">
                <a:solidFill>
                  <a:srgbClr val="252525"/>
                </a:solidFill>
                <a:effectLst/>
                <a:latin typeface="Open Sans" panose="020B0606030504020204" pitchFamily="34" charset="0"/>
              </a:rPr>
              <a:t>There is much overlap in symptoms between food chemical intolerance, FODMAP intolerances, and non </a:t>
            </a:r>
            <a:r>
              <a:rPr lang="en-US" b="0" i="0" dirty="0" err="1">
                <a:solidFill>
                  <a:srgbClr val="252525"/>
                </a:solidFill>
                <a:effectLst/>
                <a:latin typeface="Open Sans" panose="020B0606030504020204" pitchFamily="34" charset="0"/>
              </a:rPr>
              <a:t>IgE</a:t>
            </a:r>
            <a:r>
              <a:rPr lang="en-US" b="0" i="0" dirty="0">
                <a:solidFill>
                  <a:srgbClr val="252525"/>
                </a:solidFill>
                <a:effectLst/>
                <a:latin typeface="Open Sans" panose="020B0606030504020204" pitchFamily="34" charset="0"/>
              </a:rPr>
              <a:t>-mediated food allergies.  Identifying your trigger food is made more challenging by the fact that symptoms can take days to appear, with people often blaming the last thing they ate.  This is where an experienced food allergy and intolerance dietitian can help you put together an effective treatment plan to identify your trigger foods.</a:t>
            </a:r>
          </a:p>
          <a:p>
            <a:pPr algn="l"/>
            <a:r>
              <a:rPr lang="en-US" b="0" i="0" dirty="0">
                <a:solidFill>
                  <a:srgbClr val="252525"/>
                </a:solidFill>
                <a:effectLst/>
                <a:latin typeface="Open Sans" panose="020B0606030504020204" pitchFamily="34" charset="0"/>
              </a:rPr>
              <a:t>It is not recommended to eliminate foods from your diet before seeing a dietitian and/or medical specialist, as this can interfere with the testing and diagnosis of conditions like coeliac disease.  This is even more important in infants and children who have unique nutritional needs to account for their growth and development.  If you have received any </a:t>
            </a:r>
            <a:r>
              <a:rPr lang="en-US" b="1" i="0" u="none" strike="noStrike" dirty="0">
                <a:solidFill>
                  <a:srgbClr val="62BF7C"/>
                </a:solidFill>
                <a:effectLst/>
                <a:latin typeface="Open Sans" panose="020B0606030504020204" pitchFamily="34" charset="0"/>
                <a:hlinkClick r:id="rId3"/>
              </a:rPr>
              <a:t>unorthodox tests</a:t>
            </a:r>
            <a:r>
              <a:rPr lang="en-US" b="0" i="0" dirty="0">
                <a:solidFill>
                  <a:srgbClr val="252525"/>
                </a:solidFill>
                <a:effectLst/>
                <a:latin typeface="Open Sans" panose="020B0606030504020204" pitchFamily="34" charset="0"/>
              </a:rPr>
              <a:t> then please see your dietitian and/or medical specialist to investigate whether your current dietary restrictions are necessary.</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55</a:t>
            </a:fld>
            <a:endParaRPr lang="cs-CZ"/>
          </a:p>
        </p:txBody>
      </p:sp>
    </p:spTree>
    <p:extLst>
      <p:ext uri="{BB962C8B-B14F-4D97-AF65-F5344CB8AC3E}">
        <p14:creationId xmlns:p14="http://schemas.microsoft.com/office/powerpoint/2010/main" val="2554982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u="sng" dirty="0"/>
              <a:t>IBD</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solidFill>
                  <a:srgbClr val="FFFFFF"/>
                </a:solidFill>
                <a:effectLst/>
                <a:latin typeface="RocheSans-Light"/>
              </a:rPr>
              <a:t>Idiopatické střevní záněty (anglicky </a:t>
            </a:r>
            <a:r>
              <a:rPr lang="cs-CZ" b="1" i="0" dirty="0" err="1">
                <a:solidFill>
                  <a:srgbClr val="FFFFFF"/>
                </a:solidFill>
                <a:effectLst/>
                <a:latin typeface="RocheSans-Light"/>
              </a:rPr>
              <a:t>Inflammatory</a:t>
            </a:r>
            <a:r>
              <a:rPr lang="cs-CZ" b="1" i="0" dirty="0">
                <a:solidFill>
                  <a:srgbClr val="FFFFFF"/>
                </a:solidFill>
                <a:effectLst/>
                <a:latin typeface="RocheSans-Light"/>
              </a:rPr>
              <a:t> </a:t>
            </a:r>
            <a:r>
              <a:rPr lang="cs-CZ" b="1" i="0" dirty="0" err="1">
                <a:solidFill>
                  <a:srgbClr val="FFFFFF"/>
                </a:solidFill>
                <a:effectLst/>
                <a:latin typeface="RocheSans-Light"/>
              </a:rPr>
              <a:t>Bowel</a:t>
            </a:r>
            <a:r>
              <a:rPr lang="cs-CZ" b="1" i="0" dirty="0">
                <a:solidFill>
                  <a:srgbClr val="FFFFFF"/>
                </a:solidFill>
                <a:effectLst/>
                <a:latin typeface="RocheSans-Light"/>
              </a:rPr>
              <a:t> </a:t>
            </a:r>
            <a:r>
              <a:rPr lang="cs-CZ" b="1" i="0" dirty="0" err="1">
                <a:solidFill>
                  <a:srgbClr val="FFFFFF"/>
                </a:solidFill>
                <a:effectLst/>
                <a:latin typeface="RocheSans-Light"/>
              </a:rPr>
              <a:t>Disease</a:t>
            </a:r>
            <a:r>
              <a:rPr lang="cs-CZ" b="1" i="0" dirty="0">
                <a:solidFill>
                  <a:srgbClr val="FFFFFF"/>
                </a:solidFill>
                <a:effectLst/>
                <a:latin typeface="RocheSans-Light"/>
              </a:rPr>
              <a:t> - IBD) jsou skupinou chronických autoimunitních onemocnění postihující zažívací trakt. K dvěma hlavním typům IBD patří Crohnova choroba a ulcerózní kolitida.</a:t>
            </a:r>
          </a:p>
          <a:p>
            <a:endParaRPr lang="cs-CZ" dirty="0"/>
          </a:p>
          <a:p>
            <a:pPr algn="l">
              <a:buFont typeface="Arial" panose="020B0604020202020204" pitchFamily="34" charset="0"/>
              <a:buChar char="•"/>
            </a:pPr>
            <a:r>
              <a:rPr lang="cs-CZ" b="0" i="0" dirty="0">
                <a:solidFill>
                  <a:srgbClr val="544F4F"/>
                </a:solidFill>
                <a:effectLst/>
                <a:latin typeface="RocheSans-Light"/>
              </a:rPr>
              <a:t>U Crohnovy choroby může zánět postihovat kteroukoliv část zažívacího traktu, od dutiny ústní až po anus. U ulcerózní kolitidy zánět specificky postihuje tlusté střevo.</a:t>
            </a:r>
          </a:p>
          <a:p>
            <a:pPr algn="l">
              <a:buFont typeface="Arial" panose="020B0604020202020204" pitchFamily="34" charset="0"/>
              <a:buChar char="•"/>
            </a:pPr>
            <a:r>
              <a:rPr lang="cs-CZ" b="0" i="0" dirty="0">
                <a:solidFill>
                  <a:srgbClr val="544F4F"/>
                </a:solidFill>
                <a:effectLst/>
                <a:latin typeface="RocheSans-Light"/>
              </a:rPr>
              <a:t>IBD postihují muže i ženy. Nejčastěji jsou diagnostikovány lidem ve věku 15–35 let.</a:t>
            </a:r>
          </a:p>
          <a:p>
            <a:pPr algn="l">
              <a:buFont typeface="Arial" panose="020B0604020202020204" pitchFamily="34" charset="0"/>
              <a:buChar char="•"/>
            </a:pPr>
            <a:r>
              <a:rPr lang="cs-CZ" b="0" i="0" dirty="0">
                <a:solidFill>
                  <a:srgbClr val="544F4F"/>
                </a:solidFill>
                <a:effectLst/>
                <a:latin typeface="RocheSans-Light"/>
              </a:rPr>
              <a:t>20–35 % pacientů dosáhne setrvalé remise (klidového stavu bez příznaků).</a:t>
            </a:r>
          </a:p>
          <a:p>
            <a:pPr algn="l">
              <a:buFont typeface="Arial" panose="020B0604020202020204" pitchFamily="34" charset="0"/>
              <a:buChar char="•"/>
            </a:pPr>
            <a:r>
              <a:rPr lang="cs-CZ" b="0" i="0" dirty="0">
                <a:solidFill>
                  <a:srgbClr val="544F4F"/>
                </a:solidFill>
                <a:effectLst/>
                <a:latin typeface="RocheSans-Light"/>
              </a:rPr>
              <a:t>V České republice je léčeno přibližně 55 000 pacientů s Crohnovou chorobou a ulcerózní kolitidou.</a:t>
            </a:r>
          </a:p>
          <a:p>
            <a:endParaRPr lang="cs-CZ" dirty="0"/>
          </a:p>
          <a:p>
            <a:pPr algn="l"/>
            <a:r>
              <a:rPr lang="cs-CZ" b="1" i="0" dirty="0">
                <a:solidFill>
                  <a:srgbClr val="544F4F"/>
                </a:solidFill>
                <a:effectLst/>
                <a:latin typeface="var(--hcpn-font-roche-sans-bold)"/>
              </a:rPr>
              <a:t>Rozmanité příznaky IBD</a:t>
            </a:r>
            <a:endParaRPr lang="cs-CZ" b="0" i="0" dirty="0">
              <a:solidFill>
                <a:srgbClr val="544F4F"/>
              </a:solidFill>
              <a:effectLst/>
              <a:latin typeface="RocheSans-Light"/>
            </a:endParaRPr>
          </a:p>
          <a:p>
            <a:pPr algn="l">
              <a:buFont typeface="Arial" panose="020B0604020202020204" pitchFamily="34" charset="0"/>
              <a:buChar char="•"/>
            </a:pPr>
            <a:r>
              <a:rPr lang="cs-CZ" b="0" i="0" dirty="0">
                <a:solidFill>
                  <a:srgbClr val="544F4F"/>
                </a:solidFill>
                <a:effectLst/>
                <a:latin typeface="RocheSans-Light"/>
              </a:rPr>
              <a:t>Vyčerpanost,</a:t>
            </a:r>
          </a:p>
          <a:p>
            <a:pPr algn="l">
              <a:buFont typeface="Arial" panose="020B0604020202020204" pitchFamily="34" charset="0"/>
              <a:buChar char="•"/>
            </a:pPr>
            <a:r>
              <a:rPr lang="cs-CZ" b="0" i="0" dirty="0">
                <a:solidFill>
                  <a:srgbClr val="544F4F"/>
                </a:solidFill>
                <a:effectLst/>
                <a:latin typeface="RocheSans-Light"/>
              </a:rPr>
              <a:t>bolest břicha,</a:t>
            </a:r>
          </a:p>
          <a:p>
            <a:pPr algn="l">
              <a:buFont typeface="Arial" panose="020B0604020202020204" pitchFamily="34" charset="0"/>
              <a:buChar char="•"/>
            </a:pPr>
            <a:r>
              <a:rPr lang="cs-CZ" b="0" i="0" dirty="0">
                <a:solidFill>
                  <a:srgbClr val="544F4F"/>
                </a:solidFill>
                <a:effectLst/>
                <a:latin typeface="RocheSans-Light"/>
              </a:rPr>
              <a:t>křeče,</a:t>
            </a:r>
          </a:p>
          <a:p>
            <a:pPr algn="l">
              <a:buFont typeface="Arial" panose="020B0604020202020204" pitchFamily="34" charset="0"/>
              <a:buChar char="•"/>
            </a:pPr>
            <a:r>
              <a:rPr lang="cs-CZ" b="0" i="0" dirty="0">
                <a:solidFill>
                  <a:srgbClr val="544F4F"/>
                </a:solidFill>
                <a:effectLst/>
                <a:latin typeface="RocheSans-Light"/>
              </a:rPr>
              <a:t>průjem,</a:t>
            </a:r>
          </a:p>
          <a:p>
            <a:pPr algn="l">
              <a:buFont typeface="Arial" panose="020B0604020202020204" pitchFamily="34" charset="0"/>
              <a:buChar char="•"/>
            </a:pPr>
            <a:r>
              <a:rPr lang="cs-CZ" b="0" i="0" dirty="0">
                <a:solidFill>
                  <a:srgbClr val="544F4F"/>
                </a:solidFill>
                <a:effectLst/>
                <a:latin typeface="RocheSans-Light"/>
              </a:rPr>
              <a:t>krvácení z konečníku,</a:t>
            </a:r>
          </a:p>
          <a:p>
            <a:pPr algn="l">
              <a:buFont typeface="Arial" panose="020B0604020202020204" pitchFamily="34" charset="0"/>
              <a:buChar char="•"/>
            </a:pPr>
            <a:r>
              <a:rPr lang="cs-CZ" b="0" i="0" dirty="0">
                <a:solidFill>
                  <a:srgbClr val="544F4F"/>
                </a:solidFill>
                <a:effectLst/>
                <a:latin typeface="RocheSans-Light"/>
              </a:rPr>
              <a:t>hubnutí.</a:t>
            </a:r>
          </a:p>
          <a:p>
            <a:endParaRPr lang="cs-CZ" dirty="0"/>
          </a:p>
          <a:p>
            <a:r>
              <a:rPr lang="cs-CZ" b="0" i="0" dirty="0">
                <a:solidFill>
                  <a:srgbClr val="FFFFFF"/>
                </a:solidFill>
                <a:effectLst/>
                <a:latin typeface="RocheSans-Light"/>
              </a:rPr>
              <a:t>Příčina zatím není zcela objasněna. Předpokládá se, že vliv mají vnější prostředí, genetika, střevní mikroflóra a faktory související s imunitou. IBD jsou pravděpodobně spouštěny komplexními interakcemi mezi těmito faktory</a:t>
            </a:r>
          </a:p>
          <a:p>
            <a:endParaRPr lang="cs-CZ" b="0" i="0" dirty="0">
              <a:solidFill>
                <a:srgbClr val="FFFFFF"/>
              </a:solidFill>
              <a:effectLst/>
              <a:latin typeface="RocheSans-Light"/>
            </a:endParaRPr>
          </a:p>
          <a:p>
            <a:r>
              <a:rPr lang="cs-CZ" b="0" i="0" dirty="0">
                <a:solidFill>
                  <a:srgbClr val="000000"/>
                </a:solidFill>
                <a:effectLst/>
                <a:latin typeface="Source Sans Pro" panose="020B0503030403020204" pitchFamily="34" charset="0"/>
              </a:rPr>
              <a:t>Idiopatické střevní záněty (IBD) představují skupinu chronických, často celoživotních zánětlivých postižení tenkého a/nebo tlustého střeva. Do této skupiny patří především Crohnova choroba (CD) a ulcerózní kolitida (UC), ale dnes víme, že se jedná spíše o skupinu velmi různorodých chorob, z čehož vyplývá i současný léčebný přístup tzv. šitý na míru pacienta. Ačkoliv se nejedná o nejčastější onemocnění trávicího traktu, narůstající počet nemocných s IBD zařazuje toto onemocnění mezi ty, které se v gastroenterologii nejvíce zkoumají a kde došlo k zásadním změnám v léčbě. I přes současně nepříznivou pandemickou situaci pokračujeme plně v péči o nemocné s IBD do které jsou zapojeni specialisté řady oborů a v léčbě používáme nejmodernějšími medikamenty (jako jsou </a:t>
            </a:r>
            <a:r>
              <a:rPr lang="cs-CZ" b="0" i="0" dirty="0" err="1">
                <a:solidFill>
                  <a:srgbClr val="000000"/>
                </a:solidFill>
                <a:effectLst/>
                <a:latin typeface="Source Sans Pro" panose="020B0503030403020204" pitchFamily="34" charset="0"/>
              </a:rPr>
              <a:t>biologika</a:t>
            </a:r>
            <a:r>
              <a:rPr lang="cs-CZ" b="0" i="0" dirty="0">
                <a:solidFill>
                  <a:srgbClr val="000000"/>
                </a:solidFill>
                <a:effectLst/>
                <a:latin typeface="Source Sans Pro" panose="020B0503030403020204" pitchFamily="34" charset="0"/>
              </a:rPr>
              <a:t> a inovativní molekuly). Při respektování všech hygienických doporučení a protiepidemických opatření pokračujeme i v adekvátním vyšetřování všech pacientů včetně endoskopie tak, aby nedošlo k prodlevě při nasazení odpovídající léčby.</a:t>
            </a:r>
            <a:endParaRPr lang="cs-CZ" b="0" i="0" dirty="0">
              <a:solidFill>
                <a:srgbClr val="FFFFFF"/>
              </a:solidFill>
              <a:effectLst/>
              <a:latin typeface="RocheSans-Light"/>
            </a:endParaRPr>
          </a:p>
          <a:p>
            <a:endParaRPr lang="cs-CZ" b="0" i="0" dirty="0">
              <a:solidFill>
                <a:srgbClr val="FFFFFF"/>
              </a:solidFill>
              <a:effectLst/>
              <a:latin typeface="RocheSans-Light"/>
            </a:endParaRPr>
          </a:p>
          <a:p>
            <a:pPr algn="l"/>
            <a:r>
              <a:rPr lang="cs-CZ" b="1" i="0" dirty="0" err="1">
                <a:solidFill>
                  <a:srgbClr val="535353"/>
                </a:solidFill>
                <a:effectLst/>
                <a:latin typeface="Biennale"/>
              </a:rPr>
              <a:t>Inflammatory</a:t>
            </a:r>
            <a:r>
              <a:rPr lang="cs-CZ" b="1" i="0" dirty="0">
                <a:solidFill>
                  <a:srgbClr val="535353"/>
                </a:solidFill>
                <a:effectLst/>
                <a:latin typeface="Biennale"/>
              </a:rPr>
              <a:t> </a:t>
            </a:r>
            <a:r>
              <a:rPr lang="cs-CZ" b="1" i="0" dirty="0" err="1">
                <a:solidFill>
                  <a:srgbClr val="535353"/>
                </a:solidFill>
                <a:effectLst/>
                <a:latin typeface="Biennale"/>
              </a:rPr>
              <a:t>bowel</a:t>
            </a:r>
            <a:r>
              <a:rPr lang="cs-CZ" b="1" i="0" dirty="0">
                <a:solidFill>
                  <a:srgbClr val="535353"/>
                </a:solidFill>
                <a:effectLst/>
                <a:latin typeface="Biennale"/>
              </a:rPr>
              <a:t> </a:t>
            </a:r>
            <a:r>
              <a:rPr lang="cs-CZ" b="1" i="0" dirty="0" err="1">
                <a:solidFill>
                  <a:srgbClr val="535353"/>
                </a:solidFill>
                <a:effectLst/>
                <a:latin typeface="Biennale"/>
              </a:rPr>
              <a:t>diseases</a:t>
            </a:r>
            <a:r>
              <a:rPr lang="cs-CZ" b="1" i="0" dirty="0">
                <a:solidFill>
                  <a:srgbClr val="535353"/>
                </a:solidFill>
                <a:effectLst/>
                <a:latin typeface="Biennale"/>
              </a:rPr>
              <a:t>, neboli chronické zánětlivé střevní choroby (zejména Crohnova nemoc a ulcerózní kolitida)</a:t>
            </a:r>
            <a:r>
              <a:rPr lang="cs-CZ" b="0" i="0" dirty="0">
                <a:solidFill>
                  <a:srgbClr val="535353"/>
                </a:solidFill>
                <a:effectLst/>
                <a:latin typeface="Biennale"/>
              </a:rPr>
              <a:t>, patří do skupiny tzv. civilizačních nemocí. Jejich příčina není zcela objasněna, ale nepochybně jejich vznik souvisí se změnou přípravy pokrmů, diety a stravování, ke kterému došlo v posledních sto letech. Typické je to, že obě nemoci postihují především mladé lidi mezi 20-30 rokem života, není však výjimkou, že se klinické projevy těchto nemocí vyskytují i u pacientů v dětském věku.</a:t>
            </a:r>
          </a:p>
          <a:p>
            <a:pPr algn="l"/>
            <a:r>
              <a:rPr lang="cs-CZ" b="0" i="0" dirty="0">
                <a:solidFill>
                  <a:srgbClr val="535353"/>
                </a:solidFill>
                <a:effectLst/>
                <a:latin typeface="Biennale"/>
              </a:rPr>
              <a:t>V posledních třiceti letech se výskyt obou nemocí významně zvyšuje. Odhaduje se, že postihují asi        0,5 % populace v ekonomicky vyspělých zemích světa. Můžeme předpokládat, že v České republice je cca 50 000 takových pacientů.</a:t>
            </a:r>
          </a:p>
          <a:p>
            <a:pPr algn="l"/>
            <a:r>
              <a:rPr lang="cs-CZ" b="1" i="0" dirty="0">
                <a:solidFill>
                  <a:srgbClr val="535353"/>
                </a:solidFill>
                <a:effectLst/>
                <a:latin typeface="Biennale"/>
              </a:rPr>
              <a:t>Crohnova choroba</a:t>
            </a:r>
            <a:r>
              <a:rPr lang="cs-CZ" b="0" i="0" dirty="0">
                <a:solidFill>
                  <a:srgbClr val="535353"/>
                </a:solidFill>
                <a:effectLst/>
                <a:latin typeface="Biennale"/>
              </a:rPr>
              <a:t> dostala své jméno po americkém gastroenterologovi B. C. Crohnovi, který ji v roce 1932 poprvé popsal a odlišil od střevní tuberkulózy. Projevy Crohnovy nemoci jsou velmi rozmanité, v popředí jsou bolesti břicha, hubnutí, průjmy a teploty.</a:t>
            </a:r>
          </a:p>
          <a:p>
            <a:pPr algn="l"/>
            <a:r>
              <a:rPr lang="cs-CZ" b="1" i="0" dirty="0">
                <a:solidFill>
                  <a:srgbClr val="535353"/>
                </a:solidFill>
                <a:effectLst/>
                <a:latin typeface="Biennale"/>
              </a:rPr>
              <a:t>Ulcerózní kolitida</a:t>
            </a:r>
            <a:r>
              <a:rPr lang="cs-CZ" b="0" i="0" dirty="0">
                <a:solidFill>
                  <a:srgbClr val="535353"/>
                </a:solidFill>
                <a:effectLst/>
                <a:latin typeface="Biennale"/>
              </a:rPr>
              <a:t> byla poznána o něco dříve, v lékařské literatuře se první zmínky o ní objevily již krátce před první světovou válkou. </a:t>
            </a:r>
            <a:r>
              <a:rPr lang="cs-CZ" b="1" i="0" dirty="0">
                <a:solidFill>
                  <a:srgbClr val="535353"/>
                </a:solidFill>
                <a:effectLst/>
                <a:latin typeface="Biennale"/>
              </a:rPr>
              <a:t>Ulcerózní kolitida</a:t>
            </a:r>
            <a:r>
              <a:rPr lang="cs-CZ" b="0" i="0" dirty="0">
                <a:solidFill>
                  <a:srgbClr val="535353"/>
                </a:solidFill>
                <a:effectLst/>
                <a:latin typeface="Biennale"/>
              </a:rPr>
              <a:t> se projevuje krvácením při stolici, bolestivým nucením na stolici a v některých případech krvavými průjmy</a:t>
            </a:r>
          </a:p>
          <a:p>
            <a:pPr algn="l"/>
            <a:r>
              <a:rPr lang="cs-CZ" b="0" i="0" dirty="0">
                <a:solidFill>
                  <a:srgbClr val="535353"/>
                </a:solidFill>
                <a:effectLst/>
                <a:latin typeface="Biennale"/>
              </a:rPr>
              <a:t>Obě nemoci mají také některé mimo střevní projevy jako je postižení kůže, kloubů a očí. Terapie obou chorob je medikamentózní a v některých případech chirurgická. Podíl chirurgické léčby je u obou nemocí velmi odlišný. Asi 10-15 % nemocných s ulcerózní kolitidou si vyžádá chirurgickou léčbu, naproti tomu až 80 % pacientů s Crohnovou chorobou je v průběhu života operováno.</a:t>
            </a:r>
          </a:p>
          <a:p>
            <a:endParaRPr lang="cs-CZ" b="0" i="0" dirty="0">
              <a:solidFill>
                <a:srgbClr val="FFFFFF"/>
              </a:solidFill>
              <a:effectLst/>
              <a:latin typeface="RocheSans-Light"/>
            </a:endParaRPr>
          </a:p>
          <a:p>
            <a:r>
              <a:rPr lang="cs-CZ" b="0" i="0" dirty="0">
                <a:solidFill>
                  <a:srgbClr val="28211F"/>
                </a:solidFill>
                <a:effectLst/>
                <a:latin typeface="Calibri" panose="020F0502020204030204" pitchFamily="34" charset="0"/>
              </a:rPr>
              <a:t>Idiopatické střevní záněty (IBD) jsou imunologicky zprostředkovaná systémová chronická zánětlivá onemocnění. Etiologie obou hlavních zástupců - ulcerózní kolitidy (UC) a Crohnovy choroby (CN) je neznámá a patogeneze obou nemocí je známa jen neúplně. Onemocnění je heterogenní, se širokým spektrem střevních i </a:t>
            </a:r>
            <a:r>
              <a:rPr lang="cs-CZ" b="0" i="0" dirty="0" err="1">
                <a:solidFill>
                  <a:srgbClr val="28211F"/>
                </a:solidFill>
                <a:effectLst/>
                <a:latin typeface="Calibri" panose="020F0502020204030204" pitchFamily="34" charset="0"/>
              </a:rPr>
              <a:t>mimostřevních</a:t>
            </a:r>
            <a:r>
              <a:rPr lang="cs-CZ" b="0" i="0" dirty="0">
                <a:solidFill>
                  <a:srgbClr val="28211F"/>
                </a:solidFill>
                <a:effectLst/>
                <a:latin typeface="Calibri" panose="020F0502020204030204" pitchFamily="34" charset="0"/>
              </a:rPr>
              <a:t> projevů. Incidence a prevalence idiopatických střevních zánětů vzrůstá a postihuje zejména mladé lidi v reproduktivním věku.</a:t>
            </a:r>
            <a:endParaRPr lang="cs-CZ" b="0" i="0" dirty="0">
              <a:solidFill>
                <a:srgbClr val="FFFFFF"/>
              </a:solidFill>
              <a:effectLst/>
              <a:latin typeface="RocheSans-Light"/>
            </a:endParaRPr>
          </a:p>
          <a:p>
            <a:endParaRPr lang="cs-CZ" b="0" i="0" dirty="0">
              <a:solidFill>
                <a:srgbClr val="FFFFFF"/>
              </a:solidFill>
              <a:effectLst/>
              <a:latin typeface="RocheSans-Light"/>
            </a:endParaRPr>
          </a:p>
          <a:p>
            <a:endParaRPr lang="cs-CZ" b="0" i="0" dirty="0">
              <a:solidFill>
                <a:srgbClr val="FFFFFF"/>
              </a:solidFill>
              <a:effectLst/>
              <a:latin typeface="RocheSans-Light"/>
            </a:endParaRPr>
          </a:p>
          <a:p>
            <a:r>
              <a:rPr lang="cs-CZ" b="0" i="0" dirty="0">
                <a:solidFill>
                  <a:srgbClr val="FFFFFF"/>
                </a:solidFill>
                <a:effectLst/>
                <a:latin typeface="RocheSans-Light"/>
              </a:rPr>
              <a:t>Crohn</a:t>
            </a:r>
          </a:p>
          <a:p>
            <a:endParaRPr lang="cs-CZ" b="0" i="0" dirty="0">
              <a:solidFill>
                <a:srgbClr val="FFFFFF"/>
              </a:solidFill>
              <a:effectLst/>
              <a:latin typeface="RocheSans-Light"/>
            </a:endParaRPr>
          </a:p>
          <a:p>
            <a:pPr algn="l"/>
            <a:r>
              <a:rPr lang="cs-CZ" b="1" i="0" cap="all" dirty="0">
                <a:solidFill>
                  <a:srgbClr val="74C62E"/>
                </a:solidFill>
                <a:effectLst/>
                <a:latin typeface="Dosis" pitchFamily="2" charset="-18"/>
              </a:rPr>
              <a:t>PŘÍZNAKY</a:t>
            </a:r>
          </a:p>
          <a:p>
            <a:pPr algn="l"/>
            <a:r>
              <a:rPr lang="cs-CZ" b="0" i="0" dirty="0">
                <a:solidFill>
                  <a:srgbClr val="666666"/>
                </a:solidFill>
                <a:effectLst/>
                <a:latin typeface="Dosis" pitchFamily="2" charset="-18"/>
              </a:rPr>
              <a:t>Příznaky Crohnovy choroby jsou poměrně různorodé, závisí především na lokalizaci choroby. Pacient s postižením tenkého střeva má jiné obtíže než pacient s postižením oblasti kolem konečníku. Mezi nejčastější příznaky patří únava, hubnutí, bolesti břicha, průjmy, zvýšené teploty, bolesti v oblasti konečníku a při neprůchodnosti střeva zvracení. Pacienti s IBD mohou trpět </a:t>
            </a:r>
            <a:r>
              <a:rPr lang="cs-CZ" b="0" i="0" dirty="0" err="1">
                <a:solidFill>
                  <a:srgbClr val="666666"/>
                </a:solidFill>
                <a:effectLst/>
                <a:latin typeface="Dosis" pitchFamily="2" charset="-18"/>
              </a:rPr>
              <a:t>mimostřevními</a:t>
            </a:r>
            <a:r>
              <a:rPr lang="cs-CZ" b="0" i="0" dirty="0">
                <a:solidFill>
                  <a:srgbClr val="666666"/>
                </a:solidFill>
                <a:effectLst/>
                <a:latin typeface="Dosis" pitchFamily="2" charset="-18"/>
              </a:rPr>
              <a:t> příznaky. Mezi nejčastější </a:t>
            </a:r>
            <a:r>
              <a:rPr lang="cs-CZ" b="0" i="0" dirty="0" err="1">
                <a:solidFill>
                  <a:srgbClr val="666666"/>
                </a:solidFill>
                <a:effectLst/>
                <a:latin typeface="Dosis" pitchFamily="2" charset="-18"/>
              </a:rPr>
              <a:t>mimostřevní</a:t>
            </a:r>
            <a:r>
              <a:rPr lang="cs-CZ" b="0" i="0" dirty="0">
                <a:solidFill>
                  <a:srgbClr val="666666"/>
                </a:solidFill>
                <a:effectLst/>
                <a:latin typeface="Dosis" pitchFamily="2" charset="-18"/>
              </a:rPr>
              <a:t> projevy Crohnovy choroby patří bolesti a záněty kloubů, kožní potíže a záněty, záněty očí </a:t>
            </a:r>
            <a:r>
              <a:rPr lang="cs-CZ" b="0" i="0" dirty="0" err="1">
                <a:solidFill>
                  <a:srgbClr val="666666"/>
                </a:solidFill>
                <a:effectLst/>
                <a:latin typeface="Dosis" pitchFamily="2" charset="-18"/>
              </a:rPr>
              <a:t>nebopostižení</a:t>
            </a:r>
            <a:r>
              <a:rPr lang="cs-CZ" b="0" i="0" dirty="0">
                <a:solidFill>
                  <a:srgbClr val="666666"/>
                </a:solidFill>
                <a:effectLst/>
                <a:latin typeface="Dosis" pitchFamily="2" charset="-18"/>
              </a:rPr>
              <a:t> jater.</a:t>
            </a:r>
          </a:p>
          <a:p>
            <a:endParaRPr lang="cs-CZ" b="0" i="0" dirty="0">
              <a:solidFill>
                <a:srgbClr val="FFFFFF"/>
              </a:solidFill>
              <a:effectLst/>
              <a:latin typeface="RocheSans-Light"/>
            </a:endParaRPr>
          </a:p>
          <a:p>
            <a:endParaRPr lang="cs-CZ" b="0" i="0" dirty="0">
              <a:solidFill>
                <a:srgbClr val="FFFFFF"/>
              </a:solidFill>
              <a:effectLst/>
              <a:latin typeface="RocheSans-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Ulcerózní kolitida</a:t>
            </a:r>
          </a:p>
          <a:p>
            <a:endParaRPr lang="cs-CZ" b="0" i="0" dirty="0">
              <a:solidFill>
                <a:srgbClr val="FFFFFF"/>
              </a:solidFill>
              <a:effectLst/>
              <a:latin typeface="RocheSans-Light"/>
            </a:endParaRPr>
          </a:p>
          <a:p>
            <a:pPr algn="l"/>
            <a:r>
              <a:rPr lang="cs-CZ" b="1" i="0" cap="all" dirty="0">
                <a:solidFill>
                  <a:srgbClr val="74C62E"/>
                </a:solidFill>
                <a:effectLst/>
                <a:latin typeface="Dosis" pitchFamily="2" charset="-18"/>
              </a:rPr>
              <a:t>PŘÍZNAKY</a:t>
            </a:r>
          </a:p>
          <a:p>
            <a:pPr algn="l"/>
            <a:r>
              <a:rPr lang="cs-CZ" b="0" i="0" dirty="0">
                <a:solidFill>
                  <a:srgbClr val="666666"/>
                </a:solidFill>
                <a:effectLst/>
                <a:latin typeface="Dosis" pitchFamily="2" charset="-18"/>
              </a:rPr>
              <a:t>Typickým příznakem ulcerózní kolitidy jsou tenesmy (časté a bolestivé nucení na stolici, při kterém někdy odchází jen krev a hlen a vyprázdnění nevede k úlevě), krvácení z konečníku a často i průjem. Také nemocní s UC mohou mít různé </a:t>
            </a:r>
            <a:r>
              <a:rPr lang="cs-CZ" b="0" i="0" dirty="0" err="1">
                <a:solidFill>
                  <a:srgbClr val="666666"/>
                </a:solidFill>
                <a:effectLst/>
                <a:latin typeface="Dosis" pitchFamily="2" charset="-18"/>
              </a:rPr>
              <a:t>mimostřevní</a:t>
            </a:r>
            <a:r>
              <a:rPr lang="cs-CZ" b="0" i="0" dirty="0">
                <a:solidFill>
                  <a:srgbClr val="666666"/>
                </a:solidFill>
                <a:effectLst/>
                <a:latin typeface="Dosis" pitchFamily="2" charset="-18"/>
              </a:rPr>
              <a:t> příznaky. Mezi nejčastější patří bolesti a záněty kloubů, kožní potíže, záněty očí, či postižení jater.</a:t>
            </a:r>
          </a:p>
          <a:p>
            <a:endParaRPr lang="cs-CZ" b="0" i="0" dirty="0">
              <a:solidFill>
                <a:srgbClr val="FFFFFF"/>
              </a:solidFill>
              <a:effectLst/>
              <a:latin typeface="RocheSans-Light"/>
            </a:endParaRPr>
          </a:p>
          <a:p>
            <a:endParaRPr lang="cs-CZ" b="0" i="0" dirty="0">
              <a:solidFill>
                <a:srgbClr val="FFFFFF"/>
              </a:solidFill>
              <a:effectLst/>
              <a:latin typeface="RocheSans-Light"/>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59</a:t>
            </a:fld>
            <a:endParaRPr lang="cs-CZ"/>
          </a:p>
        </p:txBody>
      </p:sp>
    </p:spTree>
    <p:extLst>
      <p:ext uri="{BB962C8B-B14F-4D97-AF65-F5344CB8AC3E}">
        <p14:creationId xmlns:p14="http://schemas.microsoft.com/office/powerpoint/2010/main" val="3234720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u="sng" dirty="0"/>
              <a:t>Průjem</a:t>
            </a:r>
            <a:r>
              <a:rPr lang="cs-CZ" dirty="0"/>
              <a:t> </a:t>
            </a:r>
          </a:p>
          <a:p>
            <a:endParaRPr lang="cs-CZ" b="0" i="0" dirty="0">
              <a:solidFill>
                <a:srgbClr val="E8EAED"/>
              </a:solidFill>
              <a:effectLst/>
              <a:latin typeface="Google Sans"/>
            </a:endParaRPr>
          </a:p>
          <a:p>
            <a:r>
              <a:rPr lang="cs-CZ" b="0" i="0" dirty="0">
                <a:solidFill>
                  <a:srgbClr val="E8EAED"/>
                </a:solidFill>
                <a:effectLst/>
                <a:latin typeface="Google Sans"/>
              </a:rPr>
              <a:t>Průjem je obecně definován jako </a:t>
            </a:r>
            <a:r>
              <a:rPr lang="cs-CZ" b="0" i="0" dirty="0">
                <a:solidFill>
                  <a:srgbClr val="E2EEFF"/>
                </a:solidFill>
                <a:effectLst/>
                <a:latin typeface="Google Sans"/>
              </a:rPr>
              <a:t>časté vyprazdňování řídké a neformované stolice (více než 3x denně)</a:t>
            </a:r>
            <a:r>
              <a:rPr lang="cs-CZ" b="0" i="0" dirty="0">
                <a:solidFill>
                  <a:srgbClr val="E8EAED"/>
                </a:solidFill>
                <a:effectLst/>
                <a:latin typeface="Google Sans"/>
              </a:rPr>
              <a:t>. Průjem bývá doprovázen i dalšími příznaky, jako jsou křeče v břiše nebo zvracení. Akutní průjem má nejčastěji infekční příčinu vyvolávajícími patogeny mohou být bakterie (salmonely, </a:t>
            </a:r>
            <a:r>
              <a:rPr lang="cs-CZ" b="0" i="0" dirty="0" err="1">
                <a:solidFill>
                  <a:srgbClr val="E8EAED"/>
                </a:solidFill>
                <a:effectLst/>
                <a:latin typeface="Google Sans"/>
              </a:rPr>
              <a:t>kampylobaker</a:t>
            </a:r>
            <a:r>
              <a:rPr lang="cs-CZ" b="0" i="0" dirty="0">
                <a:solidFill>
                  <a:srgbClr val="E8EAED"/>
                </a:solidFill>
                <a:effectLst/>
                <a:latin typeface="Google Sans"/>
              </a:rPr>
              <a:t>, E.</a:t>
            </a:r>
          </a:p>
          <a:p>
            <a:endParaRPr lang="cs-CZ" b="0" i="0" dirty="0">
              <a:solidFill>
                <a:srgbClr val="E8EAED"/>
              </a:solidFill>
              <a:effectLst/>
              <a:latin typeface="Google Sans"/>
            </a:endParaRPr>
          </a:p>
          <a:p>
            <a:pPr algn="l"/>
            <a:r>
              <a:rPr lang="cs-CZ" b="0" i="0" dirty="0">
                <a:solidFill>
                  <a:srgbClr val="212529"/>
                </a:solidFill>
                <a:effectLst/>
                <a:latin typeface="system-ui"/>
              </a:rPr>
              <a:t>Patofyziologie</a:t>
            </a:r>
            <a:endParaRPr lang="cs-CZ" b="0" i="0" dirty="0">
              <a:solidFill>
                <a:srgbClr val="54595D"/>
              </a:solidFill>
              <a:effectLst/>
              <a:latin typeface="system-ui"/>
            </a:endParaRPr>
          </a:p>
          <a:p>
            <a:pPr algn="l"/>
            <a:r>
              <a:rPr lang="cs-CZ" b="0" i="0" dirty="0">
                <a:solidFill>
                  <a:srgbClr val="212529"/>
                </a:solidFill>
                <a:effectLst/>
                <a:latin typeface="system-ui"/>
              </a:rPr>
              <a:t>Změny střevní sliznice (porucha resorpce, digesce, sekrece a motility) vedou k nadměrným ztrátám vody a elektrolytů, hlavně sodíku a draslíku, metabolické acidóze a následné dehydrataci.</a:t>
            </a:r>
          </a:p>
          <a:p>
            <a:pPr algn="l">
              <a:buFont typeface="Arial" panose="020B0604020202020204" pitchFamily="34" charset="0"/>
              <a:buChar char="•"/>
            </a:pPr>
            <a:r>
              <a:rPr lang="cs-CZ" b="0" i="0" dirty="0">
                <a:solidFill>
                  <a:srgbClr val="212529"/>
                </a:solidFill>
                <a:effectLst/>
                <a:latin typeface="system-ui"/>
              </a:rPr>
              <a:t>Dva hlavní patofyziologické mechanismy: osmotický a sekreční průjem.</a:t>
            </a:r>
          </a:p>
          <a:p>
            <a:pPr algn="l">
              <a:buFont typeface="Arial" panose="020B0604020202020204" pitchFamily="34" charset="0"/>
              <a:buChar char="•"/>
            </a:pPr>
            <a:r>
              <a:rPr lang="cs-CZ" b="0" i="0" dirty="0">
                <a:solidFill>
                  <a:srgbClr val="212529"/>
                </a:solidFill>
                <a:effectLst/>
                <a:latin typeface="system-ui"/>
              </a:rPr>
              <a:t>Viry přímo poškozují střevní klky a enzymy kartáčového lemu </a:t>
            </a:r>
            <a:r>
              <a:rPr lang="cs-CZ" b="0" i="0" dirty="0" err="1">
                <a:solidFill>
                  <a:srgbClr val="212529"/>
                </a:solidFill>
                <a:effectLst/>
                <a:latin typeface="system-ui"/>
              </a:rPr>
              <a:t>enterocytů</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V patogenezi </a:t>
            </a:r>
            <a:r>
              <a:rPr lang="cs-CZ" b="0" i="0" dirty="0" err="1">
                <a:solidFill>
                  <a:srgbClr val="212529"/>
                </a:solidFill>
                <a:effectLst/>
                <a:latin typeface="system-ui"/>
              </a:rPr>
              <a:t>rotavirového</a:t>
            </a:r>
            <a:r>
              <a:rPr lang="cs-CZ" b="0" i="0" dirty="0">
                <a:solidFill>
                  <a:srgbClr val="212529"/>
                </a:solidFill>
                <a:effectLst/>
                <a:latin typeface="system-ui"/>
              </a:rPr>
              <a:t> průjmu se kombinuje osmotický a sekreční průjem. Osmotický průjem způsobuje </a:t>
            </a:r>
            <a:r>
              <a:rPr lang="cs-CZ" b="0" i="0" dirty="0" err="1">
                <a:solidFill>
                  <a:srgbClr val="212529"/>
                </a:solidFill>
                <a:effectLst/>
                <a:latin typeface="system-ui"/>
              </a:rPr>
              <a:t>vilózní</a:t>
            </a:r>
            <a:r>
              <a:rPr lang="cs-CZ" b="0" i="0" dirty="0">
                <a:solidFill>
                  <a:srgbClr val="212529"/>
                </a:solidFill>
                <a:effectLst/>
                <a:latin typeface="system-ui"/>
              </a:rPr>
              <a:t> destrukce (</a:t>
            </a:r>
            <a:r>
              <a:rPr lang="cs-CZ" b="0" i="0" dirty="0" err="1">
                <a:solidFill>
                  <a:srgbClr val="212529"/>
                </a:solidFill>
                <a:effectLst/>
                <a:latin typeface="system-ui"/>
              </a:rPr>
              <a:t>lýza</a:t>
            </a:r>
            <a:r>
              <a:rPr lang="cs-CZ" b="0" i="0" dirty="0">
                <a:solidFill>
                  <a:srgbClr val="212529"/>
                </a:solidFill>
                <a:effectLst/>
                <a:latin typeface="system-ui"/>
              </a:rPr>
              <a:t> buněk), NSP4 indukovaná glukózová malabsorpce (inhibice SGLT-1) a zánět (NK-</a:t>
            </a:r>
            <a:r>
              <a:rPr lang="el-GR" b="0" i="0" dirty="0">
                <a:solidFill>
                  <a:srgbClr val="212529"/>
                </a:solidFill>
                <a:effectLst/>
                <a:latin typeface="system-ui"/>
              </a:rPr>
              <a:t>κ</a:t>
            </a:r>
            <a:r>
              <a:rPr lang="cs-CZ" b="0" i="0" dirty="0">
                <a:solidFill>
                  <a:srgbClr val="212529"/>
                </a:solidFill>
                <a:effectLst/>
                <a:latin typeface="system-ui"/>
              </a:rPr>
              <a:t>B, IL-8). Sekreční průjem vzniká na podkladě proliferace buněk v kryptách (</a:t>
            </a:r>
            <a:r>
              <a:rPr lang="cs-CZ" b="0" i="0" dirty="0" err="1">
                <a:solidFill>
                  <a:srgbClr val="212529"/>
                </a:solidFill>
                <a:effectLst/>
                <a:latin typeface="system-ui"/>
              </a:rPr>
              <a:t>kompenzatorní</a:t>
            </a:r>
            <a:r>
              <a:rPr lang="cs-CZ" b="0" i="0" dirty="0">
                <a:solidFill>
                  <a:srgbClr val="212529"/>
                </a:solidFill>
                <a:effectLst/>
                <a:latin typeface="system-ui"/>
              </a:rPr>
              <a:t> proliferace sekrečních buněk), NSP4 – enterotoxinu (zvýšení intracelulárního vápníku, sekrece chloridů), vaskulární ischemie (porušení mikrocirkulace) a zánětu.</a:t>
            </a:r>
          </a:p>
          <a:p>
            <a:pPr algn="l">
              <a:buFont typeface="Arial" panose="020B0604020202020204" pitchFamily="34" charset="0"/>
              <a:buChar char="•"/>
            </a:pPr>
            <a:r>
              <a:rPr lang="cs-CZ" b="0" i="0" dirty="0" err="1">
                <a:solidFill>
                  <a:srgbClr val="212529"/>
                </a:solidFill>
                <a:effectLst/>
                <a:latin typeface="system-ui"/>
              </a:rPr>
              <a:t>Enteroinvazivní</a:t>
            </a:r>
            <a:r>
              <a:rPr lang="cs-CZ" b="0" i="0" dirty="0">
                <a:solidFill>
                  <a:srgbClr val="212529"/>
                </a:solidFill>
                <a:effectLst/>
                <a:latin typeface="system-ui"/>
              </a:rPr>
              <a:t> bakterie (</a:t>
            </a:r>
            <a:r>
              <a:rPr lang="cs-CZ" b="0" i="1" dirty="0" err="1">
                <a:solidFill>
                  <a:srgbClr val="212529"/>
                </a:solidFill>
                <a:effectLst/>
                <a:latin typeface="system-ui"/>
              </a:rPr>
              <a:t>Salmonella</a:t>
            </a:r>
            <a:r>
              <a:rPr lang="cs-CZ" b="0" i="1" dirty="0">
                <a:solidFill>
                  <a:srgbClr val="212529"/>
                </a:solidFill>
                <a:effectLst/>
                <a:latin typeface="system-ui"/>
              </a:rPr>
              <a:t> </a:t>
            </a:r>
            <a:r>
              <a:rPr lang="cs-CZ" b="0" i="1" dirty="0" err="1">
                <a:solidFill>
                  <a:srgbClr val="212529"/>
                </a:solidFill>
                <a:effectLst/>
                <a:latin typeface="system-ui"/>
              </a:rPr>
              <a:t>spp</a:t>
            </a:r>
            <a:r>
              <a:rPr lang="cs-CZ" b="0" i="1" dirty="0">
                <a:solidFill>
                  <a:srgbClr val="212529"/>
                </a:solidFill>
                <a:effectLst/>
                <a:latin typeface="system-ui"/>
              </a:rPr>
              <a:t>., </a:t>
            </a:r>
            <a:r>
              <a:rPr lang="cs-CZ" b="0" i="1" dirty="0" err="1">
                <a:solidFill>
                  <a:srgbClr val="212529"/>
                </a:solidFill>
                <a:effectLst/>
                <a:latin typeface="system-ui"/>
              </a:rPr>
              <a:t>Shigella</a:t>
            </a:r>
            <a:r>
              <a:rPr lang="cs-CZ" b="0" i="1" dirty="0">
                <a:solidFill>
                  <a:srgbClr val="212529"/>
                </a:solidFill>
                <a:effectLst/>
                <a:latin typeface="system-ui"/>
              </a:rPr>
              <a:t> </a:t>
            </a:r>
            <a:r>
              <a:rPr lang="cs-CZ" b="0" i="1" dirty="0" err="1">
                <a:solidFill>
                  <a:srgbClr val="212529"/>
                </a:solidFill>
                <a:effectLst/>
                <a:latin typeface="system-ui"/>
              </a:rPr>
              <a:t>spp</a:t>
            </a:r>
            <a:r>
              <a:rPr lang="cs-CZ" b="0" i="1" dirty="0">
                <a:solidFill>
                  <a:srgbClr val="212529"/>
                </a:solidFill>
                <a:effectLst/>
                <a:latin typeface="system-ui"/>
              </a:rPr>
              <a:t>., </a:t>
            </a:r>
            <a:r>
              <a:rPr lang="cs-CZ" b="0" i="1" dirty="0" err="1">
                <a:solidFill>
                  <a:srgbClr val="212529"/>
                </a:solidFill>
                <a:effectLst/>
                <a:latin typeface="system-ui"/>
              </a:rPr>
              <a:t>Campylobacter</a:t>
            </a:r>
            <a:r>
              <a:rPr lang="cs-CZ" b="0" i="1" dirty="0">
                <a:solidFill>
                  <a:srgbClr val="212529"/>
                </a:solidFill>
                <a:effectLst/>
                <a:latin typeface="system-ui"/>
              </a:rPr>
              <a:t> </a:t>
            </a:r>
            <a:r>
              <a:rPr lang="cs-CZ" b="0" i="1" dirty="0" err="1">
                <a:solidFill>
                  <a:srgbClr val="212529"/>
                </a:solidFill>
                <a:effectLst/>
                <a:latin typeface="system-ui"/>
              </a:rPr>
              <a:t>jejuni</a:t>
            </a:r>
            <a:r>
              <a:rPr lang="cs-CZ" b="0" i="1" dirty="0">
                <a:solidFill>
                  <a:srgbClr val="212529"/>
                </a:solidFill>
                <a:effectLst/>
                <a:latin typeface="system-ui"/>
              </a:rPr>
              <a:t>, </a:t>
            </a:r>
            <a:r>
              <a:rPr lang="cs-CZ" b="0" i="1" dirty="0" err="1">
                <a:solidFill>
                  <a:srgbClr val="212529"/>
                </a:solidFill>
                <a:effectLst/>
                <a:latin typeface="system-ui"/>
              </a:rPr>
              <a:t>enteroinvazivní</a:t>
            </a:r>
            <a:r>
              <a:rPr lang="cs-CZ" b="0" i="1" dirty="0">
                <a:solidFill>
                  <a:srgbClr val="212529"/>
                </a:solidFill>
                <a:effectLst/>
                <a:latin typeface="system-ui"/>
              </a:rPr>
              <a:t> E. coli</a:t>
            </a:r>
            <a:r>
              <a:rPr lang="cs-CZ" b="0" i="0" dirty="0">
                <a:solidFill>
                  <a:srgbClr val="212529"/>
                </a:solidFill>
                <a:effectLst/>
                <a:latin typeface="system-ui"/>
              </a:rPr>
              <a:t>) jsou příčinou ulcerací a zánětlivé infiltrace střevní sliznice.</a:t>
            </a:r>
          </a:p>
          <a:p>
            <a:pPr algn="l">
              <a:buFont typeface="Arial" panose="020B0604020202020204" pitchFamily="34" charset="0"/>
              <a:buChar char="•"/>
            </a:pPr>
            <a:r>
              <a:rPr lang="cs-CZ" b="0" i="0" dirty="0">
                <a:solidFill>
                  <a:srgbClr val="212529"/>
                </a:solidFill>
                <a:effectLst/>
                <a:latin typeface="system-ui"/>
              </a:rPr>
              <a:t>Některé bakterie (</a:t>
            </a:r>
            <a:r>
              <a:rPr lang="cs-CZ" b="0" i="0" dirty="0" err="1">
                <a:solidFill>
                  <a:srgbClr val="212529"/>
                </a:solidFill>
                <a:effectLst/>
                <a:latin typeface="system-ui"/>
              </a:rPr>
              <a:t>enterotoxigenní</a:t>
            </a:r>
            <a:r>
              <a:rPr lang="cs-CZ" b="0" i="0" dirty="0">
                <a:solidFill>
                  <a:srgbClr val="212529"/>
                </a:solidFill>
                <a:effectLst/>
                <a:latin typeface="system-ui"/>
              </a:rPr>
              <a:t> E. coli, stafylokokový enterotoxin) svými toxiny (c-AMP, c-GMP) stimulují aktivní sekreci iontů a vody do střevního lumen.</a:t>
            </a:r>
          </a:p>
          <a:p>
            <a:pPr algn="l">
              <a:buFont typeface="Arial" panose="020B0604020202020204" pitchFamily="34" charset="0"/>
              <a:buChar char="•"/>
            </a:pPr>
            <a:r>
              <a:rPr lang="cs-CZ" b="0" i="0" dirty="0">
                <a:solidFill>
                  <a:srgbClr val="212529"/>
                </a:solidFill>
                <a:effectLst/>
                <a:latin typeface="system-ui"/>
              </a:rPr>
              <a:t>Neinvazivní bakterie a paraziti </a:t>
            </a:r>
            <a:r>
              <a:rPr lang="cs-CZ" b="0" i="0" dirty="0" err="1">
                <a:solidFill>
                  <a:srgbClr val="212529"/>
                </a:solidFill>
                <a:effectLst/>
                <a:latin typeface="system-ui"/>
              </a:rPr>
              <a:t>adherují</a:t>
            </a:r>
            <a:r>
              <a:rPr lang="cs-CZ" b="0" i="0" dirty="0">
                <a:solidFill>
                  <a:srgbClr val="212529"/>
                </a:solidFill>
                <a:effectLst/>
                <a:latin typeface="system-ui"/>
              </a:rPr>
              <a:t> ke sliznici a způsobují zánětlivou infiltraci.</a:t>
            </a:r>
          </a:p>
          <a:p>
            <a:pPr algn="l"/>
            <a:r>
              <a:rPr lang="cs-CZ" b="0" i="0" dirty="0">
                <a:solidFill>
                  <a:srgbClr val="212529"/>
                </a:solidFill>
                <a:effectLst/>
                <a:latin typeface="system-ui"/>
              </a:rPr>
              <a:t>Patofyziologie dehydratace</a:t>
            </a:r>
            <a:endParaRPr lang="cs-CZ" b="0" i="0" dirty="0">
              <a:solidFill>
                <a:srgbClr val="54595D"/>
              </a:solidFill>
              <a:effectLst/>
              <a:latin typeface="system-ui"/>
            </a:endParaRPr>
          </a:p>
          <a:p>
            <a:pPr algn="l"/>
            <a:r>
              <a:rPr lang="cs-CZ" b="0" i="0" dirty="0">
                <a:solidFill>
                  <a:srgbClr val="212529"/>
                </a:solidFill>
                <a:effectLst/>
                <a:latin typeface="system-ui"/>
              </a:rPr>
              <a:t>Deficit tělesných tekutin se v akutní fázi týká nejprve pouze extracelulárního prostoru. Při další progresi dochází k intracelulární dehydrataci a hypoxii tkání.</a:t>
            </a:r>
          </a:p>
          <a:p>
            <a:pPr algn="l">
              <a:buFont typeface="Arial" panose="020B0604020202020204" pitchFamily="34" charset="0"/>
              <a:buChar char="•"/>
            </a:pPr>
            <a:r>
              <a:rPr lang="cs-CZ" b="0" i="0" dirty="0">
                <a:solidFill>
                  <a:srgbClr val="212529"/>
                </a:solidFill>
                <a:effectLst/>
                <a:latin typeface="system-ui"/>
              </a:rPr>
              <a:t>Asi u 70–80 % pacientů jsou ztráty vody a sodíku proporcionální a vzniká </a:t>
            </a:r>
            <a:r>
              <a:rPr lang="cs-CZ" b="1" i="0" dirty="0">
                <a:solidFill>
                  <a:srgbClr val="212529"/>
                </a:solidFill>
                <a:effectLst/>
                <a:latin typeface="system-ui"/>
              </a:rPr>
              <a:t>izotonická dehydratace</a:t>
            </a:r>
            <a:r>
              <a:rPr lang="cs-CZ" b="0" i="0" dirty="0">
                <a:solidFill>
                  <a:srgbClr val="212529"/>
                </a:solidFill>
                <a:effectLst/>
                <a:latin typeface="system-ui"/>
              </a:rPr>
              <a:t>.</a:t>
            </a:r>
          </a:p>
          <a:p>
            <a:pPr algn="l">
              <a:buFont typeface="Arial" panose="020B0604020202020204" pitchFamily="34" charset="0"/>
              <a:buChar char="•"/>
            </a:pPr>
            <a:r>
              <a:rPr lang="cs-CZ" b="0" i="0" dirty="0">
                <a:solidFill>
                  <a:srgbClr val="212529"/>
                </a:solidFill>
                <a:effectLst/>
                <a:latin typeface="system-ui"/>
              </a:rPr>
              <a:t>Asi u 10–15 % pacientů jsou nepoměrně velké ztráty iontů (hlavně sodíku) ve srovnání se ztrátami vody a vzniká </a:t>
            </a:r>
            <a:r>
              <a:rPr lang="cs-CZ" b="1" i="0" dirty="0">
                <a:solidFill>
                  <a:srgbClr val="212529"/>
                </a:solidFill>
                <a:effectLst/>
                <a:latin typeface="system-ui"/>
              </a:rPr>
              <a:t>hypotonická dehydratace</a:t>
            </a:r>
            <a:r>
              <a:rPr lang="cs-CZ" b="0" i="0" dirty="0">
                <a:solidFill>
                  <a:srgbClr val="212529"/>
                </a:solidFill>
                <a:effectLst/>
                <a:latin typeface="system-ui"/>
              </a:rPr>
              <a:t>. </a:t>
            </a:r>
            <a:r>
              <a:rPr lang="cs-CZ" b="0" i="0" dirty="0" err="1">
                <a:solidFill>
                  <a:srgbClr val="212529"/>
                </a:solidFill>
                <a:effectLst/>
                <a:latin typeface="system-ui"/>
              </a:rPr>
              <a:t>Hyponatrémie</a:t>
            </a:r>
            <a:r>
              <a:rPr lang="cs-CZ" b="0" i="0" dirty="0">
                <a:solidFill>
                  <a:srgbClr val="212529"/>
                </a:solidFill>
                <a:effectLst/>
                <a:latin typeface="system-ui"/>
              </a:rPr>
              <a:t> se může také vyvinout nebo prohloubit, jestliže v průběhu průjmu jsou ztráty hrazeny velkým příjmem tekutin s nízkým nebo žádným obsahem iontů.</a:t>
            </a:r>
          </a:p>
          <a:p>
            <a:pPr algn="l">
              <a:buFont typeface="Arial" panose="020B0604020202020204" pitchFamily="34" charset="0"/>
              <a:buChar char="•"/>
            </a:pPr>
            <a:r>
              <a:rPr lang="cs-CZ" b="0" i="0" dirty="0">
                <a:solidFill>
                  <a:srgbClr val="212529"/>
                </a:solidFill>
                <a:effectLst/>
                <a:latin typeface="system-ui"/>
              </a:rPr>
              <a:t>Asi u 10–20 % pacientů je disproporcionální velká ztráta vody ve srovnání se ztrátou elektrolytů a vzniká </a:t>
            </a:r>
            <a:r>
              <a:rPr lang="cs-CZ" b="1" i="0" dirty="0">
                <a:solidFill>
                  <a:srgbClr val="212529"/>
                </a:solidFill>
                <a:effectLst/>
                <a:latin typeface="system-ui"/>
              </a:rPr>
              <a:t>hypertonická dehydratace</a:t>
            </a:r>
            <a:r>
              <a:rPr lang="cs-CZ" b="0" i="0" dirty="0">
                <a:solidFill>
                  <a:srgbClr val="212529"/>
                </a:solidFill>
                <a:effectLst/>
                <a:latin typeface="system-ui"/>
              </a:rPr>
              <a:t>. Častou příčinou jsou nesprávně připravené mléčné přípravky, které způsobují velkou ledvinnou nálož elektrolytů a zvýšenou tvorbu moči. Další příčinou může být chybná léčba akutní ataky průjmu doma připravenými roztoky s vysokou koncentrací solí.</a:t>
            </a:r>
          </a:p>
          <a:p>
            <a:pPr algn="l">
              <a:buFont typeface="Arial" panose="020B0604020202020204" pitchFamily="34" charset="0"/>
              <a:buChar char="•"/>
            </a:pPr>
            <a:r>
              <a:rPr lang="cs-CZ" b="0" i="0" dirty="0" err="1">
                <a:solidFill>
                  <a:srgbClr val="212529"/>
                </a:solidFill>
                <a:effectLst/>
                <a:latin typeface="system-ui"/>
              </a:rPr>
              <a:t>Hypernatrémie</a:t>
            </a:r>
            <a:r>
              <a:rPr lang="cs-CZ" b="0" i="0" dirty="0">
                <a:solidFill>
                  <a:srgbClr val="212529"/>
                </a:solidFill>
                <a:effectLst/>
                <a:latin typeface="system-ui"/>
              </a:rPr>
              <a:t> a dehydratace také může být prohloubena v souvislosti se zvýšenou ztrátou tekutin při horečce, vysokou teplotou prostředí, hyperventilací a s tím spojenou sníženou dostupností volné tekutiny.</a:t>
            </a:r>
            <a:endParaRPr lang="cs-CZ" b="0" i="0" u="none" strike="noStrike" baseline="30000" dirty="0">
              <a:solidFill>
                <a:srgbClr val="212529"/>
              </a:solidFill>
              <a:effectLst/>
              <a:latin typeface="system-ui"/>
            </a:endParaRPr>
          </a:p>
          <a:p>
            <a:pPr algn="l">
              <a:buFont typeface="Arial" panose="020B0604020202020204" pitchFamily="34" charset="0"/>
              <a:buChar char="•"/>
            </a:pPr>
            <a:endParaRPr lang="cs-CZ" b="0" i="0" u="none" strike="noStrike" baseline="30000" dirty="0">
              <a:solidFill>
                <a:srgbClr val="212529"/>
              </a:solidFill>
              <a:effectLst/>
              <a:latin typeface="system-ui"/>
            </a:endParaRPr>
          </a:p>
          <a:p>
            <a:pPr algn="l"/>
            <a:r>
              <a:rPr lang="cs-CZ" b="0" i="0" dirty="0">
                <a:solidFill>
                  <a:srgbClr val="212529"/>
                </a:solidFill>
                <a:effectLst/>
                <a:latin typeface="system-ui"/>
              </a:rPr>
              <a:t>Terapie</a:t>
            </a:r>
            <a:endParaRPr lang="cs-CZ" b="0" i="0" dirty="0">
              <a:solidFill>
                <a:srgbClr val="54595D"/>
              </a:solidFill>
              <a:effectLst/>
              <a:latin typeface="system-ui"/>
            </a:endParaRPr>
          </a:p>
          <a:p>
            <a:pPr algn="l"/>
            <a:r>
              <a:rPr lang="cs-CZ" b="0" i="0" dirty="0">
                <a:solidFill>
                  <a:srgbClr val="212529"/>
                </a:solidFill>
                <a:effectLst/>
                <a:latin typeface="system-ui"/>
              </a:rPr>
              <a:t>Většina akutních infekčních gastroenteritid spontánně odezní, proto v naprosté většině případů není indikována antibiotická terapie. Klíčové je udržení dostatečné hydratace dítěte. Při snížené hydrataci je důležitá rychlá perorální náhrada ztrát vody a elektrolytů, event. korekce metabolické acidózy, a následné udržování hydratace a včasné zahájení realimentace, která brání dalšímu poškození střevní sliznice a tím rozvoji protrahované gastroenteritidy.</a:t>
            </a:r>
          </a:p>
          <a:p>
            <a:pPr algn="l"/>
            <a:r>
              <a:rPr lang="cs-CZ" b="0" i="0" dirty="0">
                <a:solidFill>
                  <a:srgbClr val="212529"/>
                </a:solidFill>
                <a:effectLst/>
                <a:latin typeface="system-ui"/>
              </a:rPr>
              <a:t>Rehydratace</a:t>
            </a:r>
            <a:endParaRPr lang="cs-CZ" b="0" i="0" dirty="0">
              <a:solidFill>
                <a:srgbClr val="54595D"/>
              </a:solidFill>
              <a:effectLst/>
              <a:latin typeface="system-ui"/>
            </a:endParaRPr>
          </a:p>
          <a:p>
            <a:pPr algn="l"/>
            <a:r>
              <a:rPr lang="cs-CZ" b="0" i="0" dirty="0">
                <a:solidFill>
                  <a:srgbClr val="212529"/>
                </a:solidFill>
                <a:effectLst/>
                <a:latin typeface="system-ui"/>
              </a:rPr>
              <a:t>V léčbě dehydratace se upřednostňuje perorální (enterální) rehydratace, která je stejně efektivní jako intravenózní rehydratace, ale má méně nežádoucích účinků a kratší dobu hospitalizace.</a:t>
            </a:r>
            <a:br>
              <a:rPr lang="cs-CZ" dirty="0"/>
            </a:br>
            <a:r>
              <a:rPr lang="cs-CZ" b="0" i="0" dirty="0">
                <a:solidFill>
                  <a:srgbClr val="212529"/>
                </a:solidFill>
                <a:effectLst/>
                <a:latin typeface="system-ui"/>
              </a:rPr>
              <a:t>Realimentace</a:t>
            </a:r>
            <a:endParaRPr lang="cs-CZ" b="0" i="0" dirty="0">
              <a:solidFill>
                <a:srgbClr val="54595D"/>
              </a:solidFill>
              <a:effectLst/>
              <a:latin typeface="system-ui"/>
            </a:endParaRPr>
          </a:p>
          <a:p>
            <a:pPr algn="l"/>
            <a:r>
              <a:rPr lang="cs-CZ" b="0" i="0" dirty="0">
                <a:solidFill>
                  <a:srgbClr val="212529"/>
                </a:solidFill>
                <a:effectLst/>
                <a:latin typeface="system-ui"/>
              </a:rPr>
              <a:t>Časné zatížení trávicího traktu snižuje zvýšenou střevní propustnost prostřednictvím trávicích enzymů, podílí se na udržování integrity sliznice, brání bakteriálnímu přerůstání a možnosti rozvoje závažné střevní léze, event. až atrofické sliznice.</a:t>
            </a:r>
            <a:endParaRPr lang="cs-CZ" b="0" i="0" u="none" strike="noStrike" baseline="30000" dirty="0">
              <a:solidFill>
                <a:srgbClr val="212529"/>
              </a:solidFill>
              <a:effectLst/>
              <a:latin typeface="system-ui"/>
            </a:endParaRPr>
          </a:p>
          <a:p>
            <a:pPr algn="l"/>
            <a:endParaRPr lang="cs-CZ" b="0" i="0" u="none" strike="noStrike" baseline="30000" dirty="0">
              <a:solidFill>
                <a:srgbClr val="212529"/>
              </a:solidFill>
              <a:effectLst/>
              <a:latin typeface="system-ui"/>
            </a:endParaRPr>
          </a:p>
          <a:p>
            <a:pPr algn="l"/>
            <a:r>
              <a:rPr lang="cs-CZ" b="0" i="0" dirty="0">
                <a:solidFill>
                  <a:srgbClr val="212529"/>
                </a:solidFill>
                <a:effectLst/>
                <a:latin typeface="system-ui"/>
              </a:rPr>
              <a:t>optimálně nejprve potraviny obsahující škroby (rýže, brambory, těstoviny, pečivo), poté libové maso, mrkvové polévky, jablečné a banánové pyré atp. Nejsou vhodné nápoje s vysokým obsahem fruktózy, sacharózy či sorbitolu a velmi sladká jídla. Děti je vhodné rychle převést na jejich běžnou stravu, zejm. pokud nezvracely.</a:t>
            </a:r>
            <a:endParaRPr lang="cs-CZ" b="0" i="0" u="none" strike="noStrike" baseline="30000" dirty="0">
              <a:solidFill>
                <a:srgbClr val="212529"/>
              </a:solidFill>
              <a:effectLst/>
              <a:latin typeface="system-ui"/>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64</a:t>
            </a:fld>
            <a:endParaRPr lang="cs-CZ"/>
          </a:p>
        </p:txBody>
      </p:sp>
    </p:spTree>
    <p:extLst>
      <p:ext uri="{BB962C8B-B14F-4D97-AF65-F5344CB8AC3E}">
        <p14:creationId xmlns:p14="http://schemas.microsoft.com/office/powerpoint/2010/main" val="249916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u="sng" dirty="0"/>
              <a:t>Zácpa</a:t>
            </a:r>
          </a:p>
          <a:p>
            <a:endParaRPr lang="cs-CZ" b="0" i="0" dirty="0">
              <a:solidFill>
                <a:srgbClr val="E8EAED"/>
              </a:solidFill>
              <a:effectLst/>
              <a:latin typeface="Google Sans"/>
            </a:endParaRPr>
          </a:p>
          <a:p>
            <a:r>
              <a:rPr lang="cs-CZ" b="0" i="0" dirty="0">
                <a:solidFill>
                  <a:srgbClr val="E8EAED"/>
                </a:solidFill>
                <a:effectLst/>
                <a:latin typeface="Google Sans"/>
              </a:rPr>
              <a:t>Za zácpu se obecně považuje </a:t>
            </a:r>
            <a:r>
              <a:rPr lang="cs-CZ" b="0" i="0" dirty="0">
                <a:solidFill>
                  <a:srgbClr val="E2EEFF"/>
                </a:solidFill>
                <a:effectLst/>
                <a:latin typeface="Google Sans"/>
              </a:rPr>
              <a:t>stav, kdy je stolice vylučována méně často než 2× až 3× týdně</a:t>
            </a:r>
            <a:r>
              <a:rPr lang="cs-CZ" b="0" i="0" dirty="0">
                <a:solidFill>
                  <a:srgbClr val="E8EAED"/>
                </a:solidFill>
                <a:effectLst/>
                <a:latin typeface="Google Sans"/>
              </a:rPr>
              <a:t>. Doprovázet ji může pocit nadýmání či nedostatečného vyprázdnění, případně bolest břicha.</a:t>
            </a:r>
          </a:p>
          <a:p>
            <a:endParaRPr lang="cs-CZ" b="0" i="0" dirty="0">
              <a:solidFill>
                <a:srgbClr val="E8EAED"/>
              </a:solidFill>
              <a:effectLst/>
              <a:latin typeface="Google Sans"/>
            </a:endParaRPr>
          </a:p>
          <a:p>
            <a:pPr algn="l"/>
            <a:r>
              <a:rPr lang="cs-CZ" b="1" i="0" dirty="0">
                <a:solidFill>
                  <a:srgbClr val="0C88CE"/>
                </a:solidFill>
                <a:effectLst/>
                <a:latin typeface="Galano Grotesque"/>
              </a:rPr>
              <a:t>Zácpa a její příčiny</a:t>
            </a:r>
          </a:p>
          <a:p>
            <a:pPr algn="l"/>
            <a:r>
              <a:rPr lang="cs-CZ" b="0" i="0" dirty="0">
                <a:solidFill>
                  <a:srgbClr val="333333"/>
                </a:solidFill>
                <a:effectLst/>
                <a:latin typeface="Roboto" panose="02000000000000000000" pitchFamily="2" charset="0"/>
              </a:rPr>
              <a:t>Zácpu lze definovat jako obtížné vyprazdňování tuhé stolice až nemožnost spontánního vyprázdnění. Zácpa (obstipace) je </a:t>
            </a:r>
            <a:r>
              <a:rPr lang="cs-CZ" b="1" i="0" dirty="0">
                <a:solidFill>
                  <a:srgbClr val="333333"/>
                </a:solidFill>
                <a:effectLst/>
                <a:latin typeface="Roboto" panose="02000000000000000000" pitchFamily="2" charset="0"/>
              </a:rPr>
              <a:t>porucha střevní motility a </a:t>
            </a:r>
            <a:r>
              <a:rPr lang="cs-CZ" b="1" i="0" u="none" strike="noStrike" dirty="0">
                <a:solidFill>
                  <a:srgbClr val="0C88CE"/>
                </a:solidFill>
                <a:effectLst/>
                <a:latin typeface="Roboto" panose="02000000000000000000" pitchFamily="2" charset="0"/>
                <a:hlinkClick r:id="rId3"/>
              </a:rPr>
              <a:t>defekace</a:t>
            </a:r>
            <a:r>
              <a:rPr lang="cs-CZ" b="0" i="0" dirty="0">
                <a:solidFill>
                  <a:srgbClr val="333333"/>
                </a:solidFill>
                <a:effectLst/>
                <a:latin typeface="Roboto" panose="02000000000000000000" pitchFamily="2" charset="0"/>
              </a:rPr>
              <a:t> a podle příčin jejího vzniku se rozděluje na několik typů. Může se jednat o samostatný problém, nebo o příznak provázející jiné onemocnění.</a:t>
            </a:r>
          </a:p>
          <a:p>
            <a:pPr algn="l"/>
            <a:r>
              <a:rPr lang="cs-CZ" b="0" i="0" dirty="0">
                <a:solidFill>
                  <a:srgbClr val="333333"/>
                </a:solidFill>
                <a:effectLst/>
                <a:latin typeface="Roboto" panose="02000000000000000000" pitchFamily="2" charset="0"/>
              </a:rPr>
              <a:t>Obvykle k zácpě dochází důsledkem nedostatečného příjmu </a:t>
            </a:r>
            <a:r>
              <a:rPr lang="cs-CZ" b="1" i="0" dirty="0">
                <a:solidFill>
                  <a:srgbClr val="333333"/>
                </a:solidFill>
                <a:effectLst/>
                <a:latin typeface="Roboto" panose="02000000000000000000" pitchFamily="2" charset="0"/>
              </a:rPr>
              <a:t>tekutin a vlákniny</a:t>
            </a:r>
            <a:r>
              <a:rPr lang="cs-CZ" b="0" i="0" dirty="0">
                <a:solidFill>
                  <a:srgbClr val="333333"/>
                </a:solidFill>
                <a:effectLst/>
                <a:latin typeface="Roboto" panose="02000000000000000000" pitchFamily="2" charset="0"/>
              </a:rPr>
              <a:t> v kombinaci s nedostatkem pohybu. Může ovšem být zapříčiněná také poruchou činnosti jater, </a:t>
            </a:r>
            <a:r>
              <a:rPr lang="cs-CZ" b="1" i="0" dirty="0">
                <a:solidFill>
                  <a:srgbClr val="333333"/>
                </a:solidFill>
                <a:effectLst/>
                <a:latin typeface="Roboto" panose="02000000000000000000" pitchFamily="2" charset="0"/>
              </a:rPr>
              <a:t>nedostatkem pohybu,</a:t>
            </a:r>
            <a:r>
              <a:rPr lang="cs-CZ" b="0" i="0" dirty="0">
                <a:solidFill>
                  <a:srgbClr val="333333"/>
                </a:solidFill>
                <a:effectLst/>
                <a:latin typeface="Roboto" panose="02000000000000000000" pitchFamily="2" charset="0"/>
              </a:rPr>
              <a:t> depresí, cukrovkou, sníženou činností štítné žlázy či některými léky. Dále může signalizovat </a:t>
            </a:r>
            <a:r>
              <a:rPr lang="cs-CZ" b="1" i="0" dirty="0">
                <a:solidFill>
                  <a:srgbClr val="333333"/>
                </a:solidFill>
                <a:effectLst/>
                <a:latin typeface="Roboto" panose="02000000000000000000" pitchFamily="2" charset="0"/>
              </a:rPr>
              <a:t>onemocnění trávicího traktu </a:t>
            </a:r>
            <a:r>
              <a:rPr lang="cs-CZ" b="0" i="0" dirty="0">
                <a:solidFill>
                  <a:srgbClr val="333333"/>
                </a:solidFill>
                <a:effectLst/>
                <a:latin typeface="Roboto" panose="02000000000000000000" pitchFamily="2" charset="0"/>
              </a:rPr>
              <a:t>(rakovinu tlustého střeva, střevní záněty apod.).</a:t>
            </a:r>
          </a:p>
          <a:p>
            <a:pPr algn="l"/>
            <a:r>
              <a:rPr lang="cs-CZ" b="0" i="0" dirty="0">
                <a:solidFill>
                  <a:srgbClr val="333333"/>
                </a:solidFill>
                <a:effectLst/>
                <a:latin typeface="Roboto" panose="02000000000000000000" pitchFamily="2" charset="0"/>
              </a:rPr>
              <a:t>Na vzniku zácpy se tedy mohou podílet </a:t>
            </a:r>
            <a:r>
              <a:rPr lang="cs-CZ" b="1" i="0" dirty="0">
                <a:solidFill>
                  <a:srgbClr val="333333"/>
                </a:solidFill>
                <a:effectLst/>
                <a:latin typeface="Roboto" panose="02000000000000000000" pitchFamily="2" charset="0"/>
              </a:rPr>
              <a:t>různé faktory</a:t>
            </a:r>
            <a:r>
              <a:rPr lang="cs-CZ" b="0" i="0" dirty="0">
                <a:solidFill>
                  <a:srgbClr val="333333"/>
                </a:solidFill>
                <a:effectLst/>
                <a:latin typeface="Roboto" panose="02000000000000000000" pitchFamily="2" charset="0"/>
              </a:rPr>
              <a:t> – snížený obsah vody ve stolici, prodloužený čas průchodu trávicím traktem, případně přítomnost mechanické překážky v koncové části trávicího traktu. Podle délky trvání dělíme zácpu na </a:t>
            </a:r>
            <a:r>
              <a:rPr lang="cs-CZ" b="1" i="0" dirty="0">
                <a:solidFill>
                  <a:srgbClr val="333333"/>
                </a:solidFill>
                <a:effectLst/>
                <a:latin typeface="Roboto" panose="02000000000000000000" pitchFamily="2" charset="0"/>
              </a:rPr>
              <a:t>akutní a chronickou,</a:t>
            </a:r>
            <a:r>
              <a:rPr lang="cs-CZ" b="0" i="0" dirty="0">
                <a:solidFill>
                  <a:srgbClr val="333333"/>
                </a:solidFill>
                <a:effectLst/>
                <a:latin typeface="Roboto" panose="02000000000000000000" pitchFamily="2" charset="0"/>
              </a:rPr>
              <a:t> přičemž tyto druhy se dále specifičtěji větví.</a:t>
            </a:r>
          </a:p>
          <a:p>
            <a:pPr algn="l"/>
            <a:r>
              <a:rPr lang="cs-CZ" b="1" i="0" dirty="0">
                <a:solidFill>
                  <a:srgbClr val="0C88CE"/>
                </a:solidFill>
                <a:effectLst/>
                <a:latin typeface="Galano Grotesque"/>
              </a:rPr>
              <a:t>Příznaky zácpy</a:t>
            </a:r>
          </a:p>
          <a:p>
            <a:pPr algn="l"/>
            <a:r>
              <a:rPr lang="cs-CZ" b="0" i="0" dirty="0">
                <a:solidFill>
                  <a:srgbClr val="333333"/>
                </a:solidFill>
                <a:effectLst/>
                <a:latin typeface="Roboto" panose="02000000000000000000" pitchFamily="2" charset="0"/>
              </a:rPr>
              <a:t>Frekvence vyprazdňování je pochopitelně u každého jiná. Za zácpu se obecně považuje stav, kdy je stolice vylučována </a:t>
            </a:r>
            <a:r>
              <a:rPr lang="cs-CZ" b="1" i="0" dirty="0">
                <a:solidFill>
                  <a:srgbClr val="333333"/>
                </a:solidFill>
                <a:effectLst/>
                <a:latin typeface="Roboto" panose="02000000000000000000" pitchFamily="2" charset="0"/>
              </a:rPr>
              <a:t>méně často než 2× až 3× týdně.</a:t>
            </a:r>
            <a:r>
              <a:rPr lang="cs-CZ" b="0" i="0" dirty="0">
                <a:solidFill>
                  <a:srgbClr val="333333"/>
                </a:solidFill>
                <a:effectLst/>
                <a:latin typeface="Roboto" panose="02000000000000000000" pitchFamily="2" charset="0"/>
              </a:rPr>
              <a:t> Doprovázet ji může pocit nadýmání či nedostatečného vyprázdnění, případně bolest břicha.</a:t>
            </a:r>
          </a:p>
          <a:p>
            <a:pPr algn="l"/>
            <a:endParaRPr lang="cs-CZ" b="1" i="0" dirty="0">
              <a:solidFill>
                <a:srgbClr val="0C88CE"/>
              </a:solidFill>
              <a:effectLst/>
              <a:latin typeface="Galano Grotesque"/>
            </a:endParaRPr>
          </a:p>
          <a:p>
            <a:pPr algn="l"/>
            <a:r>
              <a:rPr lang="cs-CZ" b="1" i="0" dirty="0">
                <a:solidFill>
                  <a:srgbClr val="0C88CE"/>
                </a:solidFill>
                <a:effectLst/>
                <a:latin typeface="Galano Grotesque"/>
              </a:rPr>
              <a:t>Pozor na rizika neléčené zácpy</a:t>
            </a:r>
          </a:p>
          <a:p>
            <a:pPr algn="l"/>
            <a:r>
              <a:rPr lang="cs-CZ" b="0" i="0" dirty="0">
                <a:solidFill>
                  <a:srgbClr val="333333"/>
                </a:solidFill>
                <a:effectLst/>
                <a:latin typeface="Roboto" panose="02000000000000000000" pitchFamily="2" charset="0"/>
              </a:rPr>
              <a:t>Neléčená zácpa může způsobit vznik </a:t>
            </a:r>
            <a:r>
              <a:rPr lang="cs-CZ" b="1" i="0" dirty="0">
                <a:solidFill>
                  <a:srgbClr val="333333"/>
                </a:solidFill>
                <a:effectLst/>
                <a:latin typeface="Roboto" panose="02000000000000000000" pitchFamily="2" charset="0"/>
              </a:rPr>
              <a:t>divertiklů</a:t>
            </a:r>
            <a:r>
              <a:rPr lang="cs-CZ" b="0" i="0" dirty="0">
                <a:solidFill>
                  <a:srgbClr val="333333"/>
                </a:solidFill>
                <a:effectLst/>
                <a:latin typeface="Roboto" panose="02000000000000000000" pitchFamily="2" charset="0"/>
              </a:rPr>
              <a:t> (výchlipek střevní stěny) či </a:t>
            </a:r>
            <a:r>
              <a:rPr lang="cs-CZ" b="1" i="0" dirty="0">
                <a:solidFill>
                  <a:srgbClr val="333333"/>
                </a:solidFill>
                <a:effectLst/>
                <a:latin typeface="Roboto" panose="02000000000000000000" pitchFamily="2" charset="0"/>
              </a:rPr>
              <a:t>hemoroidů.</a:t>
            </a:r>
            <a:r>
              <a:rPr lang="cs-CZ" b="0" i="0" dirty="0">
                <a:solidFill>
                  <a:srgbClr val="333333"/>
                </a:solidFill>
                <a:effectLst/>
                <a:latin typeface="Roboto" panose="02000000000000000000" pitchFamily="2" charset="0"/>
              </a:rPr>
              <a:t> Při nadměrném užívání projímadel hrozí poškození sliznice střeva, destrukce nervové pleteně a atrofie hladké svaloviny. Je-li zácpa příznakem jiné nemoci, bez léčby hrozí zhoršení i této choroby.</a:t>
            </a:r>
          </a:p>
          <a:p>
            <a:pPr algn="l"/>
            <a:r>
              <a:rPr lang="cs-CZ" b="0" i="0" dirty="0">
                <a:solidFill>
                  <a:srgbClr val="333333"/>
                </a:solidFill>
                <a:effectLst/>
                <a:latin typeface="Roboto" panose="02000000000000000000" pitchFamily="2" charset="0"/>
              </a:rPr>
              <a:t>Pokud se tedy zácpa objeví občasně, není důvod k obavám – krátkodobě můžete sáhnout po projímadle. V případě chronické či bolestivé zácpy s dalšími příznaky doporučujeme hodit rozpaky za hlavu a </a:t>
            </a:r>
            <a:r>
              <a:rPr lang="cs-CZ" b="1" i="0" dirty="0">
                <a:solidFill>
                  <a:srgbClr val="333333"/>
                </a:solidFill>
                <a:effectLst/>
                <a:latin typeface="Roboto" panose="02000000000000000000" pitchFamily="2" charset="0"/>
              </a:rPr>
              <a:t>vyhledat lékařskou pomoc.</a:t>
            </a:r>
            <a:r>
              <a:rPr lang="cs-CZ" b="0" i="0" dirty="0">
                <a:solidFill>
                  <a:srgbClr val="333333"/>
                </a:solidFill>
                <a:effectLst/>
                <a:latin typeface="Roboto" panose="02000000000000000000" pitchFamily="2" charset="0"/>
              </a:rPr>
              <a:t> Pokud trpí těžkou či dlouhodobější zácpou dítě, kojenec nebo batole, doporučujeme návštěvu lékaře </a:t>
            </a:r>
            <a:r>
              <a:rPr lang="cs-CZ" b="1" i="0" dirty="0">
                <a:solidFill>
                  <a:srgbClr val="333333"/>
                </a:solidFill>
                <a:effectLst/>
                <a:latin typeface="Roboto" panose="02000000000000000000" pitchFamily="2" charset="0"/>
              </a:rPr>
              <a:t>bezodkladně.</a:t>
            </a:r>
            <a:r>
              <a:rPr lang="cs-CZ" b="0" i="0" dirty="0">
                <a:solidFill>
                  <a:srgbClr val="333333"/>
                </a:solidFill>
                <a:effectLst/>
                <a:latin typeface="Roboto" panose="02000000000000000000" pitchFamily="2" charset="0"/>
              </a:rPr>
              <a:t> </a:t>
            </a: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endParaRPr lang="cs-CZ" b="1" i="0" dirty="0">
              <a:solidFill>
                <a:srgbClr val="0C88CE"/>
              </a:solidFill>
              <a:effectLst/>
              <a:latin typeface="Galano Grotesque"/>
            </a:endParaRPr>
          </a:p>
          <a:p>
            <a:pPr algn="l"/>
            <a:r>
              <a:rPr lang="cs-CZ" b="1" i="0" dirty="0">
                <a:solidFill>
                  <a:srgbClr val="0C88CE"/>
                </a:solidFill>
                <a:effectLst/>
                <a:latin typeface="Galano Grotesque"/>
              </a:rPr>
              <a:t>Akutní zácpa</a:t>
            </a:r>
          </a:p>
          <a:p>
            <a:pPr algn="l">
              <a:buFont typeface="Arial" panose="020B0604020202020204" pitchFamily="34" charset="0"/>
              <a:buChar char="•"/>
            </a:pPr>
            <a:r>
              <a:rPr lang="cs-CZ" b="1" i="0" dirty="0">
                <a:solidFill>
                  <a:srgbClr val="333333"/>
                </a:solidFill>
                <a:effectLst/>
                <a:latin typeface="Roboto" panose="02000000000000000000" pitchFamily="2" charset="0"/>
              </a:rPr>
              <a:t>Akutní funkční zácpa</a:t>
            </a:r>
            <a:r>
              <a:rPr lang="cs-CZ" b="0" i="0" dirty="0">
                <a:solidFill>
                  <a:srgbClr val="333333"/>
                </a:solidFill>
                <a:effectLst/>
                <a:latin typeface="Roboto" panose="02000000000000000000" pitchFamily="2" charset="0"/>
              </a:rPr>
              <a:t> – nevinná epizoda provázející např. cestování, změny prostředí atp.</a:t>
            </a:r>
          </a:p>
          <a:p>
            <a:pPr algn="l">
              <a:buFont typeface="Arial" panose="020B0604020202020204" pitchFamily="34" charset="0"/>
              <a:buChar char="•"/>
            </a:pPr>
            <a:r>
              <a:rPr lang="cs-CZ" b="1" i="0" dirty="0">
                <a:solidFill>
                  <a:srgbClr val="333333"/>
                </a:solidFill>
                <a:effectLst/>
                <a:latin typeface="Roboto" panose="02000000000000000000" pitchFamily="2" charset="0"/>
              </a:rPr>
              <a:t>Akutní střevní obstrukce </a:t>
            </a:r>
            <a:r>
              <a:rPr lang="cs-CZ" b="0" i="0" dirty="0">
                <a:solidFill>
                  <a:srgbClr val="333333"/>
                </a:solidFill>
                <a:effectLst/>
                <a:latin typeface="Roboto" panose="02000000000000000000" pitchFamily="2" charset="0"/>
              </a:rPr>
              <a:t>– náhle vzniklá zácpa může být příznakem střevní neprůchodnosti. Dalšími příznaky jsou pak kolikovité bolesti a zástava odchodu plynů. Často tento stav doprovází nafouklé břicho.</a:t>
            </a:r>
          </a:p>
          <a:p>
            <a:pPr algn="l"/>
            <a:r>
              <a:rPr lang="cs-CZ" b="1" i="0" dirty="0">
                <a:solidFill>
                  <a:srgbClr val="0C88CE"/>
                </a:solidFill>
                <a:effectLst/>
                <a:latin typeface="Galano Grotesque"/>
              </a:rPr>
              <a:t>Chronická zácpa</a:t>
            </a:r>
          </a:p>
          <a:p>
            <a:pPr algn="l">
              <a:buFont typeface="Arial" panose="020B0604020202020204" pitchFamily="34" charset="0"/>
              <a:buChar char="•"/>
            </a:pPr>
            <a:r>
              <a:rPr lang="cs-CZ" b="1" i="0" dirty="0">
                <a:solidFill>
                  <a:srgbClr val="333333"/>
                </a:solidFill>
                <a:effectLst/>
                <a:latin typeface="Roboto" panose="02000000000000000000" pitchFamily="2" charset="0"/>
              </a:rPr>
              <a:t>Prostá, návyková zácpa</a:t>
            </a:r>
            <a:r>
              <a:rPr lang="cs-CZ" b="0" i="0" dirty="0">
                <a:solidFill>
                  <a:srgbClr val="333333"/>
                </a:solidFill>
                <a:effectLst/>
                <a:latin typeface="Roboto" panose="02000000000000000000" pitchFamily="2" charset="0"/>
              </a:rPr>
              <a:t> – vzniká útlumem defekačního reflexu v důsledku málo objemné stolice při nedostatku </a:t>
            </a:r>
            <a:r>
              <a:rPr lang="cs-CZ" b="0" i="0" u="none" strike="noStrike" dirty="0">
                <a:solidFill>
                  <a:srgbClr val="0C88CE"/>
                </a:solidFill>
                <a:effectLst/>
                <a:latin typeface="Roboto" panose="02000000000000000000" pitchFamily="2" charset="0"/>
                <a:hlinkClick r:id="rId4"/>
              </a:rPr>
              <a:t>vlákniny</a:t>
            </a:r>
            <a:r>
              <a:rPr lang="cs-CZ" b="0" i="0" dirty="0">
                <a:solidFill>
                  <a:srgbClr val="333333"/>
                </a:solidFill>
                <a:effectLst/>
                <a:latin typeface="Roboto" panose="02000000000000000000" pitchFamily="2" charset="0"/>
              </a:rPr>
              <a:t> a tekutin, nedostatku pohybu, případně při zadržování potřeby vykonat stolici.</a:t>
            </a:r>
          </a:p>
          <a:p>
            <a:pPr algn="l">
              <a:buFont typeface="Arial" panose="020B0604020202020204" pitchFamily="34" charset="0"/>
              <a:buChar char="•"/>
            </a:pPr>
            <a:r>
              <a:rPr lang="cs-CZ" b="1" i="0" dirty="0">
                <a:solidFill>
                  <a:srgbClr val="333333"/>
                </a:solidFill>
                <a:effectLst/>
                <a:latin typeface="Roboto" panose="02000000000000000000" pitchFamily="2" charset="0"/>
              </a:rPr>
              <a:t>Spastická zácpa </a:t>
            </a:r>
            <a:r>
              <a:rPr lang="cs-CZ" b="0" i="0" dirty="0">
                <a:solidFill>
                  <a:srgbClr val="333333"/>
                </a:solidFill>
                <a:effectLst/>
                <a:latin typeface="Roboto" panose="02000000000000000000" pitchFamily="2" charset="0"/>
              </a:rPr>
              <a:t>– jedna z forem syndromu dráždivého tračníku. Bývá doprovázena křečemi před/po vyprazdňování. Typický je pocit nedostatečného vyprázdnění.</a:t>
            </a:r>
          </a:p>
          <a:p>
            <a:pPr algn="l">
              <a:buFont typeface="Arial" panose="020B0604020202020204" pitchFamily="34" charset="0"/>
              <a:buChar char="•"/>
            </a:pPr>
            <a:r>
              <a:rPr lang="cs-CZ" b="1" i="0" dirty="0">
                <a:solidFill>
                  <a:srgbClr val="333333"/>
                </a:solidFill>
                <a:effectLst/>
                <a:latin typeface="Roboto" panose="02000000000000000000" pitchFamily="2" charset="0"/>
              </a:rPr>
              <a:t>Inertní tračník</a:t>
            </a:r>
            <a:r>
              <a:rPr lang="cs-CZ" b="0" i="0" dirty="0">
                <a:solidFill>
                  <a:srgbClr val="333333"/>
                </a:solidFill>
                <a:effectLst/>
                <a:latin typeface="Roboto" panose="02000000000000000000" pitchFamily="2" charset="0"/>
              </a:rPr>
              <a:t> (zácpa z </a:t>
            </a:r>
            <a:r>
              <a:rPr lang="cs-CZ" b="0" i="0" dirty="0" err="1">
                <a:solidFill>
                  <a:srgbClr val="333333"/>
                </a:solidFill>
                <a:effectLst/>
                <a:latin typeface="Roboto" panose="02000000000000000000" pitchFamily="2" charset="0"/>
              </a:rPr>
              <a:t>hypomotility</a:t>
            </a:r>
            <a:r>
              <a:rPr lang="cs-CZ" b="0" i="0" dirty="0">
                <a:solidFill>
                  <a:srgbClr val="333333"/>
                </a:solidFill>
                <a:effectLst/>
                <a:latin typeface="Roboto" panose="02000000000000000000" pitchFamily="2" charset="0"/>
              </a:rPr>
              <a:t>, </a:t>
            </a:r>
            <a:r>
              <a:rPr lang="cs-CZ" b="0" i="0" dirty="0" err="1">
                <a:solidFill>
                  <a:srgbClr val="333333"/>
                </a:solidFill>
                <a:effectLst/>
                <a:latin typeface="Roboto" panose="02000000000000000000" pitchFamily="2" charset="0"/>
              </a:rPr>
              <a:t>Laneův</a:t>
            </a:r>
            <a:r>
              <a:rPr lang="cs-CZ" b="0" i="0" dirty="0">
                <a:solidFill>
                  <a:srgbClr val="333333"/>
                </a:solidFill>
                <a:effectLst/>
                <a:latin typeface="Roboto" panose="02000000000000000000" pitchFamily="2" charset="0"/>
              </a:rPr>
              <a:t> syndrom) – vyskytuje se u mladých žen a příčina útlumu defekačního reflexu je neznámá. Zácpa se vyvíjí pomalu a nereaguje na terapii.</a:t>
            </a:r>
          </a:p>
          <a:p>
            <a:pPr algn="l">
              <a:buFont typeface="Arial" panose="020B0604020202020204" pitchFamily="34" charset="0"/>
              <a:buChar char="•"/>
            </a:pPr>
            <a:r>
              <a:rPr lang="cs-CZ" b="1" i="0" dirty="0">
                <a:solidFill>
                  <a:srgbClr val="333333"/>
                </a:solidFill>
                <a:effectLst/>
                <a:latin typeface="Roboto" panose="02000000000000000000" pitchFamily="2" charset="0"/>
              </a:rPr>
              <a:t>Konstituční zácpa</a:t>
            </a:r>
            <a:r>
              <a:rPr lang="cs-CZ" b="0" i="0" dirty="0">
                <a:solidFill>
                  <a:srgbClr val="333333"/>
                </a:solidFill>
                <a:effectLst/>
                <a:latin typeface="Roboto" panose="02000000000000000000" pitchFamily="2" charset="0"/>
              </a:rPr>
              <a:t> – v tomto případě zácpou trpí více členů rodiny, obvykle již od dětství.</a:t>
            </a:r>
          </a:p>
          <a:p>
            <a:endParaRPr lang="cs-CZ" b="0" i="0" dirty="0">
              <a:solidFill>
                <a:srgbClr val="E8EAED"/>
              </a:solidFill>
              <a:effectLst/>
              <a:latin typeface="Google Sans"/>
            </a:endParaRPr>
          </a:p>
          <a:p>
            <a:r>
              <a:rPr lang="cs-CZ" b="0" i="0" dirty="0">
                <a:solidFill>
                  <a:srgbClr val="333333"/>
                </a:solidFill>
                <a:effectLst/>
                <a:latin typeface="Roboto" panose="02000000000000000000" pitchFamily="2" charset="0"/>
              </a:rPr>
              <a:t>Při zácpě obecně pomáhá </a:t>
            </a:r>
            <a:r>
              <a:rPr lang="cs-CZ" b="1" i="0" dirty="0">
                <a:solidFill>
                  <a:srgbClr val="333333"/>
                </a:solidFill>
                <a:effectLst/>
                <a:latin typeface="Roboto" panose="02000000000000000000" pitchFamily="2" charset="0"/>
              </a:rPr>
              <a:t>úprava životosprávy</a:t>
            </a:r>
            <a:r>
              <a:rPr lang="cs-CZ" b="0" i="0" dirty="0">
                <a:solidFill>
                  <a:srgbClr val="333333"/>
                </a:solidFill>
                <a:effectLst/>
                <a:latin typeface="Roboto" panose="02000000000000000000" pitchFamily="2" charset="0"/>
              </a:rPr>
              <a:t> – dodržování pitného režimu a zvýšení příjmu </a:t>
            </a:r>
            <a:r>
              <a:rPr lang="cs-CZ" b="1" i="0" u="sng" dirty="0">
                <a:solidFill>
                  <a:srgbClr val="333333"/>
                </a:solidFill>
                <a:effectLst/>
                <a:latin typeface="Roboto" panose="02000000000000000000" pitchFamily="2" charset="0"/>
              </a:rPr>
              <a:t>vlákniny</a:t>
            </a:r>
            <a:r>
              <a:rPr lang="cs-CZ" b="0" i="0" dirty="0">
                <a:solidFill>
                  <a:srgbClr val="333333"/>
                </a:solidFill>
                <a:effectLst/>
                <a:latin typeface="Roboto" panose="02000000000000000000" pitchFamily="2" charset="0"/>
              </a:rPr>
              <a:t>. Na občasnou a krátkodobou léčbu je možné využít projímadlo.</a:t>
            </a:r>
            <a:endParaRPr lang="cs-CZ" b="0" i="0" dirty="0">
              <a:solidFill>
                <a:srgbClr val="E8EAED"/>
              </a:solidFill>
              <a:effectLst/>
              <a:latin typeface="Google Sans"/>
            </a:endParaRPr>
          </a:p>
          <a:p>
            <a:pPr algn="l"/>
            <a:r>
              <a:rPr lang="cs-CZ" b="1" i="0" dirty="0">
                <a:solidFill>
                  <a:srgbClr val="0C88CE"/>
                </a:solidFill>
                <a:effectLst/>
                <a:latin typeface="Galano Grotesque"/>
              </a:rPr>
              <a:t>Na zácpu mohou pomoci probiotika a další doplňky stravy</a:t>
            </a:r>
          </a:p>
          <a:p>
            <a:pPr algn="l"/>
            <a:r>
              <a:rPr lang="cs-CZ" b="0" i="0" dirty="0">
                <a:solidFill>
                  <a:srgbClr val="333333"/>
                </a:solidFill>
                <a:effectLst/>
                <a:latin typeface="Roboto" panose="02000000000000000000" pitchFamily="2" charset="0"/>
              </a:rPr>
              <a:t>Jako prevence zácpy mohou sloužit </a:t>
            </a:r>
            <a:r>
              <a:rPr lang="cs-CZ" b="1" i="0" u="none" strike="noStrike" dirty="0">
                <a:solidFill>
                  <a:srgbClr val="0C88CE"/>
                </a:solidFill>
                <a:effectLst/>
                <a:latin typeface="Roboto" panose="02000000000000000000" pitchFamily="2" charset="0"/>
                <a:hlinkClick r:id="rId5"/>
              </a:rPr>
              <a:t>probiotika</a:t>
            </a:r>
            <a:r>
              <a:rPr lang="cs-CZ" b="0" i="0" dirty="0">
                <a:solidFill>
                  <a:srgbClr val="333333"/>
                </a:solidFill>
                <a:effectLst/>
                <a:latin typeface="Roboto" panose="02000000000000000000" pitchFamily="2" charset="0"/>
              </a:rPr>
              <a:t>. Tyto léky obsahují ve střevech se přirozeně vyskytující bakterie, čímž podporují jejich správné fungování. Kromě probiotik obsažených v lécích lze k léčbě zácpy přispět konzumací na probiotika bohatých </a:t>
            </a:r>
            <a:r>
              <a:rPr lang="cs-CZ" b="1" i="0" dirty="0">
                <a:solidFill>
                  <a:srgbClr val="333333"/>
                </a:solidFill>
                <a:effectLst/>
                <a:latin typeface="Roboto" panose="02000000000000000000" pitchFamily="2" charset="0"/>
              </a:rPr>
              <a:t>zakysaných mléčných výrobků</a:t>
            </a:r>
            <a:r>
              <a:rPr lang="cs-CZ" b="0" i="0" dirty="0">
                <a:solidFill>
                  <a:srgbClr val="333333"/>
                </a:solidFill>
                <a:effectLst/>
                <a:latin typeface="Roboto" panose="02000000000000000000" pitchFamily="2" charset="0"/>
              </a:rPr>
              <a:t>.</a:t>
            </a:r>
          </a:p>
          <a:p>
            <a:endParaRPr lang="cs-CZ" b="0" i="0" dirty="0">
              <a:solidFill>
                <a:srgbClr val="E8EAED"/>
              </a:solidFill>
              <a:effectLst/>
              <a:latin typeface="Google Sans"/>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65</a:t>
            </a:fld>
            <a:endParaRPr lang="cs-CZ"/>
          </a:p>
        </p:txBody>
      </p:sp>
    </p:spTree>
    <p:extLst>
      <p:ext uri="{BB962C8B-B14F-4D97-AF65-F5344CB8AC3E}">
        <p14:creationId xmlns:p14="http://schemas.microsoft.com/office/powerpoint/2010/main" val="245239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solidFill>
                  <a:srgbClr val="212529"/>
                </a:solidFill>
                <a:effectLst/>
                <a:latin typeface="system-ui"/>
              </a:rPr>
              <a:t>Hemoroidy</a:t>
            </a:r>
            <a:r>
              <a:rPr lang="cs-CZ" b="0" i="0" dirty="0">
                <a:solidFill>
                  <a:srgbClr val="212529"/>
                </a:solidFill>
                <a:effectLst/>
                <a:latin typeface="system-ui"/>
              </a:rPr>
              <a:t> (</a:t>
            </a:r>
            <a:r>
              <a:rPr lang="cs-CZ" b="0" i="1" dirty="0">
                <a:solidFill>
                  <a:srgbClr val="212529"/>
                </a:solidFill>
                <a:effectLst/>
                <a:latin typeface="system-ui"/>
              </a:rPr>
              <a:t>„řitní žilní městky“</a:t>
            </a:r>
            <a:r>
              <a:rPr lang="cs-CZ" b="0" i="0" dirty="0">
                <a:solidFill>
                  <a:srgbClr val="212529"/>
                </a:solidFill>
                <a:effectLst/>
                <a:latin typeface="system-ui"/>
              </a:rPr>
              <a:t>, </a:t>
            </a:r>
            <a:r>
              <a:rPr lang="cs-CZ" b="0" i="1" dirty="0">
                <a:solidFill>
                  <a:srgbClr val="212529"/>
                </a:solidFill>
                <a:effectLst/>
                <a:latin typeface="system-ui"/>
              </a:rPr>
              <a:t>„zlatá žíla“</a:t>
            </a:r>
            <a:r>
              <a:rPr lang="cs-CZ" b="0" i="0" dirty="0">
                <a:solidFill>
                  <a:srgbClr val="212529"/>
                </a:solidFill>
                <a:effectLst/>
                <a:latin typeface="system-ui"/>
              </a:rPr>
              <a:t>) jsou </a:t>
            </a:r>
            <a:r>
              <a:rPr lang="cs-CZ" b="1" i="0" dirty="0">
                <a:solidFill>
                  <a:srgbClr val="212529"/>
                </a:solidFill>
                <a:effectLst/>
                <a:latin typeface="system-ui"/>
              </a:rPr>
              <a:t>uzlovitě rozšířené cévní pleteně</a:t>
            </a:r>
            <a:r>
              <a:rPr lang="cs-CZ" b="0" i="0" dirty="0">
                <a:solidFill>
                  <a:srgbClr val="212529"/>
                </a:solidFill>
                <a:effectLst/>
                <a:latin typeface="system-ui"/>
              </a:rPr>
              <a:t> v oblasti </a:t>
            </a:r>
            <a:r>
              <a:rPr lang="cs-CZ" b="0" i="0" u="none" strike="noStrike" dirty="0">
                <a:effectLst/>
                <a:latin typeface="system-ui"/>
                <a:hlinkClick r:id="rId3" tooltip="Konečník"/>
              </a:rPr>
              <a:t>konečníku</a:t>
            </a:r>
            <a:r>
              <a:rPr lang="cs-CZ" b="0" i="0" dirty="0">
                <a:solidFill>
                  <a:srgbClr val="212529"/>
                </a:solidFill>
                <a:effectLst/>
                <a:latin typeface="system-ui"/>
              </a:rPr>
              <a:t> a řitního kanálu. Patří k velmi častým chorobám, jejich výskyt stoupá s věkem, trpí jimi více než polovina obyvatel nad 50 let. Jejich vznik je podmíněn zvýšením tlaku v </a:t>
            </a:r>
            <a:r>
              <a:rPr lang="cs-CZ" b="1" i="0" dirty="0">
                <a:solidFill>
                  <a:srgbClr val="212529"/>
                </a:solidFill>
                <a:effectLst/>
                <a:latin typeface="system-ui"/>
              </a:rPr>
              <a:t>hemoroidálních žilních pleteních</a:t>
            </a:r>
            <a:r>
              <a:rPr lang="cs-CZ" b="0" i="0" dirty="0">
                <a:solidFill>
                  <a:srgbClr val="212529"/>
                </a:solidFill>
                <a:effectLst/>
                <a:latin typeface="system-ui"/>
              </a:rPr>
              <a:t>, které mohou reagovat </a:t>
            </a:r>
            <a:r>
              <a:rPr lang="cs-CZ" b="1" i="0" dirty="0">
                <a:solidFill>
                  <a:srgbClr val="212529"/>
                </a:solidFill>
                <a:effectLst/>
                <a:latin typeface="system-ui"/>
              </a:rPr>
              <a:t>rozšířením</a:t>
            </a:r>
            <a:r>
              <a:rPr lang="cs-CZ" b="0" i="0" dirty="0">
                <a:solidFill>
                  <a:srgbClr val="212529"/>
                </a:solidFill>
                <a:effectLst/>
                <a:latin typeface="system-ui"/>
              </a:rPr>
              <a:t>, </a:t>
            </a:r>
            <a:r>
              <a:rPr lang="cs-CZ" b="1" i="0" dirty="0">
                <a:solidFill>
                  <a:srgbClr val="212529"/>
                </a:solidFill>
                <a:effectLst/>
                <a:latin typeface="system-ui"/>
              </a:rPr>
              <a:t>zduřením</a:t>
            </a:r>
            <a:r>
              <a:rPr lang="cs-CZ" b="0" i="0" dirty="0">
                <a:solidFill>
                  <a:srgbClr val="212529"/>
                </a:solidFill>
                <a:effectLst/>
                <a:latin typeface="system-ui"/>
              </a:rPr>
              <a:t>, </a:t>
            </a:r>
            <a:r>
              <a:rPr lang="cs-CZ" b="1" i="0" dirty="0">
                <a:solidFill>
                  <a:srgbClr val="212529"/>
                </a:solidFill>
                <a:effectLst/>
                <a:latin typeface="system-ui"/>
              </a:rPr>
              <a:t>krvácením</a:t>
            </a:r>
            <a:r>
              <a:rPr lang="cs-CZ" b="0" i="0" dirty="0">
                <a:solidFill>
                  <a:srgbClr val="212529"/>
                </a:solidFill>
                <a:effectLst/>
                <a:latin typeface="system-ui"/>
              </a:rPr>
              <a:t> až </a:t>
            </a:r>
            <a:r>
              <a:rPr lang="cs-CZ" b="1" i="0" dirty="0">
                <a:solidFill>
                  <a:srgbClr val="212529"/>
                </a:solidFill>
                <a:effectLst/>
                <a:latin typeface="system-ui"/>
              </a:rPr>
              <a:t>výhřezem sliznice</a:t>
            </a:r>
            <a:r>
              <a:rPr lang="cs-CZ" b="0" i="0" dirty="0">
                <a:solidFill>
                  <a:srgbClr val="212529"/>
                </a:solidFill>
                <a:effectLst/>
                <a:latin typeface="system-ui"/>
              </a:rPr>
              <a:t>. Onemocnění doprovází svědění, </a:t>
            </a:r>
            <a:r>
              <a:rPr lang="cs-CZ" b="0" i="0" u="none" strike="noStrike" dirty="0">
                <a:effectLst/>
                <a:latin typeface="system-ui"/>
                <a:hlinkClick r:id="rId4" tooltip="Bolest"/>
              </a:rPr>
              <a:t>bolest</a:t>
            </a:r>
            <a:r>
              <a:rPr lang="cs-CZ" b="0" i="0" dirty="0">
                <a:solidFill>
                  <a:srgbClr val="212529"/>
                </a:solidFill>
                <a:effectLst/>
                <a:latin typeface="system-ui"/>
              </a:rPr>
              <a:t> a potíže s vyprazdňováním, což má vzhledem k citlivosti a intimnosti problému špatný vliv na lidskou psychiku. Důležitá je diferenciální diagnostika krvácení pro vyloučení </a:t>
            </a:r>
            <a:r>
              <a:rPr lang="cs-CZ" b="0" i="0" u="none" strike="noStrike" dirty="0">
                <a:effectLst/>
                <a:latin typeface="system-ui"/>
                <a:hlinkClick r:id="rId5" tooltip="Kolorektální karcinom"/>
              </a:rPr>
              <a:t>kolorektálního karcinomu</a:t>
            </a:r>
            <a:r>
              <a:rPr lang="cs-CZ" b="0" i="0" dirty="0">
                <a:solidFill>
                  <a:srgbClr val="212529"/>
                </a:solidFill>
                <a:effectLst/>
                <a:latin typeface="system-ui"/>
              </a:rPr>
              <a:t> či jiných onemocnění.</a:t>
            </a: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Anatomie</a:t>
            </a:r>
          </a:p>
          <a:p>
            <a:pPr algn="l"/>
            <a:r>
              <a:rPr lang="cs-CZ" b="0" i="0" dirty="0">
                <a:solidFill>
                  <a:srgbClr val="212529"/>
                </a:solidFill>
                <a:effectLst/>
                <a:latin typeface="system-ui"/>
              </a:rPr>
              <a:t>Hemoroidy se podle lokalizace dělí na </a:t>
            </a:r>
            <a:r>
              <a:rPr lang="cs-CZ" b="1" i="0" dirty="0">
                <a:solidFill>
                  <a:srgbClr val="212529"/>
                </a:solidFill>
                <a:effectLst/>
                <a:latin typeface="system-ui"/>
              </a:rPr>
              <a:t>vnitřní</a:t>
            </a:r>
            <a:r>
              <a:rPr lang="cs-CZ" b="0" i="0" dirty="0">
                <a:solidFill>
                  <a:srgbClr val="212529"/>
                </a:solidFill>
                <a:effectLst/>
                <a:latin typeface="system-ui"/>
              </a:rPr>
              <a:t> a </a:t>
            </a:r>
            <a:r>
              <a:rPr lang="cs-CZ" b="1" i="0" dirty="0">
                <a:solidFill>
                  <a:srgbClr val="212529"/>
                </a:solidFill>
                <a:effectLst/>
                <a:latin typeface="system-ui"/>
              </a:rPr>
              <a:t>zevní</a:t>
            </a:r>
            <a:r>
              <a:rPr lang="cs-CZ" b="0" i="0" dirty="0">
                <a:solidFill>
                  <a:srgbClr val="212529"/>
                </a:solidFill>
                <a:effectLst/>
                <a:latin typeface="system-ui"/>
              </a:rPr>
              <a:t>.</a:t>
            </a:r>
          </a:p>
          <a:p>
            <a:pPr>
              <a:buFont typeface="Arial" panose="020B0604020202020204" pitchFamily="34" charset="0"/>
              <a:buChar char="•"/>
            </a:pPr>
            <a:r>
              <a:rPr lang="cs-CZ" b="1" dirty="0">
                <a:effectLst/>
              </a:rPr>
              <a:t>Vnitřní hemoroidy</a:t>
            </a:r>
            <a:r>
              <a:rPr lang="cs-CZ" dirty="0">
                <a:effectLst/>
              </a:rPr>
              <a:t> vznikají z </a:t>
            </a:r>
            <a:r>
              <a:rPr lang="cs-CZ" b="1" dirty="0">
                <a:effectLst/>
              </a:rPr>
              <a:t>corpus </a:t>
            </a:r>
            <a:r>
              <a:rPr lang="cs-CZ" b="1" dirty="0" err="1">
                <a:effectLst/>
              </a:rPr>
              <a:t>cavernosum</a:t>
            </a:r>
            <a:r>
              <a:rPr lang="cs-CZ" b="1" dirty="0">
                <a:effectLst/>
              </a:rPr>
              <a:t> </a:t>
            </a:r>
            <a:r>
              <a:rPr lang="cs-CZ" b="1" dirty="0" err="1">
                <a:effectLst/>
              </a:rPr>
              <a:t>recti</a:t>
            </a:r>
            <a:r>
              <a:rPr lang="cs-CZ" dirty="0">
                <a:effectLst/>
              </a:rPr>
              <a:t> (= </a:t>
            </a:r>
            <a:r>
              <a:rPr lang="cs-CZ" i="1" dirty="0">
                <a:effectLst/>
              </a:rPr>
              <a:t>plexus </a:t>
            </a:r>
            <a:r>
              <a:rPr lang="cs-CZ" i="1" dirty="0" err="1">
                <a:effectLst/>
              </a:rPr>
              <a:t>haemorrhoidalis</a:t>
            </a:r>
            <a:r>
              <a:rPr lang="cs-CZ" i="1" dirty="0">
                <a:effectLst/>
              </a:rPr>
              <a:t> </a:t>
            </a:r>
            <a:r>
              <a:rPr lang="cs-CZ" i="1" dirty="0" err="1">
                <a:effectLst/>
              </a:rPr>
              <a:t>internus</a:t>
            </a:r>
            <a:r>
              <a:rPr lang="cs-CZ" dirty="0">
                <a:effectLst/>
              </a:rPr>
              <a:t>; </a:t>
            </a:r>
            <a:r>
              <a:rPr lang="cs-CZ" i="1" dirty="0">
                <a:effectLst/>
              </a:rPr>
              <a:t>plexus </a:t>
            </a:r>
            <a:r>
              <a:rPr lang="cs-CZ" i="1" dirty="0" err="1">
                <a:effectLst/>
              </a:rPr>
              <a:t>venosus</a:t>
            </a:r>
            <a:r>
              <a:rPr lang="cs-CZ" i="1" dirty="0">
                <a:effectLst/>
              </a:rPr>
              <a:t> </a:t>
            </a:r>
            <a:r>
              <a:rPr lang="cs-CZ" i="1" dirty="0" err="1">
                <a:effectLst/>
              </a:rPr>
              <a:t>recti</a:t>
            </a:r>
            <a:r>
              <a:rPr lang="cs-CZ" dirty="0">
                <a:effectLst/>
              </a:rPr>
              <a:t>), což je podslizniční cévní "houbovitý" útvar obkružující </a:t>
            </a:r>
            <a:r>
              <a:rPr lang="cs-CZ" dirty="0" err="1">
                <a:effectLst/>
              </a:rPr>
              <a:t>zonu</a:t>
            </a:r>
            <a:r>
              <a:rPr lang="cs-CZ" dirty="0">
                <a:effectLst/>
              </a:rPr>
              <a:t> </a:t>
            </a:r>
            <a:r>
              <a:rPr lang="cs-CZ" dirty="0" err="1">
                <a:effectLst/>
              </a:rPr>
              <a:t>haemorrhoidalis</a:t>
            </a:r>
            <a:r>
              <a:rPr lang="cs-CZ" dirty="0">
                <a:effectLst/>
              </a:rPr>
              <a:t> </a:t>
            </a:r>
            <a:r>
              <a:rPr lang="cs-CZ" u="none" strike="noStrike" dirty="0">
                <a:effectLst/>
                <a:hlinkClick r:id="rId3" tooltip="Konečník"/>
              </a:rPr>
              <a:t>konečníku</a:t>
            </a:r>
            <a:r>
              <a:rPr lang="cs-CZ" dirty="0">
                <a:effectLst/>
              </a:rPr>
              <a:t> (ve výši análních sinů, podélných řas) </a:t>
            </a:r>
            <a:r>
              <a:rPr lang="cs-CZ" b="1" dirty="0">
                <a:effectLst/>
              </a:rPr>
              <a:t>nad </a:t>
            </a:r>
            <a:r>
              <a:rPr lang="cs-CZ" b="1" dirty="0" err="1">
                <a:effectLst/>
              </a:rPr>
              <a:t>mukokutánní</a:t>
            </a:r>
            <a:r>
              <a:rPr lang="cs-CZ" b="1" dirty="0">
                <a:effectLst/>
              </a:rPr>
              <a:t> hranicí</a:t>
            </a:r>
            <a:r>
              <a:rPr lang="cs-CZ" dirty="0">
                <a:effectLst/>
              </a:rPr>
              <a:t> (nad </a:t>
            </a:r>
            <a:r>
              <a:rPr lang="cs-CZ" i="1" dirty="0">
                <a:effectLst/>
              </a:rPr>
              <a:t>linea </a:t>
            </a:r>
            <a:r>
              <a:rPr lang="cs-CZ" i="1" dirty="0" err="1">
                <a:effectLst/>
              </a:rPr>
              <a:t>dentata</a:t>
            </a:r>
            <a:r>
              <a:rPr lang="cs-CZ" dirty="0">
                <a:effectLst/>
              </a:rPr>
              <a:t>), je důležitou </a:t>
            </a:r>
            <a:r>
              <a:rPr lang="cs-CZ" b="1" dirty="0">
                <a:effectLst/>
              </a:rPr>
              <a:t>fyziologickou součástí defekačního i uzávěrového mechanismu</a:t>
            </a:r>
            <a:r>
              <a:rPr lang="cs-CZ" dirty="0">
                <a:effectLst/>
              </a:rPr>
              <a:t>, jemně utěsňuje anální kanál, pomáhá zadržení stolice a je zodpovědný za čistotu řitě zabráněním doteku stolice s kůží. Plexus je zásobován z </a:t>
            </a:r>
            <a:r>
              <a:rPr lang="cs-CZ" b="1" i="1" dirty="0">
                <a:effectLst/>
              </a:rPr>
              <a:t>a. </a:t>
            </a:r>
            <a:r>
              <a:rPr lang="cs-CZ" b="1" i="1" dirty="0" err="1">
                <a:effectLst/>
              </a:rPr>
              <a:t>rectalis</a:t>
            </a:r>
            <a:r>
              <a:rPr lang="cs-CZ" b="1" i="1" dirty="0">
                <a:effectLst/>
              </a:rPr>
              <a:t> superior</a:t>
            </a:r>
            <a:r>
              <a:rPr lang="cs-CZ" dirty="0">
                <a:effectLst/>
              </a:rPr>
              <a:t>, tudíž je zde souvislost mezi jejím větvením a lokalizací hemoroidálních uzlů. Při vyšetření vkleče (</a:t>
            </a:r>
            <a:r>
              <a:rPr lang="cs-CZ" dirty="0" err="1">
                <a:effectLst/>
              </a:rPr>
              <a:t>genupektorální</a:t>
            </a:r>
            <a:r>
              <a:rPr lang="cs-CZ" dirty="0">
                <a:effectLst/>
              </a:rPr>
              <a:t> poloha) jsou nejčastěji palpovány. Pokud je stav onemocnění pokročilý, mohou vystupovat i cirkulárně.</a:t>
            </a:r>
          </a:p>
          <a:p>
            <a:pPr>
              <a:buFont typeface="Arial" panose="020B0604020202020204" pitchFamily="34" charset="0"/>
              <a:buChar char="•"/>
            </a:pPr>
            <a:r>
              <a:rPr lang="cs-CZ" b="1" dirty="0">
                <a:effectLst/>
              </a:rPr>
              <a:t>Zevní hemoroidy</a:t>
            </a:r>
            <a:r>
              <a:rPr lang="cs-CZ" dirty="0">
                <a:effectLst/>
              </a:rPr>
              <a:t> vznikají z </a:t>
            </a:r>
            <a:r>
              <a:rPr lang="cs-CZ" i="1" dirty="0">
                <a:effectLst/>
              </a:rPr>
              <a:t>plexus </a:t>
            </a:r>
            <a:r>
              <a:rPr lang="cs-CZ" i="1" dirty="0" err="1">
                <a:effectLst/>
              </a:rPr>
              <a:t>haemorrhoidalis</a:t>
            </a:r>
            <a:r>
              <a:rPr lang="cs-CZ" i="1" dirty="0">
                <a:effectLst/>
              </a:rPr>
              <a:t> </a:t>
            </a:r>
            <a:r>
              <a:rPr lang="cs-CZ" i="1" dirty="0" err="1">
                <a:effectLst/>
              </a:rPr>
              <a:t>externus</a:t>
            </a:r>
            <a:r>
              <a:rPr lang="cs-CZ" dirty="0">
                <a:effectLst/>
              </a:rPr>
              <a:t> (oblast análních </a:t>
            </a:r>
            <a:r>
              <a:rPr lang="cs-CZ" u="none" strike="noStrike" dirty="0">
                <a:effectLst/>
                <a:hlinkClick r:id="rId6" tooltip="Žíly"/>
              </a:rPr>
              <a:t>žil</a:t>
            </a:r>
            <a:r>
              <a:rPr lang="cs-CZ" dirty="0">
                <a:effectLst/>
              </a:rPr>
              <a:t>). Jsou patrny pouhým okem při rozevření hýždí, nachází se pod </a:t>
            </a:r>
            <a:r>
              <a:rPr lang="cs-CZ" dirty="0" err="1">
                <a:effectLst/>
              </a:rPr>
              <a:t>mukokutánní</a:t>
            </a:r>
            <a:r>
              <a:rPr lang="cs-CZ" dirty="0">
                <a:effectLst/>
              </a:rPr>
              <a:t> hranicí v bezprostředním okolí anu. Jsou překryty kůží v </a:t>
            </a:r>
            <a:r>
              <a:rPr lang="cs-CZ" i="1" u="none" strike="noStrike" dirty="0" err="1">
                <a:effectLst/>
                <a:hlinkClick r:id="rId7" tooltip="Rectum"/>
              </a:rPr>
              <a:t>pars</a:t>
            </a:r>
            <a:r>
              <a:rPr lang="cs-CZ" i="1" u="none" strike="noStrike" dirty="0">
                <a:effectLst/>
                <a:hlinkClick r:id="rId7" tooltip="Rectum"/>
              </a:rPr>
              <a:t> </a:t>
            </a:r>
            <a:r>
              <a:rPr lang="cs-CZ" i="1" u="none" strike="noStrike" dirty="0" err="1">
                <a:effectLst/>
                <a:hlinkClick r:id="rId7" tooltip="Rectum"/>
              </a:rPr>
              <a:t>analis</a:t>
            </a:r>
            <a:r>
              <a:rPr lang="cs-CZ" i="1" u="none" strike="noStrike" dirty="0">
                <a:effectLst/>
                <a:hlinkClick r:id="rId7" tooltip="Rectum"/>
              </a:rPr>
              <a:t> </a:t>
            </a:r>
            <a:r>
              <a:rPr lang="cs-CZ" i="1" u="none" strike="noStrike" dirty="0" err="1">
                <a:effectLst/>
                <a:hlinkClick r:id="rId7" tooltip="Rectum"/>
              </a:rPr>
              <a:t>recti</a:t>
            </a:r>
            <a:r>
              <a:rPr lang="cs-CZ" dirty="0">
                <a:effectLst/>
              </a:rPr>
              <a:t>, nemají segmentální uspořádání. Jejich drenáž probíhá cestou </a:t>
            </a:r>
            <a:r>
              <a:rPr lang="cs-CZ" b="1" i="1" dirty="0" err="1">
                <a:effectLst/>
              </a:rPr>
              <a:t>vv</a:t>
            </a:r>
            <a:r>
              <a:rPr lang="cs-CZ" b="1" i="1" dirty="0">
                <a:effectLst/>
              </a:rPr>
              <a:t>. </a:t>
            </a:r>
            <a:r>
              <a:rPr lang="cs-CZ" b="1" i="1" dirty="0" err="1">
                <a:effectLst/>
              </a:rPr>
              <a:t>rectales</a:t>
            </a:r>
            <a:r>
              <a:rPr lang="cs-CZ" b="1" i="1" dirty="0">
                <a:effectLst/>
              </a:rPr>
              <a:t> </a:t>
            </a:r>
            <a:r>
              <a:rPr lang="cs-CZ" b="1" i="1" dirty="0" err="1">
                <a:effectLst/>
              </a:rPr>
              <a:t>inferiores</a:t>
            </a:r>
            <a:r>
              <a:rPr lang="cs-CZ" dirty="0">
                <a:effectLst/>
              </a:rPr>
              <a:t> do </a:t>
            </a:r>
            <a:r>
              <a:rPr lang="cs-CZ" i="1" u="none" strike="noStrike" dirty="0">
                <a:effectLst/>
                <a:hlinkClick r:id="rId8" tooltip="Dolní dutá žíla"/>
              </a:rPr>
              <a:t>v. </a:t>
            </a:r>
            <a:r>
              <a:rPr lang="cs-CZ" i="1" u="none" strike="noStrike" dirty="0" err="1">
                <a:effectLst/>
                <a:hlinkClick r:id="rId8" tooltip="Dolní dutá žíla"/>
              </a:rPr>
              <a:t>cava</a:t>
            </a:r>
            <a:r>
              <a:rPr lang="cs-CZ" i="1" u="none" strike="noStrike" dirty="0">
                <a:effectLst/>
                <a:hlinkClick r:id="rId8" tooltip="Dolní dutá žíla"/>
              </a:rPr>
              <a:t> </a:t>
            </a:r>
            <a:r>
              <a:rPr lang="cs-CZ" i="1" u="none" strike="noStrike" dirty="0" err="1">
                <a:effectLst/>
                <a:hlinkClick r:id="rId8" tooltip="Dolní dutá žíla"/>
              </a:rPr>
              <a:t>inferior</a:t>
            </a:r>
            <a:r>
              <a:rPr lang="cs-CZ" dirty="0">
                <a:effectLst/>
              </a:rPr>
              <a:t>.</a:t>
            </a: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Etiologie a patogeneze</a:t>
            </a:r>
          </a:p>
          <a:p>
            <a:pPr algn="l"/>
            <a:r>
              <a:rPr lang="cs-CZ" b="0" i="0" dirty="0">
                <a:solidFill>
                  <a:srgbClr val="212529"/>
                </a:solidFill>
                <a:effectLst/>
                <a:latin typeface="system-ui"/>
              </a:rPr>
              <a:t>Příčiny hemoroidů nejsou plně objasněny. Vznikají zpravidla při </a:t>
            </a:r>
            <a:r>
              <a:rPr lang="cs-CZ" b="1" i="0" dirty="0">
                <a:solidFill>
                  <a:srgbClr val="212529"/>
                </a:solidFill>
                <a:effectLst/>
                <a:latin typeface="system-ui"/>
              </a:rPr>
              <a:t>dlouhodobém zvýšení tlaku</a:t>
            </a:r>
            <a:r>
              <a:rPr lang="cs-CZ" b="0" i="0" dirty="0">
                <a:solidFill>
                  <a:srgbClr val="212529"/>
                </a:solidFill>
                <a:effectLst/>
                <a:latin typeface="system-ui"/>
              </a:rPr>
              <a:t> v </a:t>
            </a:r>
            <a:r>
              <a:rPr lang="cs-CZ" b="0" i="0" dirty="0" err="1">
                <a:solidFill>
                  <a:srgbClr val="212529"/>
                </a:solidFill>
                <a:effectLst/>
                <a:latin typeface="system-ui"/>
              </a:rPr>
              <a:t>haemorrhoidálních</a:t>
            </a:r>
            <a:r>
              <a:rPr lang="cs-CZ" b="0" i="0" dirty="0">
                <a:solidFill>
                  <a:srgbClr val="212529"/>
                </a:solidFill>
                <a:effectLst/>
                <a:latin typeface="system-ui"/>
              </a:rPr>
              <a:t> žilních plexech z různých důvodů jako jsou:</a:t>
            </a:r>
          </a:p>
          <a:p>
            <a:pPr>
              <a:buFont typeface="Arial" panose="020B0604020202020204" pitchFamily="34" charset="0"/>
              <a:buChar char="•"/>
            </a:pPr>
            <a:r>
              <a:rPr lang="cs-CZ" b="1" dirty="0">
                <a:effectLst/>
              </a:rPr>
              <a:t>zvýšený tonus svěračů</a:t>
            </a:r>
            <a:r>
              <a:rPr lang="cs-CZ" dirty="0">
                <a:effectLst/>
              </a:rPr>
              <a:t> – ztěžuje odtok z plexů.</a:t>
            </a:r>
          </a:p>
          <a:p>
            <a:pPr>
              <a:buFont typeface="Arial" panose="020B0604020202020204" pitchFamily="34" charset="0"/>
              <a:buChar char="•"/>
            </a:pPr>
            <a:r>
              <a:rPr lang="cs-CZ" b="1" dirty="0">
                <a:effectLst/>
              </a:rPr>
              <a:t>zvýšený nitrobřišní tlak</a:t>
            </a:r>
            <a:r>
              <a:rPr lang="cs-CZ" dirty="0">
                <a:effectLst/>
              </a:rPr>
              <a:t> – poruchy vyprazdňování – </a:t>
            </a:r>
            <a:r>
              <a:rPr lang="cs-CZ" u="none" strike="noStrike" dirty="0">
                <a:effectLst/>
                <a:hlinkClick r:id="rId9" tooltip="Zácpa"/>
              </a:rPr>
              <a:t>zácpa</a:t>
            </a:r>
            <a:r>
              <a:rPr lang="cs-CZ" dirty="0">
                <a:effectLst/>
              </a:rPr>
              <a:t>, </a:t>
            </a:r>
            <a:r>
              <a:rPr lang="cs-CZ" u="none" strike="noStrike" dirty="0">
                <a:effectLst/>
                <a:hlinkClick r:id="rId10" tooltip="Průjem"/>
              </a:rPr>
              <a:t>průjem</a:t>
            </a:r>
            <a:r>
              <a:rPr lang="cs-CZ" dirty="0">
                <a:effectLst/>
              </a:rPr>
              <a:t>, malý objem stolice pro nedostatek </a:t>
            </a:r>
            <a:r>
              <a:rPr lang="cs-CZ" u="none" strike="noStrike" dirty="0">
                <a:effectLst/>
                <a:hlinkClick r:id="rId11" tooltip="Vláknina"/>
              </a:rPr>
              <a:t>vlákniny</a:t>
            </a:r>
            <a:r>
              <a:rPr lang="cs-CZ" dirty="0">
                <a:effectLst/>
              </a:rPr>
              <a:t>, </a:t>
            </a:r>
            <a:r>
              <a:rPr lang="cs-CZ" u="none" strike="noStrike" dirty="0">
                <a:effectLst/>
                <a:hlinkClick r:id="rId12" tooltip="Gravidita"/>
              </a:rPr>
              <a:t>gravidita</a:t>
            </a:r>
            <a:r>
              <a:rPr lang="cs-CZ" dirty="0">
                <a:effectLst/>
              </a:rPr>
              <a:t>, </a:t>
            </a:r>
            <a:r>
              <a:rPr lang="cs-CZ" u="none" strike="noStrike" dirty="0">
                <a:effectLst/>
                <a:hlinkClick r:id="rId13" tooltip="Obezita"/>
              </a:rPr>
              <a:t>obezita</a:t>
            </a:r>
            <a:r>
              <a:rPr lang="cs-CZ" dirty="0">
                <a:effectLst/>
              </a:rPr>
              <a:t>, sedavé zaměstnání, nedostatek pohybu.</a:t>
            </a:r>
          </a:p>
          <a:p>
            <a:pPr>
              <a:buFont typeface="Arial" panose="020B0604020202020204" pitchFamily="34" charset="0"/>
              <a:buChar char="•"/>
            </a:pPr>
            <a:r>
              <a:rPr lang="cs-CZ" b="1" u="none" strike="noStrike" dirty="0">
                <a:effectLst/>
                <a:hlinkClick r:id="rId14" tooltip="Nádory"/>
              </a:rPr>
              <a:t>nádory</a:t>
            </a:r>
            <a:r>
              <a:rPr lang="cs-CZ" b="1" dirty="0">
                <a:effectLst/>
              </a:rPr>
              <a:t> malé pánve</a:t>
            </a:r>
            <a:r>
              <a:rPr lang="cs-CZ" dirty="0">
                <a:effectLst/>
              </a:rPr>
              <a:t>.</a:t>
            </a:r>
          </a:p>
          <a:p>
            <a:pPr>
              <a:buFont typeface="Arial" panose="020B0604020202020204" pitchFamily="34" charset="0"/>
              <a:buChar char="•"/>
            </a:pPr>
            <a:r>
              <a:rPr lang="cs-CZ" b="1" dirty="0">
                <a:effectLst/>
              </a:rPr>
              <a:t>hyperplazie AV anastomóz</a:t>
            </a:r>
            <a:r>
              <a:rPr lang="cs-CZ" dirty="0">
                <a:effectLst/>
              </a:rPr>
              <a:t>.</a:t>
            </a:r>
          </a:p>
          <a:p>
            <a:pPr>
              <a:buFont typeface="Arial" panose="020B0604020202020204" pitchFamily="34" charset="0"/>
              <a:buChar char="•"/>
            </a:pPr>
            <a:r>
              <a:rPr lang="cs-CZ" dirty="0">
                <a:effectLst/>
              </a:rPr>
              <a:t>určitou roli může hrát i </a:t>
            </a:r>
            <a:r>
              <a:rPr lang="cs-CZ" b="1" dirty="0">
                <a:effectLst/>
              </a:rPr>
              <a:t>genetická dispozice</a:t>
            </a:r>
            <a:r>
              <a:rPr lang="cs-CZ" dirty="0">
                <a:effectLst/>
              </a:rPr>
              <a:t>.</a:t>
            </a:r>
          </a:p>
          <a:p>
            <a:pPr algn="l"/>
            <a:r>
              <a:rPr lang="cs-CZ" b="0" i="0" dirty="0">
                <a:solidFill>
                  <a:srgbClr val="212529"/>
                </a:solidFill>
                <a:effectLst/>
                <a:latin typeface="system-ui"/>
              </a:rPr>
              <a:t>Vznik hemoroidů souvisí s </a:t>
            </a:r>
            <a:r>
              <a:rPr lang="cs-CZ" b="1" i="0" dirty="0">
                <a:solidFill>
                  <a:srgbClr val="212529"/>
                </a:solidFill>
                <a:effectLst/>
                <a:latin typeface="system-ui"/>
              </a:rPr>
              <a:t>životním stylem člověka</a:t>
            </a:r>
            <a:r>
              <a:rPr lang="cs-CZ" b="0" i="0" dirty="0">
                <a:solidFill>
                  <a:srgbClr val="212529"/>
                </a:solidFill>
                <a:effectLst/>
                <a:latin typeface="system-ui"/>
              </a:rPr>
              <a:t>. Obezita, stres, kouření, alkoholismus, sedavý způsob života, málo pohybu, špatné stravovací návyky, nedostatek tekutin, nízký příjem vlákniny se podílí na vzniku tohoto onemocnění.</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Symptomy</a:t>
            </a:r>
          </a:p>
          <a:p>
            <a:pPr algn="l"/>
            <a:r>
              <a:rPr lang="cs-CZ" b="0" i="0" dirty="0">
                <a:solidFill>
                  <a:srgbClr val="212529"/>
                </a:solidFill>
                <a:effectLst/>
                <a:latin typeface="system-ui"/>
              </a:rPr>
              <a:t>Hemoroidy jsou často </a:t>
            </a:r>
            <a:r>
              <a:rPr lang="cs-CZ" b="1" i="0" dirty="0">
                <a:solidFill>
                  <a:srgbClr val="212529"/>
                </a:solidFill>
                <a:effectLst/>
                <a:latin typeface="system-ui"/>
              </a:rPr>
              <a:t>asymptomatické</a:t>
            </a:r>
            <a:r>
              <a:rPr lang="cs-CZ" b="0" i="0" dirty="0">
                <a:solidFill>
                  <a:srgbClr val="212529"/>
                </a:solidFill>
                <a:effectLst/>
                <a:latin typeface="system-ui"/>
              </a:rPr>
              <a:t>. Ve většině případů jsou postiženy vnitřní pleteně, občas v kombinaci se zevními. Samostatné </a:t>
            </a:r>
            <a:r>
              <a:rPr lang="cs-CZ" b="1" i="0" dirty="0">
                <a:solidFill>
                  <a:srgbClr val="212529"/>
                </a:solidFill>
                <a:effectLst/>
                <a:latin typeface="system-ui"/>
              </a:rPr>
              <a:t>zevní hemoroidy</a:t>
            </a:r>
            <a:r>
              <a:rPr lang="cs-CZ" b="0" i="0" dirty="0">
                <a:solidFill>
                  <a:srgbClr val="212529"/>
                </a:solidFill>
                <a:effectLst/>
                <a:latin typeface="system-ui"/>
              </a:rPr>
              <a:t> jsou velmi vzácné, na rozdíl od vnitřních hemoroidů </a:t>
            </a:r>
            <a:r>
              <a:rPr lang="cs-CZ" b="1" i="0" dirty="0">
                <a:solidFill>
                  <a:srgbClr val="212529"/>
                </a:solidFill>
                <a:effectLst/>
                <a:latin typeface="system-ui"/>
              </a:rPr>
              <a:t>nekrvácí</a:t>
            </a:r>
            <a:r>
              <a:rPr lang="cs-CZ" b="0" i="0" dirty="0">
                <a:solidFill>
                  <a:srgbClr val="212529"/>
                </a:solidFill>
                <a:effectLst/>
                <a:latin typeface="system-ui"/>
              </a:rPr>
              <a:t>, mohou ale trvale dráždit a zvlhčovat okolí anu nebo přejít v akutní trombózu se zánětem. Vytvoří se velice </a:t>
            </a:r>
            <a:r>
              <a:rPr lang="cs-CZ" b="1" i="0" dirty="0">
                <a:solidFill>
                  <a:srgbClr val="212529"/>
                </a:solidFill>
                <a:effectLst/>
                <a:latin typeface="system-ui"/>
              </a:rPr>
              <a:t>bolestivý</a:t>
            </a:r>
            <a:r>
              <a:rPr lang="cs-CZ" b="0" i="0" dirty="0">
                <a:solidFill>
                  <a:srgbClr val="212529"/>
                </a:solidFill>
                <a:effectLst/>
                <a:latin typeface="system-ui"/>
              </a:rPr>
              <a:t> </a:t>
            </a:r>
            <a:r>
              <a:rPr lang="cs-CZ" b="1" i="0" dirty="0">
                <a:solidFill>
                  <a:srgbClr val="212529"/>
                </a:solidFill>
                <a:effectLst/>
                <a:latin typeface="system-ui"/>
              </a:rPr>
              <a:t>modrofialový </a:t>
            </a:r>
            <a:r>
              <a:rPr lang="cs-CZ" b="1" i="0" dirty="0" err="1">
                <a:solidFill>
                  <a:srgbClr val="212529"/>
                </a:solidFill>
                <a:effectLst/>
                <a:latin typeface="system-ui"/>
              </a:rPr>
              <a:t>perianální</a:t>
            </a:r>
            <a:r>
              <a:rPr lang="cs-CZ" b="1" i="0" dirty="0">
                <a:solidFill>
                  <a:srgbClr val="212529"/>
                </a:solidFill>
                <a:effectLst/>
                <a:latin typeface="system-ui"/>
              </a:rPr>
              <a:t> uzel</a:t>
            </a:r>
            <a:r>
              <a:rPr lang="cs-CZ" b="0" i="0" dirty="0">
                <a:solidFill>
                  <a:srgbClr val="212529"/>
                </a:solidFill>
                <a:effectLst/>
                <a:latin typeface="system-ui"/>
              </a:rPr>
              <a:t> (velikost menší třešně), který se léčí incizí a vypuštěním </a:t>
            </a:r>
            <a:r>
              <a:rPr lang="cs-CZ" b="0" i="0" u="none" strike="noStrike" dirty="0">
                <a:solidFill>
                  <a:srgbClr val="212529"/>
                </a:solidFill>
                <a:effectLst/>
                <a:latin typeface="system-ui"/>
                <a:hlinkClick r:id="rId15" tooltip="Trombus"/>
              </a:rPr>
              <a:t>trombu</a:t>
            </a:r>
            <a:r>
              <a:rPr lang="cs-CZ" b="0" i="0" dirty="0">
                <a:solidFill>
                  <a:srgbClr val="212529"/>
                </a:solidFill>
                <a:effectLst/>
                <a:latin typeface="system-ui"/>
              </a:rPr>
              <a:t>.</a:t>
            </a:r>
          </a:p>
          <a:p>
            <a:pPr algn="l"/>
            <a:r>
              <a:rPr lang="cs-CZ" b="0" i="0" dirty="0">
                <a:solidFill>
                  <a:srgbClr val="212529"/>
                </a:solidFill>
                <a:effectLst/>
                <a:latin typeface="system-ui"/>
              </a:rPr>
              <a:t>Nejběžnějším projevem </a:t>
            </a:r>
            <a:r>
              <a:rPr lang="cs-CZ" b="1" i="0" dirty="0">
                <a:solidFill>
                  <a:srgbClr val="212529"/>
                </a:solidFill>
                <a:effectLst/>
                <a:latin typeface="system-ui"/>
              </a:rPr>
              <a:t>vnitřních</a:t>
            </a:r>
            <a:r>
              <a:rPr lang="cs-CZ" b="0" i="0" dirty="0">
                <a:solidFill>
                  <a:srgbClr val="212529"/>
                </a:solidFill>
                <a:effectLst/>
                <a:latin typeface="system-ui"/>
              </a:rPr>
              <a:t> hemoroidů je </a:t>
            </a:r>
            <a:r>
              <a:rPr lang="cs-CZ" b="1" i="0" dirty="0">
                <a:solidFill>
                  <a:srgbClr val="212529"/>
                </a:solidFill>
                <a:effectLst/>
                <a:latin typeface="system-ui"/>
              </a:rPr>
              <a:t>přítomnost jasně červené krve</a:t>
            </a:r>
            <a:r>
              <a:rPr lang="cs-CZ" b="0" i="0" dirty="0">
                <a:solidFill>
                  <a:srgbClr val="212529"/>
                </a:solidFill>
                <a:effectLst/>
                <a:latin typeface="system-ui"/>
              </a:rPr>
              <a:t> na povrchu stolice a toaletním papíru, nebo odkapávání </a:t>
            </a:r>
            <a:r>
              <a:rPr lang="cs-CZ" b="0" i="0" u="none" strike="noStrike" dirty="0">
                <a:solidFill>
                  <a:srgbClr val="212529"/>
                </a:solidFill>
                <a:effectLst/>
                <a:latin typeface="system-ui"/>
                <a:hlinkClick r:id="rId16" tooltip="Krev"/>
              </a:rPr>
              <a:t>krve</a:t>
            </a:r>
            <a:r>
              <a:rPr lang="cs-CZ" b="0" i="0" dirty="0">
                <a:solidFill>
                  <a:srgbClr val="212529"/>
                </a:solidFill>
                <a:effectLst/>
                <a:latin typeface="system-ui"/>
              </a:rPr>
              <a:t> z konečníku po vyprázdnění. Obvykle bez bolesti. Následně může docházet k </a:t>
            </a:r>
            <a:r>
              <a:rPr lang="cs-CZ" b="1" i="0" dirty="0">
                <a:solidFill>
                  <a:srgbClr val="212529"/>
                </a:solidFill>
                <a:effectLst/>
                <a:latin typeface="system-ui"/>
              </a:rPr>
              <a:t>vyhřeznutí sliznice</a:t>
            </a:r>
            <a:r>
              <a:rPr lang="cs-CZ" b="0" i="0" dirty="0">
                <a:solidFill>
                  <a:srgbClr val="212529"/>
                </a:solidFill>
                <a:effectLst/>
                <a:latin typeface="system-ui"/>
              </a:rPr>
              <a:t>. Podle stupně postižení je vytvořena klasifikace.</a:t>
            </a:r>
          </a:p>
          <a:p>
            <a:endParaRPr lang="cs-CZ" dirty="0"/>
          </a:p>
          <a:p>
            <a:r>
              <a:rPr lang="cs-CZ" b="0" i="0" dirty="0">
                <a:solidFill>
                  <a:srgbClr val="212529"/>
                </a:solidFill>
                <a:effectLst/>
                <a:latin typeface="system-ui"/>
              </a:rPr>
              <a:t>Léčba hemoroidů závisí na stupni postižení. U </a:t>
            </a:r>
            <a:r>
              <a:rPr lang="cs-CZ" b="1" i="0" dirty="0">
                <a:solidFill>
                  <a:srgbClr val="212529"/>
                </a:solidFill>
                <a:effectLst/>
                <a:latin typeface="system-ui"/>
              </a:rPr>
              <a:t>I. stupně</a:t>
            </a:r>
            <a:r>
              <a:rPr lang="cs-CZ" b="0" i="0" dirty="0">
                <a:solidFill>
                  <a:srgbClr val="212529"/>
                </a:solidFill>
                <a:effectLst/>
                <a:latin typeface="system-ui"/>
              </a:rPr>
              <a:t> se doporučuje </a:t>
            </a:r>
            <a:r>
              <a:rPr lang="cs-CZ" b="1" i="0" dirty="0">
                <a:solidFill>
                  <a:srgbClr val="212529"/>
                </a:solidFill>
                <a:effectLst/>
                <a:latin typeface="system-ui"/>
              </a:rPr>
              <a:t>konzervativní přístup</a:t>
            </a:r>
            <a:r>
              <a:rPr lang="cs-CZ" b="0" i="0" dirty="0">
                <a:solidFill>
                  <a:srgbClr val="212529"/>
                </a:solidFill>
                <a:effectLst/>
                <a:latin typeface="system-ui"/>
              </a:rPr>
              <a:t>, bývá zdlouhavý, ale je bezpečný a dobře snášený pacienty s dostatečnou účinností. U </a:t>
            </a:r>
            <a:r>
              <a:rPr lang="cs-CZ" b="1" i="0" dirty="0">
                <a:solidFill>
                  <a:srgbClr val="212529"/>
                </a:solidFill>
                <a:effectLst/>
                <a:latin typeface="system-ui"/>
              </a:rPr>
              <a:t>II.</a:t>
            </a:r>
            <a:r>
              <a:rPr lang="cs-CZ" b="0" i="0" dirty="0">
                <a:solidFill>
                  <a:srgbClr val="212529"/>
                </a:solidFill>
                <a:effectLst/>
                <a:latin typeface="system-ui"/>
              </a:rPr>
              <a:t> a hlavně </a:t>
            </a:r>
            <a:r>
              <a:rPr lang="cs-CZ" b="1" i="0" dirty="0">
                <a:solidFill>
                  <a:srgbClr val="212529"/>
                </a:solidFill>
                <a:effectLst/>
                <a:latin typeface="system-ui"/>
              </a:rPr>
              <a:t>III. a IV. stupně</a:t>
            </a:r>
            <a:r>
              <a:rPr lang="cs-CZ" b="0" i="0" dirty="0">
                <a:solidFill>
                  <a:srgbClr val="212529"/>
                </a:solidFill>
                <a:effectLst/>
                <a:latin typeface="system-ui"/>
              </a:rPr>
              <a:t> je většinou nutné </a:t>
            </a:r>
            <a:r>
              <a:rPr lang="cs-CZ" b="1" i="0" dirty="0">
                <a:solidFill>
                  <a:srgbClr val="212529"/>
                </a:solidFill>
                <a:effectLst/>
                <a:latin typeface="system-ui"/>
              </a:rPr>
              <a:t>radikální chirurgické řešení</a:t>
            </a:r>
            <a:r>
              <a:rPr lang="cs-CZ" b="0" i="0" dirty="0">
                <a:solidFill>
                  <a:srgbClr val="212529"/>
                </a:solidFill>
                <a:effectLst/>
                <a:latin typeface="system-ui"/>
              </a:rPr>
              <a:t>. V různé míře dohází k opakovaným recidivám.</a:t>
            </a:r>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67</a:t>
            </a:fld>
            <a:endParaRPr lang="cs-CZ"/>
          </a:p>
        </p:txBody>
      </p:sp>
    </p:spTree>
    <p:extLst>
      <p:ext uri="{BB962C8B-B14F-4D97-AF65-F5344CB8AC3E}">
        <p14:creationId xmlns:p14="http://schemas.microsoft.com/office/powerpoint/2010/main" val="387542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0" i="0" dirty="0">
                <a:solidFill>
                  <a:srgbClr val="D4564C"/>
                </a:solidFill>
                <a:effectLst/>
                <a:latin typeface="Verdana" panose="020B0604030504040204" pitchFamily="34" charset="0"/>
              </a:rPr>
              <a:t>Onemocnění zubů a dásní</a:t>
            </a:r>
          </a:p>
          <a:p>
            <a:pPr algn="l"/>
            <a:r>
              <a:rPr lang="cs-CZ" b="0" i="0" dirty="0">
                <a:solidFill>
                  <a:srgbClr val="000000"/>
                </a:solidFill>
                <a:effectLst/>
                <a:latin typeface="Verdana" panose="020B0604030504040204" pitchFamily="34" charset="0"/>
              </a:rPr>
              <a:t>Zuby bývají nejčastěji postiženy zubním kazem, který může přecházet na zubní dřeň (vzniká pak </a:t>
            </a:r>
            <a:r>
              <a:rPr lang="cs-CZ" b="0" i="0" dirty="0" err="1">
                <a:solidFill>
                  <a:srgbClr val="000000"/>
                </a:solidFill>
                <a:effectLst/>
                <a:latin typeface="Verdana" panose="020B0604030504040204" pitchFamily="34" charset="0"/>
              </a:rPr>
              <a:t>pulpitida</a:t>
            </a:r>
            <a:r>
              <a:rPr lang="cs-CZ" b="0" i="0" dirty="0">
                <a:solidFill>
                  <a:srgbClr val="000000"/>
                </a:solidFill>
                <a:effectLst/>
                <a:latin typeface="Verdana" panose="020B0604030504040204" pitchFamily="34" charset="0"/>
              </a:rPr>
              <a:t>) a zubní kořen (apikální </a:t>
            </a:r>
            <a:r>
              <a:rPr lang="cs-CZ" b="0" i="0" dirty="0" err="1">
                <a:solidFill>
                  <a:srgbClr val="000000"/>
                </a:solidFill>
                <a:effectLst/>
                <a:latin typeface="Verdana" panose="020B0604030504040204" pitchFamily="34" charset="0"/>
              </a:rPr>
              <a:t>periodontitida</a:t>
            </a:r>
            <a:r>
              <a:rPr lang="cs-CZ" b="0" i="0" dirty="0">
                <a:solidFill>
                  <a:srgbClr val="000000"/>
                </a:solidFill>
                <a:effectLst/>
                <a:latin typeface="Verdana" panose="020B0604030504040204" pitchFamily="34" charset="0"/>
              </a:rPr>
              <a:t>), kdy hrozí riziko postižení kostního výběžku horní nebo dolní čelisti se vznikem </a:t>
            </a:r>
            <a:r>
              <a:rPr lang="cs-CZ" b="1" i="0" dirty="0">
                <a:solidFill>
                  <a:srgbClr val="000000"/>
                </a:solidFill>
                <a:effectLst/>
                <a:latin typeface="Verdana" panose="020B0604030504040204" pitchFamily="34" charset="0"/>
              </a:rPr>
              <a:t>osteomyelitidy</a:t>
            </a:r>
            <a:r>
              <a:rPr lang="cs-CZ" b="0" i="0" dirty="0">
                <a:solidFill>
                  <a:srgbClr val="000000"/>
                </a:solidFill>
                <a:effectLst/>
                <a:latin typeface="Verdana" panose="020B0604030504040204" pitchFamily="34" charset="0"/>
              </a:rPr>
              <a:t>.</a:t>
            </a:r>
          </a:p>
          <a:p>
            <a:pPr algn="l"/>
            <a:r>
              <a:rPr lang="cs-CZ" b="0" i="0" dirty="0">
                <a:solidFill>
                  <a:srgbClr val="000000"/>
                </a:solidFill>
                <a:effectLst/>
                <a:latin typeface="Verdana" panose="020B0604030504040204" pitchFamily="34" charset="0"/>
              </a:rPr>
              <a:t>Při postižení závěsného aparátu (záněty, degenerativními změnami, atrofií) vzniká, zvláště u starších lidí </a:t>
            </a:r>
            <a:r>
              <a:rPr lang="cs-CZ" b="1" i="0" dirty="0">
                <a:solidFill>
                  <a:srgbClr val="000000"/>
                </a:solidFill>
                <a:effectLst/>
                <a:latin typeface="Verdana" panose="020B0604030504040204" pitchFamily="34" charset="0"/>
              </a:rPr>
              <a:t>parodontóza</a:t>
            </a:r>
            <a:r>
              <a:rPr lang="cs-CZ" b="0" i="0" dirty="0">
                <a:solidFill>
                  <a:srgbClr val="000000"/>
                </a:solidFill>
                <a:effectLst/>
                <a:latin typeface="Verdana" panose="020B0604030504040204" pitchFamily="34" charset="0"/>
              </a:rPr>
              <a:t>.</a:t>
            </a:r>
          </a:p>
          <a:p>
            <a:endParaRPr lang="cs-CZ" dirty="0"/>
          </a:p>
          <a:p>
            <a:r>
              <a:rPr lang="cs-CZ" b="1" i="0" dirty="0">
                <a:solidFill>
                  <a:srgbClr val="212529"/>
                </a:solidFill>
                <a:effectLst/>
                <a:latin typeface="system-ui"/>
              </a:rPr>
              <a:t>Zubní kaz</a:t>
            </a:r>
            <a:r>
              <a:rPr lang="cs-CZ" b="0" i="0" dirty="0">
                <a:solidFill>
                  <a:srgbClr val="212529"/>
                </a:solidFill>
                <a:effectLst/>
                <a:latin typeface="system-ui"/>
              </a:rPr>
              <a:t> je nejčastější </a:t>
            </a:r>
            <a:r>
              <a:rPr lang="cs-CZ" b="1" i="0" dirty="0">
                <a:solidFill>
                  <a:srgbClr val="212529"/>
                </a:solidFill>
                <a:effectLst/>
                <a:latin typeface="system-ui"/>
              </a:rPr>
              <a:t>infekční onemocnění</a:t>
            </a:r>
            <a:r>
              <a:rPr lang="cs-CZ" b="0" i="0" dirty="0">
                <a:solidFill>
                  <a:srgbClr val="212529"/>
                </a:solidFill>
                <a:effectLst/>
                <a:latin typeface="system-ui"/>
              </a:rPr>
              <a:t>.</a:t>
            </a:r>
          </a:p>
          <a:p>
            <a:endParaRPr lang="cs-CZ" b="0" i="0" dirty="0">
              <a:solidFill>
                <a:srgbClr val="212529"/>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Příčiny vzniku zubního kazu</a:t>
            </a:r>
          </a:p>
          <a:p>
            <a:r>
              <a:rPr lang="cs-CZ" b="0" i="0" dirty="0">
                <a:solidFill>
                  <a:srgbClr val="212529"/>
                </a:solidFill>
                <a:effectLst/>
                <a:latin typeface="system-ui"/>
              </a:rPr>
              <a:t>1.Bakterie - </a:t>
            </a:r>
            <a:r>
              <a:rPr lang="cs-CZ" b="0" i="0" u="none" strike="noStrike" dirty="0">
                <a:effectLst/>
                <a:latin typeface="system-ui"/>
                <a:hlinkClick r:id="rId3" tooltip="Bakterie"/>
              </a:rPr>
              <a:t>Bakterie</a:t>
            </a:r>
            <a:r>
              <a:rPr lang="cs-CZ" b="0" i="0" dirty="0">
                <a:solidFill>
                  <a:srgbClr val="212529"/>
                </a:solidFill>
                <a:effectLst/>
                <a:latin typeface="system-ui"/>
              </a:rPr>
              <a:t> jsou schopné aerobní glykolýzou rozkladu cukrů a demineralizace </a:t>
            </a:r>
            <a:r>
              <a:rPr lang="cs-CZ" b="0" i="0" u="none" strike="noStrike" dirty="0">
                <a:effectLst/>
                <a:latin typeface="system-ui"/>
                <a:hlinkClick r:id="rId4" tooltip="Sklovina"/>
              </a:rPr>
              <a:t>skloviny</a:t>
            </a:r>
            <a:r>
              <a:rPr lang="cs-CZ" b="0" i="0" dirty="0">
                <a:solidFill>
                  <a:srgbClr val="212529"/>
                </a:solidFill>
                <a:effectLst/>
                <a:latin typeface="system-ui"/>
              </a:rPr>
              <a:t>. </a:t>
            </a:r>
            <a:r>
              <a:rPr lang="cs-CZ" b="0" i="0" u="none" strike="noStrike" dirty="0">
                <a:effectLst/>
                <a:latin typeface="system-ui"/>
                <a:hlinkClick r:id="rId5" tooltip="Slina"/>
              </a:rPr>
              <a:t>Sliny</a:t>
            </a:r>
            <a:r>
              <a:rPr lang="cs-CZ" b="0" i="0" dirty="0">
                <a:solidFill>
                  <a:srgbClr val="212529"/>
                </a:solidFill>
                <a:effectLst/>
                <a:latin typeface="system-ui"/>
              </a:rPr>
              <a:t> podporují </a:t>
            </a:r>
            <a:r>
              <a:rPr lang="cs-CZ" b="0" i="0" dirty="0" err="1">
                <a:solidFill>
                  <a:srgbClr val="212529"/>
                </a:solidFill>
                <a:effectLst/>
                <a:latin typeface="system-ui"/>
              </a:rPr>
              <a:t>samoočišťování</a:t>
            </a:r>
            <a:r>
              <a:rPr lang="cs-CZ" b="0" i="0" dirty="0">
                <a:solidFill>
                  <a:srgbClr val="212529"/>
                </a:solidFill>
                <a:effectLst/>
                <a:latin typeface="system-ui"/>
              </a:rPr>
              <a:t> zubů, čímž snižují riziko vzniku zubního kazu.</a:t>
            </a:r>
          </a:p>
          <a:p>
            <a:pPr algn="l">
              <a:buFont typeface="+mj-lt"/>
              <a:buNone/>
            </a:pPr>
            <a:r>
              <a:rPr lang="cs-CZ" b="0" i="0" dirty="0">
                <a:solidFill>
                  <a:srgbClr val="212529"/>
                </a:solidFill>
                <a:effectLst/>
                <a:latin typeface="system-ui"/>
              </a:rPr>
              <a:t>2.Nízkomolekulární sacharidy (zkvasitelné uhlohydráty (sacharóza, maltóza, laktóza) produkující organické kyseliny)</a:t>
            </a:r>
          </a:p>
          <a:p>
            <a:pPr algn="l">
              <a:buFont typeface="+mj-lt"/>
              <a:buNone/>
            </a:pPr>
            <a:r>
              <a:rPr lang="cs-CZ" b="0" i="0" u="none" strike="noStrike" dirty="0">
                <a:solidFill>
                  <a:srgbClr val="212529"/>
                </a:solidFill>
                <a:effectLst/>
                <a:latin typeface="system-ui"/>
                <a:hlinkClick r:id="rId6" tooltip="Zubní plak"/>
              </a:rPr>
              <a:t>3.Zubní plak</a:t>
            </a:r>
            <a:endParaRPr lang="cs-CZ" b="0" i="0" dirty="0">
              <a:solidFill>
                <a:srgbClr val="212529"/>
              </a:solidFill>
              <a:effectLst/>
              <a:latin typeface="system-ui"/>
            </a:endParaRPr>
          </a:p>
          <a:p>
            <a:pPr algn="l">
              <a:buFont typeface="+mj-lt"/>
              <a:buNone/>
            </a:pPr>
            <a:r>
              <a:rPr lang="cs-CZ" b="0" i="0" dirty="0">
                <a:solidFill>
                  <a:srgbClr val="212529"/>
                </a:solidFill>
                <a:effectLst/>
                <a:latin typeface="system-ui"/>
              </a:rPr>
              <a:t>4.Špatná </a:t>
            </a:r>
            <a:r>
              <a:rPr lang="cs-CZ" b="0" i="0" u="none" strike="noStrike" dirty="0">
                <a:solidFill>
                  <a:srgbClr val="212529"/>
                </a:solidFill>
                <a:effectLst/>
                <a:latin typeface="system-ui"/>
                <a:hlinkClick r:id="rId7" tooltip="Ústní hygiena"/>
              </a:rPr>
              <a:t>ústní hygiena</a:t>
            </a:r>
            <a:endParaRPr lang="cs-CZ" b="0" i="0" dirty="0">
              <a:solidFill>
                <a:srgbClr val="212529"/>
              </a:solidFill>
              <a:effectLst/>
              <a:latin typeface="system-ui"/>
            </a:endParaRPr>
          </a:p>
          <a:p>
            <a:pPr algn="l">
              <a:buFont typeface="+mj-lt"/>
              <a:buNone/>
            </a:pPr>
            <a:r>
              <a:rPr lang="cs-CZ" b="0" i="0" dirty="0">
                <a:solidFill>
                  <a:srgbClr val="212529"/>
                </a:solidFill>
                <a:effectLst/>
                <a:latin typeface="system-ui"/>
              </a:rPr>
              <a:t>5.Kvalita tvrdých zubních tkání (částečně podmíněna geneticky)</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10</a:t>
            </a:fld>
            <a:endParaRPr lang="cs-CZ"/>
          </a:p>
        </p:txBody>
      </p:sp>
    </p:spTree>
    <p:extLst>
      <p:ext uri="{BB962C8B-B14F-4D97-AF65-F5344CB8AC3E}">
        <p14:creationId xmlns:p14="http://schemas.microsoft.com/office/powerpoint/2010/main" val="334924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zánětlivé onemocnění </a:t>
            </a:r>
            <a:r>
              <a:rPr lang="cs-CZ" dirty="0" err="1"/>
              <a:t>parodontu</a:t>
            </a:r>
            <a:endParaRPr lang="cs-CZ" b="0" i="0" dirty="0">
              <a:solidFill>
                <a:srgbClr val="212529"/>
              </a:solidFill>
              <a:effectLst/>
              <a:latin typeface="system-ui"/>
            </a:endParaRPr>
          </a:p>
          <a:p>
            <a:endParaRPr lang="cs-CZ" b="0" i="0" dirty="0">
              <a:solidFill>
                <a:srgbClr val="212529"/>
              </a:solidFill>
              <a:effectLst/>
              <a:latin typeface="system-ui"/>
            </a:endParaRPr>
          </a:p>
          <a:p>
            <a:r>
              <a:rPr lang="cs-CZ" b="0" i="0" dirty="0" err="1">
                <a:solidFill>
                  <a:srgbClr val="202122"/>
                </a:solidFill>
                <a:effectLst/>
                <a:latin typeface="Arial" panose="020B0604020202020204" pitchFamily="34" charset="0"/>
              </a:rPr>
              <a:t>Parodont</a:t>
            </a:r>
            <a:r>
              <a:rPr lang="cs-CZ" b="0" i="0" dirty="0">
                <a:solidFill>
                  <a:srgbClr val="202122"/>
                </a:solidFill>
                <a:effectLst/>
                <a:latin typeface="Arial" panose="020B0604020202020204" pitchFamily="34" charset="0"/>
              </a:rPr>
              <a:t> je tvořen dásní (</a:t>
            </a:r>
            <a:r>
              <a:rPr lang="cs-CZ" b="0" i="1" dirty="0">
                <a:solidFill>
                  <a:srgbClr val="202122"/>
                </a:solidFill>
                <a:effectLst/>
                <a:latin typeface="Arial" panose="020B0604020202020204" pitchFamily="34" charset="0"/>
              </a:rPr>
              <a:t>gingiva</a:t>
            </a:r>
            <a:r>
              <a:rPr lang="cs-CZ" b="0" i="0" dirty="0">
                <a:solidFill>
                  <a:srgbClr val="202122"/>
                </a:solidFill>
                <a:effectLst/>
                <a:latin typeface="Arial" panose="020B0604020202020204" pitchFamily="34" charset="0"/>
              </a:rPr>
              <a:t>), ozubicí (</a:t>
            </a:r>
            <a:r>
              <a:rPr lang="cs-CZ" b="0" i="1" dirty="0" err="1">
                <a:solidFill>
                  <a:srgbClr val="202122"/>
                </a:solidFill>
                <a:effectLst/>
                <a:latin typeface="Arial" panose="020B0604020202020204" pitchFamily="34" charset="0"/>
              </a:rPr>
              <a:t>periodontium</a:t>
            </a:r>
            <a:r>
              <a:rPr lang="cs-CZ" b="0" i="0" dirty="0">
                <a:solidFill>
                  <a:srgbClr val="202122"/>
                </a:solidFill>
                <a:effectLst/>
                <a:latin typeface="Arial" panose="020B0604020202020204" pitchFamily="34" charset="0"/>
              </a:rPr>
              <a:t>), cementem (</a:t>
            </a:r>
            <a:r>
              <a:rPr lang="cs-CZ" b="0" i="1" dirty="0" err="1">
                <a:solidFill>
                  <a:srgbClr val="202122"/>
                </a:solidFill>
                <a:effectLst/>
                <a:latin typeface="Arial" panose="020B0604020202020204" pitchFamily="34" charset="0"/>
              </a:rPr>
              <a:t>cementum</a:t>
            </a:r>
            <a:r>
              <a:rPr lang="cs-CZ" b="0" i="0" dirty="0">
                <a:solidFill>
                  <a:srgbClr val="202122"/>
                </a:solidFill>
                <a:effectLst/>
                <a:latin typeface="Arial" panose="020B0604020202020204" pitchFamily="34" charset="0"/>
              </a:rPr>
              <a:t>) a alveolárním výběžkem (</a:t>
            </a:r>
            <a:r>
              <a:rPr lang="cs-CZ" b="0" i="1" dirty="0" err="1">
                <a:solidFill>
                  <a:srgbClr val="202122"/>
                </a:solidFill>
                <a:effectLst/>
                <a:latin typeface="Arial" panose="020B0604020202020204" pitchFamily="34" charset="0"/>
              </a:rPr>
              <a:t>proccessus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alveolaris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maxilae</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pars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alveolaris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mandibulae</a:t>
            </a:r>
            <a:r>
              <a:rPr lang="cs-CZ" b="0" i="0" dirty="0">
                <a:solidFill>
                  <a:srgbClr val="202122"/>
                </a:solidFill>
                <a:effectLst/>
                <a:latin typeface="Arial" panose="020B0604020202020204" pitchFamily="34" charset="0"/>
              </a:rPr>
              <a:t>). Příčinou zánětu je působení </a:t>
            </a:r>
            <a:r>
              <a:rPr lang="cs-CZ" b="0" i="0" u="none" strike="noStrike" dirty="0">
                <a:solidFill>
                  <a:srgbClr val="3366CC"/>
                </a:solidFill>
                <a:effectLst/>
                <a:latin typeface="Arial" panose="020B0604020202020204" pitchFamily="34" charset="0"/>
                <a:hlinkClick r:id="rId3" tooltip="Mikroorganismus"/>
              </a:rPr>
              <a:t>mikroorganismů</a:t>
            </a:r>
            <a:r>
              <a:rPr lang="cs-CZ" b="0" i="0" dirty="0">
                <a:solidFill>
                  <a:srgbClr val="202122"/>
                </a:solidFill>
                <a:effectLst/>
                <a:latin typeface="Arial" panose="020B0604020202020204" pitchFamily="34" charset="0"/>
              </a:rPr>
              <a:t>, jejichž množení je podporováno </a:t>
            </a:r>
            <a:r>
              <a:rPr lang="cs-CZ" b="0" i="0" u="none" strike="noStrike" dirty="0">
                <a:solidFill>
                  <a:srgbClr val="3366CC"/>
                </a:solidFill>
                <a:effectLst/>
                <a:latin typeface="Arial" panose="020B0604020202020204" pitchFamily="34" charset="0"/>
                <a:hlinkClick r:id="rId4" tooltip="Zubní plak"/>
              </a:rPr>
              <a:t>zubním plakem</a:t>
            </a:r>
            <a:r>
              <a:rPr lang="cs-CZ" b="0" i="0" dirty="0">
                <a:solidFill>
                  <a:srgbClr val="202122"/>
                </a:solidFill>
                <a:effectLst/>
                <a:latin typeface="Arial" panose="020B0604020202020204" pitchFamily="34" charset="0"/>
              </a:rPr>
              <a:t> a </a:t>
            </a:r>
            <a:r>
              <a:rPr lang="cs-CZ" b="0" i="0" u="none" strike="noStrike" dirty="0">
                <a:solidFill>
                  <a:srgbClr val="3366CC"/>
                </a:solidFill>
                <a:effectLst/>
                <a:latin typeface="Arial" panose="020B0604020202020204" pitchFamily="34" charset="0"/>
                <a:hlinkClick r:id="rId5" tooltip="Zubní kámen"/>
              </a:rPr>
              <a:t>zubním kamenem</a:t>
            </a:r>
            <a:r>
              <a:rPr lang="cs-CZ" b="0" i="0" dirty="0">
                <a:solidFill>
                  <a:srgbClr val="202122"/>
                </a:solidFill>
                <a:effectLst/>
                <a:latin typeface="Arial" panose="020B0604020202020204" pitchFamily="34" charset="0"/>
              </a:rPr>
              <a:t>. Onemocnění může skončit ztrátou zubů.</a:t>
            </a:r>
          </a:p>
          <a:p>
            <a:endParaRPr lang="cs-CZ" b="0" i="0" dirty="0">
              <a:solidFill>
                <a:srgbClr val="202122"/>
              </a:solidFill>
              <a:effectLst/>
              <a:latin typeface="Arial" panose="020B0604020202020204" pitchFamily="34" charset="0"/>
            </a:endParaRPr>
          </a:p>
          <a:p>
            <a:r>
              <a:rPr lang="cs-CZ" b="0" i="0" dirty="0" err="1">
                <a:solidFill>
                  <a:srgbClr val="202122"/>
                </a:solidFill>
                <a:effectLst/>
                <a:latin typeface="Arial" panose="020B0604020202020204" pitchFamily="34" charset="0"/>
              </a:rPr>
              <a:t>Parodontitida</a:t>
            </a:r>
            <a:r>
              <a:rPr lang="cs-CZ" b="0" i="0" dirty="0">
                <a:solidFill>
                  <a:srgbClr val="202122"/>
                </a:solidFill>
                <a:effectLst/>
                <a:latin typeface="Arial" panose="020B0604020202020204" pitchFamily="34" charset="0"/>
              </a:rPr>
              <a:t> je bakteriální zánět podpůrných tkání zubu – odborně </a:t>
            </a:r>
            <a:r>
              <a:rPr lang="cs-CZ" b="0" i="0" dirty="0" err="1">
                <a:solidFill>
                  <a:srgbClr val="202122"/>
                </a:solidFill>
                <a:effectLst/>
                <a:latin typeface="Arial" panose="020B0604020202020204" pitchFamily="34" charset="0"/>
              </a:rPr>
              <a:t>parodontu</a:t>
            </a:r>
            <a:r>
              <a:rPr lang="cs-CZ" b="0" i="0" dirty="0">
                <a:solidFill>
                  <a:srgbClr val="202122"/>
                </a:solidFill>
                <a:effectLst/>
                <a:latin typeface="Arial" panose="020B0604020202020204" pitchFamily="34" charset="0"/>
              </a:rPr>
              <a:t> –, kterému často předchází </a:t>
            </a:r>
            <a:r>
              <a:rPr lang="cs-CZ" b="0" i="0" u="none" strike="noStrike" dirty="0">
                <a:solidFill>
                  <a:srgbClr val="3366CC"/>
                </a:solidFill>
                <a:effectLst/>
                <a:latin typeface="Arial" panose="020B0604020202020204" pitchFamily="34" charset="0"/>
                <a:hlinkClick r:id="rId6" tooltip="Zánět dásní"/>
              </a:rPr>
              <a:t>zánět dásní</a:t>
            </a:r>
            <a:r>
              <a:rPr lang="cs-CZ" b="0" i="0" dirty="0">
                <a:solidFill>
                  <a:srgbClr val="202122"/>
                </a:solidFill>
                <a:effectLst/>
                <a:latin typeface="Arial" panose="020B0604020202020204" pitchFamily="34" charset="0"/>
              </a:rPr>
              <a:t> (gingivitida). Nejprve začíná krvácením z dásní, později se tvoří </a:t>
            </a:r>
            <a:r>
              <a:rPr lang="cs-CZ" b="0" i="0" dirty="0" err="1">
                <a:solidFill>
                  <a:srgbClr val="202122"/>
                </a:solidFill>
                <a:effectLst/>
                <a:latin typeface="Arial" panose="020B0604020202020204" pitchFamily="34" charset="0"/>
              </a:rPr>
              <a:t>parodontální</a:t>
            </a:r>
            <a:r>
              <a:rPr lang="cs-CZ" b="0" i="0" dirty="0">
                <a:solidFill>
                  <a:srgbClr val="202122"/>
                </a:solidFill>
                <a:effectLst/>
                <a:latin typeface="Arial" panose="020B0604020202020204" pitchFamily="34" charset="0"/>
              </a:rPr>
              <a:t> choboty, obnažují se </a:t>
            </a:r>
            <a:r>
              <a:rPr lang="cs-CZ" b="0" i="0" u="none" strike="noStrike" dirty="0">
                <a:solidFill>
                  <a:srgbClr val="D73333"/>
                </a:solidFill>
                <a:effectLst/>
                <a:latin typeface="Arial" panose="020B0604020202020204" pitchFamily="34" charset="0"/>
                <a:hlinkClick r:id="rId7" tooltip="Zubní krčky (stránka neexistuje)"/>
              </a:rPr>
              <a:t>zubní krčky</a:t>
            </a:r>
            <a:r>
              <a:rPr lang="cs-CZ" b="0" i="0" dirty="0">
                <a:solidFill>
                  <a:srgbClr val="202122"/>
                </a:solidFill>
                <a:effectLst/>
                <a:latin typeface="Arial" panose="020B0604020202020204" pitchFamily="34" charset="0"/>
              </a:rPr>
              <a:t>, dásně ustupují, zuby mění své umístění (rozestup a výklon), viklají se; dásně někdy bolí a otékají. Organismus reaguje na </a:t>
            </a:r>
            <a:r>
              <a:rPr lang="cs-CZ" b="0" i="0" u="none" strike="noStrike" dirty="0">
                <a:solidFill>
                  <a:srgbClr val="3366CC"/>
                </a:solidFill>
                <a:effectLst/>
                <a:latin typeface="Arial" panose="020B0604020202020204" pitchFamily="34" charset="0"/>
                <a:hlinkClick r:id="rId8" tooltip="Infekční onemocnění"/>
              </a:rPr>
              <a:t>infekci</a:t>
            </a:r>
            <a:r>
              <a:rPr lang="cs-CZ" b="0" i="0" dirty="0">
                <a:solidFill>
                  <a:srgbClr val="202122"/>
                </a:solidFill>
                <a:effectLst/>
                <a:latin typeface="Arial" panose="020B0604020202020204" pitchFamily="34" charset="0"/>
              </a:rPr>
              <a:t> vytvářením látek způsobujících destrukci vaziva přiléhajícího k </a:t>
            </a:r>
            <a:r>
              <a:rPr lang="cs-CZ" b="0" i="0" u="none" strike="noStrike" dirty="0">
                <a:solidFill>
                  <a:srgbClr val="3366CC"/>
                </a:solidFill>
                <a:effectLst/>
                <a:latin typeface="Arial" panose="020B0604020202020204" pitchFamily="34" charset="0"/>
                <a:hlinkClick r:id="rId9" tooltip="Zub"/>
              </a:rPr>
              <a:t>zubu</a:t>
            </a:r>
            <a:r>
              <a:rPr lang="cs-CZ" b="0" i="0" dirty="0">
                <a:solidFill>
                  <a:srgbClr val="202122"/>
                </a:solidFill>
                <a:effectLst/>
                <a:latin typeface="Arial" panose="020B0604020202020204" pitchFamily="34" charset="0"/>
              </a:rPr>
              <a:t> a rozkladem kostěného lůžka zubu. Následkem tohoto stavu je postupné uvolňování zubů, které může vyústit až v jejich ztrátu.</a:t>
            </a:r>
          </a:p>
          <a:p>
            <a:endParaRPr lang="cs-CZ" b="0" i="0" dirty="0">
              <a:solidFill>
                <a:srgbClr val="202122"/>
              </a:solidFill>
              <a:effectLst/>
              <a:latin typeface="Arial" panose="020B0604020202020204" pitchFamily="34" charset="0"/>
            </a:endParaRPr>
          </a:p>
          <a:p>
            <a:pPr algn="l"/>
            <a:r>
              <a:rPr lang="cs-CZ" b="0" i="0" dirty="0">
                <a:solidFill>
                  <a:srgbClr val="151515"/>
                </a:solidFill>
                <a:effectLst/>
                <a:latin typeface="Roboto" panose="02000000000000000000" pitchFamily="2" charset="0"/>
              </a:rPr>
              <a:t>Mezi hlavní příznaky nemoci patří:</a:t>
            </a:r>
          </a:p>
          <a:p>
            <a:pPr algn="l">
              <a:buFont typeface="Arial" panose="020B0604020202020204" pitchFamily="34" charset="0"/>
              <a:buChar char="•"/>
            </a:pPr>
            <a:r>
              <a:rPr lang="cs-CZ" b="0" i="0" dirty="0">
                <a:solidFill>
                  <a:srgbClr val="151515"/>
                </a:solidFill>
                <a:effectLst/>
                <a:latin typeface="Roboto" panose="02000000000000000000" pitchFamily="2" charset="0"/>
              </a:rPr>
              <a:t>Krvácení z dásní, a to během čištění zubů či při jídle</a:t>
            </a:r>
          </a:p>
          <a:p>
            <a:pPr algn="l">
              <a:buFont typeface="Arial" panose="020B0604020202020204" pitchFamily="34" charset="0"/>
              <a:buChar char="•"/>
            </a:pPr>
            <a:r>
              <a:rPr lang="cs-CZ" b="0" i="0" dirty="0">
                <a:solidFill>
                  <a:srgbClr val="151515"/>
                </a:solidFill>
                <a:effectLst/>
                <a:latin typeface="Roboto" panose="02000000000000000000" pitchFamily="2" charset="0"/>
              </a:rPr>
              <a:t>Zánět, zarudnutí, zduření a otok dásní</a:t>
            </a:r>
          </a:p>
          <a:p>
            <a:pPr algn="l">
              <a:buFont typeface="Arial" panose="020B0604020202020204" pitchFamily="34" charset="0"/>
              <a:buChar char="•"/>
            </a:pPr>
            <a:r>
              <a:rPr lang="cs-CZ" b="0" i="0" dirty="0">
                <a:solidFill>
                  <a:srgbClr val="151515"/>
                </a:solidFill>
                <a:effectLst/>
                <a:latin typeface="Roboto" panose="02000000000000000000" pitchFamily="2" charset="0"/>
              </a:rPr>
              <a:t>Vznik </a:t>
            </a:r>
            <a:r>
              <a:rPr lang="cs-CZ" b="0" i="0" dirty="0" err="1">
                <a:solidFill>
                  <a:srgbClr val="151515"/>
                </a:solidFill>
                <a:effectLst/>
                <a:latin typeface="Roboto" panose="02000000000000000000" pitchFamily="2" charset="0"/>
              </a:rPr>
              <a:t>parodontálních</a:t>
            </a:r>
            <a:r>
              <a:rPr lang="cs-CZ" b="0" i="0" dirty="0">
                <a:solidFill>
                  <a:srgbClr val="151515"/>
                </a:solidFill>
                <a:effectLst/>
                <a:latin typeface="Roboto" panose="02000000000000000000" pitchFamily="2" charset="0"/>
              </a:rPr>
              <a:t> chobotů</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10"/>
              </a:rPr>
              <a:t>Zápach z úst</a:t>
            </a:r>
            <a:endParaRPr lang="cs-CZ" b="0" i="0" dirty="0">
              <a:solidFill>
                <a:srgbClr val="151515"/>
              </a:solidFill>
              <a:effectLst/>
              <a:latin typeface="Roboto" panose="02000000000000000000" pitchFamily="2" charset="0"/>
            </a:endParaRPr>
          </a:p>
          <a:p>
            <a:pPr algn="l">
              <a:buFont typeface="Arial" panose="020B0604020202020204" pitchFamily="34" charset="0"/>
              <a:buChar char="•"/>
            </a:pPr>
            <a:r>
              <a:rPr lang="cs-CZ" b="0" i="0" dirty="0">
                <a:solidFill>
                  <a:srgbClr val="151515"/>
                </a:solidFill>
                <a:effectLst/>
                <a:latin typeface="Roboto" panose="02000000000000000000" pitchFamily="2" charset="0"/>
              </a:rPr>
              <a:t>Pachuť v ústech</a:t>
            </a:r>
          </a:p>
          <a:p>
            <a:pPr algn="l">
              <a:buFont typeface="Arial" panose="020B0604020202020204" pitchFamily="34" charset="0"/>
              <a:buChar char="•"/>
            </a:pPr>
            <a:r>
              <a:rPr lang="cs-CZ" b="0" i="0" dirty="0">
                <a:solidFill>
                  <a:srgbClr val="151515"/>
                </a:solidFill>
                <a:effectLst/>
                <a:latin typeface="Roboto" panose="02000000000000000000" pitchFamily="2" charset="0"/>
              </a:rPr>
              <a:t>Bolestivost zubů</a:t>
            </a:r>
          </a:p>
          <a:p>
            <a:pPr algn="l">
              <a:buFont typeface="Arial" panose="020B0604020202020204" pitchFamily="34" charset="0"/>
              <a:buChar char="•"/>
            </a:pPr>
            <a:r>
              <a:rPr lang="cs-CZ" b="0" i="0" dirty="0">
                <a:solidFill>
                  <a:srgbClr val="151515"/>
                </a:solidFill>
                <a:effectLst/>
                <a:latin typeface="Roboto" panose="02000000000000000000" pitchFamily="2" charset="0"/>
              </a:rPr>
              <a:t>Napětí, brnění, pocit tlaku</a:t>
            </a:r>
          </a:p>
          <a:p>
            <a:pPr algn="l">
              <a:buFont typeface="Arial" panose="020B0604020202020204" pitchFamily="34" charset="0"/>
              <a:buChar char="•"/>
            </a:pPr>
            <a:r>
              <a:rPr lang="cs-CZ" b="0" i="0" dirty="0">
                <a:solidFill>
                  <a:srgbClr val="151515"/>
                </a:solidFill>
                <a:effectLst/>
                <a:latin typeface="Roboto" panose="02000000000000000000" pitchFamily="2" charset="0"/>
              </a:rPr>
              <a:t>Obnažení zubních krčků</a:t>
            </a:r>
          </a:p>
          <a:p>
            <a:pPr algn="l">
              <a:buFont typeface="Arial" panose="020B0604020202020204" pitchFamily="34" charset="0"/>
              <a:buChar char="•"/>
            </a:pPr>
            <a:r>
              <a:rPr lang="cs-CZ" b="0" i="0" dirty="0">
                <a:solidFill>
                  <a:srgbClr val="151515"/>
                </a:solidFill>
                <a:effectLst/>
                <a:latin typeface="Roboto" panose="02000000000000000000" pitchFamily="2" charset="0"/>
              </a:rPr>
              <a:t>Uvolňování zubů, změna jejich polohy a postavení</a:t>
            </a:r>
          </a:p>
          <a:p>
            <a:pPr algn="l">
              <a:buFont typeface="Arial" panose="020B0604020202020204" pitchFamily="34" charset="0"/>
              <a:buChar char="•"/>
            </a:pPr>
            <a:r>
              <a:rPr lang="cs-CZ" b="0" i="0" dirty="0">
                <a:solidFill>
                  <a:srgbClr val="151515"/>
                </a:solidFill>
                <a:effectLst/>
                <a:latin typeface="Roboto" panose="02000000000000000000" pitchFamily="2" charset="0"/>
              </a:rPr>
              <a:t>Úbytek vaziva a kostní tkáně upevňujících zub</a:t>
            </a:r>
          </a:p>
          <a:p>
            <a:pPr algn="l">
              <a:buFont typeface="Arial" panose="020B0604020202020204" pitchFamily="34" charset="0"/>
              <a:buChar char="•"/>
            </a:pPr>
            <a:r>
              <a:rPr lang="cs-CZ" b="0" i="0" dirty="0">
                <a:solidFill>
                  <a:srgbClr val="151515"/>
                </a:solidFill>
                <a:effectLst/>
                <a:latin typeface="Roboto" panose="02000000000000000000" pitchFamily="2" charset="0"/>
              </a:rPr>
              <a:t>Výrazné poškození závěsného zubního aparátu, které vede až ke ztrátě zubů</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13</a:t>
            </a:fld>
            <a:endParaRPr lang="cs-CZ"/>
          </a:p>
        </p:txBody>
      </p:sp>
    </p:spTree>
    <p:extLst>
      <p:ext uri="{BB962C8B-B14F-4D97-AF65-F5344CB8AC3E}">
        <p14:creationId xmlns:p14="http://schemas.microsoft.com/office/powerpoint/2010/main" val="367351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Gingivitis Sliznice dásní představuje odolný orgán jak pro chemické, tak fyzikální škodliviny i mikrobiální infekci, vybavený velice solidní lymfocytární infiltrací, vstupující čile do imunitních reakcí (podobně jako na sliznici dutiny nosní). Na straně druhé celá řada systémových onemocnění, jako krevních, metabolických, vnitřně </a:t>
            </a:r>
            <a:r>
              <a:rPr lang="cs-CZ" dirty="0" err="1"/>
              <a:t>sekretorických</a:t>
            </a:r>
            <a:r>
              <a:rPr lang="cs-CZ" dirty="0"/>
              <a:t>, </a:t>
            </a:r>
            <a:r>
              <a:rPr lang="cs-CZ" dirty="0" err="1"/>
              <a:t>retikulóz</a:t>
            </a:r>
            <a:r>
              <a:rPr lang="cs-CZ" dirty="0"/>
              <a:t> a avitaminóz se mj. projevuje i alterací dásní. Záněty podmíněné bakteriální infekcí souvisí s nedostatečnou ústní hygienou a kariézním chrupem. Příkladem zde je </a:t>
            </a:r>
            <a:r>
              <a:rPr lang="cs-CZ" dirty="0" err="1"/>
              <a:t>ulceromembranózní</a:t>
            </a:r>
            <a:r>
              <a:rPr lang="cs-CZ" dirty="0"/>
              <a:t> g</a:t>
            </a:r>
          </a:p>
          <a:p>
            <a:endParaRPr lang="cs-CZ" dirty="0"/>
          </a:p>
          <a:p>
            <a:r>
              <a:rPr lang="cs-CZ" dirty="0"/>
              <a:t>Aftózní neinfekční stomatitidy</a:t>
            </a:r>
          </a:p>
          <a:p>
            <a:r>
              <a:rPr lang="cs-CZ" dirty="0"/>
              <a:t>Pro ně jsou charakteristické výsevy puchýřků, zpravidla velikosti čočky, s vysoce zarudlým lemem, po exfoliaci roněním fibrinu vzniká </a:t>
            </a:r>
            <a:r>
              <a:rPr lang="cs-CZ" dirty="0" err="1"/>
              <a:t>pseudomembrána</a:t>
            </a:r>
            <a:r>
              <a:rPr lang="cs-CZ" dirty="0"/>
              <a:t>, histologicky bývá v afekci zjišťována </a:t>
            </a:r>
            <a:r>
              <a:rPr lang="cs-CZ" dirty="0" err="1"/>
              <a:t>vaskulitis</a:t>
            </a:r>
            <a:r>
              <a:rPr lang="cs-CZ" dirty="0"/>
              <a:t>. Do této skupiny patří mj. recidivující afty a </a:t>
            </a:r>
            <a:r>
              <a:rPr lang="cs-CZ" dirty="0" err="1"/>
              <a:t>Behçetova</a:t>
            </a:r>
            <a:r>
              <a:rPr lang="cs-CZ" dirty="0"/>
              <a:t> nemoc.. Recidivující aftózní stomatitida je poměrně časté onemocnění dětí a mladistvých, které však může pokračovat i v dospělosti. Příčina se hledá v nervové labilitě, způsobu výživy, špatném skusu, hormonální nerovnováze (u žen např. v premenstruu) a je znám též familiární výskyt. Afty jsou ojedinělé až nečetné a s oblibou vznikají na bukální sliznici, po stranách jazyka, patře, dásni. Doprovodnou je katarální stomatitida a zbytnění spádových uzlin. Na rozdíl od virové nerecidivující herpetické (aftózní) stomatitidy není </a:t>
            </a:r>
            <a:r>
              <a:rPr lang="cs-CZ" dirty="0" err="1"/>
              <a:t>sialorhea</a:t>
            </a:r>
            <a:r>
              <a:rPr lang="cs-CZ" dirty="0"/>
              <a:t>, zápach z úst, teplota a tendence ke krvácení. Hojení trvá obvykle týden a k recidivám dochází ve frekvenci týdnů až roků. </a:t>
            </a:r>
            <a:r>
              <a:rPr lang="cs-CZ" dirty="0" err="1"/>
              <a:t>Behçetova</a:t>
            </a:r>
            <a:r>
              <a:rPr lang="cs-CZ" dirty="0"/>
              <a:t> nemoc se projevuje rychle se hojícími nepočetnými aftózními erupcemi v dutině ústní, hltanu a na genitáliích, jsou kožní příznaky podobné </a:t>
            </a:r>
            <a:r>
              <a:rPr lang="cs-CZ" dirty="0" err="1"/>
              <a:t>erythema</a:t>
            </a:r>
            <a:r>
              <a:rPr lang="cs-CZ" dirty="0"/>
              <a:t> </a:t>
            </a:r>
            <a:r>
              <a:rPr lang="cs-CZ" dirty="0" err="1"/>
              <a:t>nodosum</a:t>
            </a:r>
            <a:r>
              <a:rPr lang="cs-CZ" dirty="0"/>
              <a:t> a příznaky oční. K ním se později přidružují poruchy senzibility, otoky kloubů, perikarditidy a myokarditidy, </a:t>
            </a:r>
            <a:r>
              <a:rPr lang="cs-CZ" dirty="0" err="1"/>
              <a:t>ulcera</a:t>
            </a:r>
            <a:r>
              <a:rPr lang="cs-CZ" dirty="0"/>
              <a:t> v trávicí soustavě. Vedoucím příznakem je recidivující jednostranná, často prchavá iritis, ohraničená zpočátku na </a:t>
            </a:r>
            <a:r>
              <a:rPr lang="cs-CZ" dirty="0" err="1"/>
              <a:t>hypopyon</a:t>
            </a:r>
            <a:r>
              <a:rPr lang="cs-CZ" dirty="0"/>
              <a:t>, později bývá postižen celý uveální trakt, dochází k otoku papily, postižení cév retiny s postupnou ztrátou zraku. K základním projevům mohou přistoupit též variabilní příznaky z postižení mozku, jeho drah a obalů. Onemocnění může mít období remisí. Etiopatogeneze je nejasná. Vedle symptomatické a paliativní léčby kortikoidy jsou účinná imunosupresiva, což poukazuje na autoimunitní onemocnění.. </a:t>
            </a:r>
          </a:p>
          <a:p>
            <a:endParaRPr lang="cs-CZ" b="1"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15</a:t>
            </a:fld>
            <a:endParaRPr lang="cs-CZ"/>
          </a:p>
        </p:txBody>
      </p:sp>
    </p:spTree>
    <p:extLst>
      <p:ext uri="{BB962C8B-B14F-4D97-AF65-F5344CB8AC3E}">
        <p14:creationId xmlns:p14="http://schemas.microsoft.com/office/powerpoint/2010/main" val="58438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0" i="0" dirty="0">
                <a:solidFill>
                  <a:srgbClr val="D4564C"/>
                </a:solidFill>
                <a:effectLst/>
                <a:latin typeface="Verdana" panose="020B0604030504040204" pitchFamily="34" charset="0"/>
              </a:rPr>
              <a:t>Zánět mandlí</a:t>
            </a:r>
          </a:p>
          <a:p>
            <a:pPr algn="l"/>
            <a:r>
              <a:rPr lang="cs-CZ" b="1" i="0" dirty="0">
                <a:solidFill>
                  <a:srgbClr val="000000"/>
                </a:solidFill>
                <a:effectLst/>
                <a:latin typeface="Verdana" panose="020B0604030504040204" pitchFamily="34" charset="0"/>
              </a:rPr>
              <a:t>Lymfatické uzliny</a:t>
            </a:r>
            <a:r>
              <a:rPr lang="cs-CZ" b="0" i="0" dirty="0">
                <a:solidFill>
                  <a:srgbClr val="000000"/>
                </a:solidFill>
                <a:effectLst/>
                <a:latin typeface="Verdana" panose="020B0604030504040204" pitchFamily="34" charset="0"/>
              </a:rPr>
              <a:t> (mandle), především krční a nosní, bývají postiženy infekčními záněty bakteriálními a virovými. Jsou známé jako anginy a jsou velice časté.</a:t>
            </a:r>
          </a:p>
          <a:p>
            <a:endParaRPr lang="cs-CZ" dirty="0"/>
          </a:p>
          <a:p>
            <a:pPr algn="l"/>
            <a:r>
              <a:rPr lang="cs-CZ" b="0" i="0" dirty="0">
                <a:solidFill>
                  <a:srgbClr val="D4564C"/>
                </a:solidFill>
                <a:effectLst/>
                <a:latin typeface="Verdana" panose="020B0604030504040204" pitchFamily="34" charset="0"/>
              </a:rPr>
              <a:t>Popis angíny </a:t>
            </a:r>
            <a:r>
              <a:rPr lang="cs-CZ" b="0" i="0" dirty="0">
                <a:solidFill>
                  <a:srgbClr val="8D3129"/>
                </a:solidFill>
                <a:effectLst/>
                <a:latin typeface="Verdana" panose="020B0604030504040204" pitchFamily="34" charset="0"/>
              </a:rPr>
              <a:t> </a:t>
            </a:r>
            <a:endParaRPr lang="cs-CZ" b="0" i="0" dirty="0">
              <a:solidFill>
                <a:srgbClr val="D4564C"/>
              </a:solidFill>
              <a:effectLst/>
              <a:latin typeface="Verdana" panose="020B0604030504040204" pitchFamily="34" charset="0"/>
            </a:endParaRPr>
          </a:p>
          <a:p>
            <a:pPr algn="l"/>
            <a:r>
              <a:rPr lang="cs-CZ" b="0" i="0" dirty="0">
                <a:solidFill>
                  <a:srgbClr val="000000"/>
                </a:solidFill>
                <a:effectLst/>
                <a:latin typeface="Verdana" panose="020B0604030504040204" pitchFamily="34" charset="0"/>
              </a:rPr>
              <a:t>Angína je většinou označována za onemocnění </a:t>
            </a:r>
            <a:r>
              <a:rPr lang="cs-CZ" b="1" i="0" dirty="0">
                <a:solidFill>
                  <a:srgbClr val="000000"/>
                </a:solidFill>
                <a:effectLst/>
                <a:latin typeface="Verdana" panose="020B0604030504040204" pitchFamily="34" charset="0"/>
              </a:rPr>
              <a:t>bakteriálního původu</a:t>
            </a:r>
            <a:r>
              <a:rPr lang="cs-CZ" b="0" i="0" dirty="0">
                <a:solidFill>
                  <a:srgbClr val="000000"/>
                </a:solidFill>
                <a:effectLst/>
                <a:latin typeface="Verdana" panose="020B0604030504040204" pitchFamily="34" charset="0"/>
              </a:rPr>
              <a:t>, které způsobuje nejčastěji některá bakterie z rodu </a:t>
            </a:r>
            <a:r>
              <a:rPr lang="cs-CZ" b="0" i="1" dirty="0">
                <a:solidFill>
                  <a:srgbClr val="000000"/>
                </a:solidFill>
                <a:effectLst/>
                <a:latin typeface="Verdana" panose="020B0604030504040204" pitchFamily="34" charset="0"/>
              </a:rPr>
              <a:t>Streptococcus</a:t>
            </a:r>
            <a:r>
              <a:rPr lang="cs-CZ" b="0" i="0" dirty="0">
                <a:solidFill>
                  <a:srgbClr val="000000"/>
                </a:solidFill>
                <a:effectLst/>
                <a:latin typeface="Verdana" panose="020B0604030504040204" pitchFamily="34" charset="0"/>
              </a:rPr>
              <a:t> (Streptococcus pyogenes, Streptococcus </a:t>
            </a:r>
            <a:r>
              <a:rPr lang="cs-CZ" b="0" i="0" dirty="0" err="1">
                <a:solidFill>
                  <a:srgbClr val="000000"/>
                </a:solidFill>
                <a:effectLst/>
                <a:latin typeface="Verdana" panose="020B0604030504040204" pitchFamily="34" charset="0"/>
              </a:rPr>
              <a:t>pneumoniae</a:t>
            </a:r>
            <a:r>
              <a:rPr lang="cs-CZ" b="0" i="0" dirty="0">
                <a:solidFill>
                  <a:srgbClr val="000000"/>
                </a:solidFill>
                <a:effectLst/>
                <a:latin typeface="Verdana" panose="020B0604030504040204" pitchFamily="34" charset="0"/>
              </a:rPr>
              <a:t>) nebo </a:t>
            </a:r>
            <a:r>
              <a:rPr lang="cs-CZ" b="0" i="1" dirty="0" err="1">
                <a:solidFill>
                  <a:srgbClr val="000000"/>
                </a:solidFill>
                <a:effectLst/>
                <a:latin typeface="Verdana" panose="020B0604030504040204" pitchFamily="34" charset="0"/>
              </a:rPr>
              <a:t>Stafylococcus</a:t>
            </a:r>
            <a:r>
              <a:rPr lang="cs-CZ" b="0" i="0" dirty="0">
                <a:solidFill>
                  <a:srgbClr val="000000"/>
                </a:solidFill>
                <a:effectLst/>
                <a:latin typeface="Verdana" panose="020B0604030504040204" pitchFamily="34" charset="0"/>
              </a:rPr>
              <a:t> (Staphylococcus aureus), ale nezřídka se setkáme s původcem </a:t>
            </a:r>
            <a:r>
              <a:rPr lang="cs-CZ" b="1" i="0" dirty="0">
                <a:solidFill>
                  <a:srgbClr val="000000"/>
                </a:solidFill>
                <a:effectLst/>
                <a:latin typeface="Verdana" panose="020B0604030504040204" pitchFamily="34" charset="0"/>
              </a:rPr>
              <a:t>virovým</a:t>
            </a:r>
            <a:r>
              <a:rPr lang="cs-CZ" b="0" i="0" dirty="0">
                <a:solidFill>
                  <a:srgbClr val="000000"/>
                </a:solidFill>
                <a:effectLst/>
                <a:latin typeface="Verdana" panose="020B0604030504040204" pitchFamily="34" charset="0"/>
              </a:rPr>
              <a:t> (herpetické viry, virus </a:t>
            </a:r>
            <a:r>
              <a:rPr lang="cs-CZ" b="0" i="0" dirty="0" err="1">
                <a:solidFill>
                  <a:srgbClr val="000000"/>
                </a:solidFill>
                <a:effectLst/>
                <a:latin typeface="Verdana" panose="020B0604030504040204" pitchFamily="34" charset="0"/>
              </a:rPr>
              <a:t>Epstain</a:t>
            </a:r>
            <a:r>
              <a:rPr lang="cs-CZ" b="0" i="0" dirty="0">
                <a:solidFill>
                  <a:srgbClr val="000000"/>
                </a:solidFill>
                <a:effectLst/>
                <a:latin typeface="Verdana" panose="020B0604030504040204" pitchFamily="34" charset="0"/>
              </a:rPr>
              <a:t>-Baarové), ba dokonce </a:t>
            </a:r>
            <a:r>
              <a:rPr lang="cs-CZ" b="1" i="0" dirty="0">
                <a:solidFill>
                  <a:srgbClr val="000000"/>
                </a:solidFill>
                <a:effectLst/>
                <a:latin typeface="Verdana" panose="020B0604030504040204" pitchFamily="34" charset="0"/>
              </a:rPr>
              <a:t>mykotickým</a:t>
            </a:r>
            <a:r>
              <a:rPr lang="cs-CZ" b="0" i="0" dirty="0">
                <a:solidFill>
                  <a:srgbClr val="000000"/>
                </a:solidFill>
                <a:effectLst/>
                <a:latin typeface="Verdana" panose="020B0604030504040204" pitchFamily="34" charset="0"/>
              </a:rPr>
              <a:t> (u lidí léčených imunosupresivy, či nemocných AIDS).</a:t>
            </a:r>
          </a:p>
          <a:p>
            <a:pPr algn="l"/>
            <a:r>
              <a:rPr lang="cs-CZ" b="0" i="0" dirty="0">
                <a:solidFill>
                  <a:srgbClr val="000000"/>
                </a:solidFill>
                <a:effectLst/>
                <a:latin typeface="Verdana" panose="020B0604030504040204" pitchFamily="34" charset="0"/>
              </a:rPr>
              <a:t>Kromě </a:t>
            </a:r>
            <a:r>
              <a:rPr lang="cs-CZ" b="1" i="0" dirty="0">
                <a:solidFill>
                  <a:srgbClr val="000000"/>
                </a:solidFill>
                <a:effectLst/>
                <a:latin typeface="Verdana" panose="020B0604030504040204" pitchFamily="34" charset="0"/>
              </a:rPr>
              <a:t>krčních mandlí</a:t>
            </a:r>
            <a:r>
              <a:rPr lang="cs-CZ" b="0" i="0" dirty="0">
                <a:solidFill>
                  <a:srgbClr val="000000"/>
                </a:solidFill>
                <a:effectLst/>
                <a:latin typeface="Verdana" panose="020B0604030504040204" pitchFamily="34" charset="0"/>
              </a:rPr>
              <a:t>, které jsou pokryty lymfatickou tkání a mají za úkol chránit organismus proti proniknutí infekce z potravy nebo vzduchu, postihuje také nejbližší okolí, kterým je kořen jazyka a přilehlá část hltanu.</a:t>
            </a:r>
          </a:p>
          <a:p>
            <a:pPr algn="l"/>
            <a:r>
              <a:rPr lang="cs-CZ" b="0" i="0" dirty="0">
                <a:solidFill>
                  <a:srgbClr val="000000"/>
                </a:solidFill>
                <a:effectLst/>
                <a:latin typeface="Verdana" panose="020B0604030504040204" pitchFamily="34" charset="0"/>
              </a:rPr>
              <a:t>Je to velice běžné onemocnění, neboť je přenosné </a:t>
            </a:r>
            <a:r>
              <a:rPr lang="cs-CZ" b="1" i="0" dirty="0">
                <a:solidFill>
                  <a:srgbClr val="000000"/>
                </a:solidFill>
                <a:effectLst/>
                <a:latin typeface="Verdana" panose="020B0604030504040204" pitchFamily="34" charset="0"/>
              </a:rPr>
              <a:t>kapénkovou infekcí</a:t>
            </a:r>
            <a:r>
              <a:rPr lang="cs-CZ" b="0" i="0" dirty="0">
                <a:solidFill>
                  <a:srgbClr val="000000"/>
                </a:solidFill>
                <a:effectLst/>
                <a:latin typeface="Verdana" panose="020B0604030504040204" pitchFamily="34" charset="0"/>
              </a:rPr>
              <a:t>, šířící se vzduchem. </a:t>
            </a:r>
            <a:r>
              <a:rPr lang="cs-CZ" b="1" i="0" dirty="0">
                <a:solidFill>
                  <a:srgbClr val="000000"/>
                </a:solidFill>
                <a:effectLst/>
                <a:latin typeface="Verdana" panose="020B0604030504040204" pitchFamily="34" charset="0"/>
              </a:rPr>
              <a:t>Inkubační doba</a:t>
            </a:r>
            <a:r>
              <a:rPr lang="cs-CZ" b="0" i="0" dirty="0">
                <a:solidFill>
                  <a:srgbClr val="000000"/>
                </a:solidFill>
                <a:effectLst/>
                <a:latin typeface="Verdana" panose="020B0604030504040204" pitchFamily="34" charset="0"/>
              </a:rPr>
              <a:t> (tzn. čas od nakažení po vypuknutí prvních příznaků) se pohybuje </a:t>
            </a:r>
            <a:r>
              <a:rPr lang="cs-CZ" b="1" i="0" dirty="0">
                <a:solidFill>
                  <a:srgbClr val="000000"/>
                </a:solidFill>
                <a:effectLst/>
                <a:latin typeface="Verdana" panose="020B0604030504040204" pitchFamily="34" charset="0"/>
              </a:rPr>
              <a:t>mezi jedním až třemi dny</a:t>
            </a:r>
            <a:r>
              <a:rPr lang="cs-CZ" b="0" i="0" dirty="0">
                <a:solidFill>
                  <a:srgbClr val="000000"/>
                </a:solidFill>
                <a:effectLst/>
                <a:latin typeface="Verdana" panose="020B0604030504040204" pitchFamily="34" charset="0"/>
              </a:rPr>
              <a:t>.</a:t>
            </a:r>
          </a:p>
          <a:p>
            <a:pPr algn="l"/>
            <a:r>
              <a:rPr lang="cs-CZ" b="0" i="0" dirty="0">
                <a:solidFill>
                  <a:srgbClr val="000000"/>
                </a:solidFill>
                <a:effectLst/>
                <a:latin typeface="Verdana" panose="020B0604030504040204" pitchFamily="34" charset="0"/>
              </a:rPr>
              <a:t>Tato nemoc je v současnosti poměrně snadno léčitelná, avšak pokud není léčba zahájena, může mít velice závažné následky, které se mohou projevit dokonce až po několika letech. V minulosti, před tím než byla vynalezena antibiotika, nebylo toto onemocnění sice tak časté jako dnes, ale komplikace byly o to závažnější. U těchto osob totiž nezřídka docházelo k </a:t>
            </a:r>
            <a:r>
              <a:rPr lang="cs-CZ" b="1" i="0" dirty="0">
                <a:solidFill>
                  <a:srgbClr val="000000"/>
                </a:solidFill>
                <a:effectLst/>
                <a:latin typeface="Verdana" panose="020B0604030504040204" pitchFamily="34" charset="0"/>
              </a:rPr>
              <a:t>revmatické horečce</a:t>
            </a:r>
            <a:r>
              <a:rPr lang="cs-CZ" b="0" i="0" dirty="0">
                <a:solidFill>
                  <a:srgbClr val="000000"/>
                </a:solidFill>
                <a:effectLst/>
                <a:latin typeface="Verdana" panose="020B0604030504040204" pitchFamily="34" charset="0"/>
              </a:rPr>
              <a:t>, která postihuje srdce a klouby.</a:t>
            </a:r>
          </a:p>
          <a:p>
            <a:pPr algn="l"/>
            <a:r>
              <a:rPr lang="cs-CZ" b="0" i="0" dirty="0">
                <a:solidFill>
                  <a:srgbClr val="D4564C"/>
                </a:solidFill>
                <a:effectLst/>
                <a:latin typeface="Verdana" panose="020B0604030504040204" pitchFamily="34" charset="0"/>
              </a:rPr>
              <a:t>Rizikové faktory angíny </a:t>
            </a:r>
            <a:r>
              <a:rPr lang="cs-CZ" b="0" i="0" dirty="0">
                <a:solidFill>
                  <a:srgbClr val="8D3129"/>
                </a:solidFill>
                <a:effectLst/>
                <a:latin typeface="Verdana" panose="020B0604030504040204" pitchFamily="34" charset="0"/>
              </a:rPr>
              <a:t> </a:t>
            </a:r>
            <a:endParaRPr lang="cs-CZ" b="0" i="0" dirty="0">
              <a:solidFill>
                <a:srgbClr val="D4564C"/>
              </a:solidFill>
              <a:effectLst/>
              <a:latin typeface="Verdana" panose="020B0604030504040204" pitchFamily="34" charset="0"/>
            </a:endParaRPr>
          </a:p>
          <a:p>
            <a:pPr algn="l"/>
            <a:r>
              <a:rPr lang="cs-CZ" b="0" i="0" dirty="0">
                <a:solidFill>
                  <a:srgbClr val="000000"/>
                </a:solidFill>
                <a:effectLst/>
                <a:latin typeface="Verdana" panose="020B0604030504040204" pitchFamily="34" charset="0"/>
              </a:rPr>
              <a:t>Tato nemoc velice často napadá osoby s oslabeným imunitním systém, především </a:t>
            </a:r>
            <a:r>
              <a:rPr lang="cs-CZ" b="1" i="0" dirty="0">
                <a:solidFill>
                  <a:srgbClr val="000000"/>
                </a:solidFill>
                <a:effectLst/>
                <a:latin typeface="Verdana" panose="020B0604030504040204" pitchFamily="34" charset="0"/>
              </a:rPr>
              <a:t>děti</a:t>
            </a:r>
            <a:r>
              <a:rPr lang="cs-CZ" b="0" i="0" dirty="0">
                <a:solidFill>
                  <a:srgbClr val="000000"/>
                </a:solidFill>
                <a:effectLst/>
                <a:latin typeface="Verdana" panose="020B0604030504040204" pitchFamily="34" charset="0"/>
              </a:rPr>
              <a:t> školního věku, které bývají infikováni nejčastěji svými spolužáky, rodiči nebo jinými osobami v jejich okolí.</a:t>
            </a:r>
          </a:p>
          <a:p>
            <a:pPr algn="l"/>
            <a:r>
              <a:rPr lang="cs-CZ" b="0" i="0" dirty="0">
                <a:solidFill>
                  <a:srgbClr val="000000"/>
                </a:solidFill>
                <a:effectLst/>
                <a:latin typeface="Verdana" panose="020B0604030504040204" pitchFamily="34" charset="0"/>
              </a:rPr>
              <a:t>Člověk, který má ve svém organismu skryty choroboplodné zárodky angíny nemusí mít žádné projevy tohoto onemocnění, ale i přesto je tzv. </a:t>
            </a:r>
            <a:r>
              <a:rPr lang="cs-CZ" b="1" i="0" dirty="0">
                <a:solidFill>
                  <a:srgbClr val="000000"/>
                </a:solidFill>
                <a:effectLst/>
                <a:latin typeface="Verdana" panose="020B0604030504040204" pitchFamily="34" charset="0"/>
              </a:rPr>
              <a:t>bacilonosičem</a:t>
            </a:r>
            <a:r>
              <a:rPr lang="cs-CZ" b="0" i="0" dirty="0">
                <a:solidFill>
                  <a:srgbClr val="000000"/>
                </a:solidFill>
                <a:effectLst/>
                <a:latin typeface="Verdana" panose="020B0604030504040204" pitchFamily="34" charset="0"/>
              </a:rPr>
              <a:t>. To znamená, že i když u něho samotného nemoc nepropukla, může přenést infekci na někoho jiného, u koho se projevit může. Proto se angíně nevyhnou ani dospělí a staří lidé.</a:t>
            </a:r>
          </a:p>
          <a:p>
            <a:pPr algn="l"/>
            <a:r>
              <a:rPr lang="cs-CZ" b="0" i="0" dirty="0">
                <a:solidFill>
                  <a:srgbClr val="000000"/>
                </a:solidFill>
                <a:effectLst/>
                <a:latin typeface="Verdana" panose="020B0604030504040204" pitchFamily="34" charset="0"/>
              </a:rPr>
              <a:t>Zda u nás onemocnění propukne nebo ne, závisí na naší </a:t>
            </a:r>
            <a:r>
              <a:rPr lang="cs-CZ" b="1" i="0" dirty="0">
                <a:solidFill>
                  <a:srgbClr val="000000"/>
                </a:solidFill>
                <a:effectLst/>
                <a:latin typeface="Verdana" panose="020B0604030504040204" pitchFamily="34" charset="0"/>
              </a:rPr>
              <a:t>obranyschopnosti</a:t>
            </a:r>
            <a:r>
              <a:rPr lang="cs-CZ" b="0" i="0" dirty="0">
                <a:solidFill>
                  <a:srgbClr val="000000"/>
                </a:solidFill>
                <a:effectLst/>
                <a:latin typeface="Verdana" panose="020B0604030504040204" pitchFamily="34" charset="0"/>
              </a:rPr>
              <a:t> a na </a:t>
            </a:r>
            <a:r>
              <a:rPr lang="cs-CZ" b="1" i="0" dirty="0">
                <a:solidFill>
                  <a:srgbClr val="000000"/>
                </a:solidFill>
                <a:effectLst/>
                <a:latin typeface="Verdana" panose="020B0604030504040204" pitchFamily="34" charset="0"/>
              </a:rPr>
              <a:t>agresivitě</a:t>
            </a:r>
            <a:r>
              <a:rPr lang="cs-CZ" b="0" i="0" dirty="0">
                <a:solidFill>
                  <a:srgbClr val="000000"/>
                </a:solidFill>
                <a:effectLst/>
                <a:latin typeface="Verdana" panose="020B0604030504040204" pitchFamily="34" charset="0"/>
              </a:rPr>
              <a:t> a </a:t>
            </a:r>
            <a:r>
              <a:rPr lang="cs-CZ" b="1" i="0" dirty="0">
                <a:solidFill>
                  <a:srgbClr val="000000"/>
                </a:solidFill>
                <a:effectLst/>
                <a:latin typeface="Verdana" panose="020B0604030504040204" pitchFamily="34" charset="0"/>
              </a:rPr>
              <a:t>množství</a:t>
            </a:r>
            <a:r>
              <a:rPr lang="cs-CZ" b="0" i="0" dirty="0">
                <a:solidFill>
                  <a:srgbClr val="000000"/>
                </a:solidFill>
                <a:effectLst/>
                <a:latin typeface="Verdana" panose="020B0604030504040204" pitchFamily="34" charset="0"/>
              </a:rPr>
              <a:t> přítomné bakterie (viru, aj.).</a:t>
            </a:r>
          </a:p>
          <a:p>
            <a:pPr algn="l"/>
            <a:r>
              <a:rPr lang="cs-CZ" b="0" i="0" dirty="0">
                <a:solidFill>
                  <a:srgbClr val="000000"/>
                </a:solidFill>
                <a:effectLst/>
                <a:latin typeface="Verdana" panose="020B0604030504040204" pitchFamily="34" charset="0"/>
              </a:rPr>
              <a:t>Streptokoky jsou mnohdy v organismu přítomny, aniž by mu škodily, avšak jen do té doby než dojde k jeho vyčerpání. Nejvyšší riziko vzniku bývá v chladných měsících, nejčastěji </a:t>
            </a:r>
            <a:r>
              <a:rPr lang="cs-CZ" b="1" i="0" dirty="0">
                <a:solidFill>
                  <a:srgbClr val="000000"/>
                </a:solidFill>
                <a:effectLst/>
                <a:latin typeface="Verdana" panose="020B0604030504040204" pitchFamily="34" charset="0"/>
              </a:rPr>
              <a:t>na podzim</a:t>
            </a:r>
            <a:r>
              <a:rPr lang="cs-CZ" b="0" i="0" dirty="0">
                <a:solidFill>
                  <a:srgbClr val="000000"/>
                </a:solidFill>
                <a:effectLst/>
                <a:latin typeface="Verdana" panose="020B0604030504040204" pitchFamily="34" charset="0"/>
              </a:rPr>
              <a:t>, a v období náhlých klimatických změn.</a:t>
            </a:r>
          </a:p>
          <a:p>
            <a:pPr algn="l"/>
            <a:r>
              <a:rPr lang="cs-CZ" b="0" i="0" dirty="0">
                <a:solidFill>
                  <a:srgbClr val="000000"/>
                </a:solidFill>
                <a:effectLst/>
                <a:latin typeface="Verdana" panose="020B0604030504040204" pitchFamily="34" charset="0"/>
              </a:rPr>
              <a:t>Na vině může být i psychický a fyzický </a:t>
            </a:r>
            <a:r>
              <a:rPr lang="cs-CZ" b="1" i="0" dirty="0">
                <a:solidFill>
                  <a:srgbClr val="000000"/>
                </a:solidFill>
                <a:effectLst/>
                <a:latin typeface="Verdana" panose="020B0604030504040204" pitchFamily="34" charset="0"/>
              </a:rPr>
              <a:t>stres</a:t>
            </a:r>
            <a:r>
              <a:rPr lang="cs-CZ" b="0" i="0" dirty="0">
                <a:solidFill>
                  <a:srgbClr val="000000"/>
                </a:solidFill>
                <a:effectLst/>
                <a:latin typeface="Verdana" panose="020B0604030504040204" pitchFamily="34" charset="0"/>
              </a:rPr>
              <a:t>.</a:t>
            </a:r>
          </a:p>
          <a:p>
            <a:endParaRPr lang="cs-CZ" dirty="0"/>
          </a:p>
          <a:p>
            <a:pPr algn="l"/>
            <a:r>
              <a:rPr lang="cs-CZ" b="0" i="0" dirty="0">
                <a:solidFill>
                  <a:srgbClr val="D4564C"/>
                </a:solidFill>
                <a:effectLst/>
                <a:latin typeface="Verdana" panose="020B0604030504040204" pitchFamily="34" charset="0"/>
              </a:rPr>
              <a:t>Příznaky a projevy angíny </a:t>
            </a:r>
            <a:r>
              <a:rPr lang="cs-CZ" b="0" i="0" dirty="0">
                <a:solidFill>
                  <a:srgbClr val="8D3129"/>
                </a:solidFill>
                <a:effectLst/>
                <a:latin typeface="Verdana" panose="020B0604030504040204" pitchFamily="34" charset="0"/>
              </a:rPr>
              <a:t> </a:t>
            </a:r>
            <a:endParaRPr lang="cs-CZ" b="0" i="0" dirty="0">
              <a:solidFill>
                <a:srgbClr val="D4564C"/>
              </a:solidFill>
              <a:effectLst/>
              <a:latin typeface="Verdana" panose="020B0604030504040204" pitchFamily="34" charset="0"/>
            </a:endParaRPr>
          </a:p>
          <a:p>
            <a:pPr algn="l"/>
            <a:r>
              <a:rPr lang="cs-CZ" b="0" i="0" dirty="0">
                <a:solidFill>
                  <a:srgbClr val="000000"/>
                </a:solidFill>
                <a:effectLst/>
                <a:latin typeface="Verdana" panose="020B0604030504040204" pitchFamily="34" charset="0"/>
              </a:rPr>
              <a:t>Propuknutí prvních příznaků je často spojené s nepříjemným </a:t>
            </a:r>
            <a:r>
              <a:rPr lang="cs-CZ" b="1" i="0" dirty="0">
                <a:solidFill>
                  <a:srgbClr val="000000"/>
                </a:solidFill>
                <a:effectLst/>
                <a:latin typeface="Verdana" panose="020B0604030504040204" pitchFamily="34" charset="0"/>
              </a:rPr>
              <a:t>škrábáním</a:t>
            </a:r>
            <a:r>
              <a:rPr lang="cs-CZ" b="0" i="0" dirty="0">
                <a:solidFill>
                  <a:srgbClr val="000000"/>
                </a:solidFill>
                <a:effectLst/>
                <a:latin typeface="Verdana" panose="020B0604030504040204" pitchFamily="34" charset="0"/>
              </a:rPr>
              <a:t> v krku, </a:t>
            </a:r>
            <a:r>
              <a:rPr lang="cs-CZ" b="1" i="0" dirty="0">
                <a:solidFill>
                  <a:srgbClr val="000000"/>
                </a:solidFill>
                <a:effectLst/>
                <a:latin typeface="Verdana" panose="020B0604030504040204" pitchFamily="34" charset="0"/>
              </a:rPr>
              <a:t>potížemi s polykáním</a:t>
            </a:r>
            <a:r>
              <a:rPr lang="cs-CZ" b="0" i="0" dirty="0">
                <a:solidFill>
                  <a:srgbClr val="000000"/>
                </a:solidFill>
                <a:effectLst/>
                <a:latin typeface="Verdana" panose="020B0604030504040204" pitchFamily="34" charset="0"/>
              </a:rPr>
              <a:t> a </a:t>
            </a:r>
            <a:r>
              <a:rPr lang="cs-CZ" b="1" i="0" dirty="0">
                <a:solidFill>
                  <a:srgbClr val="000000"/>
                </a:solidFill>
                <a:effectLst/>
                <a:latin typeface="Verdana" panose="020B0604030504040204" pitchFamily="34" charset="0"/>
              </a:rPr>
              <a:t>ucpaným nosem</a:t>
            </a:r>
            <a:r>
              <a:rPr lang="cs-CZ" b="0" i="0" dirty="0">
                <a:solidFill>
                  <a:srgbClr val="000000"/>
                </a:solidFill>
                <a:effectLst/>
                <a:latin typeface="Verdana" panose="020B0604030504040204" pitchFamily="34" charset="0"/>
              </a:rPr>
              <a:t>.</a:t>
            </a:r>
          </a:p>
          <a:p>
            <a:pPr algn="l"/>
            <a:r>
              <a:rPr lang="cs-CZ" b="0" i="0" dirty="0">
                <a:solidFill>
                  <a:srgbClr val="000000"/>
                </a:solidFill>
                <a:effectLst/>
                <a:latin typeface="Verdana" panose="020B0604030504040204" pitchFamily="34" charset="0"/>
              </a:rPr>
              <a:t>Nemocní mají velké obtíže s příjmem potravy, neboť je pro ně velice bolestivý.</a:t>
            </a:r>
          </a:p>
          <a:p>
            <a:pPr algn="l"/>
            <a:r>
              <a:rPr lang="cs-CZ" b="0" i="0" dirty="0">
                <a:solidFill>
                  <a:srgbClr val="000000"/>
                </a:solidFill>
                <a:effectLst/>
                <a:latin typeface="Verdana" panose="020B0604030504040204" pitchFamily="34" charset="0"/>
              </a:rPr>
              <a:t>Mezi hlavní příznaky angíny patří stále se zvětšující </a:t>
            </a:r>
            <a:r>
              <a:rPr lang="cs-CZ" b="1" i="0" dirty="0">
                <a:solidFill>
                  <a:srgbClr val="000000"/>
                </a:solidFill>
                <a:effectLst/>
                <a:latin typeface="Verdana" panose="020B0604030504040204" pitchFamily="34" charset="0"/>
              </a:rPr>
              <a:t>bolest v krku</a:t>
            </a:r>
            <a:r>
              <a:rPr lang="cs-CZ" b="0" i="0" dirty="0">
                <a:solidFill>
                  <a:srgbClr val="000000"/>
                </a:solidFill>
                <a:effectLst/>
                <a:latin typeface="Verdana" panose="020B0604030504040204" pitchFamily="34" charset="0"/>
              </a:rPr>
              <a:t>, která je přítomna především při polykání, ale i zívání a může vystřelovat do uší.</a:t>
            </a:r>
          </a:p>
          <a:p>
            <a:pPr algn="l"/>
            <a:r>
              <a:rPr lang="cs-CZ" b="0" i="0" dirty="0">
                <a:solidFill>
                  <a:srgbClr val="000000"/>
                </a:solidFill>
                <a:effectLst/>
                <a:latin typeface="Verdana" panose="020B0604030504040204" pitchFamily="34" charset="0"/>
              </a:rPr>
              <a:t>Součástí může být i </a:t>
            </a:r>
            <a:r>
              <a:rPr lang="cs-CZ" b="1" i="0" dirty="0">
                <a:solidFill>
                  <a:srgbClr val="000000"/>
                </a:solidFill>
                <a:effectLst/>
                <a:latin typeface="Verdana" panose="020B0604030504040204" pitchFamily="34" charset="0"/>
              </a:rPr>
              <a:t>horečka nad 38°C</a:t>
            </a:r>
            <a:r>
              <a:rPr lang="cs-CZ" b="0" i="0" dirty="0">
                <a:solidFill>
                  <a:srgbClr val="000000"/>
                </a:solidFill>
                <a:effectLst/>
                <a:latin typeface="Verdana" panose="020B0604030504040204" pitchFamily="34" charset="0"/>
              </a:rPr>
              <a:t>, či zvýšená teplota a zimnice, ale tento příznak se vůbec objevit nemusí.</a:t>
            </a:r>
          </a:p>
          <a:p>
            <a:pPr algn="l"/>
            <a:r>
              <a:rPr lang="cs-CZ" b="0" i="0" dirty="0">
                <a:solidFill>
                  <a:srgbClr val="000000"/>
                </a:solidFill>
                <a:effectLst/>
                <a:latin typeface="Verdana" panose="020B0604030504040204" pitchFamily="34" charset="0"/>
              </a:rPr>
              <a:t>Typické je </a:t>
            </a:r>
            <a:r>
              <a:rPr lang="cs-CZ" b="1" i="0" dirty="0">
                <a:solidFill>
                  <a:srgbClr val="000000"/>
                </a:solidFill>
                <a:effectLst/>
                <a:latin typeface="Verdana" panose="020B0604030504040204" pitchFamily="34" charset="0"/>
              </a:rPr>
              <a:t>zarudnutí patra</a:t>
            </a:r>
            <a:r>
              <a:rPr lang="cs-CZ" b="0" i="0" dirty="0">
                <a:solidFill>
                  <a:srgbClr val="000000"/>
                </a:solidFill>
                <a:effectLst/>
                <a:latin typeface="Verdana" panose="020B0604030504040204" pitchFamily="34" charset="0"/>
              </a:rPr>
              <a:t> a </a:t>
            </a:r>
            <a:r>
              <a:rPr lang="cs-CZ" b="1" i="0" dirty="0">
                <a:solidFill>
                  <a:srgbClr val="000000"/>
                </a:solidFill>
                <a:effectLst/>
                <a:latin typeface="Verdana" panose="020B0604030504040204" pitchFamily="34" charset="0"/>
              </a:rPr>
              <a:t>zduření mandlí</a:t>
            </a:r>
            <a:r>
              <a:rPr lang="cs-CZ" b="0" i="0" dirty="0">
                <a:solidFill>
                  <a:srgbClr val="000000"/>
                </a:solidFill>
                <a:effectLst/>
                <a:latin typeface="Verdana" panose="020B0604030504040204" pitchFamily="34" charset="0"/>
              </a:rPr>
              <a:t>, na nichž se objevují malé </a:t>
            </a:r>
            <a:r>
              <a:rPr lang="cs-CZ" b="1" i="0" dirty="0">
                <a:solidFill>
                  <a:srgbClr val="000000"/>
                </a:solidFill>
                <a:effectLst/>
                <a:latin typeface="Verdana" panose="020B0604030504040204" pitchFamily="34" charset="0"/>
              </a:rPr>
              <a:t>bílé tečky (hnisavé čepy)</a:t>
            </a:r>
            <a:r>
              <a:rPr lang="cs-CZ" b="0" i="0" dirty="0">
                <a:solidFill>
                  <a:srgbClr val="000000"/>
                </a:solidFill>
                <a:effectLst/>
                <a:latin typeface="Verdana" panose="020B0604030504040204" pitchFamily="34" charset="0"/>
              </a:rPr>
              <a:t>.</a:t>
            </a:r>
          </a:p>
          <a:p>
            <a:pPr algn="l"/>
            <a:r>
              <a:rPr lang="cs-CZ" b="0" i="0" dirty="0">
                <a:solidFill>
                  <a:srgbClr val="000000"/>
                </a:solidFill>
                <a:effectLst/>
                <a:latin typeface="Verdana" panose="020B0604030504040204" pitchFamily="34" charset="0"/>
              </a:rPr>
              <a:t>Poté nastává také </a:t>
            </a:r>
            <a:r>
              <a:rPr lang="cs-CZ" b="1" i="0" dirty="0">
                <a:solidFill>
                  <a:srgbClr val="000000"/>
                </a:solidFill>
                <a:effectLst/>
                <a:latin typeface="Verdana" panose="020B0604030504040204" pitchFamily="34" charset="0"/>
              </a:rPr>
              <a:t>zvětšení (zduření) mízních uzlin</a:t>
            </a:r>
            <a:r>
              <a:rPr lang="cs-CZ" b="0" i="0" dirty="0">
                <a:solidFill>
                  <a:srgbClr val="000000"/>
                </a:solidFill>
                <a:effectLst/>
                <a:latin typeface="Verdana" panose="020B0604030504040204" pitchFamily="34" charset="0"/>
              </a:rPr>
              <a:t> v nejbližším okolí (pod dolní čelistí a před ušima).</a:t>
            </a:r>
          </a:p>
          <a:p>
            <a:pPr algn="l"/>
            <a:r>
              <a:rPr lang="cs-CZ" b="0" i="0" dirty="0">
                <a:solidFill>
                  <a:srgbClr val="000000"/>
                </a:solidFill>
                <a:effectLst/>
                <a:latin typeface="Verdana" panose="020B0604030504040204" pitchFamily="34" charset="0"/>
              </a:rPr>
              <a:t>U malých dětí se mohou objevit i těžkosti s dýcháním, bolesti břicha a zvracení.</a:t>
            </a:r>
          </a:p>
          <a:p>
            <a:pPr algn="l"/>
            <a:r>
              <a:rPr lang="cs-CZ" b="0" i="0" dirty="0">
                <a:solidFill>
                  <a:srgbClr val="000000"/>
                </a:solidFill>
                <a:effectLst/>
                <a:latin typeface="Verdana" panose="020B0604030504040204" pitchFamily="34" charset="0"/>
              </a:rPr>
              <a:t>Při pohledu do krku nemocného si můžeme povšimnout žlutobílého či šedobílého </a:t>
            </a:r>
            <a:r>
              <a:rPr lang="cs-CZ" b="1" i="0" dirty="0">
                <a:solidFill>
                  <a:srgbClr val="000000"/>
                </a:solidFill>
                <a:effectLst/>
                <a:latin typeface="Verdana" panose="020B0604030504040204" pitchFamily="34" charset="0"/>
              </a:rPr>
              <a:t>povlaku</a:t>
            </a:r>
            <a:r>
              <a:rPr lang="cs-CZ" b="0" i="0" dirty="0">
                <a:solidFill>
                  <a:srgbClr val="000000"/>
                </a:solidFill>
                <a:effectLst/>
                <a:latin typeface="Verdana" panose="020B0604030504040204" pitchFamily="34" charset="0"/>
              </a:rPr>
              <a:t> na mandlích.</a:t>
            </a:r>
          </a:p>
          <a:p>
            <a:pPr algn="l"/>
            <a:r>
              <a:rPr lang="cs-CZ" b="1" i="0" dirty="0">
                <a:solidFill>
                  <a:srgbClr val="000000"/>
                </a:solidFill>
                <a:effectLst/>
                <a:latin typeface="Verdana" panose="020B0604030504040204" pitchFamily="34" charset="0"/>
              </a:rPr>
              <a:t>Chronická tonzilitida</a:t>
            </a:r>
            <a:r>
              <a:rPr lang="cs-CZ" b="0" i="0" dirty="0">
                <a:solidFill>
                  <a:srgbClr val="000000"/>
                </a:solidFill>
                <a:effectLst/>
                <a:latin typeface="Verdana" panose="020B0604030504040204" pitchFamily="34" charset="0"/>
              </a:rPr>
              <a:t> se projevuje </a:t>
            </a:r>
            <a:r>
              <a:rPr lang="cs-CZ" b="1" i="0" dirty="0">
                <a:solidFill>
                  <a:srgbClr val="000000"/>
                </a:solidFill>
                <a:effectLst/>
                <a:latin typeface="Verdana" panose="020B0604030504040204" pitchFamily="34" charset="0"/>
              </a:rPr>
              <a:t>zápachem z úst</a:t>
            </a:r>
            <a:r>
              <a:rPr lang="cs-CZ" b="0" i="0" dirty="0">
                <a:solidFill>
                  <a:srgbClr val="000000"/>
                </a:solidFill>
                <a:effectLst/>
                <a:latin typeface="Verdana" panose="020B0604030504040204" pitchFamily="34" charset="0"/>
              </a:rPr>
              <a:t>, pocitem tlaku v mandlích a cizího tělesa v krku. Není tak dobře rozpoznatelná jako akutní forma, neboť nález nebývá tak snadno rozlišitelný od normálního stavu.</a:t>
            </a:r>
          </a:p>
          <a:p>
            <a:pPr algn="l"/>
            <a:r>
              <a:rPr lang="cs-CZ" b="0" i="0" dirty="0">
                <a:solidFill>
                  <a:srgbClr val="D4564C"/>
                </a:solidFill>
                <a:effectLst/>
                <a:latin typeface="Verdana" panose="020B0604030504040204" pitchFamily="34" charset="0"/>
              </a:rPr>
              <a:t>Léčba angíny </a:t>
            </a:r>
            <a:r>
              <a:rPr lang="cs-CZ" b="0" i="0" dirty="0">
                <a:solidFill>
                  <a:srgbClr val="8D3129"/>
                </a:solidFill>
                <a:effectLst/>
                <a:latin typeface="Verdana" panose="020B0604030504040204" pitchFamily="34" charset="0"/>
              </a:rPr>
              <a:t> </a:t>
            </a:r>
            <a:endParaRPr lang="cs-CZ" b="0" i="0" dirty="0">
              <a:solidFill>
                <a:srgbClr val="D4564C"/>
              </a:solidFill>
              <a:effectLst/>
              <a:latin typeface="Verdana" panose="020B0604030504040204" pitchFamily="34" charset="0"/>
            </a:endParaRPr>
          </a:p>
          <a:p>
            <a:pPr algn="l"/>
            <a:r>
              <a:rPr lang="cs-CZ" b="0" i="0" dirty="0">
                <a:solidFill>
                  <a:srgbClr val="000000"/>
                </a:solidFill>
                <a:effectLst/>
                <a:latin typeface="Verdana" panose="020B0604030504040204" pitchFamily="34" charset="0"/>
              </a:rPr>
              <a:t>Pokud máte některé z těchto příznaků, je bezesporu nutné </a:t>
            </a:r>
            <a:r>
              <a:rPr lang="cs-CZ" b="1" i="0" dirty="0">
                <a:solidFill>
                  <a:srgbClr val="000000"/>
                </a:solidFill>
                <a:effectLst/>
                <a:latin typeface="Verdana" panose="020B0604030504040204" pitchFamily="34" charset="0"/>
              </a:rPr>
              <a:t>navštívit lékaře</a:t>
            </a:r>
            <a:r>
              <a:rPr lang="cs-CZ" b="0" i="0" dirty="0">
                <a:solidFill>
                  <a:srgbClr val="000000"/>
                </a:solidFill>
                <a:effectLst/>
                <a:latin typeface="Verdana" panose="020B0604030504040204" pitchFamily="34" charset="0"/>
              </a:rPr>
              <a:t>. Přechozená angína může totiž způsobit mnoho komplikací, viz níže.</a:t>
            </a:r>
          </a:p>
          <a:p>
            <a:pPr algn="l"/>
            <a:r>
              <a:rPr lang="cs-CZ" b="0" i="0" dirty="0">
                <a:solidFill>
                  <a:srgbClr val="000000"/>
                </a:solidFill>
                <a:effectLst/>
                <a:latin typeface="Verdana" panose="020B0604030504040204" pitchFamily="34" charset="0"/>
              </a:rPr>
              <a:t>Praktický doktor provede </a:t>
            </a:r>
            <a:r>
              <a:rPr lang="cs-CZ" b="1" i="0" dirty="0">
                <a:solidFill>
                  <a:srgbClr val="000000"/>
                </a:solidFill>
                <a:effectLst/>
                <a:latin typeface="Verdana" panose="020B0604030504040204" pitchFamily="34" charset="0"/>
              </a:rPr>
              <a:t>výtěr z krku</a:t>
            </a:r>
            <a:r>
              <a:rPr lang="cs-CZ" b="0" i="0" dirty="0">
                <a:solidFill>
                  <a:srgbClr val="000000"/>
                </a:solidFill>
                <a:effectLst/>
                <a:latin typeface="Verdana" panose="020B0604030504040204" pitchFamily="34" charset="0"/>
              </a:rPr>
              <a:t>, podívá se na zarudnutí mandlí a okolí a prohmatá mízní uzliny. Častý je také odběr krve, z nějž se dá pomocí sedimentace určit v jakém rozsahu je organismus napadený zánětem.</a:t>
            </a:r>
          </a:p>
          <a:p>
            <a:pPr algn="l"/>
            <a:r>
              <a:rPr lang="cs-CZ" b="0" i="0" dirty="0">
                <a:solidFill>
                  <a:srgbClr val="000000"/>
                </a:solidFill>
                <a:effectLst/>
                <a:latin typeface="Verdana" panose="020B0604030504040204" pitchFamily="34" charset="0"/>
              </a:rPr>
              <a:t>Při podezření na streptokokovou infekci jsou okamžitě nasazena </a:t>
            </a:r>
            <a:r>
              <a:rPr lang="cs-CZ" b="1" i="0" dirty="0">
                <a:solidFill>
                  <a:srgbClr val="000000"/>
                </a:solidFill>
                <a:effectLst/>
                <a:latin typeface="Verdana" panose="020B0604030504040204" pitchFamily="34" charset="0"/>
              </a:rPr>
              <a:t>antibiotika</a:t>
            </a:r>
            <a:r>
              <a:rPr lang="cs-CZ" b="0" i="0" dirty="0">
                <a:solidFill>
                  <a:srgbClr val="000000"/>
                </a:solidFill>
                <a:effectLst/>
                <a:latin typeface="Verdana" panose="020B0604030504040204" pitchFamily="34" charset="0"/>
              </a:rPr>
              <a:t>. V případě nejasností se čeká na výsledky výtěru. Ty odhalí přesně, o jakou nákazu se jedná a lékař pak zvolí vhodná farmaka. Nejčastěji bývá u nemocných aplikováno nejstarší antibiotikum, penicilin, který má velmi rychlý účinek, a současně s ním se podávají léky proti horečce (</a:t>
            </a:r>
            <a:r>
              <a:rPr lang="cs-CZ" b="1" i="0" dirty="0">
                <a:solidFill>
                  <a:srgbClr val="000000"/>
                </a:solidFill>
                <a:effectLst/>
                <a:latin typeface="Verdana" panose="020B0604030504040204" pitchFamily="34" charset="0"/>
              </a:rPr>
              <a:t>antipyretika</a:t>
            </a:r>
            <a:r>
              <a:rPr lang="cs-CZ" b="0" i="0" dirty="0">
                <a:solidFill>
                  <a:srgbClr val="000000"/>
                </a:solidFill>
                <a:effectLst/>
                <a:latin typeface="Verdana" panose="020B0604030504040204" pitchFamily="34" charset="0"/>
              </a:rPr>
              <a:t>) a proti bolesti (</a:t>
            </a:r>
            <a:r>
              <a:rPr lang="cs-CZ" b="1" i="0" dirty="0">
                <a:solidFill>
                  <a:srgbClr val="000000"/>
                </a:solidFill>
                <a:effectLst/>
                <a:latin typeface="Verdana" panose="020B0604030504040204" pitchFamily="34" charset="0"/>
              </a:rPr>
              <a:t>analgetika</a:t>
            </a:r>
            <a:r>
              <a:rPr lang="cs-CZ" b="0" i="0" dirty="0">
                <a:solidFill>
                  <a:srgbClr val="000000"/>
                </a:solidFill>
                <a:effectLst/>
                <a:latin typeface="Verdana" panose="020B0604030504040204" pitchFamily="34" charset="0"/>
              </a:rPr>
              <a:t>). Rychlá úleva a odeznění příznaků ale mnohdy vede řadu lidí s užíváním antibiotik skončit. Důležité je však dodržet přesnou dobu dávkování a neukončovat léčbu dříve než za sedm dní. Pobyt v posteli s dostatkem tekutin a kašovitou stravou je nutností!</a:t>
            </a:r>
          </a:p>
          <a:p>
            <a:pPr algn="l"/>
            <a:r>
              <a:rPr lang="cs-CZ" b="0" i="0" dirty="0">
                <a:solidFill>
                  <a:srgbClr val="000000"/>
                </a:solidFill>
                <a:effectLst/>
                <a:latin typeface="Verdana" panose="020B0604030504040204" pitchFamily="34" charset="0"/>
              </a:rPr>
              <a:t>Účinná v boji s bolestí jsou také různá </a:t>
            </a:r>
            <a:r>
              <a:rPr lang="cs-CZ" b="1" i="0" dirty="0">
                <a:solidFill>
                  <a:srgbClr val="000000"/>
                </a:solidFill>
                <a:effectLst/>
                <a:latin typeface="Verdana" panose="020B0604030504040204" pitchFamily="34" charset="0"/>
              </a:rPr>
              <a:t>kloktadla</a:t>
            </a:r>
            <a:r>
              <a:rPr lang="cs-CZ" b="0" i="0" dirty="0">
                <a:solidFill>
                  <a:srgbClr val="000000"/>
                </a:solidFill>
                <a:effectLst/>
                <a:latin typeface="Verdana" panose="020B0604030504040204" pitchFamily="34" charset="0"/>
              </a:rPr>
              <a:t> a </a:t>
            </a:r>
            <a:r>
              <a:rPr lang="cs-CZ" b="1" i="0" dirty="0" err="1">
                <a:solidFill>
                  <a:srgbClr val="000000"/>
                </a:solidFill>
                <a:effectLst/>
                <a:latin typeface="Verdana" panose="020B0604030504040204" pitchFamily="34" charset="0"/>
              </a:rPr>
              <a:t>Priessnitzův</a:t>
            </a:r>
            <a:r>
              <a:rPr lang="cs-CZ" b="1" i="0" dirty="0">
                <a:solidFill>
                  <a:srgbClr val="000000"/>
                </a:solidFill>
                <a:effectLst/>
                <a:latin typeface="Verdana" panose="020B0604030504040204" pitchFamily="34" charset="0"/>
              </a:rPr>
              <a:t> obklad</a:t>
            </a:r>
            <a:r>
              <a:rPr lang="cs-CZ" b="0" i="0" dirty="0">
                <a:solidFill>
                  <a:srgbClr val="000000"/>
                </a:solidFill>
                <a:effectLst/>
                <a:latin typeface="Verdana" panose="020B0604030504040204" pitchFamily="34" charset="0"/>
              </a:rPr>
              <a:t>, který se skládá ze studeného mokrého obkladu překrytého igelitem a suchým ručníkem. Ten si omotáte kolem krku a necháte působit asi 30 minut.</a:t>
            </a:r>
          </a:p>
          <a:p>
            <a:pPr algn="l"/>
            <a:r>
              <a:rPr lang="cs-CZ" b="0" i="0" dirty="0">
                <a:solidFill>
                  <a:srgbClr val="000000"/>
                </a:solidFill>
                <a:effectLst/>
                <a:latin typeface="Verdana" panose="020B0604030504040204" pitchFamily="34" charset="0"/>
              </a:rPr>
              <a:t>Na konci léčby si Vás pozve lékař na </a:t>
            </a:r>
            <a:r>
              <a:rPr lang="cs-CZ" b="1" i="0" dirty="0">
                <a:solidFill>
                  <a:srgbClr val="000000"/>
                </a:solidFill>
                <a:effectLst/>
                <a:latin typeface="Verdana" panose="020B0604030504040204" pitchFamily="34" charset="0"/>
              </a:rPr>
              <a:t>kontrolu</a:t>
            </a:r>
            <a:r>
              <a:rPr lang="cs-CZ" b="0" i="0" dirty="0">
                <a:solidFill>
                  <a:srgbClr val="000000"/>
                </a:solidFill>
                <a:effectLst/>
                <a:latin typeface="Verdana" panose="020B0604030504040204" pitchFamily="34" charset="0"/>
              </a:rPr>
              <a:t> a vyšetří krevní obraz. Pokud není zvýšená sedimentace ani počet bílých krvinek, měla by být nemoc zdárně vyléčena.</a:t>
            </a:r>
          </a:p>
          <a:p>
            <a:pPr algn="l"/>
            <a:r>
              <a:rPr lang="cs-CZ" b="0" i="0" dirty="0">
                <a:solidFill>
                  <a:srgbClr val="000000"/>
                </a:solidFill>
                <a:effectLst/>
                <a:latin typeface="Verdana" panose="020B0604030504040204" pitchFamily="34" charset="0"/>
              </a:rPr>
              <a:t>Po dobrání antibiotik je vhodné přejít na přípravky, které obnovují střevní mikroflóru. Antibiotika ji totiž většinou výrazně poškodí, a tak je nutné nastolit znovu symbiózu mezi bakteriemi a vnitřním prostředím. Doporučuje se jíst </a:t>
            </a:r>
            <a:r>
              <a:rPr lang="cs-CZ" b="1" i="0" dirty="0">
                <a:solidFill>
                  <a:srgbClr val="000000"/>
                </a:solidFill>
                <a:effectLst/>
                <a:latin typeface="Verdana" panose="020B0604030504040204" pitchFamily="34" charset="0"/>
              </a:rPr>
              <a:t>jogurty</a:t>
            </a:r>
            <a:r>
              <a:rPr lang="cs-CZ" b="0" i="0" dirty="0">
                <a:solidFill>
                  <a:srgbClr val="000000"/>
                </a:solidFill>
                <a:effectLst/>
                <a:latin typeface="Verdana" panose="020B0604030504040204" pitchFamily="34" charset="0"/>
              </a:rPr>
              <a:t>, užívat </a:t>
            </a:r>
            <a:r>
              <a:rPr lang="cs-CZ" b="1" i="0" dirty="0" err="1">
                <a:solidFill>
                  <a:srgbClr val="000000"/>
                </a:solidFill>
                <a:effectLst/>
                <a:latin typeface="Verdana" panose="020B0604030504040204" pitchFamily="34" charset="0"/>
              </a:rPr>
              <a:t>Acidophilus</a:t>
            </a:r>
            <a:r>
              <a:rPr lang="cs-CZ" b="0" i="0" dirty="0">
                <a:solidFill>
                  <a:srgbClr val="000000"/>
                </a:solidFill>
                <a:effectLst/>
                <a:latin typeface="Verdana" panose="020B0604030504040204" pitchFamily="34" charset="0"/>
              </a:rPr>
              <a:t> a požívat zdravou výživu bez rafinovaného cukru.</a:t>
            </a:r>
          </a:p>
          <a:p>
            <a:pPr algn="l"/>
            <a:r>
              <a:rPr lang="cs-CZ" b="0" i="0" dirty="0">
                <a:solidFill>
                  <a:srgbClr val="000000"/>
                </a:solidFill>
                <a:effectLst/>
                <a:latin typeface="Verdana" panose="020B0604030504040204" pitchFamily="34" charset="0"/>
              </a:rPr>
              <a:t>Rekonvalescenti by se měli vyhnout aktivnímu i pasivnímu kouření, které dráždí krční sliznici, a po nějakou dobu omezit sport a namáhavé činnosti.</a:t>
            </a:r>
          </a:p>
          <a:p>
            <a:pPr algn="l"/>
            <a:r>
              <a:rPr lang="cs-CZ" b="0" i="0" dirty="0">
                <a:solidFill>
                  <a:srgbClr val="000000"/>
                </a:solidFill>
                <a:effectLst/>
                <a:latin typeface="Verdana" panose="020B0604030504040204" pitchFamily="34" charset="0"/>
              </a:rPr>
              <a:t>V případě, že se jedná o chronickou angínu, která se několikrát ročně opakuje, řeší se většinou </a:t>
            </a:r>
            <a:r>
              <a:rPr lang="cs-CZ" b="1" i="0" dirty="0">
                <a:solidFill>
                  <a:srgbClr val="000000"/>
                </a:solidFill>
                <a:effectLst/>
                <a:latin typeface="Verdana" panose="020B0604030504040204" pitchFamily="34" charset="0"/>
              </a:rPr>
              <a:t>chirurgicky</a:t>
            </a:r>
            <a:r>
              <a:rPr lang="cs-CZ" b="0" i="0" dirty="0">
                <a:solidFill>
                  <a:srgbClr val="000000"/>
                </a:solidFill>
                <a:effectLst/>
                <a:latin typeface="Verdana" panose="020B0604030504040204" pitchFamily="34" charset="0"/>
              </a:rPr>
              <a:t>. Jedná se o odstranění krčních mandlí </a:t>
            </a:r>
            <a:r>
              <a:rPr lang="cs-CZ" b="1" i="0" dirty="0">
                <a:solidFill>
                  <a:srgbClr val="000000"/>
                </a:solidFill>
                <a:effectLst/>
                <a:latin typeface="Verdana" panose="020B0604030504040204" pitchFamily="34" charset="0"/>
              </a:rPr>
              <a:t>(tonzilektomii)</a:t>
            </a:r>
            <a:r>
              <a:rPr lang="cs-CZ" b="0" i="0" dirty="0">
                <a:solidFill>
                  <a:srgbClr val="000000"/>
                </a:solidFill>
                <a:effectLst/>
                <a:latin typeface="Verdana" panose="020B0604030504040204" pitchFamily="34" charset="0"/>
              </a:rPr>
              <a:t>, které by Vás mělo zbavit obtíží většinou již trvale. Při trhání mandlí se přistupuje k celkové anestezii, která nese stejná rizika jako všechny malé operační výkony. Nejčastějšími pooperačními následky bývají bolesti, dlouhé hojení, zvracení a problémy s polykáním.</a:t>
            </a:r>
          </a:p>
          <a:p>
            <a:endParaRPr lang="cs-CZ" dirty="0"/>
          </a:p>
          <a:p>
            <a:pPr algn="l"/>
            <a:r>
              <a:rPr lang="cs-CZ" b="0" i="0" dirty="0">
                <a:solidFill>
                  <a:srgbClr val="D4564C"/>
                </a:solidFill>
                <a:effectLst/>
                <a:latin typeface="Verdana" panose="020B0604030504040204" pitchFamily="34" charset="0"/>
              </a:rPr>
              <a:t>Komplikace angíny </a:t>
            </a:r>
            <a:r>
              <a:rPr lang="cs-CZ" b="0" i="0" dirty="0">
                <a:solidFill>
                  <a:srgbClr val="8D3129"/>
                </a:solidFill>
                <a:effectLst/>
                <a:latin typeface="Verdana" panose="020B0604030504040204" pitchFamily="34" charset="0"/>
              </a:rPr>
              <a:t> </a:t>
            </a:r>
            <a:endParaRPr lang="cs-CZ" b="0" i="0" dirty="0">
              <a:solidFill>
                <a:srgbClr val="D4564C"/>
              </a:solidFill>
              <a:effectLst/>
              <a:latin typeface="Verdana" panose="020B0604030504040204" pitchFamily="34" charset="0"/>
            </a:endParaRPr>
          </a:p>
          <a:p>
            <a:pPr algn="l"/>
            <a:r>
              <a:rPr lang="cs-CZ" b="0" i="0" dirty="0">
                <a:solidFill>
                  <a:srgbClr val="000000"/>
                </a:solidFill>
                <a:effectLst/>
                <a:latin typeface="Verdana" panose="020B0604030504040204" pitchFamily="34" charset="0"/>
              </a:rPr>
              <a:t>Jednou z nejzávažnějších komplikací je </a:t>
            </a:r>
            <a:r>
              <a:rPr lang="cs-CZ" b="1" i="0" dirty="0">
                <a:solidFill>
                  <a:srgbClr val="000000"/>
                </a:solidFill>
                <a:effectLst/>
                <a:latin typeface="Verdana" panose="020B0604030504040204" pitchFamily="34" charset="0"/>
              </a:rPr>
              <a:t>revmatická horečka</a:t>
            </a:r>
            <a:r>
              <a:rPr lang="cs-CZ" b="0" i="0" dirty="0">
                <a:solidFill>
                  <a:srgbClr val="000000"/>
                </a:solidFill>
                <a:effectLst/>
                <a:latin typeface="Verdana" panose="020B0604030504040204" pitchFamily="34" charset="0"/>
              </a:rPr>
              <a:t> (</a:t>
            </a:r>
            <a:r>
              <a:rPr lang="cs-CZ" b="0" i="0" dirty="0" err="1">
                <a:solidFill>
                  <a:srgbClr val="000000"/>
                </a:solidFill>
                <a:effectLst/>
                <a:latin typeface="Verdana" panose="020B0604030504040204" pitchFamily="34" charset="0"/>
              </a:rPr>
              <a:t>febris</a:t>
            </a:r>
            <a:r>
              <a:rPr lang="cs-CZ" b="0" i="0" dirty="0">
                <a:solidFill>
                  <a:srgbClr val="000000"/>
                </a:solidFill>
                <a:effectLst/>
                <a:latin typeface="Verdana" panose="020B0604030504040204" pitchFamily="34" charset="0"/>
              </a:rPr>
              <a:t> </a:t>
            </a:r>
            <a:r>
              <a:rPr lang="cs-CZ" b="0" i="0" dirty="0" err="1">
                <a:solidFill>
                  <a:srgbClr val="000000"/>
                </a:solidFill>
                <a:effectLst/>
                <a:latin typeface="Verdana" panose="020B0604030504040204" pitchFamily="34" charset="0"/>
              </a:rPr>
              <a:t>rheumatica</a:t>
            </a:r>
            <a:r>
              <a:rPr lang="cs-CZ" b="0" i="0" dirty="0">
                <a:solidFill>
                  <a:srgbClr val="000000"/>
                </a:solidFill>
                <a:effectLst/>
                <a:latin typeface="Verdana" panose="020B0604030504040204" pitchFamily="34" charset="0"/>
              </a:rPr>
              <a:t>). Jedná se o celkové zánětlivé onemocnění, postihující pojivovou tkáň různých orgánů. Nejčastěji poškozuje velké a střední </a:t>
            </a:r>
            <a:r>
              <a:rPr lang="cs-CZ" b="1" i="0" dirty="0">
                <a:solidFill>
                  <a:srgbClr val="000000"/>
                </a:solidFill>
                <a:effectLst/>
                <a:latin typeface="Verdana" panose="020B0604030504040204" pitchFamily="34" charset="0"/>
              </a:rPr>
              <a:t>klouby</a:t>
            </a:r>
            <a:r>
              <a:rPr lang="cs-CZ" b="0" i="0" dirty="0">
                <a:solidFill>
                  <a:srgbClr val="000000"/>
                </a:solidFill>
                <a:effectLst/>
                <a:latin typeface="Verdana" panose="020B0604030504040204" pitchFamily="34" charset="0"/>
              </a:rPr>
              <a:t>, </a:t>
            </a:r>
            <a:r>
              <a:rPr lang="cs-CZ" b="1" i="0" dirty="0">
                <a:solidFill>
                  <a:srgbClr val="000000"/>
                </a:solidFill>
                <a:effectLst/>
                <a:latin typeface="Verdana" panose="020B0604030504040204" pitchFamily="34" charset="0"/>
              </a:rPr>
              <a:t>srdce</a:t>
            </a:r>
            <a:r>
              <a:rPr lang="cs-CZ" b="0" i="0" dirty="0">
                <a:solidFill>
                  <a:srgbClr val="000000"/>
                </a:solidFill>
                <a:effectLst/>
                <a:latin typeface="Verdana" panose="020B0604030504040204" pitchFamily="34" charset="0"/>
              </a:rPr>
              <a:t>, </a:t>
            </a:r>
            <a:r>
              <a:rPr lang="cs-CZ" b="1" i="0" dirty="0">
                <a:solidFill>
                  <a:srgbClr val="000000"/>
                </a:solidFill>
                <a:effectLst/>
                <a:latin typeface="Verdana" panose="020B0604030504040204" pitchFamily="34" charset="0"/>
              </a:rPr>
              <a:t>cévy</a:t>
            </a:r>
            <a:r>
              <a:rPr lang="cs-CZ" b="0" i="0" dirty="0">
                <a:solidFill>
                  <a:srgbClr val="000000"/>
                </a:solidFill>
                <a:effectLst/>
                <a:latin typeface="Verdana" panose="020B0604030504040204" pitchFamily="34" charset="0"/>
              </a:rPr>
              <a:t> a </a:t>
            </a:r>
            <a:r>
              <a:rPr lang="cs-CZ" b="1" i="0" dirty="0">
                <a:solidFill>
                  <a:srgbClr val="000000"/>
                </a:solidFill>
                <a:effectLst/>
                <a:latin typeface="Verdana" panose="020B0604030504040204" pitchFamily="34" charset="0"/>
              </a:rPr>
              <a:t>nervový systém</a:t>
            </a:r>
            <a:r>
              <a:rPr lang="cs-CZ" b="0" i="0" dirty="0">
                <a:solidFill>
                  <a:srgbClr val="000000"/>
                </a:solidFill>
                <a:effectLst/>
                <a:latin typeface="Verdana" panose="020B0604030504040204" pitchFamily="34" charset="0"/>
              </a:rPr>
              <a:t>, přičemž nejzávažnější je postižení srdce, které způsobuje chlopenní vady a následný šelest.</a:t>
            </a:r>
          </a:p>
          <a:p>
            <a:pPr algn="l"/>
            <a:r>
              <a:rPr lang="cs-CZ" b="0" i="0" dirty="0">
                <a:solidFill>
                  <a:srgbClr val="000000"/>
                </a:solidFill>
                <a:effectLst/>
                <a:latin typeface="Verdana" panose="020B0604030504040204" pitchFamily="34" charset="0"/>
              </a:rPr>
              <a:t>Toto autoimunitní onemocnění je v přímé souvislosti s prodělanou infekcí, u přecitlivělých jedinců vznikají autoprotilátky proti vlastním tkáním. Objevuje se </a:t>
            </a:r>
            <a:r>
              <a:rPr lang="cs-CZ" b="1" i="0" dirty="0">
                <a:solidFill>
                  <a:srgbClr val="000000"/>
                </a:solidFill>
                <a:effectLst/>
                <a:latin typeface="Verdana" panose="020B0604030504040204" pitchFamily="34" charset="0"/>
              </a:rPr>
              <a:t>3-4 týdny po prodělané angíně</a:t>
            </a:r>
            <a:r>
              <a:rPr lang="cs-CZ" b="0" i="0" dirty="0">
                <a:solidFill>
                  <a:srgbClr val="000000"/>
                </a:solidFill>
                <a:effectLst/>
                <a:latin typeface="Verdana" panose="020B0604030504040204" pitchFamily="34" charset="0"/>
              </a:rPr>
              <a:t> a mezi její symptomy patří horečka (až 40°C), bolesti a otoky kloubů, výjimečně až oběhové selhání.</a:t>
            </a:r>
          </a:p>
          <a:p>
            <a:pPr algn="l"/>
            <a:r>
              <a:rPr lang="cs-CZ" b="0" i="0" dirty="0">
                <a:solidFill>
                  <a:srgbClr val="000000"/>
                </a:solidFill>
                <a:effectLst/>
                <a:latin typeface="Verdana" panose="020B0604030504040204" pitchFamily="34" charset="0"/>
              </a:rPr>
              <a:t>Ustupuje většinou do dvou týdnů, ale má sklon k častým opakováním. Léčba zahrnuje klid na lůžku, užívání nesteroidních antirevmatik, analgetik (proti bolesti) a antipyretik (proti horečce).</a:t>
            </a:r>
          </a:p>
          <a:p>
            <a:pPr algn="l"/>
            <a:r>
              <a:rPr lang="cs-CZ" b="0" i="0" dirty="0">
                <a:solidFill>
                  <a:srgbClr val="000000"/>
                </a:solidFill>
                <a:effectLst/>
                <a:latin typeface="Verdana" panose="020B0604030504040204" pitchFamily="34" charset="0"/>
              </a:rPr>
              <a:t>Nejčastější komplikací je rozšíření zánětu do okolí krčních mandlí, při němž se může objevit ve tkáni hltanu váček naplněný hnisem </a:t>
            </a:r>
            <a:r>
              <a:rPr lang="cs-CZ" b="1" i="0" dirty="0">
                <a:solidFill>
                  <a:srgbClr val="000000"/>
                </a:solidFill>
                <a:effectLst/>
                <a:latin typeface="Verdana" panose="020B0604030504040204" pitchFamily="34" charset="0"/>
              </a:rPr>
              <a:t>(hnisavý absces)</a:t>
            </a:r>
            <a:r>
              <a:rPr lang="cs-CZ" b="0" i="0" dirty="0">
                <a:solidFill>
                  <a:srgbClr val="000000"/>
                </a:solidFill>
                <a:effectLst/>
                <a:latin typeface="Verdana" panose="020B0604030504040204" pitchFamily="34" charset="0"/>
              </a:rPr>
              <a:t>. Obvykle je provázen </a:t>
            </a:r>
            <a:r>
              <a:rPr lang="cs-CZ" b="1" i="0" dirty="0">
                <a:solidFill>
                  <a:srgbClr val="000000"/>
                </a:solidFill>
                <a:effectLst/>
                <a:latin typeface="Verdana" panose="020B0604030504040204" pitchFamily="34" charset="0"/>
              </a:rPr>
              <a:t>jednostrannou</a:t>
            </a:r>
            <a:r>
              <a:rPr lang="cs-CZ" b="0" i="0" dirty="0">
                <a:solidFill>
                  <a:srgbClr val="000000"/>
                </a:solidFill>
                <a:effectLst/>
                <a:latin typeface="Verdana" panose="020B0604030504040204" pitchFamily="34" charset="0"/>
              </a:rPr>
              <a:t>, </a:t>
            </a:r>
            <a:r>
              <a:rPr lang="cs-CZ" b="1" i="0" dirty="0">
                <a:solidFill>
                  <a:srgbClr val="000000"/>
                </a:solidFill>
                <a:effectLst/>
                <a:latin typeface="Verdana" panose="020B0604030504040204" pitchFamily="34" charset="0"/>
              </a:rPr>
              <a:t>silnou bolestí</a:t>
            </a:r>
            <a:r>
              <a:rPr lang="cs-CZ" b="0" i="0" dirty="0">
                <a:solidFill>
                  <a:srgbClr val="000000"/>
                </a:solidFill>
                <a:effectLst/>
                <a:latin typeface="Verdana" panose="020B0604030504040204" pitchFamily="34" charset="0"/>
              </a:rPr>
              <a:t>, která rychle narůstá a výrazně omezuje polykání, a otokem. Nemocný naklání hlavu na postiženou stranu a je mu špatně rozumět. Kvůli snížené pohyblivosti dolní čelisti je pro něj obtížná srozumitelná artikulace, která se projevuje tzv. huhňáním. Toto nebezpečné ložisko musí být po odhalení </a:t>
            </a:r>
            <a:r>
              <a:rPr lang="cs-CZ" b="1" i="0" dirty="0">
                <a:solidFill>
                  <a:srgbClr val="000000"/>
                </a:solidFill>
                <a:effectLst/>
                <a:latin typeface="Verdana" panose="020B0604030504040204" pitchFamily="34" charset="0"/>
              </a:rPr>
              <a:t>chirurgicky</a:t>
            </a:r>
            <a:r>
              <a:rPr lang="cs-CZ" b="0" i="0" dirty="0">
                <a:solidFill>
                  <a:srgbClr val="000000"/>
                </a:solidFill>
                <a:effectLst/>
                <a:latin typeface="Verdana" panose="020B0604030504040204" pitchFamily="34" charset="0"/>
              </a:rPr>
              <a:t> odstraněno.</a:t>
            </a:r>
          </a:p>
          <a:p>
            <a:pPr algn="l"/>
            <a:r>
              <a:rPr lang="cs-CZ" b="0" i="0" dirty="0">
                <a:solidFill>
                  <a:srgbClr val="000000"/>
                </a:solidFill>
                <a:effectLst/>
                <a:latin typeface="Verdana" panose="020B0604030504040204" pitchFamily="34" charset="0"/>
              </a:rPr>
              <a:t>Nezřídka se po přechozené angíně můžeme setkat s </a:t>
            </a:r>
            <a:r>
              <a:rPr lang="cs-CZ" b="1" i="0" dirty="0">
                <a:solidFill>
                  <a:srgbClr val="000000"/>
                </a:solidFill>
                <a:effectLst/>
                <a:latin typeface="Verdana" panose="020B0604030504040204" pitchFamily="34" charset="0"/>
              </a:rPr>
              <a:t>náhlým postižením ledvin</a:t>
            </a:r>
            <a:r>
              <a:rPr lang="cs-CZ" b="0" i="0" dirty="0">
                <a:solidFill>
                  <a:srgbClr val="000000"/>
                </a:solidFill>
                <a:effectLst/>
                <a:latin typeface="Verdana" panose="020B0604030504040204" pitchFamily="34" charset="0"/>
              </a:rPr>
              <a:t>. Největší nebezpečí hrozí u dětí, kdy může dojít až k jejich selhání. To znamená, že ledviny ztrácí schopnost vylučování odpadních látek a vody. Ty se v organismu zadržují, a tak vznikají v těle </a:t>
            </a:r>
            <a:r>
              <a:rPr lang="cs-CZ" b="1" i="0" dirty="0">
                <a:solidFill>
                  <a:srgbClr val="000000"/>
                </a:solidFill>
                <a:effectLst/>
                <a:latin typeface="Verdana" panose="020B0604030504040204" pitchFamily="34" charset="0"/>
              </a:rPr>
              <a:t>otoky</a:t>
            </a:r>
            <a:r>
              <a:rPr lang="cs-CZ" b="0" i="0" dirty="0">
                <a:solidFill>
                  <a:srgbClr val="000000"/>
                </a:solidFill>
                <a:effectLst/>
                <a:latin typeface="Verdana" panose="020B0604030504040204" pitchFamily="34" charset="0"/>
              </a:rPr>
              <a:t>. Akutní selhání je navíc doprovázeno bledou barvou kůže, vysokým krevním tlakem, pocitem na zvracení, či zvracením. Pokud by se toto selhání ponechalo bez léčby, vedlo by k městnavému selhání srdce, otoku plic, poruchám srdečního rytmu, křečím až bezvědomí.</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16</a:t>
            </a:fld>
            <a:endParaRPr lang="cs-CZ"/>
          </a:p>
        </p:txBody>
      </p:sp>
    </p:spTree>
    <p:extLst>
      <p:ext uri="{BB962C8B-B14F-4D97-AF65-F5344CB8AC3E}">
        <p14:creationId xmlns:p14="http://schemas.microsoft.com/office/powerpoint/2010/main" val="331673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212529"/>
                </a:solidFill>
                <a:effectLst/>
                <a:latin typeface="system-ui"/>
              </a:rPr>
              <a:t>Akutní faryngitida</a:t>
            </a:r>
          </a:p>
          <a:p>
            <a:pPr algn="l"/>
            <a:r>
              <a:rPr lang="cs-CZ" b="1" i="0" dirty="0">
                <a:solidFill>
                  <a:srgbClr val="212529"/>
                </a:solidFill>
                <a:effectLst/>
                <a:latin typeface="system-ui"/>
              </a:rPr>
              <a:t>Faryngitida</a:t>
            </a:r>
            <a:r>
              <a:rPr lang="cs-CZ" b="0" i="0" dirty="0">
                <a:solidFill>
                  <a:srgbClr val="212529"/>
                </a:solidFill>
                <a:effectLst/>
                <a:latin typeface="system-ui"/>
              </a:rPr>
              <a:t> je zánět hltanu, původ je nejčastěji virový. Onemocnění se </a:t>
            </a:r>
            <a:r>
              <a:rPr lang="cs-CZ" b="1" i="0" dirty="0">
                <a:solidFill>
                  <a:srgbClr val="212529"/>
                </a:solidFill>
                <a:effectLst/>
                <a:latin typeface="system-ui"/>
              </a:rPr>
              <a:t>neomezuje jen na </a:t>
            </a:r>
            <a:r>
              <a:rPr lang="cs-CZ" b="1" i="0" u="none" strike="noStrike" dirty="0">
                <a:solidFill>
                  <a:srgbClr val="212529"/>
                </a:solidFill>
                <a:effectLst/>
                <a:latin typeface="system-ui"/>
                <a:hlinkClick r:id="rId3" tooltip="Tonsilla palatina"/>
              </a:rPr>
              <a:t>tonzily</a:t>
            </a:r>
            <a:r>
              <a:rPr lang="cs-CZ" b="0" i="0" dirty="0">
                <a:solidFill>
                  <a:srgbClr val="212529"/>
                </a:solidFill>
                <a:effectLst/>
                <a:latin typeface="system-ui"/>
              </a:rPr>
              <a:t>, ale naopak bývají postiženy i další části dýchacích cest. Mezi příznaky faryngitidy patří rychle vzniklá bolest v krku, </a:t>
            </a:r>
            <a:r>
              <a:rPr lang="cs-CZ" b="0" i="0" u="none" strike="noStrike" dirty="0" err="1">
                <a:solidFill>
                  <a:srgbClr val="212529"/>
                </a:solidFill>
                <a:effectLst/>
                <a:latin typeface="system-ui"/>
                <a:hlinkClick r:id="rId4" tooltip="Diferenciální diagnostika poruch polykání"/>
              </a:rPr>
              <a:t>dysfágie</a:t>
            </a:r>
            <a:r>
              <a:rPr lang="cs-CZ" b="0" i="0" dirty="0">
                <a:solidFill>
                  <a:srgbClr val="212529"/>
                </a:solidFill>
                <a:effectLst/>
                <a:latin typeface="system-ui"/>
              </a:rPr>
              <a:t> a horečka s celkovým pocitem nemoci. Na rozdíl od tonzilitidy (která je nejčastěji bakteriálního původu) se u faryngitidy objevuje navíc i rýma, pálení v nose, slzení, kýchání a suchý kašel.</a:t>
            </a:r>
          </a:p>
          <a:p>
            <a:pPr algn="l"/>
            <a:r>
              <a:rPr lang="cs-CZ" b="1" i="0" dirty="0">
                <a:solidFill>
                  <a:srgbClr val="212529"/>
                </a:solidFill>
                <a:effectLst/>
                <a:latin typeface="system-ui"/>
              </a:rPr>
              <a:t> </a:t>
            </a:r>
            <a:r>
              <a:rPr lang="cs-CZ" b="0" i="0" dirty="0">
                <a:solidFill>
                  <a:srgbClr val="212529"/>
                </a:solidFill>
                <a:effectLst/>
                <a:latin typeface="system-ui"/>
              </a:rPr>
              <a:t>Pro nesnadné klinické rozlišení faryngitidy a angíny se zavedl pojem </a:t>
            </a:r>
            <a:r>
              <a:rPr lang="cs-CZ" b="1" i="0" dirty="0" err="1">
                <a:solidFill>
                  <a:srgbClr val="212529"/>
                </a:solidFill>
                <a:effectLst/>
                <a:latin typeface="system-ui"/>
              </a:rPr>
              <a:t>tonzilofaryngitida</a:t>
            </a:r>
            <a:r>
              <a:rPr lang="cs-CZ" b="0" i="0" dirty="0">
                <a:solidFill>
                  <a:srgbClr val="212529"/>
                </a:solidFill>
                <a:effectLst/>
                <a:latin typeface="system-ui"/>
              </a:rPr>
              <a:t>.</a:t>
            </a:r>
          </a:p>
          <a:p>
            <a:endParaRPr lang="cs-CZ" dirty="0"/>
          </a:p>
          <a:p>
            <a:pPr algn="l"/>
            <a:r>
              <a:rPr lang="cs-CZ" b="0" i="0" dirty="0">
                <a:solidFill>
                  <a:srgbClr val="212529"/>
                </a:solidFill>
                <a:effectLst/>
                <a:latin typeface="system-ui"/>
              </a:rPr>
              <a:t>Klinický obraz</a:t>
            </a:r>
            <a:endParaRPr lang="cs-CZ" b="0" i="0" dirty="0">
              <a:solidFill>
                <a:srgbClr val="54595D"/>
              </a:solidFill>
              <a:effectLst/>
              <a:latin typeface="system-ui"/>
            </a:endParaRPr>
          </a:p>
          <a:p>
            <a:pPr algn="l"/>
            <a:r>
              <a:rPr lang="cs-CZ" b="0" i="0" dirty="0">
                <a:solidFill>
                  <a:srgbClr val="212529"/>
                </a:solidFill>
                <a:effectLst/>
                <a:latin typeface="system-ui"/>
              </a:rPr>
              <a:t>Při fyzikálním vyšetření krku můžeme objevit </a:t>
            </a:r>
            <a:r>
              <a:rPr lang="cs-CZ" b="1" i="0" dirty="0">
                <a:solidFill>
                  <a:srgbClr val="212529"/>
                </a:solidFill>
                <a:effectLst/>
                <a:latin typeface="system-ui"/>
              </a:rPr>
              <a:t>zarudnutí</a:t>
            </a:r>
            <a:r>
              <a:rPr lang="cs-CZ" b="0" i="0" dirty="0">
                <a:solidFill>
                  <a:srgbClr val="212529"/>
                </a:solidFill>
                <a:effectLst/>
                <a:latin typeface="system-ui"/>
              </a:rPr>
              <a:t>, prosáknutí sliznice, </a:t>
            </a:r>
            <a:r>
              <a:rPr lang="cs-CZ" b="0" i="0" u="none" strike="noStrike" dirty="0">
                <a:solidFill>
                  <a:srgbClr val="212529"/>
                </a:solidFill>
                <a:effectLst/>
                <a:latin typeface="system-ui"/>
                <a:hlinkClick r:id="rId5" tooltip="Petechie"/>
              </a:rPr>
              <a:t>petechie</a:t>
            </a:r>
            <a:r>
              <a:rPr lang="cs-CZ" b="0" i="0" dirty="0">
                <a:solidFill>
                  <a:srgbClr val="212529"/>
                </a:solidFill>
                <a:effectLst/>
                <a:latin typeface="system-ui"/>
              </a:rPr>
              <a:t> na patru, </a:t>
            </a:r>
            <a:r>
              <a:rPr lang="cs-CZ" b="1" i="0" dirty="0">
                <a:solidFill>
                  <a:srgbClr val="212529"/>
                </a:solidFill>
                <a:effectLst/>
                <a:latin typeface="system-ui"/>
              </a:rPr>
              <a:t>zvětšené tonzily</a:t>
            </a:r>
            <a:r>
              <a:rPr lang="cs-CZ" b="0" i="0" dirty="0">
                <a:solidFill>
                  <a:srgbClr val="212529"/>
                </a:solidFill>
                <a:effectLst/>
                <a:latin typeface="system-ui"/>
              </a:rPr>
              <a:t> a případně </a:t>
            </a:r>
            <a:r>
              <a:rPr lang="cs-CZ" b="0" i="0" u="none" strike="noStrike" dirty="0">
                <a:solidFill>
                  <a:srgbClr val="212529"/>
                </a:solidFill>
                <a:effectLst/>
                <a:latin typeface="system-ui"/>
                <a:hlinkClick r:id="rId6" tooltip="Nenádorové lymfadenopatie"/>
              </a:rPr>
              <a:t>lymfadenopatii</a:t>
            </a:r>
            <a:r>
              <a:rPr lang="cs-CZ" b="0" i="0" dirty="0">
                <a:solidFill>
                  <a:srgbClr val="212529"/>
                </a:solidFill>
                <a:effectLst/>
                <a:latin typeface="system-ui"/>
              </a:rPr>
              <a:t> vpředu na krku. Vyšetřením není možné rozlišit virovou a bakteriální etiologii, nicméně nález ulcerací a vezikul svědčí pro </a:t>
            </a:r>
            <a:r>
              <a:rPr lang="cs-CZ" b="0" i="0" u="none" strike="noStrike" dirty="0">
                <a:solidFill>
                  <a:srgbClr val="212529"/>
                </a:solidFill>
                <a:effectLst/>
                <a:latin typeface="system-ui"/>
                <a:hlinkClick r:id="rId7" tooltip="HSV"/>
              </a:rPr>
              <a:t>HSV</a:t>
            </a:r>
            <a:r>
              <a:rPr lang="cs-CZ" b="0" i="0" dirty="0">
                <a:solidFill>
                  <a:srgbClr val="212529"/>
                </a:solidFill>
                <a:effectLst/>
                <a:latin typeface="system-ui"/>
              </a:rPr>
              <a:t> a </a:t>
            </a:r>
            <a:r>
              <a:rPr lang="cs-CZ" b="0" i="0" u="none" strike="noStrike" dirty="0" err="1">
                <a:solidFill>
                  <a:srgbClr val="DD3333"/>
                </a:solidFill>
                <a:effectLst/>
                <a:latin typeface="system-ui"/>
                <a:hlinkClick r:id="rId8" tooltip="Coxsackie viry (stránka neexistuje)"/>
              </a:rPr>
              <a:t>coxsackie</a:t>
            </a:r>
            <a:r>
              <a:rPr lang="cs-CZ" b="0" i="0" u="none" strike="noStrike" dirty="0">
                <a:solidFill>
                  <a:srgbClr val="DD3333"/>
                </a:solidFill>
                <a:effectLst/>
                <a:latin typeface="system-ui"/>
                <a:hlinkClick r:id="rId8" tooltip="Coxsackie viry (stránka neexistuje)"/>
              </a:rPr>
              <a:t> viry</a:t>
            </a:r>
            <a:r>
              <a:rPr lang="cs-CZ" b="0" i="0" dirty="0">
                <a:solidFill>
                  <a:srgbClr val="212529"/>
                </a:solidFill>
                <a:effectLst/>
                <a:latin typeface="system-ui"/>
              </a:rPr>
              <a:t> (tzv. </a:t>
            </a:r>
            <a:r>
              <a:rPr lang="cs-CZ" b="0" i="0" u="none" strike="noStrike" dirty="0" err="1">
                <a:solidFill>
                  <a:srgbClr val="212529"/>
                </a:solidFill>
                <a:effectLst/>
                <a:latin typeface="system-ui"/>
                <a:hlinkClick r:id="rId9" tooltip="Herpangína"/>
              </a:rPr>
              <a:t>herpangína</a:t>
            </a:r>
            <a:r>
              <a:rPr lang="cs-CZ" b="0" i="0" dirty="0">
                <a:solidFill>
                  <a:srgbClr val="212529"/>
                </a:solidFill>
                <a:effectLst/>
                <a:latin typeface="system-ui"/>
              </a:rPr>
              <a:t>), současný výskyt </a:t>
            </a:r>
            <a:r>
              <a:rPr lang="cs-CZ" b="0" i="0" u="none" strike="noStrike" dirty="0">
                <a:solidFill>
                  <a:srgbClr val="212529"/>
                </a:solidFill>
                <a:effectLst/>
                <a:latin typeface="system-ui"/>
                <a:hlinkClick r:id="rId10" tooltip="Virové konjunktivitidy"/>
              </a:rPr>
              <a:t>konjunktivitidy</a:t>
            </a:r>
            <a:r>
              <a:rPr lang="cs-CZ" b="0" i="0" dirty="0">
                <a:solidFill>
                  <a:srgbClr val="212529"/>
                </a:solidFill>
                <a:effectLst/>
                <a:latin typeface="system-ui"/>
              </a:rPr>
              <a:t> pro </a:t>
            </a:r>
            <a:r>
              <a:rPr lang="cs-CZ" b="0" i="0" u="none" strike="noStrike" dirty="0">
                <a:solidFill>
                  <a:srgbClr val="212529"/>
                </a:solidFill>
                <a:effectLst/>
                <a:latin typeface="system-ui"/>
                <a:hlinkClick r:id="rId11" tooltip="Adenoviry"/>
              </a:rPr>
              <a:t>adenoviry</a:t>
            </a:r>
            <a:r>
              <a:rPr lang="cs-CZ" b="0" i="0" dirty="0">
                <a:solidFill>
                  <a:srgbClr val="212529"/>
                </a:solidFill>
                <a:effectLst/>
                <a:latin typeface="system-ui"/>
              </a:rPr>
              <a:t>, šedobělavé </a:t>
            </a:r>
            <a:r>
              <a:rPr lang="cs-CZ" b="0" i="0" dirty="0" err="1">
                <a:solidFill>
                  <a:srgbClr val="212529"/>
                </a:solidFill>
                <a:effectLst/>
                <a:latin typeface="system-ui"/>
              </a:rPr>
              <a:t>fibrinózní</a:t>
            </a:r>
            <a:r>
              <a:rPr lang="cs-CZ" b="0" i="0" dirty="0">
                <a:solidFill>
                  <a:srgbClr val="212529"/>
                </a:solidFill>
                <a:effectLst/>
                <a:latin typeface="system-ui"/>
              </a:rPr>
              <a:t> pablány spolu s otokem hrdla pro </a:t>
            </a:r>
            <a:r>
              <a:rPr lang="cs-CZ" b="0" i="0" u="none" strike="noStrike" dirty="0">
                <a:solidFill>
                  <a:srgbClr val="212529"/>
                </a:solidFill>
                <a:effectLst/>
                <a:latin typeface="system-ui"/>
                <a:hlinkClick r:id="rId12" tooltip="Záškrt"/>
              </a:rPr>
              <a:t>diftérii</a:t>
            </a:r>
            <a:r>
              <a:rPr lang="cs-CZ" b="0" i="0" dirty="0">
                <a:solidFill>
                  <a:srgbClr val="212529"/>
                </a:solidFill>
                <a:effectLst/>
                <a:latin typeface="system-ui"/>
              </a:rPr>
              <a:t> a </a:t>
            </a:r>
            <a:r>
              <a:rPr lang="cs-CZ" b="0" i="0" dirty="0" err="1">
                <a:solidFill>
                  <a:srgbClr val="212529"/>
                </a:solidFill>
                <a:effectLst/>
                <a:latin typeface="system-ui"/>
              </a:rPr>
              <a:t>makulopapulózní</a:t>
            </a:r>
            <a:r>
              <a:rPr lang="cs-CZ" b="0" i="0" dirty="0">
                <a:solidFill>
                  <a:srgbClr val="212529"/>
                </a:solidFill>
                <a:effectLst/>
                <a:latin typeface="system-ui"/>
              </a:rPr>
              <a:t> </a:t>
            </a:r>
            <a:r>
              <a:rPr lang="cs-CZ" b="0" i="0" dirty="0" err="1">
                <a:solidFill>
                  <a:srgbClr val="212529"/>
                </a:solidFill>
                <a:effectLst/>
                <a:latin typeface="system-ui"/>
              </a:rPr>
              <a:t>rash</a:t>
            </a:r>
            <a:r>
              <a:rPr lang="cs-CZ" b="0" i="0" dirty="0">
                <a:solidFill>
                  <a:srgbClr val="212529"/>
                </a:solidFill>
                <a:effectLst/>
                <a:latin typeface="system-ui"/>
              </a:rPr>
              <a:t> pro beta-hemolytické Streptokoky skupiny A, méně často pro </a:t>
            </a:r>
            <a:r>
              <a:rPr lang="cs-CZ" b="0" i="1" dirty="0">
                <a:solidFill>
                  <a:srgbClr val="212529"/>
                </a:solidFill>
                <a:effectLst/>
                <a:latin typeface="system-ui"/>
              </a:rPr>
              <a:t>A. </a:t>
            </a:r>
            <a:r>
              <a:rPr lang="cs-CZ" b="0" i="1" dirty="0" err="1">
                <a:solidFill>
                  <a:srgbClr val="212529"/>
                </a:solidFill>
                <a:effectLst/>
                <a:latin typeface="system-ui"/>
              </a:rPr>
              <a:t>haemolyticum</a:t>
            </a:r>
            <a:r>
              <a:rPr lang="cs-CZ" b="0" i="0" dirty="0">
                <a:solidFill>
                  <a:srgbClr val="212529"/>
                </a:solidFill>
                <a:effectLst/>
                <a:latin typeface="system-ui"/>
              </a:rPr>
              <a:t>.</a:t>
            </a:r>
          </a:p>
          <a:p>
            <a:endParaRPr lang="cs-CZ" dirty="0"/>
          </a:p>
          <a:p>
            <a:endParaRPr lang="cs-CZ" dirty="0"/>
          </a:p>
          <a:p>
            <a:endParaRPr lang="cs-CZ" dirty="0"/>
          </a:p>
          <a:p>
            <a:endParaRPr lang="cs-CZ" dirty="0"/>
          </a:p>
          <a:p>
            <a:pPr algn="l"/>
            <a:r>
              <a:rPr lang="cs-CZ" b="1" i="0" dirty="0">
                <a:solidFill>
                  <a:srgbClr val="151515"/>
                </a:solidFill>
                <a:effectLst/>
                <a:latin typeface="Roboto" panose="02000000000000000000" pitchFamily="2" charset="0"/>
              </a:rPr>
              <a:t>Co je faryngitida?</a:t>
            </a:r>
          </a:p>
          <a:p>
            <a:pPr algn="l"/>
            <a:r>
              <a:rPr lang="cs-CZ" b="0" i="0" dirty="0">
                <a:solidFill>
                  <a:srgbClr val="151515"/>
                </a:solidFill>
                <a:effectLst/>
                <a:latin typeface="Roboto" panose="02000000000000000000" pitchFamily="2" charset="0"/>
              </a:rPr>
              <a:t>Faryngitida (</a:t>
            </a:r>
            <a:r>
              <a:rPr lang="cs-CZ" b="0" i="0" dirty="0" err="1">
                <a:solidFill>
                  <a:srgbClr val="151515"/>
                </a:solidFill>
                <a:effectLst/>
                <a:latin typeface="Roboto" panose="02000000000000000000" pitchFamily="2" charset="0"/>
              </a:rPr>
              <a:t>pharyngitida</a:t>
            </a:r>
            <a:r>
              <a:rPr lang="cs-CZ" b="0" i="0" dirty="0">
                <a:solidFill>
                  <a:srgbClr val="151515"/>
                </a:solidFill>
                <a:effectLst/>
                <a:latin typeface="Roboto" panose="02000000000000000000" pitchFamily="2" charset="0"/>
              </a:rPr>
              <a:t>) je odborné označení pro </a:t>
            </a:r>
            <a:r>
              <a:rPr lang="cs-CZ" b="1" i="0" dirty="0">
                <a:solidFill>
                  <a:srgbClr val="151515"/>
                </a:solidFill>
                <a:effectLst/>
                <a:latin typeface="Roboto" panose="02000000000000000000" pitchFamily="2" charset="0"/>
              </a:rPr>
              <a:t>zánět hltanu</a:t>
            </a:r>
            <a:r>
              <a:rPr lang="cs-CZ" b="0" i="0" dirty="0">
                <a:solidFill>
                  <a:srgbClr val="151515"/>
                </a:solidFill>
                <a:effectLst/>
                <a:latin typeface="Roboto" panose="02000000000000000000" pitchFamily="2" charset="0"/>
              </a:rPr>
              <a:t>, se kterým se každoročně potýkají tisíce dětí i dospělých. Toto infekční onemocnění mívá většinou lehký průběh a vyžaduje pouze symptomatickou léčbu, ale jeho příznaky mohou být pro pacienty velmi nepříjemné. U kojenců a batolat se navíc přidávají vysoké horečky, což může být v některých případech nebezpečné.</a:t>
            </a:r>
          </a:p>
          <a:p>
            <a:pPr algn="l"/>
            <a:r>
              <a:rPr lang="cs-CZ" b="0" i="0" dirty="0">
                <a:solidFill>
                  <a:srgbClr val="151515"/>
                </a:solidFill>
                <a:effectLst/>
                <a:latin typeface="Roboto" panose="02000000000000000000" pitchFamily="2" charset="0"/>
              </a:rPr>
              <a:t>Hltan (farynx) je trubice nálevkovitého tvaru, která tvoří </a:t>
            </a:r>
            <a:r>
              <a:rPr lang="cs-CZ" b="1" i="0" dirty="0">
                <a:solidFill>
                  <a:srgbClr val="151515"/>
                </a:solidFill>
                <a:effectLst/>
                <a:latin typeface="Roboto" panose="02000000000000000000" pitchFamily="2" charset="0"/>
              </a:rPr>
              <a:t>společný oddíl dýchací a trávicí soustavy</a:t>
            </a:r>
            <a:r>
              <a:rPr lang="cs-CZ" b="0" i="0" dirty="0">
                <a:solidFill>
                  <a:srgbClr val="151515"/>
                </a:solidFill>
                <a:effectLst/>
                <a:latin typeface="Roboto" panose="02000000000000000000" pitchFamily="2" charset="0"/>
              </a:rPr>
              <a:t>. Nachází se v zadní části hrdla, přičemž spojuje dutinu nosní a dutinu ústní a hrtanem a jícnem. Dá se přitom rozdělit na tři samostatné části, kam patří konkrétně:</a:t>
            </a:r>
          </a:p>
          <a:p>
            <a:pPr algn="l">
              <a:buFont typeface="Arial" panose="020B0604020202020204" pitchFamily="34" charset="0"/>
              <a:buChar char="•"/>
            </a:pPr>
            <a:r>
              <a:rPr lang="cs-CZ" b="0" i="0" dirty="0">
                <a:solidFill>
                  <a:srgbClr val="151515"/>
                </a:solidFill>
                <a:effectLst/>
                <a:latin typeface="Roboto" panose="02000000000000000000" pitchFamily="2" charset="0"/>
              </a:rPr>
              <a:t>nosní část hltanu (nosohltan) – </a:t>
            </a:r>
            <a:r>
              <a:rPr lang="cs-CZ" b="0" i="0" dirty="0" err="1">
                <a:solidFill>
                  <a:srgbClr val="151515"/>
                </a:solidFill>
                <a:effectLst/>
                <a:latin typeface="Roboto" panose="02000000000000000000" pitchFamily="2" charset="0"/>
              </a:rPr>
              <a:t>nazofarynx</a:t>
            </a:r>
            <a:r>
              <a:rPr lang="cs-CZ" b="0" i="0" dirty="0">
                <a:solidFill>
                  <a:srgbClr val="151515"/>
                </a:solidFill>
                <a:effectLst/>
                <a:latin typeface="Roboto" panose="02000000000000000000" pitchFamily="2" charset="0"/>
              </a:rPr>
              <a:t>, </a:t>
            </a:r>
            <a:r>
              <a:rPr lang="cs-CZ" b="0" i="0" dirty="0" err="1">
                <a:solidFill>
                  <a:srgbClr val="151515"/>
                </a:solidFill>
                <a:effectLst/>
                <a:latin typeface="Roboto" panose="02000000000000000000" pitchFamily="2" charset="0"/>
              </a:rPr>
              <a:t>epifarynx</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a:solidFill>
                  <a:srgbClr val="151515"/>
                </a:solidFill>
                <a:effectLst/>
                <a:latin typeface="Roboto" panose="02000000000000000000" pitchFamily="2" charset="0"/>
              </a:rPr>
              <a:t>ústní část hltanu – </a:t>
            </a:r>
            <a:r>
              <a:rPr lang="cs-CZ" b="0" i="0" dirty="0" err="1">
                <a:solidFill>
                  <a:srgbClr val="151515"/>
                </a:solidFill>
                <a:effectLst/>
                <a:latin typeface="Roboto" panose="02000000000000000000" pitchFamily="2" charset="0"/>
              </a:rPr>
              <a:t>orofarynx</a:t>
            </a:r>
            <a:r>
              <a:rPr lang="cs-CZ" b="0" i="0" dirty="0">
                <a:solidFill>
                  <a:srgbClr val="151515"/>
                </a:solidFill>
                <a:effectLst/>
                <a:latin typeface="Roboto" panose="02000000000000000000" pitchFamily="2" charset="0"/>
              </a:rPr>
              <a:t>, </a:t>
            </a:r>
            <a:r>
              <a:rPr lang="cs-CZ" b="0" i="0" dirty="0" err="1">
                <a:solidFill>
                  <a:srgbClr val="151515"/>
                </a:solidFill>
                <a:effectLst/>
                <a:latin typeface="Roboto" panose="02000000000000000000" pitchFamily="2" charset="0"/>
              </a:rPr>
              <a:t>mezofarynx</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a:solidFill>
                  <a:srgbClr val="151515"/>
                </a:solidFill>
                <a:effectLst/>
                <a:latin typeface="Roboto" panose="02000000000000000000" pitchFamily="2" charset="0"/>
              </a:rPr>
              <a:t>hrtanová část hltanu – </a:t>
            </a:r>
            <a:r>
              <a:rPr lang="cs-CZ" b="0" i="0" dirty="0" err="1">
                <a:solidFill>
                  <a:srgbClr val="151515"/>
                </a:solidFill>
                <a:effectLst/>
                <a:latin typeface="Roboto" panose="02000000000000000000" pitchFamily="2" charset="0"/>
              </a:rPr>
              <a:t>hypofarynx</a:t>
            </a:r>
            <a:r>
              <a:rPr lang="cs-CZ" b="0" i="0" dirty="0">
                <a:solidFill>
                  <a:srgbClr val="151515"/>
                </a:solidFill>
                <a:effectLst/>
                <a:latin typeface="Roboto" panose="02000000000000000000" pitchFamily="2" charset="0"/>
              </a:rPr>
              <a:t> (</a:t>
            </a:r>
            <a:r>
              <a:rPr lang="cs-CZ" b="0" i="0" dirty="0" err="1">
                <a:solidFill>
                  <a:srgbClr val="151515"/>
                </a:solidFill>
                <a:effectLst/>
                <a:latin typeface="Roboto" panose="02000000000000000000" pitchFamily="2" charset="0"/>
              </a:rPr>
              <a:t>laryngofarynx</a:t>
            </a:r>
            <a:r>
              <a:rPr lang="cs-CZ" b="0" i="0" dirty="0">
                <a:solidFill>
                  <a:srgbClr val="151515"/>
                </a:solidFill>
                <a:effectLst/>
                <a:latin typeface="Roboto" panose="02000000000000000000" pitchFamily="2" charset="0"/>
              </a:rPr>
              <a:t>).</a:t>
            </a:r>
          </a:p>
          <a:p>
            <a:pPr algn="l"/>
            <a:r>
              <a:rPr lang="cs-CZ" b="0" i="0" dirty="0">
                <a:solidFill>
                  <a:srgbClr val="151515"/>
                </a:solidFill>
                <a:effectLst/>
                <a:latin typeface="Roboto" panose="02000000000000000000" pitchFamily="2" charset="0"/>
              </a:rPr>
              <a:t>Hlavním úkolem hltanu je </a:t>
            </a:r>
            <a:r>
              <a:rPr lang="cs-CZ" b="1" i="0" dirty="0">
                <a:solidFill>
                  <a:srgbClr val="151515"/>
                </a:solidFill>
                <a:effectLst/>
                <a:latin typeface="Roboto" panose="02000000000000000000" pitchFamily="2" charset="0"/>
              </a:rPr>
              <a:t>transport potravy a tekutin do jícnu</a:t>
            </a:r>
            <a:r>
              <a:rPr lang="cs-CZ" b="0" i="0" dirty="0">
                <a:solidFill>
                  <a:srgbClr val="151515"/>
                </a:solidFill>
                <a:effectLst/>
                <a:latin typeface="Roboto" panose="02000000000000000000" pitchFamily="2" charset="0"/>
              </a:rPr>
              <a:t> (polykání), odkud následně putuje dále do žaludku. Také jím samozřejmě prochází vdechovaný a vydechovaný vzduch a kromě toho hltan hraje důležitou roli při tvorbě řeči. Jeho stěna se skládá z vaziva a svaloviny, je vystlaný sliznicí a bývá také bohatě prokrvený. Poměrně často jej nicméně postihují akutní infekce.</a:t>
            </a:r>
          </a:p>
          <a:p>
            <a:pPr algn="l"/>
            <a:r>
              <a:rPr lang="cs-CZ" b="0" i="0" dirty="0">
                <a:solidFill>
                  <a:srgbClr val="151515"/>
                </a:solidFill>
                <a:effectLst/>
                <a:latin typeface="Roboto" panose="02000000000000000000" pitchFamily="2" charset="0"/>
              </a:rPr>
              <a:t>Součástí hltanu jsou také </a:t>
            </a:r>
            <a:r>
              <a:rPr lang="cs-CZ" b="1" i="0" dirty="0">
                <a:solidFill>
                  <a:srgbClr val="151515"/>
                </a:solidFill>
                <a:effectLst/>
                <a:latin typeface="Roboto" panose="02000000000000000000" pitchFamily="2" charset="0"/>
              </a:rPr>
              <a:t>mandle</a:t>
            </a:r>
            <a:r>
              <a:rPr lang="cs-CZ" b="0" i="0" dirty="0">
                <a:solidFill>
                  <a:srgbClr val="151515"/>
                </a:solidFill>
                <a:effectLst/>
                <a:latin typeface="Roboto" panose="02000000000000000000" pitchFamily="2" charset="0"/>
              </a:rPr>
              <a:t>, jejichž základem je lymfatická tkáň. Jednotlivé struktury v dané oblasti, kam patří patrové mandle, hltanová mandle, jazyková mandle, zadní a boční stěna hltanu, ústí Eustachovy trubice a vchod hrtanu, pak společně tvoří </a:t>
            </a:r>
            <a:r>
              <a:rPr lang="cs-CZ" b="0" i="0" dirty="0" err="1">
                <a:solidFill>
                  <a:srgbClr val="151515"/>
                </a:solidFill>
                <a:effectLst/>
                <a:latin typeface="Roboto" panose="02000000000000000000" pitchFamily="2" charset="0"/>
              </a:rPr>
              <a:t>Waldeyerův</a:t>
            </a:r>
            <a:r>
              <a:rPr lang="cs-CZ" b="0" i="0" dirty="0">
                <a:solidFill>
                  <a:srgbClr val="151515"/>
                </a:solidFill>
                <a:effectLst/>
                <a:latin typeface="Roboto" panose="02000000000000000000" pitchFamily="2" charset="0"/>
              </a:rPr>
              <a:t> lymfatický okruh. Tkáň mandlí přitom hraje důležitou roli v rámci fungování imunitního systému.</a:t>
            </a:r>
          </a:p>
          <a:p>
            <a:pPr algn="l"/>
            <a:r>
              <a:rPr lang="cs-CZ" b="0" i="0" dirty="0">
                <a:solidFill>
                  <a:srgbClr val="151515"/>
                </a:solidFill>
                <a:effectLst/>
                <a:latin typeface="Roboto" panose="02000000000000000000" pitchFamily="2" charset="0"/>
              </a:rPr>
              <a:t>Záněty horních cest dýchacích, kam se anatomicky řadí dutina nosní, vedlejší nosní dutiny a hltan, se mohou rozvinout jako samostatná onemocnění konkrétní oblasti dýchacích cest, ale také jako </a:t>
            </a:r>
            <a:r>
              <a:rPr lang="cs-CZ" b="1" i="0" dirty="0">
                <a:solidFill>
                  <a:srgbClr val="151515"/>
                </a:solidFill>
                <a:effectLst/>
                <a:latin typeface="Roboto" panose="02000000000000000000" pitchFamily="2" charset="0"/>
              </a:rPr>
              <a:t>difuzní zánět </a:t>
            </a:r>
            <a:r>
              <a:rPr lang="cs-CZ" b="0" i="0" dirty="0">
                <a:solidFill>
                  <a:srgbClr val="151515"/>
                </a:solidFill>
                <a:effectLst/>
                <a:latin typeface="Roboto" panose="02000000000000000000" pitchFamily="2" charset="0"/>
              </a:rPr>
              <a:t>(například v rámci nachlazení). Pokud je </a:t>
            </a:r>
            <a:r>
              <a:rPr lang="cs-CZ" b="0" i="0" dirty="0">
                <a:solidFill>
                  <a:srgbClr val="4DB2EC"/>
                </a:solidFill>
                <a:effectLst/>
                <a:latin typeface="Roboto" panose="02000000000000000000" pitchFamily="2" charset="0"/>
                <a:hlinkClick r:id="rId13"/>
              </a:rPr>
              <a:t>zánět </a:t>
            </a:r>
            <a:r>
              <a:rPr lang="cs-CZ" b="0" i="0" dirty="0">
                <a:solidFill>
                  <a:srgbClr val="151515"/>
                </a:solidFill>
                <a:effectLst/>
                <a:latin typeface="Roboto" panose="02000000000000000000" pitchFamily="2" charset="0"/>
              </a:rPr>
              <a:t>lokalizovaný hlavně na sliznici hltanu a patrových mandlí, lékaři hovoří právě o faryngitidě nebo také o tonzilitidě. [</a:t>
            </a:r>
            <a:r>
              <a:rPr lang="cs-CZ" b="0" i="0" dirty="0">
                <a:solidFill>
                  <a:srgbClr val="4DB2EC"/>
                </a:solidFill>
                <a:effectLst/>
                <a:latin typeface="Roboto" panose="02000000000000000000" pitchFamily="2" charset="0"/>
                <a:hlinkClick r:id="rId14"/>
              </a:rPr>
              <a:t>1</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5"/>
              </a:rPr>
              <a:t>2</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6"/>
              </a:rPr>
              <a:t>3</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7"/>
              </a:rPr>
              <a:t>4</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8"/>
              </a:rPr>
              <a:t>5</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9"/>
              </a:rPr>
              <a:t>6</a:t>
            </a:r>
            <a:r>
              <a:rPr lang="cs-CZ" b="0" i="0" dirty="0">
                <a:solidFill>
                  <a:srgbClr val="151515"/>
                </a:solidFill>
                <a:effectLst/>
                <a:latin typeface="Roboto" panose="02000000000000000000" pitchFamily="2" charset="0"/>
              </a:rPr>
              <a:t>]</a:t>
            </a:r>
          </a:p>
          <a:p>
            <a:pPr algn="l"/>
            <a:r>
              <a:rPr lang="cs-CZ" b="1" i="0" dirty="0">
                <a:solidFill>
                  <a:srgbClr val="151515"/>
                </a:solidFill>
                <a:effectLst/>
                <a:latin typeface="Roboto" panose="02000000000000000000" pitchFamily="2" charset="0"/>
              </a:rPr>
              <a:t>Druhy zánětů</a:t>
            </a:r>
          </a:p>
          <a:p>
            <a:pPr algn="l"/>
            <a:r>
              <a:rPr lang="cs-CZ" b="0" i="0" dirty="0">
                <a:solidFill>
                  <a:srgbClr val="151515"/>
                </a:solidFill>
                <a:effectLst/>
                <a:latin typeface="Roboto" panose="02000000000000000000" pitchFamily="2" charset="0"/>
              </a:rPr>
              <a:t>Pokud jde o zánět hltanu, v terminologii panuje </a:t>
            </a:r>
            <a:r>
              <a:rPr lang="cs-CZ" b="1" i="0" dirty="0">
                <a:solidFill>
                  <a:srgbClr val="151515"/>
                </a:solidFill>
                <a:effectLst/>
                <a:latin typeface="Roboto" panose="02000000000000000000" pitchFamily="2" charset="0"/>
              </a:rPr>
              <a:t>výrazná nejednotnost</a:t>
            </a:r>
            <a:r>
              <a:rPr lang="cs-CZ" b="0" i="0" dirty="0">
                <a:solidFill>
                  <a:srgbClr val="151515"/>
                </a:solidFill>
                <a:effectLst/>
                <a:latin typeface="Roboto" panose="02000000000000000000" pitchFamily="2" charset="0"/>
              </a:rPr>
              <a:t>, a to konkrétně mezi laickou veřejností, ale i v řadách lékařů. Také v literatuře se často můžete setkat s tím, že se vysvětlení jednotlivých pojmů částečně liší (například užívání termínů v anglosaské literatuře může být pro některé jedince matoucí). Mezi základní typy zánětů ovšem patří:</a:t>
            </a:r>
          </a:p>
          <a:p>
            <a:pPr algn="l">
              <a:buFont typeface="Arial" panose="020B0604020202020204" pitchFamily="34" charset="0"/>
              <a:buChar char="•"/>
            </a:pPr>
            <a:r>
              <a:rPr lang="cs-CZ" b="1" i="0" dirty="0">
                <a:solidFill>
                  <a:srgbClr val="151515"/>
                </a:solidFill>
                <a:effectLst/>
                <a:latin typeface="Roboto" panose="02000000000000000000" pitchFamily="2" charset="0"/>
              </a:rPr>
              <a:t>faryngitida</a:t>
            </a:r>
            <a:r>
              <a:rPr lang="cs-CZ" b="0" i="0" dirty="0">
                <a:solidFill>
                  <a:srgbClr val="151515"/>
                </a:solidFill>
                <a:effectLst/>
                <a:latin typeface="Roboto" panose="02000000000000000000" pitchFamily="2" charset="0"/>
              </a:rPr>
              <a:t> – postižení stěn hltanu,</a:t>
            </a:r>
          </a:p>
          <a:p>
            <a:pPr algn="l">
              <a:buFont typeface="Arial" panose="020B0604020202020204" pitchFamily="34" charset="0"/>
              <a:buChar char="•"/>
            </a:pPr>
            <a:r>
              <a:rPr lang="cs-CZ" b="1" i="0" dirty="0">
                <a:solidFill>
                  <a:srgbClr val="151515"/>
                </a:solidFill>
                <a:effectLst/>
                <a:latin typeface="Roboto" panose="02000000000000000000" pitchFamily="2" charset="0"/>
              </a:rPr>
              <a:t>tonzilitida</a:t>
            </a:r>
            <a:r>
              <a:rPr lang="cs-CZ" b="0" i="0" dirty="0">
                <a:solidFill>
                  <a:srgbClr val="151515"/>
                </a:solidFill>
                <a:effectLst/>
                <a:latin typeface="Roboto" panose="02000000000000000000" pitchFamily="2" charset="0"/>
              </a:rPr>
              <a:t> – postižení </a:t>
            </a:r>
            <a:r>
              <a:rPr lang="cs-CZ" b="0" i="0" dirty="0" err="1">
                <a:solidFill>
                  <a:srgbClr val="151515"/>
                </a:solidFill>
                <a:effectLst/>
                <a:latin typeface="Roboto" panose="02000000000000000000" pitchFamily="2" charset="0"/>
              </a:rPr>
              <a:t>lymfoepiteliální</a:t>
            </a:r>
            <a:r>
              <a:rPr lang="cs-CZ" b="0" i="0" dirty="0">
                <a:solidFill>
                  <a:srgbClr val="151515"/>
                </a:solidFill>
                <a:effectLst/>
                <a:latin typeface="Roboto" panose="02000000000000000000" pitchFamily="2" charset="0"/>
              </a:rPr>
              <a:t> tkáně (mandlí),</a:t>
            </a:r>
          </a:p>
          <a:p>
            <a:pPr algn="l">
              <a:buFont typeface="Arial" panose="020B0604020202020204" pitchFamily="34" charset="0"/>
              <a:buChar char="•"/>
            </a:pPr>
            <a:r>
              <a:rPr lang="cs-CZ" b="1" i="0" dirty="0" err="1">
                <a:solidFill>
                  <a:srgbClr val="151515"/>
                </a:solidFill>
                <a:effectLst/>
                <a:latin typeface="Roboto" panose="02000000000000000000" pitchFamily="2" charset="0"/>
              </a:rPr>
              <a:t>tonzilofaryngitida</a:t>
            </a:r>
            <a:r>
              <a:rPr lang="cs-CZ" b="0" i="0" dirty="0">
                <a:solidFill>
                  <a:srgbClr val="151515"/>
                </a:solidFill>
                <a:effectLst/>
                <a:latin typeface="Roboto" panose="02000000000000000000" pitchFamily="2" charset="0"/>
              </a:rPr>
              <a:t> – zánět hltanu i mandlí.</a:t>
            </a:r>
          </a:p>
          <a:p>
            <a:pPr algn="l"/>
            <a:r>
              <a:rPr lang="cs-CZ" b="0" i="0" dirty="0">
                <a:solidFill>
                  <a:srgbClr val="151515"/>
                </a:solidFill>
                <a:effectLst/>
                <a:latin typeface="Roboto" panose="02000000000000000000" pitchFamily="2" charset="0"/>
              </a:rPr>
              <a:t>Při používání pojmu tonzilitida (angína) je vhodné vždy dodat také upřesňující název, jako je například zánět patrových mandlí (</a:t>
            </a:r>
            <a:r>
              <a:rPr lang="cs-CZ" b="0" i="0" dirty="0" err="1">
                <a:solidFill>
                  <a:srgbClr val="151515"/>
                </a:solidFill>
                <a:effectLst/>
                <a:latin typeface="Roboto" panose="02000000000000000000" pitchFamily="2" charset="0"/>
              </a:rPr>
              <a:t>tonsillitis</a:t>
            </a:r>
            <a:r>
              <a:rPr lang="cs-CZ" b="0" i="0" dirty="0">
                <a:solidFill>
                  <a:srgbClr val="151515"/>
                </a:solidFill>
                <a:effectLst/>
                <a:latin typeface="Roboto" panose="02000000000000000000" pitchFamily="2" charset="0"/>
              </a:rPr>
              <a:t> </a:t>
            </a:r>
            <a:r>
              <a:rPr lang="cs-CZ" b="0" i="0" dirty="0" err="1">
                <a:solidFill>
                  <a:srgbClr val="151515"/>
                </a:solidFill>
                <a:effectLst/>
                <a:latin typeface="Roboto" panose="02000000000000000000" pitchFamily="2" charset="0"/>
              </a:rPr>
              <a:t>pharyngea</a:t>
            </a:r>
            <a:r>
              <a:rPr lang="cs-CZ" b="0" i="0" dirty="0">
                <a:solidFill>
                  <a:srgbClr val="151515"/>
                </a:solidFill>
                <a:effectLst/>
                <a:latin typeface="Roboto" panose="02000000000000000000" pitchFamily="2" charset="0"/>
              </a:rPr>
              <a:t>) a podobně. Výraz </a:t>
            </a:r>
            <a:r>
              <a:rPr lang="cs-CZ" b="0" i="0" dirty="0">
                <a:solidFill>
                  <a:srgbClr val="4DB2EC"/>
                </a:solidFill>
                <a:effectLst/>
                <a:latin typeface="Roboto" panose="02000000000000000000" pitchFamily="2" charset="0"/>
                <a:hlinkClick r:id="rId20"/>
              </a:rPr>
              <a:t>angína</a:t>
            </a:r>
            <a:r>
              <a:rPr lang="cs-CZ" b="0" i="0" dirty="0">
                <a:solidFill>
                  <a:srgbClr val="151515"/>
                </a:solidFill>
                <a:effectLst/>
                <a:latin typeface="Roboto" panose="02000000000000000000" pitchFamily="2" charset="0"/>
              </a:rPr>
              <a:t> bez jakéhokoliv přídomku se totiž často používá jako označení pro hnisavý zánět patrových mandlí, který je nutné </a:t>
            </a:r>
            <a:r>
              <a:rPr lang="cs-CZ" b="0" i="0" dirty="0" err="1">
                <a:solidFill>
                  <a:srgbClr val="151515"/>
                </a:solidFill>
                <a:effectLst/>
                <a:latin typeface="Roboto" panose="02000000000000000000" pitchFamily="2" charset="0"/>
              </a:rPr>
              <a:t>přeléčit</a:t>
            </a:r>
            <a:r>
              <a:rPr lang="cs-CZ" b="0" i="0" dirty="0">
                <a:solidFill>
                  <a:srgbClr val="151515"/>
                </a:solidFill>
                <a:effectLst/>
                <a:latin typeface="Roboto" panose="02000000000000000000" pitchFamily="2" charset="0"/>
              </a:rPr>
              <a:t> pomocí antibiotik. [</a:t>
            </a:r>
            <a:r>
              <a:rPr lang="cs-CZ" b="0" i="0" dirty="0">
                <a:solidFill>
                  <a:srgbClr val="4DB2EC"/>
                </a:solidFill>
                <a:effectLst/>
                <a:latin typeface="Roboto" panose="02000000000000000000" pitchFamily="2" charset="0"/>
                <a:hlinkClick r:id="rId18"/>
              </a:rPr>
              <a:t>7</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9"/>
              </a:rPr>
              <a:t>8</a:t>
            </a:r>
            <a:r>
              <a:rPr lang="cs-CZ" b="0" i="0" dirty="0">
                <a:solidFill>
                  <a:srgbClr val="151515"/>
                </a:solidFill>
                <a:effectLst/>
                <a:latin typeface="Roboto" panose="02000000000000000000" pitchFamily="2" charset="0"/>
              </a:rPr>
              <a:t>]</a:t>
            </a:r>
          </a:p>
          <a:p>
            <a:endParaRPr lang="cs-CZ" dirty="0"/>
          </a:p>
          <a:p>
            <a:pPr algn="l"/>
            <a:r>
              <a:rPr lang="cs-CZ" b="1" i="0" dirty="0">
                <a:solidFill>
                  <a:srgbClr val="151515"/>
                </a:solidFill>
                <a:effectLst/>
                <a:latin typeface="Roboto" panose="02000000000000000000" pitchFamily="2" charset="0"/>
              </a:rPr>
              <a:t>Příčiny faryngitidy</a:t>
            </a:r>
          </a:p>
          <a:p>
            <a:pPr algn="l"/>
            <a:r>
              <a:rPr lang="cs-CZ" b="0" i="0" dirty="0">
                <a:solidFill>
                  <a:srgbClr val="151515"/>
                </a:solidFill>
                <a:effectLst/>
                <a:latin typeface="Roboto" panose="02000000000000000000" pitchFamily="2" charset="0"/>
              </a:rPr>
              <a:t>Za rozvoj faryngitidy mohou být zodpovědné různé faktory, ale ve většině případů jsou zdrojem tohoto onemocnění </a:t>
            </a:r>
            <a:r>
              <a:rPr lang="cs-CZ" b="1" i="0" dirty="0">
                <a:solidFill>
                  <a:srgbClr val="151515"/>
                </a:solidFill>
                <a:effectLst/>
                <a:latin typeface="Roboto" panose="02000000000000000000" pitchFamily="2" charset="0"/>
              </a:rPr>
              <a:t>viry</a:t>
            </a:r>
            <a:r>
              <a:rPr lang="cs-CZ" b="0" i="0" dirty="0">
                <a:solidFill>
                  <a:srgbClr val="151515"/>
                </a:solidFill>
                <a:effectLst/>
                <a:latin typeface="Roboto" panose="02000000000000000000" pitchFamily="2" charset="0"/>
              </a:rPr>
              <a:t>, které se mezi lidmi šíří vzdušnou cestou prostřednictvím kapének (tedy při kašlání, smrkání, kýchání a podobně). Ty pak ulpívají také na nemytých rukou a kontaminují okolní předměty. Mezi nejčastější původce virové faryngitidy dnes patří například:</a:t>
            </a:r>
          </a:p>
          <a:p>
            <a:pPr algn="l">
              <a:buFont typeface="Arial" panose="020B0604020202020204" pitchFamily="34" charset="0"/>
              <a:buChar char="•"/>
            </a:pPr>
            <a:r>
              <a:rPr lang="cs-CZ" b="0" i="0" dirty="0">
                <a:solidFill>
                  <a:srgbClr val="151515"/>
                </a:solidFill>
                <a:effectLst/>
                <a:latin typeface="Roboto" panose="02000000000000000000" pitchFamily="2" charset="0"/>
              </a:rPr>
              <a:t>enteroviry,</a:t>
            </a:r>
          </a:p>
          <a:p>
            <a:pPr algn="l">
              <a:buFont typeface="Arial" panose="020B0604020202020204" pitchFamily="34" charset="0"/>
              <a:buChar char="•"/>
            </a:pPr>
            <a:r>
              <a:rPr lang="cs-CZ" b="0" i="0" dirty="0">
                <a:solidFill>
                  <a:srgbClr val="151515"/>
                </a:solidFill>
                <a:effectLst/>
                <a:latin typeface="Roboto" panose="02000000000000000000" pitchFamily="2" charset="0"/>
              </a:rPr>
              <a:t>rhinoviry,</a:t>
            </a:r>
          </a:p>
          <a:p>
            <a:pPr algn="l">
              <a:buFont typeface="Arial" panose="020B0604020202020204" pitchFamily="34" charset="0"/>
              <a:buChar char="•"/>
            </a:pPr>
            <a:r>
              <a:rPr lang="cs-CZ" b="0" i="0" dirty="0">
                <a:solidFill>
                  <a:srgbClr val="151515"/>
                </a:solidFill>
                <a:effectLst/>
                <a:latin typeface="Roboto" panose="02000000000000000000" pitchFamily="2" charset="0"/>
              </a:rPr>
              <a:t>koronaviry,</a:t>
            </a:r>
          </a:p>
          <a:p>
            <a:pPr algn="l">
              <a:buFont typeface="Arial" panose="020B0604020202020204" pitchFamily="34" charset="0"/>
              <a:buChar char="•"/>
            </a:pPr>
            <a:r>
              <a:rPr lang="cs-CZ" b="0" i="0" dirty="0">
                <a:solidFill>
                  <a:srgbClr val="151515"/>
                </a:solidFill>
                <a:effectLst/>
                <a:latin typeface="Roboto" panose="02000000000000000000" pitchFamily="2" charset="0"/>
              </a:rPr>
              <a:t>adenoviry,</a:t>
            </a:r>
          </a:p>
          <a:p>
            <a:pPr algn="l">
              <a:buFont typeface="Arial" panose="020B0604020202020204" pitchFamily="34" charset="0"/>
              <a:buChar char="•"/>
            </a:pPr>
            <a:r>
              <a:rPr lang="cs-CZ" b="0" i="0" dirty="0" err="1">
                <a:solidFill>
                  <a:srgbClr val="151515"/>
                </a:solidFill>
                <a:effectLst/>
                <a:latin typeface="Roboto" panose="02000000000000000000" pitchFamily="2" charset="0"/>
              </a:rPr>
              <a:t>herpesviry</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err="1">
                <a:solidFill>
                  <a:srgbClr val="151515"/>
                </a:solidFill>
                <a:effectLst/>
                <a:latin typeface="Roboto" panose="02000000000000000000" pitchFamily="2" charset="0"/>
              </a:rPr>
              <a:t>pikornaviry</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err="1">
                <a:solidFill>
                  <a:srgbClr val="151515"/>
                </a:solidFill>
                <a:effectLst/>
                <a:latin typeface="Roboto" panose="02000000000000000000" pitchFamily="2" charset="0"/>
              </a:rPr>
              <a:t>paramyxoviry</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err="1">
                <a:solidFill>
                  <a:srgbClr val="151515"/>
                </a:solidFill>
                <a:effectLst/>
                <a:latin typeface="Roboto" panose="02000000000000000000" pitchFamily="2" charset="0"/>
              </a:rPr>
              <a:t>Epstein-Barr</a:t>
            </a:r>
            <a:r>
              <a:rPr lang="cs-CZ" b="0" i="0" dirty="0">
                <a:solidFill>
                  <a:srgbClr val="151515"/>
                </a:solidFill>
                <a:effectLst/>
                <a:latin typeface="Roboto" panose="02000000000000000000" pitchFamily="2" charset="0"/>
              </a:rPr>
              <a:t> virus,</a:t>
            </a:r>
          </a:p>
          <a:p>
            <a:pPr algn="l">
              <a:buFont typeface="Arial" panose="020B0604020202020204" pitchFamily="34" charset="0"/>
              <a:buChar char="•"/>
            </a:pPr>
            <a:r>
              <a:rPr lang="cs-CZ" b="0" i="0" dirty="0">
                <a:solidFill>
                  <a:srgbClr val="151515"/>
                </a:solidFill>
                <a:effectLst/>
                <a:latin typeface="Roboto" panose="02000000000000000000" pitchFamily="2" charset="0"/>
              </a:rPr>
              <a:t>chřipkové viry.</a:t>
            </a:r>
          </a:p>
          <a:p>
            <a:pPr algn="l"/>
            <a:r>
              <a:rPr lang="cs-CZ" b="0" i="0" dirty="0">
                <a:solidFill>
                  <a:srgbClr val="151515"/>
                </a:solidFill>
                <a:effectLst/>
                <a:latin typeface="Roboto" panose="02000000000000000000" pitchFamily="2" charset="0"/>
              </a:rPr>
              <a:t>V drtivé většině případů (podle lékařů to může být zhruba 40–90 %) je tedy zánět nosohltanu </a:t>
            </a:r>
            <a:r>
              <a:rPr lang="cs-CZ" b="1" i="0" dirty="0">
                <a:solidFill>
                  <a:srgbClr val="151515"/>
                </a:solidFill>
                <a:effectLst/>
                <a:latin typeface="Roboto" panose="02000000000000000000" pitchFamily="2" charset="0"/>
              </a:rPr>
              <a:t>důsledkem virové infekce</a:t>
            </a:r>
            <a:r>
              <a:rPr lang="cs-CZ" b="0" i="0" dirty="0">
                <a:solidFill>
                  <a:srgbClr val="151515"/>
                </a:solidFill>
                <a:effectLst/>
                <a:latin typeface="Roboto" panose="02000000000000000000" pitchFamily="2" charset="0"/>
              </a:rPr>
              <a:t>, jako je například běžné </a:t>
            </a:r>
            <a:r>
              <a:rPr lang="cs-CZ" b="0" i="0" dirty="0">
                <a:solidFill>
                  <a:srgbClr val="4DB2EC"/>
                </a:solidFill>
                <a:effectLst/>
                <a:latin typeface="Roboto" panose="02000000000000000000" pitchFamily="2" charset="0"/>
                <a:hlinkClick r:id="rId21"/>
              </a:rPr>
              <a:t>nachlazení</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22"/>
              </a:rPr>
              <a:t>chřipka</a:t>
            </a:r>
            <a:r>
              <a:rPr lang="cs-CZ" b="0" i="0" dirty="0">
                <a:solidFill>
                  <a:srgbClr val="151515"/>
                </a:solidFill>
                <a:effectLst/>
                <a:latin typeface="Roboto" panose="02000000000000000000" pitchFamily="2" charset="0"/>
              </a:rPr>
              <a:t> nebo také </a:t>
            </a:r>
            <a:r>
              <a:rPr lang="cs-CZ" b="0" i="0" dirty="0">
                <a:solidFill>
                  <a:srgbClr val="4DB2EC"/>
                </a:solidFill>
                <a:effectLst/>
                <a:latin typeface="Roboto" panose="02000000000000000000" pitchFamily="2" charset="0"/>
                <a:hlinkClick r:id="rId23"/>
              </a:rPr>
              <a:t>mononukleóza</a:t>
            </a:r>
            <a:r>
              <a:rPr lang="cs-CZ" b="0" i="0" dirty="0">
                <a:solidFill>
                  <a:srgbClr val="151515"/>
                </a:solidFill>
                <a:effectLst/>
                <a:latin typeface="Roboto" panose="02000000000000000000" pitchFamily="2" charset="0"/>
              </a:rPr>
              <a:t>. Ty oslabují obranu sliznice hltanu, ale samozřejmě nereagují na léčbu antibiotiky, takže se terapie většinou soustředí pouze na zmírňování nepříjemných příznaků.</a:t>
            </a:r>
          </a:p>
          <a:p>
            <a:pPr algn="l"/>
            <a:r>
              <a:rPr lang="cs-CZ" b="0" i="0" dirty="0">
                <a:solidFill>
                  <a:srgbClr val="151515"/>
                </a:solidFill>
                <a:effectLst/>
                <a:latin typeface="Roboto" panose="02000000000000000000" pitchFamily="2" charset="0"/>
              </a:rPr>
              <a:t>Méně časté jsou pak faryngitidy </a:t>
            </a:r>
            <a:r>
              <a:rPr lang="cs-CZ" b="1" i="0" dirty="0">
                <a:solidFill>
                  <a:srgbClr val="151515"/>
                </a:solidFill>
                <a:effectLst/>
                <a:latin typeface="Roboto" panose="02000000000000000000" pitchFamily="2" charset="0"/>
              </a:rPr>
              <a:t>podmíněné bakteriální infekcí</a:t>
            </a:r>
            <a:r>
              <a:rPr lang="cs-CZ" b="0" i="0" dirty="0">
                <a:solidFill>
                  <a:srgbClr val="151515"/>
                </a:solidFill>
                <a:effectLst/>
                <a:latin typeface="Roboto" panose="02000000000000000000" pitchFamily="2" charset="0"/>
              </a:rPr>
              <a:t>. Ve většině případů je pak na vině </a:t>
            </a:r>
            <a:r>
              <a:rPr lang="cs-CZ" b="0" i="0" dirty="0">
                <a:solidFill>
                  <a:srgbClr val="4DB2EC"/>
                </a:solidFill>
                <a:effectLst/>
                <a:latin typeface="Roboto" panose="02000000000000000000" pitchFamily="2" charset="0"/>
                <a:hlinkClick r:id="rId24"/>
              </a:rPr>
              <a:t>streptokoková infekce</a:t>
            </a:r>
            <a:r>
              <a:rPr lang="cs-CZ" b="0" i="0" dirty="0">
                <a:solidFill>
                  <a:srgbClr val="151515"/>
                </a:solidFill>
                <a:effectLst/>
                <a:latin typeface="Roboto" panose="02000000000000000000" pitchFamily="2" charset="0"/>
              </a:rPr>
              <a:t> v krku, kterou způsobují především streptokoky skupiny A (Streptococcus pyogenes). Kromě toho však mohou být za rozvoj faryngitidy zodpovědné i hemofily, pneumokoky, stafylokoky, </a:t>
            </a:r>
            <a:r>
              <a:rPr lang="cs-CZ" b="0" i="0" dirty="0">
                <a:solidFill>
                  <a:srgbClr val="4DB2EC"/>
                </a:solidFill>
                <a:effectLst/>
                <a:latin typeface="Roboto" panose="02000000000000000000" pitchFamily="2" charset="0"/>
                <a:hlinkClick r:id="rId25"/>
              </a:rPr>
              <a:t>chlamydie</a:t>
            </a:r>
            <a:r>
              <a:rPr lang="cs-CZ" b="0" i="0" dirty="0">
                <a:solidFill>
                  <a:srgbClr val="151515"/>
                </a:solidFill>
                <a:effectLst/>
                <a:latin typeface="Roboto" panose="02000000000000000000" pitchFamily="2" charset="0"/>
              </a:rPr>
              <a:t> či bakterie způsobující </a:t>
            </a:r>
            <a:r>
              <a:rPr lang="cs-CZ" b="0" i="0" dirty="0">
                <a:solidFill>
                  <a:srgbClr val="4DB2EC"/>
                </a:solidFill>
                <a:effectLst/>
                <a:latin typeface="Roboto" panose="02000000000000000000" pitchFamily="2" charset="0"/>
                <a:hlinkClick r:id="rId26"/>
              </a:rPr>
              <a:t>kapavku</a:t>
            </a:r>
            <a:r>
              <a:rPr lang="cs-CZ" b="0" i="0" dirty="0">
                <a:solidFill>
                  <a:srgbClr val="151515"/>
                </a:solidFill>
                <a:effectLst/>
                <a:latin typeface="Roboto" panose="02000000000000000000" pitchFamily="2" charset="0"/>
              </a:rPr>
              <a:t>.</a:t>
            </a:r>
          </a:p>
          <a:p>
            <a:pPr algn="l"/>
            <a:r>
              <a:rPr lang="cs-CZ" b="0" i="0" dirty="0">
                <a:solidFill>
                  <a:srgbClr val="151515"/>
                </a:solidFill>
                <a:effectLst/>
                <a:latin typeface="Roboto" panose="02000000000000000000" pitchFamily="2" charset="0"/>
              </a:rPr>
              <a:t>Bakteriální zánět hltanu trápí především malé pacienty starší 5 let. Typicky postihuje nosohltan a krční mandle, ale v některých případech může být zasažený také hrtan. Konkrétně streptokoková faryngitida pak tvoří zhruba 15–20 % případů (během epidemií to ovšem může být i více). Ve vzácných situacích mohou ovšem zánět hltanu vyvolat také </a:t>
            </a:r>
            <a:r>
              <a:rPr lang="cs-CZ" b="1" i="0" dirty="0">
                <a:solidFill>
                  <a:srgbClr val="151515"/>
                </a:solidFill>
                <a:effectLst/>
                <a:latin typeface="Roboto" panose="02000000000000000000" pitchFamily="2" charset="0"/>
              </a:rPr>
              <a:t>plísně</a:t>
            </a:r>
            <a:r>
              <a:rPr lang="cs-CZ" b="0" i="0" dirty="0">
                <a:solidFill>
                  <a:srgbClr val="151515"/>
                </a:solidFill>
                <a:effectLst/>
                <a:latin typeface="Roboto" panose="02000000000000000000" pitchFamily="2" charset="0"/>
              </a:rPr>
              <a:t> (mykotické infekce), ale to se stává především u pacientů s oslabenou imunitou.</a:t>
            </a:r>
          </a:p>
          <a:p>
            <a:pPr algn="l"/>
            <a:r>
              <a:rPr lang="cs-CZ" b="0" i="0" dirty="0">
                <a:solidFill>
                  <a:srgbClr val="151515"/>
                </a:solidFill>
                <a:effectLst/>
                <a:latin typeface="Roboto" panose="02000000000000000000" pitchFamily="2" charset="0"/>
              </a:rPr>
              <a:t>Aby toho nebylo málo, bakteriální infekce může v některých případech nasednout na tu virovou, což se označuje jako </a:t>
            </a:r>
            <a:r>
              <a:rPr lang="cs-CZ" b="1" i="0" dirty="0">
                <a:solidFill>
                  <a:srgbClr val="151515"/>
                </a:solidFill>
                <a:effectLst/>
                <a:latin typeface="Roboto" panose="02000000000000000000" pitchFamily="2" charset="0"/>
              </a:rPr>
              <a:t>sekundární bakteriální infekce</a:t>
            </a:r>
            <a:r>
              <a:rPr lang="cs-CZ" b="0" i="0" dirty="0">
                <a:solidFill>
                  <a:srgbClr val="151515"/>
                </a:solidFill>
                <a:effectLst/>
                <a:latin typeface="Roboto" panose="02000000000000000000" pitchFamily="2" charset="0"/>
              </a:rPr>
              <a:t>. Zánět hltanu pak většinou trvá mnohem déle a mívá těžší průběh než ve standardních situacích. Nejčastěji přitom postihuje mladé pacienty, osoby trpící podvýživou a jedince s oslabenou obranyschopností organismu.</a:t>
            </a:r>
          </a:p>
          <a:p>
            <a:endParaRPr lang="cs-CZ" dirty="0"/>
          </a:p>
          <a:p>
            <a:pPr algn="l"/>
            <a:r>
              <a:rPr lang="cs-CZ" b="1" i="0" dirty="0">
                <a:solidFill>
                  <a:srgbClr val="151515"/>
                </a:solidFill>
                <a:effectLst/>
                <a:latin typeface="Roboto" panose="02000000000000000000" pitchFamily="2" charset="0"/>
              </a:rPr>
              <a:t>Rizikové faktory</a:t>
            </a:r>
          </a:p>
          <a:p>
            <a:pPr algn="l"/>
            <a:r>
              <a:rPr lang="cs-CZ" b="0" i="0" dirty="0">
                <a:solidFill>
                  <a:srgbClr val="151515"/>
                </a:solidFill>
                <a:effectLst/>
                <a:latin typeface="Roboto" panose="02000000000000000000" pitchFamily="2" charset="0"/>
              </a:rPr>
              <a:t>Zdravý dospělý člověk prodělá během jednoho kalendářního roku </a:t>
            </a:r>
            <a:r>
              <a:rPr lang="cs-CZ" b="1" i="0" dirty="0">
                <a:solidFill>
                  <a:srgbClr val="151515"/>
                </a:solidFill>
                <a:effectLst/>
                <a:latin typeface="Roboto" panose="02000000000000000000" pitchFamily="2" charset="0"/>
              </a:rPr>
              <a:t>maximálně 2–4 případy nachlazení</a:t>
            </a:r>
            <a:r>
              <a:rPr lang="cs-CZ" b="0" i="0" dirty="0">
                <a:solidFill>
                  <a:srgbClr val="151515"/>
                </a:solidFill>
                <a:effectLst/>
                <a:latin typeface="Roboto" panose="02000000000000000000" pitchFamily="2" charset="0"/>
              </a:rPr>
              <a:t>, které mívají mírný průběh a poměrně brzy odezní. U dětí jsou ovšem tyto problémy mnohem častější, přičemž v předškolním věku mohou být nemocné klidně 6–10krát za rok. Infekce horních dýchacích a polykacích cest přitom bývají většinou virového původu a typicky se objevují ve vlnách.</a:t>
            </a:r>
          </a:p>
          <a:p>
            <a:pPr algn="l"/>
            <a:r>
              <a:rPr lang="cs-CZ" b="0" i="0" dirty="0">
                <a:solidFill>
                  <a:srgbClr val="151515"/>
                </a:solidFill>
                <a:effectLst/>
                <a:latin typeface="Roboto" panose="02000000000000000000" pitchFamily="2" charset="0"/>
              </a:rPr>
              <a:t>Vyšší riziko vzniku faryngitidy v současné době hrozí především jedincům, kteří se často potýkají s nachlazením nebo s chřipkou, přičemž mnohem více případů zánětu hltanu se objevuje </a:t>
            </a:r>
            <a:r>
              <a:rPr lang="cs-CZ" b="1" i="0" dirty="0">
                <a:solidFill>
                  <a:srgbClr val="151515"/>
                </a:solidFill>
                <a:effectLst/>
                <a:latin typeface="Roboto" panose="02000000000000000000" pitchFamily="2" charset="0"/>
              </a:rPr>
              <a:t>během chladných měsíců</a:t>
            </a:r>
            <a:r>
              <a:rPr lang="cs-CZ" b="0" i="0" dirty="0">
                <a:solidFill>
                  <a:srgbClr val="151515"/>
                </a:solidFill>
                <a:effectLst/>
                <a:latin typeface="Roboto" panose="02000000000000000000" pitchFamily="2" charset="0"/>
              </a:rPr>
              <a:t>. Více toto onemocnění postihuje také osoby pravidelně vystavené cigaretovému kouři či jiným chemickým látkám. K dalším rizikovým faktorům se řadí:</a:t>
            </a:r>
          </a:p>
          <a:p>
            <a:pPr algn="l">
              <a:buFont typeface="Arial" panose="020B0604020202020204" pitchFamily="34" charset="0"/>
              <a:buChar char="•"/>
            </a:pPr>
            <a:r>
              <a:rPr lang="cs-CZ" b="0" i="0" dirty="0">
                <a:solidFill>
                  <a:srgbClr val="151515"/>
                </a:solidFill>
                <a:effectLst/>
                <a:latin typeface="Roboto" panose="02000000000000000000" pitchFamily="2" charset="0"/>
              </a:rPr>
              <a:t>oslabená imunita,</a:t>
            </a:r>
          </a:p>
          <a:p>
            <a:pPr algn="l">
              <a:buFont typeface="Arial" panose="020B0604020202020204" pitchFamily="34" charset="0"/>
              <a:buChar char="•"/>
            </a:pPr>
            <a:r>
              <a:rPr lang="cs-CZ" b="0" i="0" dirty="0">
                <a:solidFill>
                  <a:srgbClr val="151515"/>
                </a:solidFill>
                <a:effectLst/>
                <a:latin typeface="Roboto" panose="02000000000000000000" pitchFamily="2" charset="0"/>
              </a:rPr>
              <a:t>celková únava a stres,</a:t>
            </a:r>
          </a:p>
          <a:p>
            <a:pPr algn="l">
              <a:buFont typeface="Arial" panose="020B0604020202020204" pitchFamily="34" charset="0"/>
              <a:buChar char="•"/>
            </a:pPr>
            <a:r>
              <a:rPr lang="cs-CZ" b="0" i="0" dirty="0">
                <a:solidFill>
                  <a:srgbClr val="151515"/>
                </a:solidFill>
                <a:effectLst/>
                <a:latin typeface="Roboto" panose="02000000000000000000" pitchFamily="2" charset="0"/>
              </a:rPr>
              <a:t>přetěžování organismu,</a:t>
            </a:r>
          </a:p>
          <a:p>
            <a:pPr algn="l">
              <a:buFont typeface="Arial" panose="020B0604020202020204" pitchFamily="34" charset="0"/>
              <a:buChar char="•"/>
            </a:pPr>
            <a:r>
              <a:rPr lang="cs-CZ" b="0" i="0" dirty="0">
                <a:solidFill>
                  <a:srgbClr val="151515"/>
                </a:solidFill>
                <a:effectLst/>
                <a:latin typeface="Roboto" panose="02000000000000000000" pitchFamily="2" charset="0"/>
              </a:rPr>
              <a:t>nějaký typ alergie,</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27"/>
              </a:rPr>
              <a:t>menopauza</a:t>
            </a:r>
            <a:r>
              <a:rPr lang="cs-CZ" b="0" i="0" dirty="0">
                <a:solidFill>
                  <a:srgbClr val="151515"/>
                </a:solidFill>
                <a:effectLst/>
                <a:latin typeface="Roboto" panose="02000000000000000000" pitchFamily="2" charset="0"/>
              </a:rPr>
              <a:t> (klimakterium),</a:t>
            </a:r>
          </a:p>
          <a:p>
            <a:pPr algn="l">
              <a:buFont typeface="Arial" panose="020B0604020202020204" pitchFamily="34" charset="0"/>
              <a:buChar char="•"/>
            </a:pPr>
            <a:r>
              <a:rPr lang="cs-CZ" b="0" i="0" dirty="0">
                <a:solidFill>
                  <a:srgbClr val="151515"/>
                </a:solidFill>
                <a:effectLst/>
                <a:latin typeface="Roboto" panose="02000000000000000000" pitchFamily="2" charset="0"/>
              </a:rPr>
              <a:t>špatné stravovací návyky,</a:t>
            </a:r>
          </a:p>
          <a:p>
            <a:pPr algn="l">
              <a:buFont typeface="Arial" panose="020B0604020202020204" pitchFamily="34" charset="0"/>
              <a:buChar char="•"/>
            </a:pPr>
            <a:r>
              <a:rPr lang="cs-CZ" b="0" i="0" dirty="0">
                <a:solidFill>
                  <a:srgbClr val="151515"/>
                </a:solidFill>
                <a:effectLst/>
                <a:latin typeface="Roboto" panose="02000000000000000000" pitchFamily="2" charset="0"/>
              </a:rPr>
              <a:t>přítomnost jiného onemocnění.</a:t>
            </a:r>
          </a:p>
          <a:p>
            <a:pPr algn="l"/>
            <a:r>
              <a:rPr lang="cs-CZ" b="0" i="0" dirty="0">
                <a:solidFill>
                  <a:srgbClr val="151515"/>
                </a:solidFill>
                <a:effectLst/>
                <a:latin typeface="Roboto" panose="02000000000000000000" pitchFamily="2" charset="0"/>
              </a:rPr>
              <a:t>Kromě toho může být faryngitida jedním z primárních projevů </a:t>
            </a:r>
            <a:r>
              <a:rPr lang="cs-CZ" b="0" i="0" dirty="0">
                <a:solidFill>
                  <a:srgbClr val="4DB2EC"/>
                </a:solidFill>
                <a:effectLst/>
                <a:latin typeface="Roboto" panose="02000000000000000000" pitchFamily="2" charset="0"/>
                <a:hlinkClick r:id="rId28"/>
              </a:rPr>
              <a:t>syndromu získaného selhání imunity (AIDS)</a:t>
            </a:r>
            <a:r>
              <a:rPr lang="cs-CZ" b="0" i="0" dirty="0">
                <a:solidFill>
                  <a:srgbClr val="151515"/>
                </a:solidFill>
                <a:effectLst/>
                <a:latin typeface="Roboto" panose="02000000000000000000" pitchFamily="2" charset="0"/>
              </a:rPr>
              <a:t>, a to společně s horečkou, adenopatií (patologické změny žlázy nebo lymfatické uzliny) a </a:t>
            </a:r>
            <a:r>
              <a:rPr lang="cs-CZ" b="0" i="0" dirty="0" err="1">
                <a:solidFill>
                  <a:srgbClr val="151515"/>
                </a:solidFill>
                <a:effectLst/>
                <a:latin typeface="Roboto" panose="02000000000000000000" pitchFamily="2" charset="0"/>
              </a:rPr>
              <a:t>makulopapulózním</a:t>
            </a:r>
            <a:r>
              <a:rPr lang="cs-CZ" b="0" i="0" dirty="0">
                <a:solidFill>
                  <a:srgbClr val="151515"/>
                </a:solidFill>
                <a:effectLst/>
                <a:latin typeface="Roboto" panose="02000000000000000000" pitchFamily="2" charset="0"/>
              </a:rPr>
              <a:t> </a:t>
            </a:r>
            <a:r>
              <a:rPr lang="cs-CZ" b="0" i="0" dirty="0" err="1">
                <a:solidFill>
                  <a:srgbClr val="151515"/>
                </a:solidFill>
                <a:effectLst/>
                <a:latin typeface="Roboto" panose="02000000000000000000" pitchFamily="2" charset="0"/>
              </a:rPr>
              <a:t>exantémem</a:t>
            </a:r>
            <a:r>
              <a:rPr lang="cs-CZ" b="0" i="0" dirty="0">
                <a:solidFill>
                  <a:srgbClr val="151515"/>
                </a:solidFill>
                <a:effectLst/>
                <a:latin typeface="Roboto" panose="02000000000000000000" pitchFamily="2" charset="0"/>
              </a:rPr>
              <a:t> (vyrážka). Právě z toho důvodu je nutné na zánět hltanu myslet i v případě osob potenciálně ohrožených infekcí HIV. </a:t>
            </a:r>
          </a:p>
          <a:p>
            <a:pPr algn="l"/>
            <a:endParaRPr lang="cs-CZ" b="0" i="0" dirty="0">
              <a:solidFill>
                <a:srgbClr val="151515"/>
              </a:solidFill>
              <a:effectLst/>
              <a:latin typeface="Roboto" panose="02000000000000000000" pitchFamily="2" charset="0"/>
            </a:endParaRPr>
          </a:p>
          <a:p>
            <a:pPr algn="l"/>
            <a:r>
              <a:rPr lang="cs-CZ" b="1" i="0" dirty="0">
                <a:solidFill>
                  <a:srgbClr val="151515"/>
                </a:solidFill>
                <a:effectLst/>
                <a:latin typeface="Roboto" panose="02000000000000000000" pitchFamily="2" charset="0"/>
              </a:rPr>
              <a:t>Akutní faryngitida</a:t>
            </a:r>
          </a:p>
          <a:p>
            <a:pPr algn="l"/>
            <a:r>
              <a:rPr lang="cs-CZ" b="0" i="0" dirty="0">
                <a:solidFill>
                  <a:srgbClr val="151515"/>
                </a:solidFill>
                <a:effectLst/>
                <a:latin typeface="Roboto" panose="02000000000000000000" pitchFamily="2" charset="0"/>
              </a:rPr>
              <a:t>Pokud se u pacienta rozvine akutní zánět hltanu, sliznice v dané oblasti bývá viditelně zarudlá. Místní cévy jsou vlivem infekce překrvené, mandle se zvětšují a typicky se objevuje </a:t>
            </a:r>
            <a:r>
              <a:rPr lang="cs-CZ" b="1" i="0" dirty="0">
                <a:solidFill>
                  <a:srgbClr val="151515"/>
                </a:solidFill>
                <a:effectLst/>
                <a:latin typeface="Roboto" panose="02000000000000000000" pitchFamily="2" charset="0"/>
              </a:rPr>
              <a:t>bíložlutý hlen</a:t>
            </a:r>
            <a:r>
              <a:rPr lang="cs-CZ" b="0" i="0" dirty="0">
                <a:solidFill>
                  <a:srgbClr val="151515"/>
                </a:solidFill>
                <a:effectLst/>
                <a:latin typeface="Roboto" panose="02000000000000000000" pitchFamily="2" charset="0"/>
              </a:rPr>
              <a:t>. Kromě toho pacienti většinou pociťují </a:t>
            </a:r>
            <a:r>
              <a:rPr lang="cs-CZ" b="1" i="0" dirty="0">
                <a:solidFill>
                  <a:srgbClr val="151515"/>
                </a:solidFill>
                <a:effectLst/>
                <a:latin typeface="Roboto" panose="02000000000000000000" pitchFamily="2" charset="0"/>
              </a:rPr>
              <a:t>silnou bolest v krku při polykání</a:t>
            </a:r>
            <a:r>
              <a:rPr lang="cs-CZ" b="0" i="0" dirty="0">
                <a:solidFill>
                  <a:srgbClr val="151515"/>
                </a:solidFill>
                <a:effectLst/>
                <a:latin typeface="Roboto" panose="02000000000000000000" pitchFamily="2" charset="0"/>
              </a:rPr>
              <a:t>, která někdy vystřeluje až do uší. Výjimkou ovšem není ani pocit sucha a pálení v nose nebo dráždění ke kašli.</a:t>
            </a:r>
          </a:p>
          <a:p>
            <a:pPr algn="l"/>
            <a:r>
              <a:rPr lang="cs-CZ" b="0" i="0" dirty="0">
                <a:solidFill>
                  <a:srgbClr val="151515"/>
                </a:solidFill>
                <a:effectLst/>
                <a:latin typeface="Roboto" panose="02000000000000000000" pitchFamily="2" charset="0"/>
              </a:rPr>
              <a:t>Symptomy akutní faryngitidy se obvykle liší v závislosti na věku pacienta, jeho celkovém zdravotním stavu, závažnosti onemocnění nebo jeho konkrétním původci. Mohou přitom zahrnovat i různé </a:t>
            </a:r>
            <a:r>
              <a:rPr lang="cs-CZ" b="1" i="0" dirty="0">
                <a:solidFill>
                  <a:srgbClr val="151515"/>
                </a:solidFill>
                <a:effectLst/>
                <a:latin typeface="Roboto" panose="02000000000000000000" pitchFamily="2" charset="0"/>
              </a:rPr>
              <a:t>nespecifické symptomy</a:t>
            </a:r>
            <a:r>
              <a:rPr lang="cs-CZ" b="0" i="0" dirty="0">
                <a:solidFill>
                  <a:srgbClr val="151515"/>
                </a:solidFill>
                <a:effectLst/>
                <a:latin typeface="Roboto" panose="02000000000000000000" pitchFamily="2" charset="0"/>
              </a:rPr>
              <a:t>, kam se řadí třeba celková únava, schvácenost, </a:t>
            </a:r>
            <a:r>
              <a:rPr lang="cs-CZ" b="0" i="0" dirty="0">
                <a:solidFill>
                  <a:srgbClr val="4DB2EC"/>
                </a:solidFill>
                <a:effectLst/>
                <a:latin typeface="Roboto" panose="02000000000000000000" pitchFamily="2" charset="0"/>
                <a:hlinkClick r:id="rId29"/>
              </a:rPr>
              <a:t>zvýšená teplota</a:t>
            </a:r>
            <a:r>
              <a:rPr lang="cs-CZ" b="0" i="0" dirty="0">
                <a:solidFill>
                  <a:srgbClr val="151515"/>
                </a:solidFill>
                <a:effectLst/>
                <a:latin typeface="Roboto" panose="02000000000000000000" pitchFamily="2" charset="0"/>
              </a:rPr>
              <a:t> nebo </a:t>
            </a:r>
            <a:r>
              <a:rPr lang="cs-CZ" b="0" i="0" dirty="0">
                <a:solidFill>
                  <a:srgbClr val="4DB2EC"/>
                </a:solidFill>
                <a:effectLst/>
                <a:latin typeface="Roboto" panose="02000000000000000000" pitchFamily="2" charset="0"/>
                <a:hlinkClick r:id="rId30"/>
              </a:rPr>
              <a:t>zimnice</a:t>
            </a:r>
            <a:r>
              <a:rPr lang="cs-CZ" b="0" i="0" dirty="0">
                <a:solidFill>
                  <a:srgbClr val="151515"/>
                </a:solidFill>
                <a:effectLst/>
                <a:latin typeface="Roboto" panose="02000000000000000000" pitchFamily="2" charset="0"/>
              </a:rPr>
              <a:t>. Kromě toho je možné zaznamenat i zvětšení lymfatických uzlin.</a:t>
            </a:r>
          </a:p>
          <a:p>
            <a:pPr algn="l"/>
            <a:r>
              <a:rPr lang="cs-CZ" b="0" i="0" dirty="0">
                <a:solidFill>
                  <a:srgbClr val="151515"/>
                </a:solidFill>
                <a:effectLst/>
                <a:latin typeface="Roboto" panose="02000000000000000000" pitchFamily="2" charset="0"/>
              </a:rPr>
              <a:t>Rozvine-li se zánět hltanu u dospělých nebo dospívajících pacientů, poměrně často je trápí také </a:t>
            </a:r>
            <a:r>
              <a:rPr lang="cs-CZ" b="0" i="0" dirty="0">
                <a:solidFill>
                  <a:srgbClr val="4DB2EC"/>
                </a:solidFill>
                <a:effectLst/>
                <a:latin typeface="Roboto" panose="02000000000000000000" pitchFamily="2" charset="0"/>
                <a:hlinkClick r:id="rId31"/>
              </a:rPr>
              <a:t>bolesti hlavy</a:t>
            </a:r>
            <a:r>
              <a:rPr lang="cs-CZ" b="0" i="0" dirty="0">
                <a:solidFill>
                  <a:srgbClr val="151515"/>
                </a:solidFill>
                <a:effectLst/>
                <a:latin typeface="Roboto" panose="02000000000000000000" pitchFamily="2" charset="0"/>
              </a:rPr>
              <a:t>, bolesti svalů a kloubů nebo ztráta chuti k jídlu. U kojenců a batolat pak většinou bývá průběh nemoci těžší. Typické projevy faryngitidy zde doprovází </a:t>
            </a:r>
            <a:r>
              <a:rPr lang="cs-CZ" b="1" i="0" dirty="0">
                <a:solidFill>
                  <a:srgbClr val="151515"/>
                </a:solidFill>
                <a:effectLst/>
                <a:latin typeface="Roboto" panose="02000000000000000000" pitchFamily="2" charset="0"/>
              </a:rPr>
              <a:t>horečky nad 39 °C</a:t>
            </a:r>
            <a:r>
              <a:rPr lang="cs-CZ" b="0" i="0" dirty="0">
                <a:solidFill>
                  <a:srgbClr val="151515"/>
                </a:solidFill>
                <a:effectLst/>
                <a:latin typeface="Roboto" panose="02000000000000000000" pitchFamily="2" charset="0"/>
              </a:rPr>
              <a:t> a nosní sekrece (</a:t>
            </a:r>
            <a:r>
              <a:rPr lang="cs-CZ" b="0" i="0" dirty="0" err="1">
                <a:solidFill>
                  <a:srgbClr val="151515"/>
                </a:solidFill>
                <a:effectLst/>
                <a:latin typeface="Roboto" panose="02000000000000000000" pitchFamily="2" charset="0"/>
              </a:rPr>
              <a:t>epipharyngitis</a:t>
            </a:r>
            <a:r>
              <a:rPr lang="cs-CZ" b="0" i="0" dirty="0">
                <a:solidFill>
                  <a:srgbClr val="151515"/>
                </a:solidFill>
                <a:effectLst/>
                <a:latin typeface="Roboto" panose="02000000000000000000" pitchFamily="2" charset="0"/>
              </a:rPr>
              <a:t> </a:t>
            </a:r>
            <a:r>
              <a:rPr lang="cs-CZ" b="0" i="0" dirty="0" err="1">
                <a:solidFill>
                  <a:srgbClr val="151515"/>
                </a:solidFill>
                <a:effectLst/>
                <a:latin typeface="Roboto" panose="02000000000000000000" pitchFamily="2" charset="0"/>
              </a:rPr>
              <a:t>acuta</a:t>
            </a:r>
            <a:r>
              <a:rPr lang="cs-CZ" b="0" i="0" dirty="0">
                <a:solidFill>
                  <a:srgbClr val="151515"/>
                </a:solidFill>
                <a:effectLst/>
                <a:latin typeface="Roboto" panose="02000000000000000000" pitchFamily="2" charset="0"/>
              </a:rPr>
              <a:t>, angina </a:t>
            </a:r>
            <a:r>
              <a:rPr lang="cs-CZ" b="0" i="0" dirty="0" err="1">
                <a:solidFill>
                  <a:srgbClr val="151515"/>
                </a:solidFill>
                <a:effectLst/>
                <a:latin typeface="Roboto" panose="02000000000000000000" pitchFamily="2" charset="0"/>
              </a:rPr>
              <a:t>retronasalis</a:t>
            </a:r>
            <a:r>
              <a:rPr lang="cs-CZ" b="0" i="0" dirty="0">
                <a:solidFill>
                  <a:srgbClr val="151515"/>
                </a:solidFill>
                <a:effectLst/>
                <a:latin typeface="Roboto" panose="02000000000000000000" pitchFamily="2" charset="0"/>
              </a:rPr>
              <a:t>).</a:t>
            </a:r>
          </a:p>
          <a:p>
            <a:pPr algn="l"/>
            <a:r>
              <a:rPr lang="cs-CZ" b="1" i="0" dirty="0">
                <a:solidFill>
                  <a:srgbClr val="151515"/>
                </a:solidFill>
                <a:effectLst/>
                <a:latin typeface="Roboto" panose="02000000000000000000" pitchFamily="2" charset="0"/>
              </a:rPr>
              <a:t>Jaké má akutní faryngitida příznaky?</a:t>
            </a:r>
          </a:p>
          <a:p>
            <a:pPr algn="l">
              <a:buFont typeface="Arial" panose="020B0604020202020204" pitchFamily="34" charset="0"/>
              <a:buChar char="•"/>
            </a:pPr>
            <a:r>
              <a:rPr lang="cs-CZ" b="0" i="0" dirty="0">
                <a:solidFill>
                  <a:srgbClr val="151515"/>
                </a:solidFill>
                <a:effectLst/>
                <a:latin typeface="Roboto" panose="02000000000000000000" pitchFamily="2" charset="0"/>
              </a:rPr>
              <a:t>Problémy při polykání,</a:t>
            </a:r>
          </a:p>
          <a:p>
            <a:pPr algn="l">
              <a:buFont typeface="Arial" panose="020B0604020202020204" pitchFamily="34" charset="0"/>
              <a:buChar char="•"/>
            </a:pPr>
            <a:r>
              <a:rPr lang="cs-CZ" b="0" i="0" dirty="0">
                <a:solidFill>
                  <a:srgbClr val="151515"/>
                </a:solidFill>
                <a:effectLst/>
                <a:latin typeface="Roboto" panose="02000000000000000000" pitchFamily="2" charset="0"/>
              </a:rPr>
              <a:t>pálení či řezání v krku,</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32"/>
              </a:rPr>
              <a:t>bolest ucha</a:t>
            </a:r>
            <a:r>
              <a:rPr lang="cs-CZ" b="0" i="0" dirty="0">
                <a:solidFill>
                  <a:srgbClr val="151515"/>
                </a:solidFill>
                <a:effectLst/>
                <a:latin typeface="Roboto" panose="02000000000000000000" pitchFamily="2" charset="0"/>
              </a:rPr>
              <a:t> při polknutí,</a:t>
            </a:r>
          </a:p>
          <a:p>
            <a:pPr algn="l">
              <a:buFont typeface="Arial" panose="020B0604020202020204" pitchFamily="34" charset="0"/>
              <a:buChar char="•"/>
            </a:pPr>
            <a:r>
              <a:rPr lang="cs-CZ" b="0" i="0" dirty="0">
                <a:solidFill>
                  <a:srgbClr val="151515"/>
                </a:solidFill>
                <a:effectLst/>
                <a:latin typeface="Roboto" panose="02000000000000000000" pitchFamily="2" charset="0"/>
              </a:rPr>
              <a:t>zarudnutí sliznice hltanu,</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33"/>
              </a:rPr>
              <a:t>škrábání</a:t>
            </a:r>
            <a:r>
              <a:rPr lang="cs-CZ" b="0" i="0" dirty="0">
                <a:solidFill>
                  <a:srgbClr val="151515"/>
                </a:solidFill>
                <a:effectLst/>
                <a:latin typeface="Roboto" panose="02000000000000000000" pitchFamily="2" charset="0"/>
              </a:rPr>
              <a:t> a sucho v krku,</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34"/>
              </a:rPr>
              <a:t>rýma</a:t>
            </a:r>
            <a:r>
              <a:rPr lang="cs-CZ" b="0" i="0" dirty="0">
                <a:solidFill>
                  <a:srgbClr val="151515"/>
                </a:solidFill>
                <a:effectLst/>
                <a:latin typeface="Roboto" panose="02000000000000000000" pitchFamily="2" charset="0"/>
              </a:rPr>
              <a:t> a dráždění ke </a:t>
            </a:r>
            <a:r>
              <a:rPr lang="cs-CZ" b="0" i="0" dirty="0">
                <a:solidFill>
                  <a:srgbClr val="4DB2EC"/>
                </a:solidFill>
                <a:effectLst/>
                <a:latin typeface="Roboto" panose="02000000000000000000" pitchFamily="2" charset="0"/>
                <a:hlinkClick r:id="rId35"/>
              </a:rPr>
              <a:t>kašli</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a:solidFill>
                  <a:srgbClr val="151515"/>
                </a:solidFill>
                <a:effectLst/>
                <a:latin typeface="Roboto" panose="02000000000000000000" pitchFamily="2" charset="0"/>
              </a:rPr>
              <a:t>slzení, kýchání a pálení v nose,</a:t>
            </a:r>
          </a:p>
          <a:p>
            <a:pPr algn="l">
              <a:buFont typeface="Arial" panose="020B0604020202020204" pitchFamily="34" charset="0"/>
              <a:buChar char="•"/>
            </a:pPr>
            <a:r>
              <a:rPr lang="cs-CZ" b="0" i="0" dirty="0">
                <a:solidFill>
                  <a:srgbClr val="151515"/>
                </a:solidFill>
                <a:effectLst/>
                <a:latin typeface="Roboto" panose="02000000000000000000" pitchFamily="2" charset="0"/>
              </a:rPr>
              <a:t>zvýšená teplota či horečka,</a:t>
            </a:r>
          </a:p>
          <a:p>
            <a:pPr algn="l">
              <a:buFont typeface="Arial" panose="020B0604020202020204" pitchFamily="34" charset="0"/>
              <a:buChar char="•"/>
            </a:pPr>
            <a:r>
              <a:rPr lang="cs-CZ" b="0" i="0" dirty="0">
                <a:solidFill>
                  <a:srgbClr val="151515"/>
                </a:solidFill>
                <a:effectLst/>
                <a:latin typeface="Roboto" panose="02000000000000000000" pitchFamily="2" charset="0"/>
              </a:rPr>
              <a:t>celková schvácenost.</a:t>
            </a:r>
          </a:p>
          <a:p>
            <a:pPr algn="l"/>
            <a:r>
              <a:rPr lang="cs-CZ" b="0" i="0" dirty="0">
                <a:solidFill>
                  <a:srgbClr val="151515"/>
                </a:solidFill>
                <a:effectLst/>
                <a:latin typeface="Roboto" panose="02000000000000000000" pitchFamily="2" charset="0"/>
              </a:rPr>
              <a:t>Rozlišit akutní virovou a bakteriální faryngitidu pouze na základě jednotlivých klinických příznaků je velmi obtížné. Existuje však řada projevů, které se pojí s jednotlivými původci onemocnění a mohou tak poukázat na to, co zánět hltanu způsobilo. Například </a:t>
            </a:r>
            <a:r>
              <a:rPr lang="cs-CZ" b="1" i="0" dirty="0">
                <a:solidFill>
                  <a:srgbClr val="151515"/>
                </a:solidFill>
                <a:effectLst/>
                <a:latin typeface="Roboto" panose="02000000000000000000" pitchFamily="2" charset="0"/>
              </a:rPr>
              <a:t>virové infekce</a:t>
            </a:r>
            <a:r>
              <a:rPr lang="cs-CZ" b="0" i="0" dirty="0">
                <a:solidFill>
                  <a:srgbClr val="151515"/>
                </a:solidFill>
                <a:effectLst/>
                <a:latin typeface="Roboto" panose="02000000000000000000" pitchFamily="2" charset="0"/>
              </a:rPr>
              <a:t> většinou doprovází kašel, rýma, </a:t>
            </a:r>
            <a:r>
              <a:rPr lang="cs-CZ" b="0" i="0" dirty="0">
                <a:solidFill>
                  <a:srgbClr val="4DB2EC"/>
                </a:solidFill>
                <a:effectLst/>
                <a:latin typeface="Roboto" panose="02000000000000000000" pitchFamily="2" charset="0"/>
                <a:hlinkClick r:id="rId36"/>
              </a:rPr>
              <a:t>zánět spojivek</a:t>
            </a:r>
            <a:r>
              <a:rPr lang="cs-CZ" b="0" i="0" dirty="0">
                <a:solidFill>
                  <a:srgbClr val="151515"/>
                </a:solidFill>
                <a:effectLst/>
                <a:latin typeface="Roboto" panose="02000000000000000000" pitchFamily="2" charset="0"/>
              </a:rPr>
              <a:t>, bolest svalů a bolest hlavy, zatímco zvětšení uzlin není příliš časté.</a:t>
            </a:r>
          </a:p>
          <a:p>
            <a:pPr algn="l"/>
            <a:r>
              <a:rPr lang="cs-CZ" b="0" i="0" dirty="0">
                <a:solidFill>
                  <a:srgbClr val="151515"/>
                </a:solidFill>
                <a:effectLst/>
                <a:latin typeface="Roboto" panose="02000000000000000000" pitchFamily="2" charset="0"/>
              </a:rPr>
              <a:t>Objeví-li se zároveň </a:t>
            </a:r>
            <a:r>
              <a:rPr lang="cs-CZ" b="1" i="0" dirty="0">
                <a:solidFill>
                  <a:srgbClr val="151515"/>
                </a:solidFill>
                <a:effectLst/>
                <a:latin typeface="Roboto" panose="02000000000000000000" pitchFamily="2" charset="0"/>
              </a:rPr>
              <a:t>červené tečky na patře</a:t>
            </a:r>
            <a:r>
              <a:rPr lang="cs-CZ" b="0" i="0" dirty="0">
                <a:solidFill>
                  <a:srgbClr val="151515"/>
                </a:solidFill>
                <a:effectLst/>
                <a:latin typeface="Roboto" panose="02000000000000000000" pitchFamily="2" charset="0"/>
              </a:rPr>
              <a:t> (známé také jako </a:t>
            </a:r>
            <a:r>
              <a:rPr lang="cs-CZ" b="0" i="0" dirty="0">
                <a:solidFill>
                  <a:srgbClr val="4DB2EC"/>
                </a:solidFill>
                <a:effectLst/>
                <a:latin typeface="Roboto" panose="02000000000000000000" pitchFamily="2" charset="0"/>
                <a:hlinkClick r:id="rId37"/>
              </a:rPr>
              <a:t>petechie</a:t>
            </a:r>
            <a:r>
              <a:rPr lang="cs-CZ" b="0" i="0" dirty="0">
                <a:solidFill>
                  <a:srgbClr val="151515"/>
                </a:solidFill>
                <a:effectLst/>
                <a:latin typeface="Roboto" panose="02000000000000000000" pitchFamily="2" charset="0"/>
              </a:rPr>
              <a:t>) nebo zvláštní puchýřky v krku, s největší pravděpodobností se jedná o </a:t>
            </a:r>
            <a:r>
              <a:rPr lang="cs-CZ" b="0" i="0" dirty="0" err="1">
                <a:solidFill>
                  <a:srgbClr val="151515"/>
                </a:solidFill>
                <a:effectLst/>
                <a:latin typeface="Roboto" panose="02000000000000000000" pitchFamily="2" charset="0"/>
              </a:rPr>
              <a:t>herpangínu</a:t>
            </a:r>
            <a:r>
              <a:rPr lang="cs-CZ" b="0" i="0" dirty="0">
                <a:solidFill>
                  <a:srgbClr val="151515"/>
                </a:solidFill>
                <a:effectLst/>
                <a:latin typeface="Roboto" panose="02000000000000000000" pitchFamily="2" charset="0"/>
              </a:rPr>
              <a:t> nebo o herpetickou infekci. Záněty způsobené viry chřipky se pak typicky objevují v epidemiích a způsobují vysoké teploty, bolesti svalů a bolesti hlavy, přestože nález v hltanu bývá spíše skrovný.</a:t>
            </a:r>
          </a:p>
          <a:p>
            <a:pPr algn="l"/>
            <a:r>
              <a:rPr lang="cs-CZ" b="0" i="0" dirty="0">
                <a:solidFill>
                  <a:srgbClr val="151515"/>
                </a:solidFill>
                <a:effectLst/>
                <a:latin typeface="Roboto" panose="02000000000000000000" pitchFamily="2" charset="0"/>
              </a:rPr>
              <a:t>U </a:t>
            </a:r>
            <a:r>
              <a:rPr lang="cs-CZ" b="1" i="0" dirty="0">
                <a:solidFill>
                  <a:srgbClr val="151515"/>
                </a:solidFill>
                <a:effectLst/>
                <a:latin typeface="Roboto" panose="02000000000000000000" pitchFamily="2" charset="0"/>
              </a:rPr>
              <a:t>bakteriálních faryngitid</a:t>
            </a:r>
            <a:r>
              <a:rPr lang="cs-CZ" b="0" i="0" dirty="0">
                <a:solidFill>
                  <a:srgbClr val="151515"/>
                </a:solidFill>
                <a:effectLst/>
                <a:latin typeface="Roboto" panose="02000000000000000000" pitchFamily="2" charset="0"/>
              </a:rPr>
              <a:t> lékaři na sliznicích běžně pozorují také přítomnost hnisu. Pokud se jedná o streptokokovou faryngitidu, pacienti si většinou stěžují na bolest při polykání, zarudnutí hrdla a výskyt bílých nebo šedavých skvrn v krku. K dalším charakteristickým příznakům se řadí </a:t>
            </a:r>
            <a:r>
              <a:rPr lang="cs-CZ" b="0" i="0" dirty="0">
                <a:solidFill>
                  <a:srgbClr val="4DB2EC"/>
                </a:solidFill>
                <a:effectLst/>
                <a:latin typeface="Roboto" panose="02000000000000000000" pitchFamily="2" charset="0"/>
                <a:hlinkClick r:id="rId38"/>
              </a:rPr>
              <a:t>nevolnost</a:t>
            </a:r>
            <a:r>
              <a:rPr lang="cs-CZ" b="0" i="0" dirty="0">
                <a:solidFill>
                  <a:srgbClr val="151515"/>
                </a:solidFill>
                <a:effectLst/>
                <a:latin typeface="Roboto" panose="02000000000000000000" pitchFamily="2" charset="0"/>
              </a:rPr>
              <a:t>, horečka, zimnice, ztráta chuti k jídlu, zduřené uzliny či pachuť v ústech.</a:t>
            </a:r>
          </a:p>
          <a:p>
            <a:pPr algn="l"/>
            <a:r>
              <a:rPr lang="cs-CZ" b="0" i="0" dirty="0">
                <a:solidFill>
                  <a:srgbClr val="151515"/>
                </a:solidFill>
                <a:effectLst/>
                <a:latin typeface="Roboto" panose="02000000000000000000" pitchFamily="2" charset="0"/>
              </a:rPr>
              <a:t>Adenovirová faryngitida je podobná streptokokové infekci a téměř v polovině případů ji doprovází folikulární konjunktivitida (zánět spojivek). Způsobí-li zánět hltanu </a:t>
            </a:r>
            <a:r>
              <a:rPr lang="cs-CZ" b="1" i="0" dirty="0">
                <a:solidFill>
                  <a:srgbClr val="151515"/>
                </a:solidFill>
                <a:effectLst/>
                <a:latin typeface="Roboto" panose="02000000000000000000" pitchFamily="2" charset="0"/>
              </a:rPr>
              <a:t>infekční mononukleóza</a:t>
            </a:r>
            <a:br>
              <a:rPr lang="cs-CZ" b="0" i="0" dirty="0">
                <a:solidFill>
                  <a:srgbClr val="151515"/>
                </a:solidFill>
                <a:effectLst/>
                <a:latin typeface="Roboto" panose="02000000000000000000" pitchFamily="2" charset="0"/>
              </a:rPr>
            </a:br>
            <a:r>
              <a:rPr lang="cs-CZ" b="0" i="0" dirty="0">
                <a:solidFill>
                  <a:srgbClr val="151515"/>
                </a:solidFill>
                <a:effectLst/>
                <a:latin typeface="Roboto" panose="02000000000000000000" pitchFamily="2" charset="0"/>
              </a:rPr>
              <a:t>(virus </a:t>
            </a:r>
            <a:r>
              <a:rPr lang="cs-CZ" b="0" i="0" dirty="0" err="1">
                <a:solidFill>
                  <a:srgbClr val="151515"/>
                </a:solidFill>
                <a:effectLst/>
                <a:latin typeface="Roboto" panose="02000000000000000000" pitchFamily="2" charset="0"/>
              </a:rPr>
              <a:t>Epstein-Barrové</a:t>
            </a:r>
            <a:r>
              <a:rPr lang="cs-CZ" b="0" i="0" dirty="0">
                <a:solidFill>
                  <a:srgbClr val="151515"/>
                </a:solidFill>
                <a:effectLst/>
                <a:latin typeface="Roboto" panose="02000000000000000000" pitchFamily="2" charset="0"/>
              </a:rPr>
              <a:t>), objevuje se výrazné zvětšení krčních uzlin, </a:t>
            </a:r>
            <a:r>
              <a:rPr lang="cs-CZ" b="0" i="0" dirty="0" err="1">
                <a:solidFill>
                  <a:srgbClr val="151515"/>
                </a:solidFill>
                <a:effectLst/>
                <a:latin typeface="Roboto" panose="02000000000000000000" pitchFamily="2" charset="0"/>
              </a:rPr>
              <a:t>tonzilární</a:t>
            </a:r>
            <a:r>
              <a:rPr lang="cs-CZ" b="0" i="0" dirty="0">
                <a:solidFill>
                  <a:srgbClr val="151515"/>
                </a:solidFill>
                <a:effectLst/>
                <a:latin typeface="Roboto" panose="02000000000000000000" pitchFamily="2" charset="0"/>
              </a:rPr>
              <a:t> exsudát a splenomegalie. Typická je ale samozřejmě i bolest svalů nebo vyrážka. [</a:t>
            </a:r>
            <a:r>
              <a:rPr lang="cs-CZ" b="0" i="0" dirty="0">
                <a:solidFill>
                  <a:srgbClr val="4DB2EC"/>
                </a:solidFill>
                <a:effectLst/>
                <a:latin typeface="Roboto" panose="02000000000000000000" pitchFamily="2" charset="0"/>
                <a:hlinkClick r:id="rId19"/>
              </a:rPr>
              <a:t>21</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18"/>
              </a:rPr>
              <a:t>22</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39"/>
              </a:rPr>
              <a:t>23</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40"/>
              </a:rPr>
              <a:t>24</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41"/>
              </a:rPr>
              <a:t>25</a:t>
            </a:r>
            <a:r>
              <a:rPr lang="cs-CZ" b="0" i="0" dirty="0">
                <a:solidFill>
                  <a:srgbClr val="151515"/>
                </a:solidFill>
                <a:effectLst/>
                <a:latin typeface="Roboto" panose="02000000000000000000" pitchFamily="2" charset="0"/>
              </a:rPr>
              <a:t>, </a:t>
            </a:r>
            <a:r>
              <a:rPr lang="cs-CZ" b="0" i="0" dirty="0">
                <a:solidFill>
                  <a:srgbClr val="4DB2EC"/>
                </a:solidFill>
                <a:effectLst/>
                <a:latin typeface="Roboto" panose="02000000000000000000" pitchFamily="2" charset="0"/>
                <a:hlinkClick r:id="rId42"/>
              </a:rPr>
              <a:t>26</a:t>
            </a:r>
            <a:r>
              <a:rPr lang="cs-CZ" b="0" i="0" dirty="0">
                <a:solidFill>
                  <a:srgbClr val="151515"/>
                </a:solidFill>
                <a:effectLst/>
                <a:latin typeface="Roboto" panose="02000000000000000000" pitchFamily="2" charset="0"/>
              </a:rPr>
              <a:t>]</a:t>
            </a:r>
          </a:p>
          <a:p>
            <a:pPr algn="l"/>
            <a:endParaRPr lang="cs-CZ" b="1" i="0" dirty="0">
              <a:solidFill>
                <a:srgbClr val="151515"/>
              </a:solidFill>
              <a:effectLst/>
              <a:latin typeface="Roboto" panose="02000000000000000000" pitchFamily="2" charset="0"/>
            </a:endParaRPr>
          </a:p>
          <a:p>
            <a:pPr algn="l"/>
            <a:r>
              <a:rPr lang="cs-CZ" b="1" i="0" dirty="0">
                <a:solidFill>
                  <a:srgbClr val="151515"/>
                </a:solidFill>
                <a:effectLst/>
                <a:latin typeface="Roboto" panose="02000000000000000000" pitchFamily="2" charset="0"/>
              </a:rPr>
              <a:t>Chronická faryngitida</a:t>
            </a:r>
          </a:p>
          <a:p>
            <a:pPr algn="l"/>
            <a:r>
              <a:rPr lang="cs-CZ" b="0" i="0" dirty="0">
                <a:solidFill>
                  <a:srgbClr val="151515"/>
                </a:solidFill>
                <a:effectLst/>
                <a:latin typeface="Roboto" panose="02000000000000000000" pitchFamily="2" charset="0"/>
              </a:rPr>
              <a:t>Chronický zánět hltanu se typicky objevuje jako </a:t>
            </a:r>
            <a:r>
              <a:rPr lang="cs-CZ" b="1" i="0" dirty="0">
                <a:solidFill>
                  <a:srgbClr val="151515"/>
                </a:solidFill>
                <a:effectLst/>
                <a:latin typeface="Roboto" panose="02000000000000000000" pitchFamily="2" charset="0"/>
              </a:rPr>
              <a:t>součást chronických zánětů horních a dolních dýchacích cest</a:t>
            </a:r>
            <a:r>
              <a:rPr lang="cs-CZ" b="0" i="0" dirty="0">
                <a:solidFill>
                  <a:srgbClr val="151515"/>
                </a:solidFill>
                <a:effectLst/>
                <a:latin typeface="Roboto" panose="02000000000000000000" pitchFamily="2" charset="0"/>
              </a:rPr>
              <a:t>. Jde o poměrně časté komplikace, které postihují hlavně střední část hltanu (</a:t>
            </a:r>
            <a:r>
              <a:rPr lang="cs-CZ" b="0" i="0" dirty="0" err="1">
                <a:solidFill>
                  <a:srgbClr val="151515"/>
                </a:solidFill>
                <a:effectLst/>
                <a:latin typeface="Roboto" panose="02000000000000000000" pitchFamily="2" charset="0"/>
              </a:rPr>
              <a:t>mezofarynx</a:t>
            </a:r>
            <a:r>
              <a:rPr lang="cs-CZ" b="0" i="0" dirty="0">
                <a:solidFill>
                  <a:srgbClr val="151515"/>
                </a:solidFill>
                <a:effectLst/>
                <a:latin typeface="Roboto" panose="02000000000000000000" pitchFamily="2" charset="0"/>
              </a:rPr>
              <a:t>), ale samozřejmě se mohou šířit také na další místa. U pacientů se pak mohou střídat různě dlouhá bezpříznaková období s momenty, kdy se nemoc plně rozvine.</a:t>
            </a:r>
          </a:p>
          <a:p>
            <a:pPr algn="l"/>
            <a:r>
              <a:rPr lang="cs-CZ" b="0" i="0" dirty="0">
                <a:solidFill>
                  <a:srgbClr val="151515"/>
                </a:solidFill>
                <a:effectLst/>
                <a:latin typeface="Roboto" panose="02000000000000000000" pitchFamily="2" charset="0"/>
              </a:rPr>
              <a:t>O chronické faryngitidě hovoříme v případě, kdy infekce během několika dnů nebo týdnů nevymizí, ale </a:t>
            </a:r>
            <a:r>
              <a:rPr lang="cs-CZ" b="1" i="0" dirty="0">
                <a:solidFill>
                  <a:srgbClr val="151515"/>
                </a:solidFill>
                <a:effectLst/>
                <a:latin typeface="Roboto" panose="02000000000000000000" pitchFamily="2" charset="0"/>
              </a:rPr>
              <a:t>přetrvává dlouhodobě, opakovaně se vrací</a:t>
            </a:r>
            <a:r>
              <a:rPr lang="cs-CZ" b="0" i="0" dirty="0">
                <a:solidFill>
                  <a:srgbClr val="151515"/>
                </a:solidFill>
                <a:effectLst/>
                <a:latin typeface="Roboto" panose="02000000000000000000" pitchFamily="2" charset="0"/>
              </a:rPr>
              <a:t> nebo nereaguje na žádnou běžnou léčbu. Za rozvoj těchto potíží, které jsou méně časté než akutní zánět hltanu, bývají samozřejmě zodpovědné infekce. Svou roli zde ale mohou sehrát také další faktory, kam patří:</a:t>
            </a:r>
          </a:p>
          <a:p>
            <a:pPr algn="l">
              <a:buFont typeface="Arial" panose="020B0604020202020204" pitchFamily="34" charset="0"/>
              <a:buChar char="•"/>
            </a:pPr>
            <a:r>
              <a:rPr lang="cs-CZ" b="0" i="0" dirty="0">
                <a:solidFill>
                  <a:srgbClr val="151515"/>
                </a:solidFill>
                <a:effectLst/>
                <a:latin typeface="Roboto" panose="02000000000000000000" pitchFamily="2" charset="0"/>
              </a:rPr>
              <a:t>dlouhodobá neprůchodnost dýchacích cest,</a:t>
            </a:r>
          </a:p>
          <a:p>
            <a:pPr algn="l">
              <a:buFont typeface="Arial" panose="020B0604020202020204" pitchFamily="34" charset="0"/>
              <a:buChar char="•"/>
            </a:pPr>
            <a:r>
              <a:rPr lang="cs-CZ" b="0" i="0" dirty="0">
                <a:solidFill>
                  <a:srgbClr val="151515"/>
                </a:solidFill>
                <a:effectLst/>
                <a:latin typeface="Roboto" panose="02000000000000000000" pitchFamily="2" charset="0"/>
              </a:rPr>
              <a:t>přetrvávající tonzilitida (angína),</a:t>
            </a:r>
          </a:p>
          <a:p>
            <a:pPr algn="l">
              <a:buFont typeface="Arial" panose="020B0604020202020204" pitchFamily="34" charset="0"/>
              <a:buChar char="•"/>
            </a:pPr>
            <a:r>
              <a:rPr lang="cs-CZ" b="0" i="0" dirty="0">
                <a:solidFill>
                  <a:srgbClr val="151515"/>
                </a:solidFill>
                <a:effectLst/>
                <a:latin typeface="Roboto" panose="02000000000000000000" pitchFamily="2" charset="0"/>
              </a:rPr>
              <a:t>expozice kouři, prachu a chemikáliím,</a:t>
            </a:r>
          </a:p>
          <a:p>
            <a:pPr algn="l">
              <a:buFont typeface="Arial" panose="020B0604020202020204" pitchFamily="34" charset="0"/>
              <a:buChar char="•"/>
            </a:pPr>
            <a:r>
              <a:rPr lang="cs-CZ" b="0" i="0" dirty="0">
                <a:solidFill>
                  <a:srgbClr val="151515"/>
                </a:solidFill>
                <a:effectLst/>
                <a:latin typeface="Roboto" panose="02000000000000000000" pitchFamily="2" charset="0"/>
              </a:rPr>
              <a:t>přílišná konzumace tvrdého alkoholu,</a:t>
            </a:r>
          </a:p>
          <a:p>
            <a:pPr algn="l">
              <a:buFont typeface="Arial" panose="020B0604020202020204" pitchFamily="34" charset="0"/>
              <a:buChar char="•"/>
            </a:pPr>
            <a:r>
              <a:rPr lang="cs-CZ" b="0" i="0" dirty="0">
                <a:solidFill>
                  <a:srgbClr val="151515"/>
                </a:solidFill>
                <a:effectLst/>
                <a:latin typeface="Roboto" panose="02000000000000000000" pitchFamily="2" charset="0"/>
              </a:rPr>
              <a:t>záliba ve velmi kořeněných jídlech,</a:t>
            </a:r>
          </a:p>
          <a:p>
            <a:pPr algn="l">
              <a:buFont typeface="Arial" panose="020B0604020202020204" pitchFamily="34" charset="0"/>
              <a:buChar char="•"/>
            </a:pPr>
            <a:r>
              <a:rPr lang="cs-CZ" b="0" i="0" dirty="0">
                <a:solidFill>
                  <a:srgbClr val="151515"/>
                </a:solidFill>
                <a:effectLst/>
                <a:latin typeface="Roboto" panose="02000000000000000000" pitchFamily="2" charset="0"/>
              </a:rPr>
              <a:t>dýchání horkého suchého vzduchu,</a:t>
            </a:r>
          </a:p>
          <a:p>
            <a:pPr algn="l">
              <a:buFont typeface="Arial" panose="020B0604020202020204" pitchFamily="34" charset="0"/>
              <a:buChar char="•"/>
            </a:pPr>
            <a:r>
              <a:rPr lang="cs-CZ" b="0" i="0" dirty="0">
                <a:solidFill>
                  <a:srgbClr val="151515"/>
                </a:solidFill>
                <a:effectLst/>
                <a:latin typeface="Roboto" panose="02000000000000000000" pitchFamily="2" charset="0"/>
              </a:rPr>
              <a:t>pobyt v extrémně vlhkém prostředí,</a:t>
            </a:r>
          </a:p>
          <a:p>
            <a:pPr algn="l">
              <a:buFont typeface="Arial" panose="020B0604020202020204" pitchFamily="34" charset="0"/>
              <a:buChar char="•"/>
            </a:pPr>
            <a:r>
              <a:rPr lang="cs-CZ" b="0" i="0" dirty="0">
                <a:solidFill>
                  <a:srgbClr val="151515"/>
                </a:solidFill>
                <a:effectLst/>
                <a:latin typeface="Roboto" panose="02000000000000000000" pitchFamily="2" charset="0"/>
              </a:rPr>
              <a:t>časté střídání teplot</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43"/>
              </a:rPr>
              <a:t>alergické reakce na pyl</a:t>
            </a:r>
            <a:r>
              <a:rPr lang="cs-CZ" b="0" i="0" dirty="0">
                <a:solidFill>
                  <a:srgbClr val="151515"/>
                </a:solidFill>
                <a:effectLst/>
                <a:latin typeface="Roboto" panose="02000000000000000000" pitchFamily="2" charset="0"/>
              </a:rPr>
              <a:t> nebo plísně,</a:t>
            </a:r>
          </a:p>
          <a:p>
            <a:pPr algn="l">
              <a:buFont typeface="Arial" panose="020B0604020202020204" pitchFamily="34" charset="0"/>
              <a:buChar char="•"/>
            </a:pPr>
            <a:r>
              <a:rPr lang="cs-CZ" b="0" i="0" dirty="0" err="1">
                <a:solidFill>
                  <a:srgbClr val="4DB2EC"/>
                </a:solidFill>
                <a:effectLst/>
                <a:latin typeface="Roboto" panose="02000000000000000000" pitchFamily="2" charset="0"/>
                <a:hlinkClick r:id="rId44"/>
              </a:rPr>
              <a:t>gastroezofageální</a:t>
            </a:r>
            <a:r>
              <a:rPr lang="cs-CZ" b="0" i="0" dirty="0">
                <a:solidFill>
                  <a:srgbClr val="4DB2EC"/>
                </a:solidFill>
                <a:effectLst/>
                <a:latin typeface="Roboto" panose="02000000000000000000" pitchFamily="2" charset="0"/>
                <a:hlinkClick r:id="rId44"/>
              </a:rPr>
              <a:t> reflux</a:t>
            </a:r>
            <a:r>
              <a:rPr lang="cs-CZ" b="0" i="0" dirty="0">
                <a:solidFill>
                  <a:srgbClr val="151515"/>
                </a:solidFill>
                <a:effectLst/>
                <a:latin typeface="Roboto" panose="02000000000000000000" pitchFamily="2" charset="0"/>
              </a:rPr>
              <a:t>,</a:t>
            </a:r>
          </a:p>
          <a:p>
            <a:pPr algn="l">
              <a:buFont typeface="Arial" panose="020B0604020202020204" pitchFamily="34" charset="0"/>
              <a:buChar char="•"/>
            </a:pPr>
            <a:r>
              <a:rPr lang="cs-CZ" b="0" i="0" dirty="0">
                <a:solidFill>
                  <a:srgbClr val="151515"/>
                </a:solidFill>
                <a:effectLst/>
                <a:latin typeface="Roboto" panose="02000000000000000000" pitchFamily="2" charset="0"/>
              </a:rPr>
              <a:t>hormonální problémy,</a:t>
            </a:r>
          </a:p>
          <a:p>
            <a:pPr algn="l">
              <a:buFont typeface="Arial" panose="020B0604020202020204" pitchFamily="34" charset="0"/>
              <a:buChar char="•"/>
            </a:pPr>
            <a:r>
              <a:rPr lang="cs-CZ" b="0" i="0" dirty="0">
                <a:solidFill>
                  <a:srgbClr val="4DB2EC"/>
                </a:solidFill>
                <a:effectLst/>
                <a:latin typeface="Roboto" panose="02000000000000000000" pitchFamily="2" charset="0"/>
                <a:hlinkClick r:id="rId45"/>
              </a:rPr>
              <a:t>rakovina hrdla</a:t>
            </a:r>
            <a:r>
              <a:rPr lang="cs-CZ" b="0" i="0" dirty="0">
                <a:solidFill>
                  <a:srgbClr val="151515"/>
                </a:solidFill>
                <a:effectLst/>
                <a:latin typeface="Roboto" panose="02000000000000000000" pitchFamily="2" charset="0"/>
              </a:rPr>
              <a:t> (velmi vzácně).</a:t>
            </a:r>
          </a:p>
          <a:p>
            <a:pPr algn="l"/>
            <a:r>
              <a:rPr lang="cs-CZ" b="0" i="0" dirty="0">
                <a:solidFill>
                  <a:srgbClr val="151515"/>
                </a:solidFill>
                <a:effectLst/>
                <a:latin typeface="Roboto" panose="02000000000000000000" pitchFamily="2" charset="0"/>
              </a:rPr>
              <a:t>A jaké má chronická faryngitida příznaky? Symptomy se v tomto případě hodně </a:t>
            </a:r>
            <a:r>
              <a:rPr lang="cs-CZ" b="1" i="0" dirty="0">
                <a:solidFill>
                  <a:srgbClr val="151515"/>
                </a:solidFill>
                <a:effectLst/>
                <a:latin typeface="Roboto" panose="02000000000000000000" pitchFamily="2" charset="0"/>
              </a:rPr>
              <a:t>podobají akutní faryngitidě</a:t>
            </a:r>
            <a:r>
              <a:rPr lang="cs-CZ" b="0" i="0" dirty="0">
                <a:solidFill>
                  <a:srgbClr val="151515"/>
                </a:solidFill>
                <a:effectLst/>
                <a:latin typeface="Roboto" panose="02000000000000000000" pitchFamily="2" charset="0"/>
              </a:rPr>
              <a:t>, ale pacienta trápí mnohem delší dobu. Patří sem například bolesti v krku, </a:t>
            </a:r>
            <a:r>
              <a:rPr lang="cs-CZ" b="0" i="0" dirty="0">
                <a:solidFill>
                  <a:srgbClr val="4DB2EC"/>
                </a:solidFill>
                <a:effectLst/>
                <a:latin typeface="Roboto" panose="02000000000000000000" pitchFamily="2" charset="0"/>
                <a:hlinkClick r:id="rId46"/>
              </a:rPr>
              <a:t>chrapot</a:t>
            </a:r>
            <a:r>
              <a:rPr lang="cs-CZ" b="0" i="0" dirty="0">
                <a:solidFill>
                  <a:srgbClr val="151515"/>
                </a:solidFill>
                <a:effectLst/>
                <a:latin typeface="Roboto" panose="02000000000000000000" pitchFamily="2" charset="0"/>
              </a:rPr>
              <a:t>, polykací obtíže, pocit cizího tělesa v hrdle, unavený hlas, horečka, bolesti hlavy, kašel, </a:t>
            </a:r>
            <a:r>
              <a:rPr lang="cs-CZ" b="0" i="0" dirty="0">
                <a:solidFill>
                  <a:srgbClr val="4DB2EC"/>
                </a:solidFill>
                <a:effectLst/>
                <a:latin typeface="Roboto" panose="02000000000000000000" pitchFamily="2" charset="0"/>
                <a:hlinkClick r:id="rId47"/>
              </a:rPr>
              <a:t>kýchání</a:t>
            </a:r>
            <a:r>
              <a:rPr lang="cs-CZ" b="0" i="0" dirty="0">
                <a:solidFill>
                  <a:srgbClr val="151515"/>
                </a:solidFill>
                <a:effectLst/>
                <a:latin typeface="Roboto" panose="02000000000000000000" pitchFamily="2" charset="0"/>
              </a:rPr>
              <a:t>, nevolnost nebo dokonce </a:t>
            </a:r>
            <a:r>
              <a:rPr lang="cs-CZ" b="0" i="0" dirty="0">
                <a:solidFill>
                  <a:srgbClr val="4DB2EC"/>
                </a:solidFill>
                <a:effectLst/>
                <a:latin typeface="Roboto" panose="02000000000000000000" pitchFamily="2" charset="0"/>
                <a:hlinkClick r:id="rId48"/>
              </a:rPr>
              <a:t>zvracení</a:t>
            </a:r>
            <a:r>
              <a:rPr lang="cs-CZ" b="0" i="0" dirty="0">
                <a:solidFill>
                  <a:srgbClr val="151515"/>
                </a:solidFill>
                <a:effectLst/>
                <a:latin typeface="Roboto" panose="02000000000000000000" pitchFamily="2" charset="0"/>
              </a:rPr>
              <a:t>.</a:t>
            </a:r>
          </a:p>
          <a:p>
            <a:pPr algn="l"/>
            <a:r>
              <a:rPr lang="cs-CZ" b="0" i="0" dirty="0">
                <a:solidFill>
                  <a:srgbClr val="151515"/>
                </a:solidFill>
                <a:effectLst/>
                <a:latin typeface="Roboto" panose="02000000000000000000" pitchFamily="2" charset="0"/>
              </a:rPr>
              <a:t>Konkrétní projevy se přitom mohou lišit v závislosti na tom, co chronický zánět hltanu způsobilo. Podle toho, jaké změny v oblasti hltanu a jeho okolí lékaři zaznamenají, se pak chronická faryngitida dělí na </a:t>
            </a:r>
            <a:r>
              <a:rPr lang="cs-CZ" b="1" i="0" dirty="0">
                <a:solidFill>
                  <a:srgbClr val="151515"/>
                </a:solidFill>
                <a:effectLst/>
                <a:latin typeface="Roboto" panose="02000000000000000000" pitchFamily="2" charset="0"/>
              </a:rPr>
              <a:t>tři základní formy</a:t>
            </a:r>
            <a:r>
              <a:rPr lang="cs-CZ" b="0" i="0" dirty="0">
                <a:solidFill>
                  <a:srgbClr val="151515"/>
                </a:solidFill>
                <a:effectLst/>
                <a:latin typeface="Roboto" panose="02000000000000000000" pitchFamily="2" charset="0"/>
              </a:rPr>
              <a:t>. Jde o hypertrofickou faryngitidu, hypertrofickou granulární faryngitidu a atrofickou faryngitidu.</a:t>
            </a:r>
          </a:p>
          <a:p>
            <a:pPr algn="l"/>
            <a:r>
              <a:rPr lang="cs-CZ" b="1" i="0" dirty="0">
                <a:solidFill>
                  <a:srgbClr val="151515"/>
                </a:solidFill>
                <a:effectLst/>
                <a:latin typeface="Roboto" panose="02000000000000000000" pitchFamily="2" charset="0"/>
              </a:rPr>
              <a:t>Hypertrofická a hypertrofická granulární faryngitida</a:t>
            </a:r>
            <a:r>
              <a:rPr lang="cs-CZ" b="0" i="0" dirty="0">
                <a:solidFill>
                  <a:srgbClr val="151515"/>
                </a:solidFill>
                <a:effectLst/>
                <a:latin typeface="Roboto" panose="02000000000000000000" pitchFamily="2" charset="0"/>
              </a:rPr>
              <a:t> způsobují především zduření sliznice, která bývá nepříjemně zarudlá a vyznačuje se zvýšenou cévní kresbou. Pokrývá ji také vazký hlen, jehož se pacienti snaží zbavit kašláním, dávením nebo popotahováním. Pocity pálení a škrábání v krku se přitom často zmírňují po jídle. S těmito formami se pak mohou potýkat osoby trpící </a:t>
            </a:r>
            <a:r>
              <a:rPr lang="cs-CZ" b="0" i="0" dirty="0" err="1">
                <a:solidFill>
                  <a:srgbClr val="151515"/>
                </a:solidFill>
                <a:effectLst/>
                <a:latin typeface="Roboto" panose="02000000000000000000" pitchFamily="2" charset="0"/>
              </a:rPr>
              <a:t>lymfoproliferativním</a:t>
            </a:r>
            <a:r>
              <a:rPr lang="cs-CZ" b="0" i="0" dirty="0">
                <a:solidFill>
                  <a:srgbClr val="151515"/>
                </a:solidFill>
                <a:effectLst/>
                <a:latin typeface="Roboto" panose="02000000000000000000" pitchFamily="2" charset="0"/>
              </a:rPr>
              <a:t> onemocněním nebo s infekcí postihující lymfatickou tkáň (HIV).</a:t>
            </a:r>
          </a:p>
          <a:p>
            <a:pPr algn="l"/>
            <a:r>
              <a:rPr lang="cs-CZ" b="1" i="0" dirty="0">
                <a:solidFill>
                  <a:srgbClr val="151515"/>
                </a:solidFill>
                <a:effectLst/>
                <a:latin typeface="Roboto" panose="02000000000000000000" pitchFamily="2" charset="0"/>
              </a:rPr>
              <a:t>Atrofická faryngitida</a:t>
            </a:r>
            <a:r>
              <a:rPr lang="cs-CZ" b="0" i="0" dirty="0">
                <a:solidFill>
                  <a:srgbClr val="151515"/>
                </a:solidFill>
                <a:effectLst/>
                <a:latin typeface="Roboto" panose="02000000000000000000" pitchFamily="2" charset="0"/>
              </a:rPr>
              <a:t> se pozná podle vyhlazené, suché a zarudlé sliznice, na níž ulpívá zasychající hlen. Pacienti trpící tímto onemocněním si většinou stěžují na bolesti a tlak v krku, </a:t>
            </a:r>
            <a:r>
              <a:rPr lang="cs-CZ" b="0" i="0" dirty="0">
                <a:solidFill>
                  <a:srgbClr val="4DB2EC"/>
                </a:solidFill>
                <a:effectLst/>
                <a:latin typeface="Roboto" panose="02000000000000000000" pitchFamily="2" charset="0"/>
                <a:hlinkClick r:id="rId49"/>
              </a:rPr>
              <a:t>zahlenění</a:t>
            </a:r>
            <a:r>
              <a:rPr lang="cs-CZ" b="0" i="0" dirty="0">
                <a:solidFill>
                  <a:srgbClr val="151515"/>
                </a:solidFill>
                <a:effectLst/>
                <a:latin typeface="Roboto" panose="02000000000000000000" pitchFamily="2" charset="0"/>
              </a:rPr>
              <a:t>, pocity sucha nebo ztížené polykání. Daná forma zánětu se častěji objevuje u pacientů s </a:t>
            </a:r>
            <a:r>
              <a:rPr lang="cs-CZ" b="0" i="0" dirty="0">
                <a:solidFill>
                  <a:srgbClr val="4DB2EC"/>
                </a:solidFill>
                <a:effectLst/>
                <a:latin typeface="Roboto" panose="02000000000000000000" pitchFamily="2" charset="0"/>
                <a:hlinkClick r:id="rId50"/>
              </a:rPr>
              <a:t>cukrovkou</a:t>
            </a:r>
            <a:r>
              <a:rPr lang="cs-CZ" b="0" i="0" dirty="0">
                <a:solidFill>
                  <a:srgbClr val="151515"/>
                </a:solidFill>
                <a:effectLst/>
                <a:latin typeface="Roboto" panose="02000000000000000000" pitchFamily="2" charset="0"/>
              </a:rPr>
              <a:t> či </a:t>
            </a:r>
            <a:r>
              <a:rPr lang="cs-CZ" b="0" i="0" dirty="0">
                <a:solidFill>
                  <a:srgbClr val="4DB2EC"/>
                </a:solidFill>
                <a:effectLst/>
                <a:latin typeface="Roboto" panose="02000000000000000000" pitchFamily="2" charset="0"/>
                <a:hlinkClick r:id="rId51"/>
              </a:rPr>
              <a:t>anémií</a:t>
            </a:r>
            <a:r>
              <a:rPr lang="cs-CZ" b="0" i="0" dirty="0">
                <a:solidFill>
                  <a:srgbClr val="151515"/>
                </a:solidFill>
                <a:effectLst/>
                <a:latin typeface="Roboto" panose="02000000000000000000" pitchFamily="2" charset="0"/>
              </a:rPr>
              <a:t> a navíc se zhoršuje po provedení tonzilektomie (odstranění patrových mandlí) nebo při dlouhodobém užívání kortikosteroidů v inhalační formě.</a:t>
            </a:r>
          </a:p>
          <a:p>
            <a:pPr algn="l"/>
            <a:r>
              <a:rPr lang="cs-CZ" b="0" i="0" dirty="0">
                <a:solidFill>
                  <a:srgbClr val="151515"/>
                </a:solidFill>
                <a:effectLst/>
                <a:latin typeface="Roboto" panose="02000000000000000000" pitchFamily="2" charset="0"/>
              </a:rPr>
              <a:t>K suchosti sliznice, která je jedním z predispozičních faktorů rozvoje chronické faryngitidy, přispívá také užívání léků s </a:t>
            </a:r>
            <a:r>
              <a:rPr lang="cs-CZ" b="0" i="0" dirty="0" err="1">
                <a:solidFill>
                  <a:srgbClr val="151515"/>
                </a:solidFill>
                <a:effectLst/>
                <a:latin typeface="Roboto" panose="02000000000000000000" pitchFamily="2" charset="0"/>
              </a:rPr>
              <a:t>parasympatikolytickým</a:t>
            </a:r>
            <a:r>
              <a:rPr lang="cs-CZ" b="0" i="0" dirty="0">
                <a:solidFill>
                  <a:srgbClr val="151515"/>
                </a:solidFill>
                <a:effectLst/>
                <a:latin typeface="Roboto" panose="02000000000000000000" pitchFamily="2" charset="0"/>
              </a:rPr>
              <a:t> efektem. Sem patří například </a:t>
            </a:r>
            <a:r>
              <a:rPr lang="cs-CZ" b="1" i="0" dirty="0">
                <a:solidFill>
                  <a:srgbClr val="151515"/>
                </a:solidFill>
                <a:effectLst/>
                <a:latin typeface="Roboto" panose="02000000000000000000" pitchFamily="2" charset="0"/>
              </a:rPr>
              <a:t>antidepresiva, neuroleptika nebo </a:t>
            </a:r>
            <a:r>
              <a:rPr lang="cs-CZ" b="1" i="0" dirty="0">
                <a:solidFill>
                  <a:srgbClr val="4DB2EC"/>
                </a:solidFill>
                <a:effectLst/>
                <a:latin typeface="Roboto" panose="02000000000000000000" pitchFamily="2" charset="0"/>
                <a:hlinkClick r:id="rId52"/>
              </a:rPr>
              <a:t>antihistaminika</a:t>
            </a:r>
            <a:r>
              <a:rPr lang="cs-CZ" b="0" i="0" dirty="0">
                <a:solidFill>
                  <a:srgbClr val="151515"/>
                </a:solidFill>
                <a:effectLst/>
                <a:latin typeface="Roboto" panose="02000000000000000000" pitchFamily="2" charset="0"/>
              </a:rPr>
              <a:t>. Výrazný vliv zde může mít také život či práce v prašném prostředí nebo na místech, kde člověk přichází do kontaktu s chemickými výpary. Chronický zánět hltanu navíc může být jediným příznakem </a:t>
            </a:r>
            <a:r>
              <a:rPr lang="cs-CZ" b="0" i="0" dirty="0" err="1">
                <a:solidFill>
                  <a:srgbClr val="151515"/>
                </a:solidFill>
                <a:effectLst/>
                <a:latin typeface="Roboto" panose="02000000000000000000" pitchFamily="2" charset="0"/>
              </a:rPr>
              <a:t>gastroezofageálního</a:t>
            </a:r>
            <a:r>
              <a:rPr lang="cs-CZ" b="0" i="0" dirty="0">
                <a:solidFill>
                  <a:srgbClr val="151515"/>
                </a:solidFill>
                <a:effectLst/>
                <a:latin typeface="Roboto" panose="02000000000000000000" pitchFamily="2" charset="0"/>
              </a:rPr>
              <a:t> refluxu.</a:t>
            </a: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18</a:t>
            </a:fld>
            <a:endParaRPr lang="cs-CZ"/>
          </a:p>
        </p:txBody>
      </p:sp>
    </p:spTree>
    <p:extLst>
      <p:ext uri="{BB962C8B-B14F-4D97-AF65-F5344CB8AC3E}">
        <p14:creationId xmlns:p14="http://schemas.microsoft.com/office/powerpoint/2010/main" val="5755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effectLst/>
                <a:latin typeface="Proxima Vara"/>
              </a:rPr>
              <a:t>jícnový reflux</a:t>
            </a:r>
            <a:r>
              <a:rPr lang="cs-CZ" b="0" i="0" dirty="0">
                <a:effectLst/>
                <a:latin typeface="Proxima Vara"/>
              </a:rPr>
              <a:t> je poměrně častá </a:t>
            </a:r>
            <a:r>
              <a:rPr lang="cs-CZ" b="1" i="0" dirty="0">
                <a:effectLst/>
                <a:latin typeface="Proxima Vara"/>
              </a:rPr>
              <a:t>porucha trávení způsobená proniknutím obsahu žaludku</a:t>
            </a:r>
            <a:r>
              <a:rPr lang="cs-CZ" b="0" i="0" dirty="0">
                <a:effectLst/>
                <a:latin typeface="Proxima Vara"/>
              </a:rPr>
              <a:t>, </a:t>
            </a:r>
            <a:r>
              <a:rPr lang="cs-CZ" b="1" i="0" dirty="0">
                <a:effectLst/>
                <a:latin typeface="Proxima Vara"/>
              </a:rPr>
              <a:t>zpět do jícnu</a:t>
            </a:r>
            <a:r>
              <a:rPr lang="cs-CZ" b="0" i="0" dirty="0">
                <a:effectLst/>
                <a:latin typeface="Proxima Vara"/>
              </a:rPr>
              <a:t>.</a:t>
            </a:r>
          </a:p>
          <a:p>
            <a:endParaRPr lang="cs-CZ" b="0" i="0" dirty="0">
              <a:effectLst/>
              <a:latin typeface="Proxima Vara"/>
            </a:endParaRPr>
          </a:p>
          <a:p>
            <a:pPr algn="l" fontAlgn="base"/>
            <a:r>
              <a:rPr lang="cs-CZ" b="1" i="0" dirty="0">
                <a:solidFill>
                  <a:srgbClr val="000000"/>
                </a:solidFill>
                <a:effectLst/>
                <a:latin typeface="Proxima Vara"/>
              </a:rPr>
              <a:t>jícnové svěrače neplní dostatečně svoji funkci</a:t>
            </a:r>
            <a:r>
              <a:rPr lang="cs-CZ" b="0" i="0" dirty="0">
                <a:solidFill>
                  <a:srgbClr val="000000"/>
                </a:solidFill>
                <a:effectLst/>
                <a:latin typeface="Proxima Vara"/>
              </a:rPr>
              <a:t>, a obsah žaludku se přes oslabený jícnový svěrač dostává zpět do jícnu, kde kyselina chlorovodíková společně s kyselými částmi jídel narušuje sliznici jícnu, hltanu a úst.</a:t>
            </a:r>
          </a:p>
          <a:p>
            <a:pPr algn="l" fontAlgn="base"/>
            <a:r>
              <a:rPr lang="cs-CZ" b="0" i="0" dirty="0">
                <a:solidFill>
                  <a:srgbClr val="000000"/>
                </a:solidFill>
                <a:effectLst/>
                <a:latin typeface="Proxima Vara"/>
              </a:rPr>
              <a:t>Dlouhodobé poškozování sliznice jícnu žaludečními šťávami </a:t>
            </a:r>
            <a:r>
              <a:rPr lang="cs-CZ" b="1" i="0" dirty="0">
                <a:solidFill>
                  <a:srgbClr val="000000"/>
                </a:solidFill>
                <a:effectLst/>
                <a:latin typeface="Proxima Vara"/>
              </a:rPr>
              <a:t>může vyústit v zánět jícnu</a:t>
            </a:r>
            <a:r>
              <a:rPr lang="cs-CZ" b="0" i="0" dirty="0">
                <a:solidFill>
                  <a:srgbClr val="000000"/>
                </a:solidFill>
                <a:effectLst/>
                <a:latin typeface="Proxima Vara"/>
              </a:rPr>
              <a:t>, označovaný také jako </a:t>
            </a:r>
            <a:r>
              <a:rPr lang="cs-CZ" b="1" i="0" dirty="0">
                <a:solidFill>
                  <a:srgbClr val="000000"/>
                </a:solidFill>
                <a:effectLst/>
                <a:latin typeface="Proxima Vara"/>
              </a:rPr>
              <a:t>refluxní ezofagitida</a:t>
            </a:r>
            <a:r>
              <a:rPr lang="cs-CZ" b="0" i="0" dirty="0">
                <a:solidFill>
                  <a:srgbClr val="000000"/>
                </a:solidFill>
                <a:effectLst/>
                <a:latin typeface="Proxima Vara"/>
              </a:rPr>
              <a:t>.</a:t>
            </a:r>
          </a:p>
          <a:p>
            <a:pPr algn="l" fontAlgn="base"/>
            <a:r>
              <a:rPr lang="cs-CZ" b="0" i="0" dirty="0">
                <a:solidFill>
                  <a:srgbClr val="000000"/>
                </a:solidFill>
                <a:effectLst/>
                <a:latin typeface="Proxima Vara"/>
              </a:rPr>
              <a:t>V západních zemích trpí refluxem 10 % až 20 % populace, nejčastěji osoby ve věku od šedesáti do sedmdesáti let.</a:t>
            </a:r>
          </a:p>
          <a:p>
            <a:endParaRPr lang="cs-CZ" b="0" i="0" dirty="0">
              <a:effectLst/>
              <a:latin typeface="Proxima Vara"/>
            </a:endParaRPr>
          </a:p>
          <a:p>
            <a:pPr algn="l" fontAlgn="base"/>
            <a:r>
              <a:rPr lang="cs-CZ" b="0" i="0" dirty="0">
                <a:solidFill>
                  <a:srgbClr val="000000"/>
                </a:solidFill>
                <a:effectLst/>
                <a:latin typeface="Proxima Vara"/>
              </a:rPr>
              <a:t>Příčiny refluxu jícnu</a:t>
            </a:r>
          </a:p>
          <a:p>
            <a:pPr algn="l" fontAlgn="base"/>
            <a:r>
              <a:rPr lang="cs-CZ" b="0" i="0" dirty="0">
                <a:solidFill>
                  <a:srgbClr val="000000"/>
                </a:solidFill>
                <a:effectLst/>
                <a:latin typeface="Proxima Vara"/>
              </a:rPr>
              <a:t>Reflux může být </a:t>
            </a:r>
            <a:r>
              <a:rPr lang="cs-CZ" b="1" i="0" dirty="0">
                <a:solidFill>
                  <a:srgbClr val="000000"/>
                </a:solidFill>
                <a:effectLst/>
                <a:latin typeface="Proxima Vara"/>
              </a:rPr>
              <a:t>zapříčiněn nevhodným jídlem a pitím</a:t>
            </a:r>
            <a:r>
              <a:rPr lang="cs-CZ" b="0" i="0" dirty="0">
                <a:solidFill>
                  <a:srgbClr val="000000"/>
                </a:solidFill>
                <a:effectLst/>
                <a:latin typeface="Proxima Vara"/>
              </a:rPr>
              <a:t>, ale také </a:t>
            </a:r>
            <a:r>
              <a:rPr lang="cs-CZ" b="1" i="0" dirty="0">
                <a:solidFill>
                  <a:srgbClr val="000000"/>
                </a:solidFill>
                <a:effectLst/>
                <a:latin typeface="Proxima Vara"/>
              </a:rPr>
              <a:t>běžně používanými léky</a:t>
            </a:r>
            <a:r>
              <a:rPr lang="cs-CZ" b="0" i="0" dirty="0">
                <a:solidFill>
                  <a:srgbClr val="000000"/>
                </a:solidFill>
                <a:effectLst/>
                <a:latin typeface="Proxima Vara"/>
              </a:rPr>
              <a:t> (léčba srdce, vysokého tlaku či dýchání). Další možnou příčinou mohou být </a:t>
            </a:r>
            <a:r>
              <a:rPr lang="cs-CZ" b="1" i="0" dirty="0">
                <a:solidFill>
                  <a:srgbClr val="000000"/>
                </a:solidFill>
                <a:effectLst/>
                <a:latin typeface="Proxima Vara"/>
              </a:rPr>
              <a:t>poškozené nervy nebo jícnová/brániční kýla</a:t>
            </a:r>
            <a:r>
              <a:rPr lang="cs-CZ" b="0" i="0" dirty="0">
                <a:solidFill>
                  <a:srgbClr val="000000"/>
                </a:solidFill>
                <a:effectLst/>
                <a:latin typeface="Proxima Vara"/>
              </a:rPr>
              <a:t>. Ke zhoršení stavu přispívá </a:t>
            </a:r>
            <a:r>
              <a:rPr lang="cs-CZ" b="1" i="0" dirty="0">
                <a:solidFill>
                  <a:srgbClr val="000000"/>
                </a:solidFill>
                <a:effectLst/>
                <a:latin typeface="Proxima Vara"/>
              </a:rPr>
              <a:t>obezita</a:t>
            </a:r>
            <a:r>
              <a:rPr lang="cs-CZ" b="0" i="0" dirty="0">
                <a:solidFill>
                  <a:srgbClr val="000000"/>
                </a:solidFill>
                <a:effectLst/>
                <a:latin typeface="Proxima Vara"/>
              </a:rPr>
              <a:t>, při které se mění anatomické poměry na přechodu jícnu a žaludku.</a:t>
            </a:r>
          </a:p>
          <a:p>
            <a:pPr algn="l" fontAlgn="base"/>
            <a:r>
              <a:rPr lang="cs-CZ" b="1" i="0" dirty="0">
                <a:solidFill>
                  <a:srgbClr val="000000"/>
                </a:solidFill>
                <a:effectLst/>
                <a:latin typeface="Proxima Vara"/>
              </a:rPr>
              <a:t>U těhotných žen</a:t>
            </a:r>
            <a:r>
              <a:rPr lang="cs-CZ" b="0" i="0" dirty="0">
                <a:solidFill>
                  <a:srgbClr val="000000"/>
                </a:solidFill>
                <a:effectLst/>
                <a:latin typeface="Proxima Vara"/>
              </a:rPr>
              <a:t> je reflux způsoben </a:t>
            </a:r>
            <a:r>
              <a:rPr lang="cs-CZ" b="1" i="0" dirty="0">
                <a:solidFill>
                  <a:srgbClr val="000000"/>
                </a:solidFill>
                <a:effectLst/>
                <a:latin typeface="Proxima Vara"/>
              </a:rPr>
              <a:t>vlivem hormonálních změn</a:t>
            </a:r>
            <a:r>
              <a:rPr lang="cs-CZ" b="0" i="0" dirty="0">
                <a:solidFill>
                  <a:srgbClr val="000000"/>
                </a:solidFill>
                <a:effectLst/>
                <a:latin typeface="Proxima Vara"/>
              </a:rPr>
              <a:t> (progesteron uvolňuje hladké svalstvo) a samozřejmě také tlakem rostoucí dělohy. Tento stav není nebezpečný, po porodu obvykle vymizí.</a:t>
            </a:r>
          </a:p>
          <a:p>
            <a:endParaRPr lang="cs-CZ" b="0" i="0" dirty="0">
              <a:effectLst/>
              <a:latin typeface="Proxima Vara"/>
            </a:endParaRPr>
          </a:p>
          <a:p>
            <a:r>
              <a:rPr lang="cs-CZ" b="0" i="0" dirty="0">
                <a:effectLst/>
                <a:latin typeface="Proxima Vara"/>
              </a:rPr>
              <a:t>charakteristické příznaky:</a:t>
            </a:r>
          </a:p>
          <a:p>
            <a:r>
              <a:rPr lang="cs-CZ" b="1" i="0" dirty="0">
                <a:effectLst/>
                <a:latin typeface="Proxima Vara"/>
              </a:rPr>
              <a:t>pachuť v ústech, nakyslý zápach z úst, obtížné polykání, říhání, pocity na zvracení a bolest na hrudi</a:t>
            </a:r>
            <a:r>
              <a:rPr lang="cs-CZ" b="0" i="0" dirty="0">
                <a:effectLst/>
                <a:latin typeface="Proxima Vara"/>
              </a:rPr>
              <a:t>. </a:t>
            </a:r>
          </a:p>
          <a:p>
            <a:endParaRPr lang="cs-CZ" b="0" i="0" dirty="0">
              <a:effectLst/>
              <a:latin typeface="Proxima Va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solidFill>
                  <a:srgbClr val="000000"/>
                </a:solidFill>
                <a:effectLst/>
                <a:latin typeface="Proxima Vara"/>
              </a:rPr>
              <a:t>Rizikové faktory refluxu</a:t>
            </a:r>
          </a:p>
          <a:p>
            <a:r>
              <a:rPr lang="cs-CZ" b="1" i="0" dirty="0">
                <a:effectLst/>
                <a:latin typeface="Proxima Vara"/>
              </a:rPr>
              <a:t>nadváha, obezita, pití kávy nebo alkoholu, kouření, konzumace nadměrně kořeněných, tučných či sladkých jídel, přejídání se, nedostatek pohybu, stres</a:t>
            </a:r>
            <a:r>
              <a:rPr lang="cs-CZ" b="0" i="0" dirty="0">
                <a:effectLst/>
                <a:latin typeface="Proxima Vara"/>
              </a:rPr>
              <a:t>,…</a:t>
            </a:r>
          </a:p>
          <a:p>
            <a:endParaRPr lang="cs-CZ" b="0" i="0" dirty="0">
              <a:effectLst/>
              <a:latin typeface="Proxima Vara"/>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19</a:t>
            </a:fld>
            <a:endParaRPr lang="cs-CZ"/>
          </a:p>
        </p:txBody>
      </p:sp>
    </p:spTree>
    <p:extLst>
      <p:ext uri="{BB962C8B-B14F-4D97-AF65-F5344CB8AC3E}">
        <p14:creationId xmlns:p14="http://schemas.microsoft.com/office/powerpoint/2010/main" val="258887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solidFill>
                  <a:srgbClr val="333333"/>
                </a:solidFill>
                <a:effectLst/>
                <a:latin typeface="-apple-system"/>
              </a:rPr>
              <a:t>zá­nětlivé onemocnění sliznice trávicího traktu</a:t>
            </a:r>
          </a:p>
          <a:p>
            <a:endParaRPr lang="cs-CZ" b="1" i="0" dirty="0">
              <a:solidFill>
                <a:srgbClr val="333333"/>
              </a:solidFill>
              <a:effectLst/>
              <a:latin typeface="-apple-system"/>
            </a:endParaRPr>
          </a:p>
          <a:p>
            <a:r>
              <a:rPr lang="cs-CZ" b="0" i="0" dirty="0">
                <a:solidFill>
                  <a:srgbClr val="333333"/>
                </a:solidFill>
                <a:effectLst/>
                <a:latin typeface="-apple-system"/>
              </a:rPr>
              <a:t>Během svého života se s touto diagnózou setká zhruba každý desátý Čech. </a:t>
            </a:r>
            <a:endParaRPr lang="cs-CZ" b="1" i="0" dirty="0">
              <a:solidFill>
                <a:srgbClr val="333333"/>
              </a:solidFill>
              <a:effectLst/>
              <a:latin typeface="-apple-system"/>
            </a:endParaRPr>
          </a:p>
          <a:p>
            <a:endParaRPr lang="cs-CZ" b="1" i="0" dirty="0">
              <a:solidFill>
                <a:srgbClr val="333333"/>
              </a:solidFill>
              <a:effectLst/>
              <a:latin typeface="-apple-system"/>
            </a:endParaRPr>
          </a:p>
          <a:p>
            <a:r>
              <a:rPr lang="cs-CZ" b="0" i="0" dirty="0">
                <a:solidFill>
                  <a:srgbClr val="333333"/>
                </a:solidFill>
                <a:effectLst/>
                <a:latin typeface="-apple-system"/>
              </a:rPr>
              <a:t>Při oslabení hlenové vrstvy, nejčastěji působením vnějších vlivů, dojde k poškození žaludeční sliznice. V takto narušeném místě vzniká vřed - </a:t>
            </a:r>
            <a:r>
              <a:rPr lang="cs-CZ" b="1" i="0" dirty="0">
                <a:solidFill>
                  <a:srgbClr val="333333"/>
                </a:solidFill>
                <a:effectLst/>
                <a:latin typeface="-apple-system"/>
              </a:rPr>
              <a:t>defekt</a:t>
            </a:r>
            <a:r>
              <a:rPr lang="cs-CZ" b="0" i="0" dirty="0">
                <a:solidFill>
                  <a:srgbClr val="333333"/>
                </a:solidFill>
                <a:effectLst/>
                <a:latin typeface="-apple-system"/>
              </a:rPr>
              <a:t> na sliznici žaludku</a:t>
            </a:r>
          </a:p>
          <a:p>
            <a:endParaRPr lang="cs-CZ" b="0" i="0" dirty="0">
              <a:solidFill>
                <a:srgbClr val="333333"/>
              </a:solidFill>
              <a:effectLst/>
              <a:latin typeface="-apple-system"/>
            </a:endParaRPr>
          </a:p>
          <a:p>
            <a:r>
              <a:rPr lang="cs-CZ" b="0" i="0" dirty="0">
                <a:solidFill>
                  <a:srgbClr val="333333"/>
                </a:solidFill>
                <a:effectLst/>
                <a:latin typeface="-apple-system"/>
              </a:rPr>
              <a:t>Žaludeční vředy jsou nejčastěji diagnostikovány u starších lidí </a:t>
            </a:r>
            <a:r>
              <a:rPr lang="cs-CZ" b="1" i="0" dirty="0">
                <a:solidFill>
                  <a:srgbClr val="333333"/>
                </a:solidFill>
                <a:effectLst/>
                <a:latin typeface="-apple-system"/>
              </a:rPr>
              <a:t>(cca 60+ let)</a:t>
            </a:r>
            <a:r>
              <a:rPr lang="cs-CZ" b="0" i="0" dirty="0">
                <a:solidFill>
                  <a:srgbClr val="333333"/>
                </a:solidFill>
                <a:effectLst/>
                <a:latin typeface="-apple-system"/>
              </a:rPr>
              <a:t>, častěji pak u mužů.</a:t>
            </a:r>
          </a:p>
          <a:p>
            <a:r>
              <a:rPr lang="cs-CZ" b="0" i="0" dirty="0">
                <a:solidFill>
                  <a:srgbClr val="333333"/>
                </a:solidFill>
                <a:effectLst/>
                <a:latin typeface="-apple-system"/>
              </a:rPr>
              <a:t>Nemoc je také podmíněna geneticky a nezřídka se s ní setkáváme </a:t>
            </a:r>
            <a:r>
              <a:rPr lang="cs-CZ" b="1" i="0" dirty="0">
                <a:solidFill>
                  <a:srgbClr val="333333"/>
                </a:solidFill>
                <a:effectLst/>
                <a:latin typeface="-apple-system"/>
              </a:rPr>
              <a:t>opakovaně</a:t>
            </a:r>
            <a:r>
              <a:rPr lang="cs-CZ" b="0" i="0" dirty="0">
                <a:solidFill>
                  <a:srgbClr val="333333"/>
                </a:solidFill>
                <a:effectLst/>
                <a:latin typeface="-apple-system"/>
              </a:rPr>
              <a:t>.</a:t>
            </a:r>
          </a:p>
          <a:p>
            <a:endParaRPr lang="cs-CZ" b="0" i="0" dirty="0">
              <a:solidFill>
                <a:srgbClr val="333333"/>
              </a:solidFill>
              <a:effectLst/>
              <a:latin typeface="-apple-system"/>
            </a:endParaRPr>
          </a:p>
          <a:p>
            <a:pPr algn="l"/>
            <a:r>
              <a:rPr lang="cs-CZ" b="1" i="0" dirty="0">
                <a:solidFill>
                  <a:srgbClr val="EC008C"/>
                </a:solidFill>
                <a:effectLst/>
                <a:latin typeface="-apple-system"/>
              </a:rPr>
              <a:t>Příčiny vzniku žaludečních vředů</a:t>
            </a:r>
          </a:p>
          <a:p>
            <a:pPr algn="l">
              <a:buFont typeface="Arial" panose="020B0604020202020204" pitchFamily="34" charset="0"/>
              <a:buChar char="•"/>
            </a:pPr>
            <a:r>
              <a:rPr lang="cs-CZ" b="1" i="0" dirty="0">
                <a:solidFill>
                  <a:srgbClr val="333333"/>
                </a:solidFill>
                <a:effectLst/>
                <a:latin typeface="-apple-system"/>
              </a:rPr>
              <a:t>Nadměrná spotřeba léků proti bolesti (NSAID)</a:t>
            </a:r>
            <a:r>
              <a:rPr lang="cs-CZ" b="0" i="0" dirty="0">
                <a:solidFill>
                  <a:srgbClr val="333333"/>
                </a:solidFill>
                <a:effectLst/>
                <a:latin typeface="-apple-system"/>
              </a:rPr>
              <a:t>, tzv. nesteroidních antiflogistik, jedná se například o ibuprofen, kyselinu acetylsalicylovou, </a:t>
            </a:r>
            <a:r>
              <a:rPr lang="cs-CZ" b="0" i="0" dirty="0" err="1">
                <a:solidFill>
                  <a:srgbClr val="333333"/>
                </a:solidFill>
                <a:effectLst/>
                <a:latin typeface="-apple-system"/>
              </a:rPr>
              <a:t>diklofenak</a:t>
            </a:r>
            <a:r>
              <a:rPr lang="cs-CZ" b="0" i="0" dirty="0">
                <a:solidFill>
                  <a:srgbClr val="333333"/>
                </a:solidFill>
                <a:effectLst/>
                <a:latin typeface="-apple-system"/>
              </a:rPr>
              <a:t> atd.), které se často používají při bolesti zad a kloubů, užívání </a:t>
            </a:r>
            <a:r>
              <a:rPr lang="cs-CZ" b="0" i="0" dirty="0" err="1">
                <a:solidFill>
                  <a:srgbClr val="333333"/>
                </a:solidFill>
                <a:effectLst/>
                <a:latin typeface="-apple-system"/>
              </a:rPr>
              <a:t>glukortikoidů</a:t>
            </a:r>
            <a:r>
              <a:rPr lang="cs-CZ" b="0" i="0" dirty="0">
                <a:solidFill>
                  <a:srgbClr val="333333"/>
                </a:solidFill>
                <a:effectLst/>
                <a:latin typeface="-apple-system"/>
              </a:rPr>
              <a:t>,</a:t>
            </a:r>
          </a:p>
          <a:p>
            <a:pPr algn="l">
              <a:buFont typeface="Arial" panose="020B0604020202020204" pitchFamily="34" charset="0"/>
              <a:buChar char="•"/>
            </a:pPr>
            <a:r>
              <a:rPr lang="cs-CZ" b="1" i="0" dirty="0">
                <a:solidFill>
                  <a:srgbClr val="333333"/>
                </a:solidFill>
                <a:effectLst/>
                <a:latin typeface="-apple-system"/>
              </a:rPr>
              <a:t>Infekce bakterie </a:t>
            </a:r>
            <a:r>
              <a:rPr lang="cs-CZ" b="1" i="0" dirty="0" err="1">
                <a:solidFill>
                  <a:srgbClr val="333333"/>
                </a:solidFill>
                <a:effectLst/>
                <a:latin typeface="-apple-system"/>
              </a:rPr>
              <a:t>Helicobacter</a:t>
            </a:r>
            <a:r>
              <a:rPr lang="cs-CZ" b="1" i="0" dirty="0">
                <a:solidFill>
                  <a:srgbClr val="333333"/>
                </a:solidFill>
                <a:effectLst/>
                <a:latin typeface="-apple-system"/>
              </a:rPr>
              <a:t> </a:t>
            </a:r>
            <a:r>
              <a:rPr lang="cs-CZ" b="1" i="0" dirty="0" err="1">
                <a:solidFill>
                  <a:srgbClr val="333333"/>
                </a:solidFill>
                <a:effectLst/>
                <a:latin typeface="-apple-system"/>
              </a:rPr>
              <a:t>pylori</a:t>
            </a:r>
            <a:r>
              <a:rPr lang="cs-CZ" b="0" i="0" dirty="0">
                <a:solidFill>
                  <a:srgbClr val="333333"/>
                </a:solidFill>
                <a:effectLst/>
                <a:latin typeface="-apple-system"/>
              </a:rPr>
              <a:t> – Dříve šlo hlavně o přenos z člověka na člověka, nejčastěji v rámci jedné rodiny. V současné době nakažení touto bakterií ubývá. Pro snadné zjištění přítomnosti bakterie </a:t>
            </a:r>
            <a:r>
              <a:rPr lang="cs-CZ" b="0" i="0" dirty="0" err="1">
                <a:solidFill>
                  <a:srgbClr val="333333"/>
                </a:solidFill>
                <a:effectLst/>
                <a:latin typeface="-apple-system"/>
              </a:rPr>
              <a:t>Helicobacter</a:t>
            </a:r>
            <a:r>
              <a:rPr lang="cs-CZ" b="0" i="0" dirty="0">
                <a:solidFill>
                  <a:srgbClr val="333333"/>
                </a:solidFill>
                <a:effectLst/>
                <a:latin typeface="-apple-system"/>
              </a:rPr>
              <a:t> </a:t>
            </a:r>
            <a:r>
              <a:rPr lang="cs-CZ" b="0" i="0" dirty="0" err="1">
                <a:solidFill>
                  <a:srgbClr val="333333"/>
                </a:solidFill>
                <a:effectLst/>
                <a:latin typeface="-apple-system"/>
              </a:rPr>
              <a:t>pylori</a:t>
            </a:r>
            <a:r>
              <a:rPr lang="cs-CZ" b="0" i="0" dirty="0">
                <a:solidFill>
                  <a:srgbClr val="333333"/>
                </a:solidFill>
                <a:effectLst/>
                <a:latin typeface="-apple-system"/>
              </a:rPr>
              <a:t> můžete opatřit jednoduchý domácí test,</a:t>
            </a:r>
          </a:p>
          <a:p>
            <a:pPr algn="l">
              <a:buFont typeface="Arial" panose="020B0604020202020204" pitchFamily="34" charset="0"/>
              <a:buChar char="•"/>
            </a:pPr>
            <a:r>
              <a:rPr lang="cs-CZ" b="1" i="1" dirty="0">
                <a:solidFill>
                  <a:srgbClr val="212529"/>
                </a:solidFill>
                <a:effectLst/>
                <a:latin typeface="system-ui"/>
              </a:rPr>
              <a:t>nerovnováha mezi protektivními a agresivními faktory</a:t>
            </a:r>
            <a:r>
              <a:rPr lang="cs-CZ" b="0" i="0" dirty="0">
                <a:solidFill>
                  <a:srgbClr val="212529"/>
                </a:solidFill>
                <a:effectLst/>
                <a:latin typeface="system-ui"/>
              </a:rPr>
              <a:t> působícími na sliznici</a:t>
            </a:r>
            <a:endParaRPr lang="cs-CZ" b="0" i="0" dirty="0">
              <a:solidFill>
                <a:srgbClr val="333333"/>
              </a:solidFill>
              <a:effectLst/>
              <a:latin typeface="-apple-system"/>
            </a:endParaRPr>
          </a:p>
          <a:p>
            <a:pPr algn="l">
              <a:buFont typeface="Arial" panose="020B0604020202020204" pitchFamily="34" charset="0"/>
              <a:buChar char="•"/>
            </a:pPr>
            <a:r>
              <a:rPr lang="cs-CZ" b="1" i="0" dirty="0">
                <a:solidFill>
                  <a:srgbClr val="333333"/>
                </a:solidFill>
                <a:effectLst/>
                <a:latin typeface="-apple-system"/>
              </a:rPr>
              <a:t>Prodělání těžkých nemocí nebo popálenin,</a:t>
            </a:r>
            <a:endParaRPr lang="cs-CZ" b="0" i="0" dirty="0">
              <a:solidFill>
                <a:srgbClr val="333333"/>
              </a:solidFill>
              <a:effectLst/>
              <a:latin typeface="-apple-system"/>
            </a:endParaRPr>
          </a:p>
          <a:p>
            <a:pPr algn="l">
              <a:buFont typeface="Arial" panose="020B0604020202020204" pitchFamily="34" charset="0"/>
              <a:buChar char="•"/>
            </a:pPr>
            <a:r>
              <a:rPr lang="cs-CZ" b="1" i="0" dirty="0">
                <a:solidFill>
                  <a:srgbClr val="333333"/>
                </a:solidFill>
                <a:effectLst/>
                <a:latin typeface="-apple-system"/>
              </a:rPr>
              <a:t>Vzácné onemocnění </a:t>
            </a:r>
            <a:r>
              <a:rPr lang="cs-CZ" b="1" i="0" dirty="0" err="1">
                <a:solidFill>
                  <a:srgbClr val="333333"/>
                </a:solidFill>
                <a:effectLst/>
                <a:latin typeface="-apple-system"/>
              </a:rPr>
              <a:t>Zollingerův-Ellisonův</a:t>
            </a:r>
            <a:r>
              <a:rPr lang="cs-CZ" b="1" i="0" dirty="0">
                <a:solidFill>
                  <a:srgbClr val="333333"/>
                </a:solidFill>
                <a:effectLst/>
                <a:latin typeface="-apple-system"/>
              </a:rPr>
              <a:t> syndrom</a:t>
            </a:r>
            <a:r>
              <a:rPr lang="cs-CZ" b="0" i="0" dirty="0">
                <a:solidFill>
                  <a:srgbClr val="333333"/>
                </a:solidFill>
                <a:effectLst/>
                <a:latin typeface="-apple-system"/>
              </a:rPr>
              <a:t>, které způsobuje nadprodukci žaludečních šťáv.</a:t>
            </a:r>
          </a:p>
          <a:p>
            <a:endParaRPr lang="cs-CZ" b="0" i="0" dirty="0">
              <a:solidFill>
                <a:srgbClr val="333333"/>
              </a:solidFill>
              <a:effectLst/>
              <a:latin typeface="-apple-system"/>
            </a:endParaRPr>
          </a:p>
          <a:p>
            <a:pPr algn="l"/>
            <a:r>
              <a:rPr lang="cs-CZ" b="1" i="0" dirty="0">
                <a:solidFill>
                  <a:srgbClr val="EC008C"/>
                </a:solidFill>
                <a:effectLst/>
                <a:latin typeface="-apple-system"/>
              </a:rPr>
              <a:t>Mezi nejčastější příznaky žaludečních vředů patří:</a:t>
            </a:r>
          </a:p>
          <a:p>
            <a:pPr algn="l">
              <a:buFont typeface="Arial" panose="020B0604020202020204" pitchFamily="34" charset="0"/>
              <a:buChar char="•"/>
            </a:pPr>
            <a:r>
              <a:rPr lang="cs-CZ" b="0" i="0" dirty="0">
                <a:solidFill>
                  <a:srgbClr val="333333"/>
                </a:solidFill>
                <a:effectLst/>
                <a:latin typeface="-apple-system"/>
              </a:rPr>
              <a:t>bolest v místě vzniku vředu,</a:t>
            </a:r>
          </a:p>
          <a:p>
            <a:pPr algn="l">
              <a:buFont typeface="Arial" panose="020B0604020202020204" pitchFamily="34" charset="0"/>
              <a:buChar char="•"/>
            </a:pPr>
            <a:r>
              <a:rPr lang="cs-CZ" b="0" i="0" dirty="0">
                <a:solidFill>
                  <a:srgbClr val="333333"/>
                </a:solidFill>
                <a:effectLst/>
                <a:latin typeface="-apple-system"/>
              </a:rPr>
              <a:t>žaludeční křeče,</a:t>
            </a:r>
          </a:p>
          <a:p>
            <a:pPr algn="l">
              <a:buFont typeface="Arial" panose="020B0604020202020204" pitchFamily="34" charset="0"/>
              <a:buChar char="•"/>
            </a:pPr>
            <a:r>
              <a:rPr lang="cs-CZ" b="0" i="0" dirty="0">
                <a:solidFill>
                  <a:srgbClr val="333333"/>
                </a:solidFill>
                <a:effectLst/>
                <a:latin typeface="-apple-system"/>
              </a:rPr>
              <a:t>bolest břicha po jídle – častěji u žaludečních vředů,</a:t>
            </a:r>
          </a:p>
          <a:p>
            <a:pPr algn="l">
              <a:buFont typeface="Arial" panose="020B0604020202020204" pitchFamily="34" charset="0"/>
              <a:buChar char="•"/>
            </a:pPr>
            <a:r>
              <a:rPr lang="cs-CZ" b="0" i="0" dirty="0">
                <a:solidFill>
                  <a:srgbClr val="333333"/>
                </a:solidFill>
                <a:effectLst/>
                <a:latin typeface="-apple-system"/>
              </a:rPr>
              <a:t>bolest břicha nalačno – u dvanáctníku,</a:t>
            </a:r>
          </a:p>
          <a:p>
            <a:pPr algn="l">
              <a:buFont typeface="Arial" panose="020B0604020202020204" pitchFamily="34" charset="0"/>
              <a:buChar char="•"/>
            </a:pPr>
            <a:r>
              <a:rPr lang="cs-CZ" b="0" i="0" dirty="0">
                <a:solidFill>
                  <a:srgbClr val="333333"/>
                </a:solidFill>
                <a:effectLst/>
                <a:latin typeface="-apple-system"/>
              </a:rPr>
              <a:t>nevolnost a pocit na zvracení,</a:t>
            </a:r>
          </a:p>
          <a:p>
            <a:pPr algn="l">
              <a:buFont typeface="Arial" panose="020B0604020202020204" pitchFamily="34" charset="0"/>
              <a:buChar char="•"/>
            </a:pPr>
            <a:r>
              <a:rPr lang="cs-CZ" b="0" i="0" dirty="0">
                <a:solidFill>
                  <a:srgbClr val="333333"/>
                </a:solidFill>
                <a:effectLst/>
                <a:latin typeface="-apple-system"/>
              </a:rPr>
              <a:t>zvracení,</a:t>
            </a:r>
          </a:p>
          <a:p>
            <a:pPr algn="l">
              <a:buFont typeface="Arial" panose="020B0604020202020204" pitchFamily="34" charset="0"/>
              <a:buChar char="•"/>
            </a:pPr>
            <a:r>
              <a:rPr lang="cs-CZ" b="0" i="0" dirty="0">
                <a:solidFill>
                  <a:srgbClr val="333333"/>
                </a:solidFill>
                <a:effectLst/>
                <a:latin typeface="-apple-system"/>
              </a:rPr>
              <a:t>nadýmání,</a:t>
            </a:r>
          </a:p>
          <a:p>
            <a:pPr algn="l">
              <a:buFont typeface="Arial" panose="020B0604020202020204" pitchFamily="34" charset="0"/>
              <a:buChar char="•"/>
            </a:pPr>
            <a:r>
              <a:rPr lang="cs-CZ" b="0" i="0" dirty="0">
                <a:solidFill>
                  <a:srgbClr val="333333"/>
                </a:solidFill>
                <a:effectLst/>
                <a:latin typeface="-apple-system"/>
              </a:rPr>
              <a:t>pálení žáhy,</a:t>
            </a:r>
          </a:p>
          <a:p>
            <a:pPr algn="l">
              <a:buFont typeface="Arial" panose="020B0604020202020204" pitchFamily="34" charset="0"/>
              <a:buChar char="•"/>
            </a:pPr>
            <a:r>
              <a:rPr lang="cs-CZ" b="0" i="0" dirty="0">
                <a:solidFill>
                  <a:srgbClr val="333333"/>
                </a:solidFill>
                <a:effectLst/>
                <a:latin typeface="-apple-system"/>
              </a:rPr>
              <a:t>říhání, </a:t>
            </a:r>
          </a:p>
          <a:p>
            <a:pPr algn="l">
              <a:buFont typeface="Arial" panose="020B0604020202020204" pitchFamily="34" charset="0"/>
              <a:buChar char="•"/>
            </a:pPr>
            <a:r>
              <a:rPr lang="cs-CZ" b="0" i="0" dirty="0">
                <a:solidFill>
                  <a:srgbClr val="333333"/>
                </a:solidFill>
                <a:effectLst/>
                <a:latin typeface="-apple-system"/>
              </a:rPr>
              <a:t>nechutenství, hubnutí.</a:t>
            </a:r>
          </a:p>
          <a:p>
            <a:endParaRPr lang="cs-CZ" b="0" i="0" dirty="0">
              <a:solidFill>
                <a:srgbClr val="333333"/>
              </a:solidFill>
              <a:effectLst/>
              <a:latin typeface="-apple-system"/>
            </a:endParaRPr>
          </a:p>
          <a:p>
            <a:endParaRPr lang="cs-CZ" dirty="0"/>
          </a:p>
        </p:txBody>
      </p:sp>
      <p:sp>
        <p:nvSpPr>
          <p:cNvPr id="4" name="Zástupný symbol pro číslo snímku 3"/>
          <p:cNvSpPr>
            <a:spLocks noGrp="1"/>
          </p:cNvSpPr>
          <p:nvPr>
            <p:ph type="sldNum" sz="quarter" idx="5"/>
          </p:nvPr>
        </p:nvSpPr>
        <p:spPr/>
        <p:txBody>
          <a:bodyPr/>
          <a:lstStyle/>
          <a:p>
            <a:fld id="{1702630E-43F3-4140-8B2C-5662B4F68E4D}" type="slidenum">
              <a:rPr lang="cs-CZ" smtClean="0"/>
              <a:t>21</a:t>
            </a:fld>
            <a:endParaRPr lang="cs-CZ"/>
          </a:p>
        </p:txBody>
      </p:sp>
    </p:spTree>
    <p:extLst>
      <p:ext uri="{BB962C8B-B14F-4D97-AF65-F5344CB8AC3E}">
        <p14:creationId xmlns:p14="http://schemas.microsoft.com/office/powerpoint/2010/main" val="320220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A22F9EA6-53FC-43FD-9213-8E020053210D}" type="datetimeFigureOut">
              <a:rPr lang="cs-CZ" smtClean="0"/>
              <a:t>23.11.2023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255809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2F9EA6-53FC-43FD-9213-8E020053210D}" type="datetimeFigureOut">
              <a:rPr lang="cs-CZ" smtClean="0"/>
              <a:t>23.11.2023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217620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2F9EA6-53FC-43FD-9213-8E020053210D}" type="datetimeFigureOut">
              <a:rPr lang="cs-CZ" smtClean="0"/>
              <a:t>23.11.2023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93425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2F9EA6-53FC-43FD-9213-8E020053210D}" type="datetimeFigureOut">
              <a:rPr lang="cs-CZ" smtClean="0"/>
              <a:t>23.11.2023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653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22F9EA6-53FC-43FD-9213-8E020053210D}" type="datetimeFigureOut">
              <a:rPr lang="cs-CZ" smtClean="0"/>
              <a:t>23.11.2023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125020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22F9EA6-53FC-43FD-9213-8E020053210D}" type="datetimeFigureOut">
              <a:rPr lang="cs-CZ" smtClean="0"/>
              <a:t>23.11.2023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66711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22F9EA6-53FC-43FD-9213-8E020053210D}" type="datetimeFigureOut">
              <a:rPr lang="cs-CZ" smtClean="0"/>
              <a:t>23.11.2023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1811985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A22F9EA6-53FC-43FD-9213-8E020053210D}" type="datetimeFigureOut">
              <a:rPr lang="cs-CZ" smtClean="0"/>
              <a:t>23.11.2023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1411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F9EA6-53FC-43FD-9213-8E020053210D}" type="datetimeFigureOut">
              <a:rPr lang="cs-CZ" smtClean="0"/>
              <a:t>23.11.2023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376149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A22F9EA6-53FC-43FD-9213-8E020053210D}" type="datetimeFigureOut">
              <a:rPr lang="cs-CZ" smtClean="0"/>
              <a:t>23.11.2023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98637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A22F9EA6-53FC-43FD-9213-8E020053210D}" type="datetimeFigureOut">
              <a:rPr lang="cs-CZ" smtClean="0"/>
              <a:t>23.11.2023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728088A-476C-4F60-B423-893AD2E0BEB7}" type="slidenum">
              <a:rPr lang="cs-CZ" smtClean="0"/>
              <a:t>‹#›</a:t>
            </a:fld>
            <a:endParaRPr lang="cs-CZ"/>
          </a:p>
        </p:txBody>
      </p:sp>
    </p:spTree>
    <p:extLst>
      <p:ext uri="{BB962C8B-B14F-4D97-AF65-F5344CB8AC3E}">
        <p14:creationId xmlns:p14="http://schemas.microsoft.com/office/powerpoint/2010/main" val="394971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F9EA6-53FC-43FD-9213-8E020053210D}" type="datetimeFigureOut">
              <a:rPr lang="cs-CZ" smtClean="0"/>
              <a:t>23.11.2023</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8088A-476C-4F60-B423-893AD2E0BEB7}" type="slidenum">
              <a:rPr lang="cs-CZ" smtClean="0"/>
              <a:t>‹#›</a:t>
            </a:fld>
            <a:endParaRPr lang="cs-CZ"/>
          </a:p>
        </p:txBody>
      </p:sp>
    </p:spTree>
    <p:extLst>
      <p:ext uri="{BB962C8B-B14F-4D97-AF65-F5344CB8AC3E}">
        <p14:creationId xmlns:p14="http://schemas.microsoft.com/office/powerpoint/2010/main" val="42601606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B5762-8CEA-1CD5-152C-430EE17D78F9}"/>
              </a:ext>
            </a:extLst>
          </p:cNvPr>
          <p:cNvSpPr>
            <a:spLocks noGrp="1"/>
          </p:cNvSpPr>
          <p:nvPr>
            <p:ph type="ctrTitle"/>
          </p:nvPr>
        </p:nvSpPr>
        <p:spPr>
          <a:xfrm>
            <a:off x="1524000" y="825481"/>
            <a:ext cx="9144000" cy="2387600"/>
          </a:xfrm>
        </p:spPr>
        <p:txBody>
          <a:bodyPr>
            <a:normAutofit/>
          </a:bodyPr>
          <a:lstStyle/>
          <a:p>
            <a:r>
              <a:rPr lang="cs-CZ" dirty="0"/>
              <a:t>Patogeneze poruch gastrointestinálního traktu</a:t>
            </a:r>
          </a:p>
        </p:txBody>
      </p:sp>
      <p:sp>
        <p:nvSpPr>
          <p:cNvPr id="3" name="Podnadpis 2">
            <a:extLst>
              <a:ext uri="{FF2B5EF4-FFF2-40B4-BE49-F238E27FC236}">
                <a16:creationId xmlns:a16="http://schemas.microsoft.com/office/drawing/2014/main" id="{6E0AA745-EDD1-31A3-19E6-039F37F0364F}"/>
              </a:ext>
            </a:extLst>
          </p:cNvPr>
          <p:cNvSpPr>
            <a:spLocks noGrp="1"/>
          </p:cNvSpPr>
          <p:nvPr>
            <p:ph type="subTitle" idx="1"/>
          </p:nvPr>
        </p:nvSpPr>
        <p:spPr>
          <a:xfrm>
            <a:off x="1524000" y="3827669"/>
            <a:ext cx="9144000" cy="1655762"/>
          </a:xfrm>
        </p:spPr>
        <p:txBody>
          <a:bodyPr>
            <a:normAutofit lnSpcReduction="10000"/>
          </a:bodyPr>
          <a:lstStyle/>
          <a:p>
            <a:r>
              <a:rPr lang="cs-CZ" dirty="0"/>
              <a:t>Mgr. Simona Holotová</a:t>
            </a:r>
          </a:p>
          <a:p>
            <a:r>
              <a:rPr lang="cs-CZ" dirty="0"/>
              <a:t>E3230 Patofyziologie člověka</a:t>
            </a:r>
          </a:p>
          <a:p>
            <a:r>
              <a:rPr lang="cs-CZ" b="0" i="0" dirty="0">
                <a:solidFill>
                  <a:srgbClr val="029123"/>
                </a:solidFill>
                <a:effectLst/>
                <a:latin typeface="Roboto" panose="02000000000000000000" pitchFamily="2" charset="0"/>
              </a:rPr>
              <a:t>E3230 Patofyziologie člověka</a:t>
            </a:r>
          </a:p>
          <a:p>
            <a:r>
              <a:rPr lang="cs-CZ" dirty="0"/>
              <a:t>Podzim 2023</a:t>
            </a:r>
          </a:p>
          <a:p>
            <a:endParaRPr lang="cs-CZ" dirty="0"/>
          </a:p>
        </p:txBody>
      </p:sp>
    </p:spTree>
    <p:extLst>
      <p:ext uri="{BB962C8B-B14F-4D97-AF65-F5344CB8AC3E}">
        <p14:creationId xmlns:p14="http://schemas.microsoft.com/office/powerpoint/2010/main" val="89748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p:txBody>
          <a:bodyPr/>
          <a:lstStyle/>
          <a:p>
            <a:r>
              <a:rPr lang="cs-CZ" dirty="0">
                <a:solidFill>
                  <a:srgbClr val="92D050"/>
                </a:solidFill>
              </a:rPr>
              <a:t>Zubní kaz</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838200" y="2075007"/>
            <a:ext cx="10515600" cy="4351338"/>
          </a:xfrm>
        </p:spPr>
        <p:txBody>
          <a:bodyPr>
            <a:normAutofit/>
          </a:bodyPr>
          <a:lstStyle/>
          <a:p>
            <a:r>
              <a:rPr lang="cs-CZ" dirty="0"/>
              <a:t>nejčastější infekční onemocnění dutiny ústní</a:t>
            </a:r>
          </a:p>
          <a:p>
            <a:endParaRPr lang="cs-CZ" dirty="0"/>
          </a:p>
          <a:p>
            <a:r>
              <a:rPr lang="cs-CZ" dirty="0"/>
              <a:t>Příčiny vzniku zubního kazu</a:t>
            </a:r>
          </a:p>
          <a:p>
            <a:pPr marL="914400" lvl="1" indent="-457200">
              <a:buFont typeface="+mj-lt"/>
              <a:buAutoNum type="arabicPeriod"/>
            </a:pPr>
            <a:r>
              <a:rPr lang="cs-CZ" dirty="0"/>
              <a:t>Bakterie - Bakterie jsou schopné aerobní glykolýzou rozkladu cukrů a demineralizace skloviny. Sliny podporují </a:t>
            </a:r>
            <a:r>
              <a:rPr lang="cs-CZ" dirty="0" err="1"/>
              <a:t>samoočišťování</a:t>
            </a:r>
            <a:r>
              <a:rPr lang="cs-CZ" dirty="0"/>
              <a:t> zubů, čímž snižují riziko vzniku zubního kazu.</a:t>
            </a:r>
          </a:p>
          <a:p>
            <a:pPr marL="914400" lvl="1" indent="-457200">
              <a:buFont typeface="+mj-lt"/>
              <a:buAutoNum type="arabicPeriod"/>
            </a:pPr>
            <a:r>
              <a:rPr lang="cs-CZ" dirty="0"/>
              <a:t>Nízkomolekulární sacharidy (sacharóza, maltóza, laktóza)</a:t>
            </a:r>
          </a:p>
          <a:p>
            <a:pPr marL="914400" lvl="1" indent="-457200">
              <a:buFont typeface="+mj-lt"/>
              <a:buAutoNum type="arabicPeriod"/>
            </a:pPr>
            <a:r>
              <a:rPr lang="cs-CZ" dirty="0"/>
              <a:t>Zubní plak</a:t>
            </a:r>
          </a:p>
          <a:p>
            <a:pPr marL="914400" lvl="1" indent="-457200">
              <a:buFont typeface="+mj-lt"/>
              <a:buAutoNum type="arabicPeriod"/>
            </a:pPr>
            <a:r>
              <a:rPr lang="cs-CZ" dirty="0"/>
              <a:t>Špatná ústní hygiena</a:t>
            </a:r>
          </a:p>
          <a:p>
            <a:pPr marL="914400" lvl="1" indent="-457200">
              <a:buFont typeface="+mj-lt"/>
              <a:buAutoNum type="arabicPeriod"/>
            </a:pPr>
            <a:r>
              <a:rPr lang="cs-CZ" dirty="0"/>
              <a:t>Kvalita tvrdých zubních tkání (částečně podmíněna geneticky)</a:t>
            </a:r>
          </a:p>
          <a:p>
            <a:endParaRPr lang="cs-CZ" dirty="0"/>
          </a:p>
          <a:p>
            <a:endParaRPr lang="cs-CZ" dirty="0"/>
          </a:p>
        </p:txBody>
      </p:sp>
      <p:pic>
        <p:nvPicPr>
          <p:cNvPr id="2050" name="Picture 2" descr="Obrázek">
            <a:extLst>
              <a:ext uri="{FF2B5EF4-FFF2-40B4-BE49-F238E27FC236}">
                <a16:creationId xmlns:a16="http://schemas.microsoft.com/office/drawing/2014/main" id="{52D29FBF-3AE6-4FCA-8A17-D9472DE58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417" y="172119"/>
            <a:ext cx="3278583" cy="303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800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6F6641A-98D7-B68E-17D6-A20062E7AEF9}"/>
              </a:ext>
            </a:extLst>
          </p:cNvPr>
          <p:cNvPicPr>
            <a:picLocks noChangeAspect="1"/>
          </p:cNvPicPr>
          <p:nvPr/>
        </p:nvPicPr>
        <p:blipFill>
          <a:blip r:embed="rId2"/>
          <a:stretch>
            <a:fillRect/>
          </a:stretch>
        </p:blipFill>
        <p:spPr>
          <a:xfrm>
            <a:off x="5658406" y="366712"/>
            <a:ext cx="5934075" cy="6124575"/>
          </a:xfrm>
          <a:prstGeom prst="rect">
            <a:avLst/>
          </a:prstGeom>
        </p:spPr>
      </p:pic>
      <p:sp>
        <p:nvSpPr>
          <p:cNvPr id="4" name="TextovéPole 3">
            <a:extLst>
              <a:ext uri="{FF2B5EF4-FFF2-40B4-BE49-F238E27FC236}">
                <a16:creationId xmlns:a16="http://schemas.microsoft.com/office/drawing/2014/main" id="{6161482A-4858-6D5D-099A-761C8D36CC46}"/>
              </a:ext>
            </a:extLst>
          </p:cNvPr>
          <p:cNvSpPr txBox="1"/>
          <p:nvPr/>
        </p:nvSpPr>
        <p:spPr>
          <a:xfrm>
            <a:off x="985652" y="2778826"/>
            <a:ext cx="3913700" cy="461665"/>
          </a:xfrm>
          <a:prstGeom prst="rect">
            <a:avLst/>
          </a:prstGeom>
          <a:noFill/>
        </p:spPr>
        <p:txBody>
          <a:bodyPr wrap="none" rtlCol="0">
            <a:spAutoFit/>
          </a:bodyPr>
          <a:lstStyle/>
          <a:p>
            <a:r>
              <a:rPr lang="cs-CZ" sz="2400" dirty="0"/>
              <a:t>Incidence zubního kazu v čase</a:t>
            </a:r>
          </a:p>
        </p:txBody>
      </p:sp>
    </p:spTree>
    <p:extLst>
      <p:ext uri="{BB962C8B-B14F-4D97-AF65-F5344CB8AC3E}">
        <p14:creationId xmlns:p14="http://schemas.microsoft.com/office/powerpoint/2010/main" val="415454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6335544-FF50-4788-0F86-87B868148FB7}"/>
              </a:ext>
            </a:extLst>
          </p:cNvPr>
          <p:cNvPicPr>
            <a:picLocks noChangeAspect="1"/>
          </p:cNvPicPr>
          <p:nvPr/>
        </p:nvPicPr>
        <p:blipFill>
          <a:blip r:embed="rId2"/>
          <a:stretch>
            <a:fillRect/>
          </a:stretch>
        </p:blipFill>
        <p:spPr>
          <a:xfrm>
            <a:off x="414540" y="4777584"/>
            <a:ext cx="6722530" cy="1856571"/>
          </a:xfrm>
          <a:prstGeom prst="rect">
            <a:avLst/>
          </a:prstGeom>
        </p:spPr>
      </p:pic>
      <p:pic>
        <p:nvPicPr>
          <p:cNvPr id="5" name="Obrázek 4">
            <a:extLst>
              <a:ext uri="{FF2B5EF4-FFF2-40B4-BE49-F238E27FC236}">
                <a16:creationId xmlns:a16="http://schemas.microsoft.com/office/drawing/2014/main" id="{529F67A9-493B-98B8-952A-3908B808CE96}"/>
              </a:ext>
            </a:extLst>
          </p:cNvPr>
          <p:cNvPicPr>
            <a:picLocks noChangeAspect="1"/>
          </p:cNvPicPr>
          <p:nvPr/>
        </p:nvPicPr>
        <p:blipFill>
          <a:blip r:embed="rId3"/>
          <a:stretch>
            <a:fillRect/>
          </a:stretch>
        </p:blipFill>
        <p:spPr>
          <a:xfrm>
            <a:off x="7628450" y="0"/>
            <a:ext cx="4226547" cy="6858000"/>
          </a:xfrm>
          <a:prstGeom prst="rect">
            <a:avLst/>
          </a:prstGeom>
        </p:spPr>
      </p:pic>
      <p:sp>
        <p:nvSpPr>
          <p:cNvPr id="6" name="Šipka: doprava 5">
            <a:extLst>
              <a:ext uri="{FF2B5EF4-FFF2-40B4-BE49-F238E27FC236}">
                <a16:creationId xmlns:a16="http://schemas.microsoft.com/office/drawing/2014/main" id="{F51853B0-CFF6-7423-BE64-0FA85521283A}"/>
              </a:ext>
            </a:extLst>
          </p:cNvPr>
          <p:cNvSpPr/>
          <p:nvPr/>
        </p:nvSpPr>
        <p:spPr>
          <a:xfrm>
            <a:off x="7137070" y="2873828"/>
            <a:ext cx="676894" cy="28500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 name="Přímá spojnice 7">
            <a:extLst>
              <a:ext uri="{FF2B5EF4-FFF2-40B4-BE49-F238E27FC236}">
                <a16:creationId xmlns:a16="http://schemas.microsoft.com/office/drawing/2014/main" id="{B73C8EA1-CAA8-3559-9660-7CFE791D0894}"/>
              </a:ext>
            </a:extLst>
          </p:cNvPr>
          <p:cNvCxnSpPr/>
          <p:nvPr/>
        </p:nvCxnSpPr>
        <p:spPr>
          <a:xfrm>
            <a:off x="7861464" y="3075708"/>
            <a:ext cx="617517"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ovéPole 8">
            <a:extLst>
              <a:ext uri="{FF2B5EF4-FFF2-40B4-BE49-F238E27FC236}">
                <a16:creationId xmlns:a16="http://schemas.microsoft.com/office/drawing/2014/main" id="{D91B031C-8513-102E-7B7F-DD58B700E925}"/>
              </a:ext>
            </a:extLst>
          </p:cNvPr>
          <p:cNvSpPr txBox="1"/>
          <p:nvPr/>
        </p:nvSpPr>
        <p:spPr>
          <a:xfrm>
            <a:off x="1056123" y="1523749"/>
            <a:ext cx="4438651" cy="461665"/>
          </a:xfrm>
          <a:prstGeom prst="rect">
            <a:avLst/>
          </a:prstGeom>
          <a:noFill/>
        </p:spPr>
        <p:txBody>
          <a:bodyPr wrap="none" rtlCol="0">
            <a:spAutoFit/>
          </a:bodyPr>
          <a:lstStyle/>
          <a:p>
            <a:r>
              <a:rPr lang="cs-CZ" sz="2400" dirty="0"/>
              <a:t>Incidence zubního kazu v prostoru</a:t>
            </a:r>
          </a:p>
        </p:txBody>
      </p:sp>
    </p:spTree>
    <p:extLst>
      <p:ext uri="{BB962C8B-B14F-4D97-AF65-F5344CB8AC3E}">
        <p14:creationId xmlns:p14="http://schemas.microsoft.com/office/powerpoint/2010/main" val="412177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5200ED-EE66-FC2F-EFD0-D40B96442D8D}"/>
              </a:ext>
            </a:extLst>
          </p:cNvPr>
          <p:cNvSpPr>
            <a:spLocks noGrp="1"/>
          </p:cNvSpPr>
          <p:nvPr>
            <p:ph type="title"/>
          </p:nvPr>
        </p:nvSpPr>
        <p:spPr>
          <a:xfrm>
            <a:off x="838199" y="0"/>
            <a:ext cx="10515600" cy="1325563"/>
          </a:xfrm>
        </p:spPr>
        <p:txBody>
          <a:bodyPr/>
          <a:lstStyle/>
          <a:p>
            <a:r>
              <a:rPr lang="cs-CZ" dirty="0">
                <a:solidFill>
                  <a:srgbClr val="92D050"/>
                </a:solidFill>
              </a:rPr>
              <a:t>Paradontóza</a:t>
            </a:r>
          </a:p>
        </p:txBody>
      </p:sp>
      <p:sp>
        <p:nvSpPr>
          <p:cNvPr id="3" name="Zástupný obsah 2">
            <a:extLst>
              <a:ext uri="{FF2B5EF4-FFF2-40B4-BE49-F238E27FC236}">
                <a16:creationId xmlns:a16="http://schemas.microsoft.com/office/drawing/2014/main" id="{0735D1E3-74A5-E177-DFDA-86949C084248}"/>
              </a:ext>
            </a:extLst>
          </p:cNvPr>
          <p:cNvSpPr>
            <a:spLocks noGrp="1"/>
          </p:cNvSpPr>
          <p:nvPr>
            <p:ph idx="1"/>
          </p:nvPr>
        </p:nvSpPr>
        <p:spPr>
          <a:xfrm>
            <a:off x="440869" y="1175657"/>
            <a:ext cx="11500263" cy="5553096"/>
          </a:xfrm>
        </p:spPr>
        <p:txBody>
          <a:bodyPr>
            <a:normAutofit fontScale="92500" lnSpcReduction="10000"/>
          </a:bodyPr>
          <a:lstStyle/>
          <a:p>
            <a:r>
              <a:rPr lang="cs-CZ" sz="2200" dirty="0"/>
              <a:t>zánětlivé onemocnění </a:t>
            </a:r>
            <a:r>
              <a:rPr lang="cs-CZ" sz="2200" dirty="0" err="1"/>
              <a:t>parodontu</a:t>
            </a:r>
            <a:endParaRPr lang="cs-CZ" sz="2200" dirty="0"/>
          </a:p>
          <a:p>
            <a:pPr marL="0" indent="0">
              <a:buNone/>
            </a:pPr>
            <a:r>
              <a:rPr lang="cs-CZ" sz="1200" dirty="0"/>
              <a:t>   </a:t>
            </a:r>
          </a:p>
          <a:p>
            <a:r>
              <a:rPr lang="cs-CZ" sz="2200" dirty="0" err="1"/>
              <a:t>Parodont</a:t>
            </a:r>
            <a:r>
              <a:rPr lang="cs-CZ" sz="2200" dirty="0"/>
              <a:t> je tvořen dásní (gingiva), ozubicí (</a:t>
            </a:r>
            <a:r>
              <a:rPr lang="cs-CZ" sz="2200" dirty="0" err="1"/>
              <a:t>periodontium</a:t>
            </a:r>
            <a:r>
              <a:rPr lang="cs-CZ" sz="2200" dirty="0"/>
              <a:t>), cementem (</a:t>
            </a:r>
            <a:r>
              <a:rPr lang="cs-CZ" sz="2200" dirty="0" err="1"/>
              <a:t>cementum</a:t>
            </a:r>
            <a:r>
              <a:rPr lang="cs-CZ" sz="2200" dirty="0"/>
              <a:t>) a alveolárním výběžkem (</a:t>
            </a:r>
            <a:r>
              <a:rPr lang="cs-CZ" sz="2200" dirty="0" err="1"/>
              <a:t>proccessus</a:t>
            </a:r>
            <a:r>
              <a:rPr lang="cs-CZ" sz="2200" dirty="0"/>
              <a:t> </a:t>
            </a:r>
            <a:r>
              <a:rPr lang="cs-CZ" sz="2200" dirty="0" err="1"/>
              <a:t>alveolaris</a:t>
            </a:r>
            <a:r>
              <a:rPr lang="cs-CZ" sz="2200" dirty="0"/>
              <a:t> </a:t>
            </a:r>
            <a:r>
              <a:rPr lang="cs-CZ" sz="2200" dirty="0" err="1"/>
              <a:t>maxilae</a:t>
            </a:r>
            <a:r>
              <a:rPr lang="cs-CZ" sz="2200" dirty="0"/>
              <a:t>, </a:t>
            </a:r>
            <a:r>
              <a:rPr lang="cs-CZ" sz="2200" dirty="0" err="1"/>
              <a:t>pars</a:t>
            </a:r>
            <a:r>
              <a:rPr lang="cs-CZ" sz="2200" dirty="0"/>
              <a:t> </a:t>
            </a:r>
            <a:r>
              <a:rPr lang="cs-CZ" sz="2200" dirty="0" err="1"/>
              <a:t>alveolaris</a:t>
            </a:r>
            <a:r>
              <a:rPr lang="cs-CZ" sz="2200" dirty="0"/>
              <a:t> </a:t>
            </a:r>
            <a:r>
              <a:rPr lang="cs-CZ" sz="2200" dirty="0" err="1"/>
              <a:t>mandibulae</a:t>
            </a:r>
            <a:r>
              <a:rPr lang="cs-CZ" sz="2200" dirty="0"/>
              <a:t>).</a:t>
            </a:r>
          </a:p>
          <a:p>
            <a:pPr marL="0" indent="0">
              <a:buNone/>
            </a:pPr>
            <a:r>
              <a:rPr lang="cs-CZ" sz="1200" dirty="0"/>
              <a:t>   </a:t>
            </a:r>
          </a:p>
          <a:p>
            <a:r>
              <a:rPr lang="cs-CZ" sz="2200" dirty="0"/>
              <a:t>Příčinou zánětu je působení mikroorganismů, jejichž množení je podporováno zubním plakem a zubním kamenem.</a:t>
            </a:r>
          </a:p>
          <a:p>
            <a:pPr marL="0" indent="0">
              <a:buNone/>
            </a:pPr>
            <a:r>
              <a:rPr lang="cs-CZ" sz="1200" dirty="0"/>
              <a:t>   </a:t>
            </a:r>
          </a:p>
          <a:p>
            <a:r>
              <a:rPr lang="cs-CZ" sz="2200" dirty="0"/>
              <a:t>Často jí předchází zánět dásní - gingivitida.</a:t>
            </a:r>
          </a:p>
          <a:p>
            <a:pPr marL="0" indent="0">
              <a:buNone/>
            </a:pPr>
            <a:r>
              <a:rPr lang="cs-CZ" sz="2200" dirty="0"/>
              <a:t>    Začíná krvácením z dásní, později se obnažují zubní krčky,</a:t>
            </a:r>
          </a:p>
          <a:p>
            <a:pPr marL="0" indent="0">
              <a:buNone/>
            </a:pPr>
            <a:r>
              <a:rPr lang="cs-CZ" sz="2200" dirty="0"/>
              <a:t>    dásně ustupují, zuby mění své umístění (rozestup a výklon),</a:t>
            </a:r>
          </a:p>
          <a:p>
            <a:pPr marL="0" indent="0">
              <a:buNone/>
            </a:pPr>
            <a:r>
              <a:rPr lang="cs-CZ" sz="2200" dirty="0"/>
              <a:t>    viklají se; dásně někdy bolí a otékají. Organismus reaguje</a:t>
            </a:r>
          </a:p>
          <a:p>
            <a:pPr marL="0" indent="0">
              <a:buNone/>
            </a:pPr>
            <a:r>
              <a:rPr lang="cs-CZ" sz="2200" dirty="0"/>
              <a:t>    na infekci vytvářením látek způsobujících destrukci vaziva</a:t>
            </a:r>
          </a:p>
          <a:p>
            <a:pPr marL="0" indent="0">
              <a:buNone/>
            </a:pPr>
            <a:r>
              <a:rPr lang="cs-CZ" sz="2200" dirty="0"/>
              <a:t>    přiléhajícího k zubu a rozkladem kostěného lůžka zubu.</a:t>
            </a:r>
          </a:p>
          <a:p>
            <a:pPr marL="0" indent="0">
              <a:buNone/>
            </a:pPr>
            <a:r>
              <a:rPr lang="cs-CZ" sz="2200" dirty="0"/>
              <a:t>    Následkem tohoto stavu je postupné uvolňování zubů,</a:t>
            </a:r>
          </a:p>
          <a:p>
            <a:pPr marL="0" indent="0">
              <a:buNone/>
            </a:pPr>
            <a:r>
              <a:rPr lang="cs-CZ" sz="2200" dirty="0"/>
              <a:t>    které může vyústit až v jejich ztrátu.</a:t>
            </a:r>
          </a:p>
          <a:p>
            <a:endParaRPr lang="cs-CZ" sz="2200" dirty="0"/>
          </a:p>
          <a:p>
            <a:endParaRPr lang="cs-CZ" sz="2200" dirty="0"/>
          </a:p>
        </p:txBody>
      </p:sp>
      <p:pic>
        <p:nvPicPr>
          <p:cNvPr id="5" name="Obrázek 4">
            <a:extLst>
              <a:ext uri="{FF2B5EF4-FFF2-40B4-BE49-F238E27FC236}">
                <a16:creationId xmlns:a16="http://schemas.microsoft.com/office/drawing/2014/main" id="{AF137936-5540-84C2-B7DE-234BC80625B4}"/>
              </a:ext>
            </a:extLst>
          </p:cNvPr>
          <p:cNvPicPr>
            <a:picLocks noChangeAspect="1"/>
          </p:cNvPicPr>
          <p:nvPr/>
        </p:nvPicPr>
        <p:blipFill>
          <a:blip r:embed="rId3"/>
          <a:stretch>
            <a:fillRect/>
          </a:stretch>
        </p:blipFill>
        <p:spPr>
          <a:xfrm>
            <a:off x="7463114" y="3292640"/>
            <a:ext cx="4383017" cy="3436113"/>
          </a:xfrm>
          <a:prstGeom prst="rect">
            <a:avLst/>
          </a:prstGeom>
        </p:spPr>
      </p:pic>
    </p:spTree>
    <p:extLst>
      <p:ext uri="{BB962C8B-B14F-4D97-AF65-F5344CB8AC3E}">
        <p14:creationId xmlns:p14="http://schemas.microsoft.com/office/powerpoint/2010/main" val="476966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eriodontal Disease Hawthorne NJ | Hawthorne Dental">
            <a:extLst>
              <a:ext uri="{FF2B5EF4-FFF2-40B4-BE49-F238E27FC236}">
                <a16:creationId xmlns:a16="http://schemas.microsoft.com/office/drawing/2014/main" id="{63B3B90E-2021-8B99-7086-2D08106C4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623" y="0"/>
            <a:ext cx="7314377" cy="2101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86A3C8B-8883-F431-BAB6-0B0A5875AAED}"/>
              </a:ext>
            </a:extLst>
          </p:cNvPr>
          <p:cNvSpPr txBox="1"/>
          <p:nvPr/>
        </p:nvSpPr>
        <p:spPr>
          <a:xfrm>
            <a:off x="219817" y="1978449"/>
            <a:ext cx="10212780" cy="4524315"/>
          </a:xfrm>
          <a:prstGeom prst="rect">
            <a:avLst/>
          </a:prstGeom>
          <a:noFill/>
        </p:spPr>
        <p:txBody>
          <a:bodyPr wrap="square" rtlCol="0">
            <a:spAutoFit/>
          </a:bodyPr>
          <a:lstStyle/>
          <a:p>
            <a:r>
              <a:rPr lang="cs-CZ" sz="2400" b="1" u="sng" dirty="0"/>
              <a:t>Mezi hlavní příznaky nemoci patří:</a:t>
            </a:r>
          </a:p>
          <a:p>
            <a:endParaRPr lang="cs-CZ" sz="2200" b="1" u="sng" dirty="0"/>
          </a:p>
          <a:p>
            <a:pPr marL="285750" indent="-285750">
              <a:buFont typeface="Arial" panose="020B0604020202020204" pitchFamily="34" charset="0"/>
              <a:buChar char="•"/>
            </a:pPr>
            <a:r>
              <a:rPr lang="cs-CZ" sz="2200" dirty="0"/>
              <a:t>Krvácení z dásní, a to během čištění zubů či při jídle</a:t>
            </a:r>
          </a:p>
          <a:p>
            <a:pPr marL="285750" indent="-285750">
              <a:buFont typeface="Arial" panose="020B0604020202020204" pitchFamily="34" charset="0"/>
              <a:buChar char="•"/>
            </a:pPr>
            <a:r>
              <a:rPr lang="cs-CZ" sz="2200" dirty="0"/>
              <a:t>Zánět, zarudnutí, zduření a otok dásní</a:t>
            </a:r>
          </a:p>
          <a:p>
            <a:pPr marL="285750" indent="-285750">
              <a:buFont typeface="Arial" panose="020B0604020202020204" pitchFamily="34" charset="0"/>
              <a:buChar char="•"/>
            </a:pPr>
            <a:r>
              <a:rPr lang="cs-CZ" sz="2200" dirty="0"/>
              <a:t>Vznik </a:t>
            </a:r>
            <a:r>
              <a:rPr lang="cs-CZ" sz="2200" dirty="0" err="1"/>
              <a:t>parodontálních</a:t>
            </a:r>
            <a:r>
              <a:rPr lang="cs-CZ" sz="2200" dirty="0"/>
              <a:t> chobotů</a:t>
            </a:r>
          </a:p>
          <a:p>
            <a:pPr marL="285750" indent="-285750">
              <a:buFont typeface="Arial" panose="020B0604020202020204" pitchFamily="34" charset="0"/>
              <a:buChar char="•"/>
            </a:pPr>
            <a:r>
              <a:rPr lang="cs-CZ" sz="2200" dirty="0"/>
              <a:t>Zápach z úst</a:t>
            </a:r>
          </a:p>
          <a:p>
            <a:pPr marL="285750" indent="-285750">
              <a:buFont typeface="Arial" panose="020B0604020202020204" pitchFamily="34" charset="0"/>
              <a:buChar char="•"/>
            </a:pPr>
            <a:r>
              <a:rPr lang="cs-CZ" sz="2200" dirty="0"/>
              <a:t>Pachuť v ústech</a:t>
            </a:r>
          </a:p>
          <a:p>
            <a:pPr marL="285750" indent="-285750">
              <a:buFont typeface="Arial" panose="020B0604020202020204" pitchFamily="34" charset="0"/>
              <a:buChar char="•"/>
            </a:pPr>
            <a:r>
              <a:rPr lang="cs-CZ" sz="2200" dirty="0"/>
              <a:t>Bolestivost zubů</a:t>
            </a:r>
          </a:p>
          <a:p>
            <a:pPr marL="285750" indent="-285750">
              <a:buFont typeface="Arial" panose="020B0604020202020204" pitchFamily="34" charset="0"/>
              <a:buChar char="•"/>
            </a:pPr>
            <a:r>
              <a:rPr lang="cs-CZ" sz="2200" dirty="0"/>
              <a:t>Napětí, brnění, pocit tlaku</a:t>
            </a:r>
          </a:p>
          <a:p>
            <a:pPr marL="285750" indent="-285750">
              <a:buFont typeface="Arial" panose="020B0604020202020204" pitchFamily="34" charset="0"/>
              <a:buChar char="•"/>
            </a:pPr>
            <a:r>
              <a:rPr lang="cs-CZ" sz="2200" dirty="0"/>
              <a:t>Obnažení zubních krčků</a:t>
            </a:r>
          </a:p>
          <a:p>
            <a:pPr marL="285750" indent="-285750">
              <a:buFont typeface="Arial" panose="020B0604020202020204" pitchFamily="34" charset="0"/>
              <a:buChar char="•"/>
            </a:pPr>
            <a:r>
              <a:rPr lang="cs-CZ" sz="2200" dirty="0"/>
              <a:t>Uvolňování zubů, změna jejich polohy a postavení</a:t>
            </a:r>
          </a:p>
          <a:p>
            <a:pPr marL="285750" indent="-285750">
              <a:buFont typeface="Arial" panose="020B0604020202020204" pitchFamily="34" charset="0"/>
              <a:buChar char="•"/>
            </a:pPr>
            <a:r>
              <a:rPr lang="cs-CZ" sz="2200" dirty="0"/>
              <a:t>Úbytek vaziva a kostní tkáně upevňujících zub</a:t>
            </a:r>
          </a:p>
          <a:p>
            <a:pPr marL="285750" indent="-285750">
              <a:buFont typeface="Arial" panose="020B0604020202020204" pitchFamily="34" charset="0"/>
              <a:buChar char="•"/>
            </a:pPr>
            <a:r>
              <a:rPr lang="cs-CZ" sz="2200" dirty="0"/>
              <a:t>Výrazné poškození závěsného zubního aparátu, které vede až ke ztrátě zubů</a:t>
            </a:r>
          </a:p>
        </p:txBody>
      </p:sp>
      <p:pic>
        <p:nvPicPr>
          <p:cNvPr id="8198" name="Picture 6" descr="17 825 paradentóza snímků, stock fotografií 3D objektů a vektorů |  Shutterstock">
            <a:extLst>
              <a:ext uri="{FF2B5EF4-FFF2-40B4-BE49-F238E27FC236}">
                <a16:creationId xmlns:a16="http://schemas.microsoft.com/office/drawing/2014/main" id="{68B60DD5-7AAF-C635-89F4-4193E01E2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033" y="2746881"/>
            <a:ext cx="38671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aradentóza (parodontitida) - ENZYMEL">
            <a:extLst>
              <a:ext uri="{FF2B5EF4-FFF2-40B4-BE49-F238E27FC236}">
                <a16:creationId xmlns:a16="http://schemas.microsoft.com/office/drawing/2014/main" id="{C9E3C183-45AC-2344-1596-A06415B70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8177" cy="141613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aradentóza :: Zubni-ordinace-mudr-rohel">
            <a:extLst>
              <a:ext uri="{FF2B5EF4-FFF2-40B4-BE49-F238E27FC236}">
                <a16:creationId xmlns:a16="http://schemas.microsoft.com/office/drawing/2014/main" id="{8A64B814-943D-98E1-4164-BB3A4BF0C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552" y="0"/>
            <a:ext cx="2875179" cy="141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2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2834425" y="821844"/>
            <a:ext cx="4274713" cy="1325563"/>
          </a:xfrm>
        </p:spPr>
        <p:txBody>
          <a:bodyPr>
            <a:normAutofit/>
          </a:bodyPr>
          <a:lstStyle/>
          <a:p>
            <a:r>
              <a:rPr lang="cs-CZ" dirty="0">
                <a:solidFill>
                  <a:srgbClr val="92D050"/>
                </a:solidFill>
              </a:rPr>
              <a:t>Afty</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812442" y="2670851"/>
            <a:ext cx="4622442" cy="3776685"/>
          </a:xfrm>
        </p:spPr>
        <p:txBody>
          <a:bodyPr/>
          <a:lstStyle/>
          <a:p>
            <a:r>
              <a:rPr lang="cs-CZ" dirty="0"/>
              <a:t>Vředy na ústní sliznici</a:t>
            </a:r>
          </a:p>
          <a:p>
            <a:r>
              <a:rPr lang="cs-CZ" dirty="0"/>
              <a:t>Chemické, tak fyzikální škodliviny a mikrobiální infekce nebo viry</a:t>
            </a:r>
          </a:p>
          <a:p>
            <a:r>
              <a:rPr lang="cs-CZ" dirty="0"/>
              <a:t>Etiopatogeneze je nejasná</a:t>
            </a:r>
          </a:p>
          <a:p>
            <a:r>
              <a:rPr lang="cs-CZ" dirty="0"/>
              <a:t>účinek imunosupresiv poukazuje na autoimunitní onemocnění. </a:t>
            </a:r>
          </a:p>
        </p:txBody>
      </p:sp>
      <p:graphicFrame>
        <p:nvGraphicFramePr>
          <p:cNvPr id="4" name="Objekt 3">
            <a:extLst>
              <a:ext uri="{FF2B5EF4-FFF2-40B4-BE49-F238E27FC236}">
                <a16:creationId xmlns:a16="http://schemas.microsoft.com/office/drawing/2014/main" id="{765AA750-5579-295B-443F-99F24EC020DB}"/>
              </a:ext>
            </a:extLst>
          </p:cNvPr>
          <p:cNvGraphicFramePr>
            <a:graphicFrameLocks noChangeAspect="1"/>
          </p:cNvGraphicFramePr>
          <p:nvPr>
            <p:extLst>
              <p:ext uri="{D42A27DB-BD31-4B8C-83A1-F6EECF244321}">
                <p14:modId xmlns:p14="http://schemas.microsoft.com/office/powerpoint/2010/main" val="3822499856"/>
              </p:ext>
            </p:extLst>
          </p:nvPr>
        </p:nvGraphicFramePr>
        <p:xfrm>
          <a:off x="335634" y="410464"/>
          <a:ext cx="1570438" cy="1581596"/>
        </p:xfrm>
        <a:graphic>
          <a:graphicData uri="http://schemas.openxmlformats.org/presentationml/2006/ole">
            <mc:AlternateContent xmlns:mc="http://schemas.openxmlformats.org/markup-compatibility/2006">
              <mc:Choice xmlns:v="urn:schemas-microsoft-com:vml" Requires="v">
                <p:oleObj name="Rastrový obrázek" r:id="rId3" imgW="3575160" imgH="3600360" progId="Paint.Picture">
                  <p:embed/>
                </p:oleObj>
              </mc:Choice>
              <mc:Fallback>
                <p:oleObj name="Rastrový obrázek" r:id="rId3" imgW="3575160" imgH="3600360" progId="Paint.Picture">
                  <p:embed/>
                  <p:pic>
                    <p:nvPicPr>
                      <p:cNvPr id="4" name="Objekt 3">
                        <a:extLst>
                          <a:ext uri="{FF2B5EF4-FFF2-40B4-BE49-F238E27FC236}">
                            <a16:creationId xmlns:a16="http://schemas.microsoft.com/office/drawing/2014/main" id="{765AA750-5579-295B-443F-99F24EC020DB}"/>
                          </a:ext>
                        </a:extLst>
                      </p:cNvPr>
                      <p:cNvPicPr/>
                      <p:nvPr/>
                    </p:nvPicPr>
                    <p:blipFill>
                      <a:blip r:embed="rId4"/>
                      <a:stretch>
                        <a:fillRect/>
                      </a:stretch>
                    </p:blipFill>
                    <p:spPr>
                      <a:xfrm>
                        <a:off x="335634" y="410464"/>
                        <a:ext cx="1570438" cy="1581596"/>
                      </a:xfrm>
                      <a:prstGeom prst="rect">
                        <a:avLst/>
                      </a:prstGeom>
                    </p:spPr>
                  </p:pic>
                </p:oleObj>
              </mc:Fallback>
            </mc:AlternateContent>
          </a:graphicData>
        </a:graphic>
      </p:graphicFrame>
      <p:pic>
        <p:nvPicPr>
          <p:cNvPr id="5" name="Picture 2">
            <a:extLst>
              <a:ext uri="{FF2B5EF4-FFF2-40B4-BE49-F238E27FC236}">
                <a16:creationId xmlns:a16="http://schemas.microsoft.com/office/drawing/2014/main" id="{7FC8C724-1C09-F8C8-76CF-42A0EA4F72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283" y="1201262"/>
            <a:ext cx="6105254" cy="497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528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194144"/>
            <a:ext cx="10515600" cy="1325563"/>
          </a:xfrm>
        </p:spPr>
        <p:txBody>
          <a:bodyPr/>
          <a:lstStyle/>
          <a:p>
            <a:r>
              <a:rPr lang="cs-CZ" dirty="0">
                <a:solidFill>
                  <a:srgbClr val="92D050"/>
                </a:solidFill>
              </a:rPr>
              <a:t>Tonsilitida – zánět mandlí</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593501" y="1519707"/>
            <a:ext cx="10515600" cy="5338293"/>
          </a:xfrm>
        </p:spPr>
        <p:txBody>
          <a:bodyPr>
            <a:normAutofit fontScale="85000" lnSpcReduction="20000"/>
          </a:bodyPr>
          <a:lstStyle/>
          <a:p>
            <a:r>
              <a:rPr lang="cs-CZ" dirty="0"/>
              <a:t>Lymfatické uzliny (mandle), především krční a nosní, bývají postiženy infekčními záněty </a:t>
            </a:r>
            <a:r>
              <a:rPr lang="cs-CZ" u="sng" dirty="0"/>
              <a:t>bakteriálními</a:t>
            </a:r>
            <a:r>
              <a:rPr lang="cs-CZ" dirty="0"/>
              <a:t> a virovými. Jsou známé jako anginy a jsou velice časté.</a:t>
            </a:r>
          </a:p>
          <a:p>
            <a:r>
              <a:rPr lang="cs-CZ" dirty="0"/>
              <a:t>Tato nemoc velice často napadá osoby s oslabeným imunitním systém, především děti školního věku, které bývají infikováni nejčastěji svými spolužáky, rodiči nebo jinými osobami v jejich okolí.</a:t>
            </a:r>
          </a:p>
          <a:p>
            <a:r>
              <a:rPr lang="cs-CZ" dirty="0"/>
              <a:t>Nejvyšší riziko vzniku bývá v chladných měsících, nejčastěji na podzim, a v období náhlých klimatických změn.</a:t>
            </a:r>
          </a:p>
          <a:p>
            <a:r>
              <a:rPr lang="cs-CZ" dirty="0"/>
              <a:t>Na vině může být i psychický a fyzický stres.</a:t>
            </a:r>
          </a:p>
          <a:p>
            <a:r>
              <a:rPr lang="cs-CZ" dirty="0"/>
              <a:t>Nejčastější komplikací je rozšíření zánětu do okolí</a:t>
            </a:r>
          </a:p>
          <a:p>
            <a:pPr marL="0" indent="0">
              <a:buNone/>
            </a:pPr>
            <a:r>
              <a:rPr lang="cs-CZ" dirty="0"/>
              <a:t>   krčních mandlí, při němž se může objevit ve tkáni</a:t>
            </a:r>
          </a:p>
          <a:p>
            <a:pPr marL="0" indent="0">
              <a:buNone/>
            </a:pPr>
            <a:r>
              <a:rPr lang="cs-CZ" dirty="0"/>
              <a:t>   hltanu váček naplněný hnisem (hnisavý absces).</a:t>
            </a:r>
          </a:p>
          <a:p>
            <a:pPr marL="0" indent="0">
              <a:buNone/>
            </a:pPr>
            <a:r>
              <a:rPr lang="cs-CZ" dirty="0"/>
              <a:t>   Obvykle je provázen jednostrannou, silnou bolestí,</a:t>
            </a:r>
          </a:p>
          <a:p>
            <a:pPr marL="0" indent="0">
              <a:buNone/>
            </a:pPr>
            <a:r>
              <a:rPr lang="cs-CZ" dirty="0"/>
              <a:t>   která rychle narůstá a výrazně omezuje polykání,</a:t>
            </a:r>
          </a:p>
          <a:p>
            <a:pPr marL="0" indent="0">
              <a:buNone/>
            </a:pPr>
            <a:r>
              <a:rPr lang="cs-CZ" dirty="0"/>
              <a:t>   a otokem. Toto nebezpečné ložisko musí být</a:t>
            </a:r>
          </a:p>
          <a:p>
            <a:pPr marL="0" indent="0">
              <a:buNone/>
            </a:pPr>
            <a:r>
              <a:rPr lang="cs-CZ" dirty="0"/>
              <a:t>   po odhalení chirurgicky odstraněno.</a:t>
            </a:r>
          </a:p>
          <a:p>
            <a:endParaRPr lang="cs-CZ" dirty="0"/>
          </a:p>
        </p:txBody>
      </p:sp>
      <p:pic>
        <p:nvPicPr>
          <p:cNvPr id="3074" name="Picture 2" descr="Tonsillitis - Symptoms &amp; causes - Mayo Clinic">
            <a:extLst>
              <a:ext uri="{FF2B5EF4-FFF2-40B4-BE49-F238E27FC236}">
                <a16:creationId xmlns:a16="http://schemas.microsoft.com/office/drawing/2014/main" id="{9758A80C-1301-30E0-3BD8-8C3FC44AB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050" y="3753815"/>
            <a:ext cx="4129825" cy="289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76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onsillitis - NHS">
            <a:extLst>
              <a:ext uri="{FF2B5EF4-FFF2-40B4-BE49-F238E27FC236}">
                <a16:creationId xmlns:a16="http://schemas.microsoft.com/office/drawing/2014/main" id="{AF4C1E0F-783C-61AD-0D96-62A89B08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432" y="1452222"/>
            <a:ext cx="5941136" cy="395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2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p:txBody>
          <a:bodyPr/>
          <a:lstStyle/>
          <a:p>
            <a:r>
              <a:rPr lang="cs-CZ" dirty="0">
                <a:solidFill>
                  <a:srgbClr val="92D050"/>
                </a:solidFill>
              </a:rPr>
              <a:t>Faryngitida</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p:txBody>
          <a:bodyPr/>
          <a:lstStyle/>
          <a:p>
            <a:r>
              <a:rPr lang="cs-CZ" dirty="0"/>
              <a:t>zánět hltanu, původ je </a:t>
            </a:r>
            <a:r>
              <a:rPr lang="cs-CZ" u="sng" dirty="0"/>
              <a:t>nejčastěji virový</a:t>
            </a:r>
            <a:r>
              <a:rPr lang="cs-CZ" dirty="0"/>
              <a:t>. Onemocnění se neomezuje jen na tonzily, ale naopak bývají postiženy i další části dýchacích cest.</a:t>
            </a:r>
          </a:p>
          <a:p>
            <a:r>
              <a:rPr lang="cs-CZ" dirty="0"/>
              <a:t>Mezi příznaky faryngitidy patří rychle vzniklá bolest v krku, </a:t>
            </a:r>
            <a:r>
              <a:rPr lang="cs-CZ" dirty="0" err="1"/>
              <a:t>dysfágie</a:t>
            </a:r>
            <a:r>
              <a:rPr lang="cs-CZ" dirty="0"/>
              <a:t> a horečka s celkovým pocitem nemoci. Na rozdíl od tonzilitidy (která je nejčastěji bakteriálního původu) se u faryngitidy objevuje navíc i rýma, pálení v nose, slzení, kýchání a suchý kašel.</a:t>
            </a:r>
          </a:p>
          <a:p>
            <a:endParaRPr lang="cs-CZ" dirty="0"/>
          </a:p>
        </p:txBody>
      </p:sp>
      <p:pic>
        <p:nvPicPr>
          <p:cNvPr id="2050" name="Picture 2">
            <a:extLst>
              <a:ext uri="{FF2B5EF4-FFF2-40B4-BE49-F238E27FC236}">
                <a16:creationId xmlns:a16="http://schemas.microsoft.com/office/drawing/2014/main" id="{E6BBCD63-03D2-CA42-9212-8E95AA8DA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611" y="434975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6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722290" y="26719"/>
            <a:ext cx="10515600" cy="1325563"/>
          </a:xfrm>
        </p:spPr>
        <p:txBody>
          <a:bodyPr/>
          <a:lstStyle/>
          <a:p>
            <a:r>
              <a:rPr lang="cs-CZ" dirty="0">
                <a:solidFill>
                  <a:srgbClr val="92D050"/>
                </a:solidFill>
              </a:rPr>
              <a:t>Reflux </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500666" y="1189999"/>
            <a:ext cx="11190668" cy="5396248"/>
          </a:xfrm>
        </p:spPr>
        <p:txBody>
          <a:bodyPr>
            <a:normAutofit fontScale="92500" lnSpcReduction="20000"/>
          </a:bodyPr>
          <a:lstStyle/>
          <a:p>
            <a:r>
              <a:rPr lang="cs-CZ" sz="2400" dirty="0"/>
              <a:t>jícnové svěrače neplní dostatečně svoji funkci, a obsah žaludku se přes oslabený jícnový svěrač </a:t>
            </a:r>
          </a:p>
          <a:p>
            <a:pPr marL="0" indent="0">
              <a:buNone/>
            </a:pPr>
            <a:r>
              <a:rPr lang="cs-CZ" sz="2400" dirty="0"/>
              <a:t>    dostává zpět do jícnu, kde kyselina chlorovodíková společně s kyselými částmi jídel narušuje </a:t>
            </a:r>
          </a:p>
          <a:p>
            <a:pPr marL="0" indent="0">
              <a:buNone/>
            </a:pPr>
            <a:r>
              <a:rPr lang="cs-CZ" sz="2400" dirty="0"/>
              <a:t>    sliznici jícnu.</a:t>
            </a:r>
          </a:p>
          <a:p>
            <a:pPr marL="0" indent="0">
              <a:buNone/>
            </a:pPr>
            <a:r>
              <a:rPr lang="cs-CZ" sz="1500" dirty="0"/>
              <a:t>   </a:t>
            </a:r>
          </a:p>
          <a:p>
            <a:r>
              <a:rPr lang="cs-CZ" sz="2400" dirty="0"/>
              <a:t>Reflux může být zapříčiněn nevhodným jídlem a pitím, ale také běžně používanými léky (léčba </a:t>
            </a:r>
          </a:p>
          <a:p>
            <a:pPr marL="0" indent="0">
              <a:buNone/>
            </a:pPr>
            <a:r>
              <a:rPr lang="cs-CZ" sz="2400" dirty="0"/>
              <a:t>    srdce, vysokého tlaku či dýchání),</a:t>
            </a:r>
          </a:p>
          <a:p>
            <a:pPr marL="0" indent="0">
              <a:buNone/>
            </a:pPr>
            <a:r>
              <a:rPr lang="cs-CZ" sz="2400" dirty="0"/>
              <a:t>    poškozením nervů nebo jícnová/brániční kýla.</a:t>
            </a:r>
          </a:p>
          <a:p>
            <a:pPr marL="0" indent="0">
              <a:buNone/>
            </a:pPr>
            <a:r>
              <a:rPr lang="cs-CZ" sz="2400" dirty="0"/>
              <a:t>    Ke zhoršení stavu přispívá obezita, při které se</a:t>
            </a:r>
          </a:p>
          <a:p>
            <a:pPr marL="0" indent="0">
              <a:buNone/>
            </a:pPr>
            <a:r>
              <a:rPr lang="cs-CZ" sz="2400" dirty="0"/>
              <a:t>    mění anatomické poměry na přechodu jícnu</a:t>
            </a:r>
          </a:p>
          <a:p>
            <a:pPr marL="0" indent="0">
              <a:buNone/>
            </a:pPr>
            <a:r>
              <a:rPr lang="cs-CZ" sz="2400" dirty="0"/>
              <a:t>    a žaludku. U těhotných žen je zas reflux</a:t>
            </a:r>
          </a:p>
          <a:p>
            <a:pPr marL="0" indent="0">
              <a:buNone/>
            </a:pPr>
            <a:r>
              <a:rPr lang="cs-CZ" sz="2400" dirty="0"/>
              <a:t>    způsoben vlivem hormonálních změn.</a:t>
            </a:r>
          </a:p>
          <a:p>
            <a:pPr marL="0" indent="0">
              <a:buNone/>
            </a:pPr>
            <a:r>
              <a:rPr lang="cs-CZ" sz="1500" dirty="0"/>
              <a:t>   </a:t>
            </a:r>
          </a:p>
          <a:p>
            <a:r>
              <a:rPr lang="cs-CZ" sz="2400" dirty="0"/>
              <a:t>příznaky: pachuť v ústech, nakyslý zápach z úst,</a:t>
            </a:r>
          </a:p>
          <a:p>
            <a:pPr marL="0" indent="0">
              <a:buNone/>
            </a:pPr>
            <a:r>
              <a:rPr lang="cs-CZ" sz="2400" dirty="0"/>
              <a:t>    obtížné polykání, říhání, pocity na zvracení</a:t>
            </a:r>
          </a:p>
          <a:p>
            <a:pPr marL="0" indent="0">
              <a:buNone/>
            </a:pPr>
            <a:r>
              <a:rPr lang="cs-CZ" sz="2400" dirty="0"/>
              <a:t>    a bolest na hrudi. </a:t>
            </a:r>
          </a:p>
          <a:p>
            <a:endParaRPr lang="cs-CZ" sz="2400" dirty="0"/>
          </a:p>
        </p:txBody>
      </p:sp>
      <p:pic>
        <p:nvPicPr>
          <p:cNvPr id="4098" name="Picture 2" descr="Reflux není jen nepříjemnost | PARAPLE">
            <a:extLst>
              <a:ext uri="{FF2B5EF4-FFF2-40B4-BE49-F238E27FC236}">
                <a16:creationId xmlns:a16="http://schemas.microsoft.com/office/drawing/2014/main" id="{21530C9D-5668-3A29-2582-3F1F3F7AC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266" y="3283675"/>
            <a:ext cx="5442915" cy="331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25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7235527-D96B-8307-ACD1-32BEBF88A6FF}"/>
              </a:ext>
            </a:extLst>
          </p:cNvPr>
          <p:cNvSpPr>
            <a:spLocks noGrp="1"/>
          </p:cNvSpPr>
          <p:nvPr>
            <p:ph type="title"/>
          </p:nvPr>
        </p:nvSpPr>
        <p:spPr>
          <a:xfrm>
            <a:off x="640080" y="325369"/>
            <a:ext cx="4368602" cy="1956841"/>
          </a:xfrm>
        </p:spPr>
        <p:txBody>
          <a:bodyPr anchor="b">
            <a:normAutofit/>
          </a:bodyPr>
          <a:lstStyle/>
          <a:p>
            <a:r>
              <a:rPr lang="cs-CZ" sz="5400"/>
              <a:t>Osnova přednášky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0C56420-6311-3699-81CF-8B4562A09EE4}"/>
              </a:ext>
            </a:extLst>
          </p:cNvPr>
          <p:cNvSpPr>
            <a:spLocks noGrp="1"/>
          </p:cNvSpPr>
          <p:nvPr>
            <p:ph idx="1"/>
          </p:nvPr>
        </p:nvSpPr>
        <p:spPr>
          <a:xfrm>
            <a:off x="640080" y="2872899"/>
            <a:ext cx="4368602" cy="3320668"/>
          </a:xfrm>
        </p:spPr>
        <p:txBody>
          <a:bodyPr>
            <a:normAutofit/>
          </a:bodyPr>
          <a:lstStyle/>
          <a:p>
            <a:r>
              <a:rPr lang="cs-CZ" sz="2400" dirty="0"/>
              <a:t>Složení a základní funkce GIT</a:t>
            </a:r>
          </a:p>
          <a:p>
            <a:r>
              <a:rPr lang="cs-CZ" sz="2400" dirty="0"/>
              <a:t>Onemocnění ústní dutiny</a:t>
            </a:r>
          </a:p>
          <a:p>
            <a:r>
              <a:rPr lang="cs-CZ" sz="2400" dirty="0"/>
              <a:t>Onemocnění jícnu</a:t>
            </a:r>
          </a:p>
          <a:p>
            <a:r>
              <a:rPr lang="cs-CZ" sz="2400" dirty="0"/>
              <a:t>Onemocnění žaludku</a:t>
            </a:r>
          </a:p>
          <a:p>
            <a:r>
              <a:rPr lang="cs-CZ" sz="2400" dirty="0"/>
              <a:t>Onemocnění jater a dalších žláz s vnitřní sekrecí</a:t>
            </a:r>
          </a:p>
          <a:p>
            <a:r>
              <a:rPr lang="cs-CZ" sz="2400" dirty="0"/>
              <a:t>Onemocnění střev</a:t>
            </a:r>
          </a:p>
        </p:txBody>
      </p:sp>
      <p:pic>
        <p:nvPicPr>
          <p:cNvPr id="6" name="Obrázek 5">
            <a:extLst>
              <a:ext uri="{FF2B5EF4-FFF2-40B4-BE49-F238E27FC236}">
                <a16:creationId xmlns:a16="http://schemas.microsoft.com/office/drawing/2014/main" id="{4435C426-5D34-D4F6-6091-A6E946F00623}"/>
              </a:ext>
            </a:extLst>
          </p:cNvPr>
          <p:cNvPicPr>
            <a:picLocks noChangeAspect="1"/>
          </p:cNvPicPr>
          <p:nvPr/>
        </p:nvPicPr>
        <p:blipFill rotWithShape="1">
          <a:blip r:embed="rId3"/>
          <a:srcRect t="302"/>
          <a:stretch/>
        </p:blipFill>
        <p:spPr>
          <a:xfrm>
            <a:off x="5460924"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22251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C10BF73-9915-CCBD-9100-0886405F4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611" y="84611"/>
            <a:ext cx="6688777" cy="668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82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287851"/>
            <a:ext cx="10515600" cy="1325563"/>
          </a:xfrm>
        </p:spPr>
        <p:txBody>
          <a:bodyPr/>
          <a:lstStyle/>
          <a:p>
            <a:r>
              <a:rPr lang="cs-CZ" dirty="0">
                <a:solidFill>
                  <a:srgbClr val="92D050"/>
                </a:solidFill>
              </a:rPr>
              <a:t>Žaludeční vřed </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567744" y="1667814"/>
            <a:ext cx="10515600" cy="5190186"/>
          </a:xfrm>
        </p:spPr>
        <p:txBody>
          <a:bodyPr>
            <a:normAutofit fontScale="92500" lnSpcReduction="20000"/>
          </a:bodyPr>
          <a:lstStyle/>
          <a:p>
            <a:r>
              <a:rPr lang="cs-CZ" sz="2400" dirty="0"/>
              <a:t>zá­nětlivé onemocnění sliznice trávicího traktu</a:t>
            </a:r>
          </a:p>
          <a:p>
            <a:pPr marL="0" indent="0">
              <a:buNone/>
            </a:pPr>
            <a:r>
              <a:rPr lang="cs-CZ" sz="900" dirty="0"/>
              <a:t>   </a:t>
            </a:r>
          </a:p>
          <a:p>
            <a:r>
              <a:rPr lang="cs-CZ" sz="2400" dirty="0"/>
              <a:t>Při oslabení hlenové vrstvy, nejčastěji</a:t>
            </a:r>
          </a:p>
          <a:p>
            <a:pPr marL="0" indent="0">
              <a:buNone/>
            </a:pPr>
            <a:r>
              <a:rPr lang="cs-CZ" sz="2400" dirty="0"/>
              <a:t>    působením vnějších vlivů, dojde k poškození</a:t>
            </a:r>
          </a:p>
          <a:p>
            <a:pPr marL="0" indent="0">
              <a:buNone/>
            </a:pPr>
            <a:r>
              <a:rPr lang="cs-CZ" sz="2400" dirty="0"/>
              <a:t>    žaludeční sliznice. V takto narušeném místě</a:t>
            </a:r>
          </a:p>
          <a:p>
            <a:pPr marL="0" indent="0">
              <a:buNone/>
            </a:pPr>
            <a:r>
              <a:rPr lang="cs-CZ" sz="2400" dirty="0"/>
              <a:t>    vzniká vřed - defekt na sliznici žaludku</a:t>
            </a:r>
          </a:p>
          <a:p>
            <a:pPr marL="0" indent="0">
              <a:buNone/>
            </a:pPr>
            <a:r>
              <a:rPr lang="cs-CZ" sz="900" dirty="0"/>
              <a:t>   </a:t>
            </a:r>
          </a:p>
          <a:p>
            <a:r>
              <a:rPr lang="cs-CZ" sz="2400" dirty="0"/>
              <a:t>Během svého života se s touto diagnózou setká</a:t>
            </a:r>
          </a:p>
          <a:p>
            <a:pPr marL="0" indent="0">
              <a:buNone/>
            </a:pPr>
            <a:r>
              <a:rPr lang="cs-CZ" sz="2400" dirty="0"/>
              <a:t>    zhruba každý desátý Čech</a:t>
            </a:r>
          </a:p>
          <a:p>
            <a:pPr marL="0" indent="0">
              <a:buNone/>
            </a:pPr>
            <a:r>
              <a:rPr lang="cs-CZ" sz="900" dirty="0"/>
              <a:t>   </a:t>
            </a:r>
          </a:p>
          <a:p>
            <a:r>
              <a:rPr lang="cs-CZ" sz="2400" dirty="0"/>
              <a:t>Žaludeční vředy jsou nejčastěji diagnostikovány</a:t>
            </a:r>
          </a:p>
          <a:p>
            <a:pPr marL="0" indent="0">
              <a:buNone/>
            </a:pPr>
            <a:r>
              <a:rPr lang="cs-CZ" sz="2400" dirty="0"/>
              <a:t>    u starších lidí (cca 60+ let), častěji pak u mužů.</a:t>
            </a:r>
          </a:p>
          <a:p>
            <a:pPr marL="0" indent="0">
              <a:buNone/>
            </a:pPr>
            <a:r>
              <a:rPr lang="cs-CZ" sz="900" dirty="0"/>
              <a:t>   </a:t>
            </a:r>
          </a:p>
          <a:p>
            <a:r>
              <a:rPr lang="cs-CZ" sz="2400" dirty="0"/>
              <a:t>Nemoc je také podmíněna geneticky a nezřídka se</a:t>
            </a:r>
          </a:p>
          <a:p>
            <a:pPr marL="0" indent="0">
              <a:buNone/>
            </a:pPr>
            <a:r>
              <a:rPr lang="cs-CZ" sz="2400" dirty="0"/>
              <a:t>     s ní setkáváme opakovaně.</a:t>
            </a:r>
          </a:p>
          <a:p>
            <a:endParaRPr lang="cs-CZ" sz="2400" dirty="0"/>
          </a:p>
        </p:txBody>
      </p:sp>
      <p:pic>
        <p:nvPicPr>
          <p:cNvPr id="6" name="Obrázek 5">
            <a:extLst>
              <a:ext uri="{FF2B5EF4-FFF2-40B4-BE49-F238E27FC236}">
                <a16:creationId xmlns:a16="http://schemas.microsoft.com/office/drawing/2014/main" id="{3AC8D66F-7BE9-9F5E-98AF-966CCA6CF80E}"/>
              </a:ext>
            </a:extLst>
          </p:cNvPr>
          <p:cNvPicPr>
            <a:picLocks noChangeAspect="1"/>
          </p:cNvPicPr>
          <p:nvPr/>
        </p:nvPicPr>
        <p:blipFill>
          <a:blip r:embed="rId3"/>
          <a:stretch>
            <a:fillRect/>
          </a:stretch>
        </p:blipFill>
        <p:spPr>
          <a:xfrm>
            <a:off x="6864439" y="1210614"/>
            <a:ext cx="5134377" cy="5074536"/>
          </a:xfrm>
          <a:prstGeom prst="rect">
            <a:avLst/>
          </a:prstGeom>
        </p:spPr>
      </p:pic>
    </p:spTree>
    <p:extLst>
      <p:ext uri="{BB962C8B-B14F-4D97-AF65-F5344CB8AC3E}">
        <p14:creationId xmlns:p14="http://schemas.microsoft.com/office/powerpoint/2010/main" val="863758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74635A67-5C1C-CA4F-73CA-60A289BAD3FC}"/>
              </a:ext>
            </a:extLst>
          </p:cNvPr>
          <p:cNvSpPr>
            <a:spLocks noGrp="1"/>
          </p:cNvSpPr>
          <p:nvPr>
            <p:ph type="body" idx="1"/>
          </p:nvPr>
        </p:nvSpPr>
        <p:spPr>
          <a:xfrm>
            <a:off x="492059" y="245639"/>
            <a:ext cx="5157787" cy="900581"/>
          </a:xfrm>
        </p:spPr>
        <p:txBody>
          <a:bodyPr/>
          <a:lstStyle/>
          <a:p>
            <a:r>
              <a:rPr lang="cs-CZ" u="sng" dirty="0"/>
              <a:t>Příčiny vzniku žaludečních vředů</a:t>
            </a:r>
          </a:p>
        </p:txBody>
      </p:sp>
      <p:sp>
        <p:nvSpPr>
          <p:cNvPr id="4" name="Zástupný obsah 3">
            <a:extLst>
              <a:ext uri="{FF2B5EF4-FFF2-40B4-BE49-F238E27FC236}">
                <a16:creationId xmlns:a16="http://schemas.microsoft.com/office/drawing/2014/main" id="{BDE4FFE9-B8F6-028C-0FD9-411678CB0A51}"/>
              </a:ext>
            </a:extLst>
          </p:cNvPr>
          <p:cNvSpPr>
            <a:spLocks noGrp="1"/>
          </p:cNvSpPr>
          <p:nvPr>
            <p:ph sz="half" idx="2"/>
          </p:nvPr>
        </p:nvSpPr>
        <p:spPr>
          <a:xfrm>
            <a:off x="492058" y="1719329"/>
            <a:ext cx="5157787" cy="5138671"/>
          </a:xfrm>
        </p:spPr>
        <p:txBody>
          <a:bodyPr>
            <a:normAutofit fontScale="70000" lnSpcReduction="20000"/>
          </a:bodyPr>
          <a:lstStyle/>
          <a:p>
            <a:r>
              <a:rPr lang="cs-CZ" dirty="0"/>
              <a:t>Nadměrná spotřeba léků proti bolesti (NSAID), tzv. nesteroidních antiflogistik, jedná se například o ibuprofen, kyselinu acetylsalicylovou, </a:t>
            </a:r>
            <a:r>
              <a:rPr lang="cs-CZ" dirty="0" err="1"/>
              <a:t>diklofenak</a:t>
            </a:r>
            <a:r>
              <a:rPr lang="cs-CZ" dirty="0"/>
              <a:t> atd.), které se často používají při bolesti zad a kloubů, užívání </a:t>
            </a:r>
            <a:r>
              <a:rPr lang="cs-CZ" dirty="0" err="1"/>
              <a:t>glukortikoidů</a:t>
            </a:r>
            <a:r>
              <a:rPr lang="cs-CZ" dirty="0"/>
              <a:t>,</a:t>
            </a:r>
          </a:p>
          <a:p>
            <a:r>
              <a:rPr lang="cs-CZ" dirty="0"/>
              <a:t>Infekce bakterie </a:t>
            </a:r>
            <a:r>
              <a:rPr lang="cs-CZ" dirty="0" err="1"/>
              <a:t>Helicobacter</a:t>
            </a:r>
            <a:r>
              <a:rPr lang="cs-CZ" dirty="0"/>
              <a:t> </a:t>
            </a:r>
            <a:r>
              <a:rPr lang="cs-CZ" dirty="0" err="1"/>
              <a:t>pylori</a:t>
            </a:r>
            <a:r>
              <a:rPr lang="cs-CZ" dirty="0"/>
              <a:t> – Dříve šlo hlavně o přenos z člověka na člověka, nejčastěji v rámci jedné rodiny. V současné době nakažení touto bakterií ubývá. Pro snadné zjištění přítomnosti bakterie </a:t>
            </a:r>
            <a:r>
              <a:rPr lang="cs-CZ" dirty="0" err="1"/>
              <a:t>Helicobacter</a:t>
            </a:r>
            <a:r>
              <a:rPr lang="cs-CZ" dirty="0"/>
              <a:t> </a:t>
            </a:r>
            <a:r>
              <a:rPr lang="cs-CZ" dirty="0" err="1"/>
              <a:t>pylori</a:t>
            </a:r>
            <a:r>
              <a:rPr lang="cs-CZ" dirty="0"/>
              <a:t> můžete opatřit jednoduchý domácí test,</a:t>
            </a:r>
          </a:p>
          <a:p>
            <a:r>
              <a:rPr lang="cs-CZ" dirty="0"/>
              <a:t>Nerovnováha mezi protektivními a agresivními faktory působícími na sliznici</a:t>
            </a:r>
          </a:p>
          <a:p>
            <a:r>
              <a:rPr lang="cs-CZ" dirty="0"/>
              <a:t>Prodělání těžkých nemocí nebo popálenin,</a:t>
            </a:r>
          </a:p>
          <a:p>
            <a:r>
              <a:rPr lang="cs-CZ" dirty="0"/>
              <a:t>Vzácné onemocnění </a:t>
            </a:r>
            <a:r>
              <a:rPr lang="cs-CZ" dirty="0" err="1"/>
              <a:t>Zollingerův-Ellisonův</a:t>
            </a:r>
            <a:r>
              <a:rPr lang="cs-CZ" dirty="0"/>
              <a:t> syndrom, které způsobuje nadprodukci žaludečních šťáv.</a:t>
            </a:r>
          </a:p>
          <a:p>
            <a:endParaRPr lang="cs-CZ" dirty="0"/>
          </a:p>
        </p:txBody>
      </p:sp>
      <p:sp>
        <p:nvSpPr>
          <p:cNvPr id="5" name="Zástupný text 4">
            <a:extLst>
              <a:ext uri="{FF2B5EF4-FFF2-40B4-BE49-F238E27FC236}">
                <a16:creationId xmlns:a16="http://schemas.microsoft.com/office/drawing/2014/main" id="{966F7C93-8F3A-E468-D274-E48E55F408D9}"/>
              </a:ext>
            </a:extLst>
          </p:cNvPr>
          <p:cNvSpPr>
            <a:spLocks noGrp="1"/>
          </p:cNvSpPr>
          <p:nvPr>
            <p:ph type="body" sz="quarter" idx="3"/>
          </p:nvPr>
        </p:nvSpPr>
        <p:spPr>
          <a:xfrm>
            <a:off x="6721249" y="277366"/>
            <a:ext cx="5183188" cy="1010520"/>
          </a:xfrm>
        </p:spPr>
        <p:txBody>
          <a:bodyPr/>
          <a:lstStyle/>
          <a:p>
            <a:r>
              <a:rPr lang="cs-CZ" u="sng" dirty="0"/>
              <a:t>Mezi nejčastější příznaky žaludečních vředů patří:</a:t>
            </a:r>
          </a:p>
        </p:txBody>
      </p:sp>
      <p:sp>
        <p:nvSpPr>
          <p:cNvPr id="6" name="Zástupný obsah 5">
            <a:extLst>
              <a:ext uri="{FF2B5EF4-FFF2-40B4-BE49-F238E27FC236}">
                <a16:creationId xmlns:a16="http://schemas.microsoft.com/office/drawing/2014/main" id="{772A5ED6-C3FF-8AB1-A496-F07DEAB21307}"/>
              </a:ext>
            </a:extLst>
          </p:cNvPr>
          <p:cNvSpPr>
            <a:spLocks noGrp="1"/>
          </p:cNvSpPr>
          <p:nvPr>
            <p:ph sz="quarter" idx="4"/>
          </p:nvPr>
        </p:nvSpPr>
        <p:spPr>
          <a:xfrm>
            <a:off x="6516754" y="1719327"/>
            <a:ext cx="5183188" cy="5138672"/>
          </a:xfrm>
        </p:spPr>
        <p:txBody>
          <a:bodyPr>
            <a:normAutofit fontScale="70000" lnSpcReduction="20000"/>
          </a:bodyPr>
          <a:lstStyle/>
          <a:p>
            <a:r>
              <a:rPr lang="cs-CZ" dirty="0"/>
              <a:t>bolest v místě vzniku vředu,</a:t>
            </a:r>
          </a:p>
          <a:p>
            <a:r>
              <a:rPr lang="cs-CZ" dirty="0"/>
              <a:t>žaludeční křeče,</a:t>
            </a:r>
          </a:p>
          <a:p>
            <a:r>
              <a:rPr lang="cs-CZ" dirty="0"/>
              <a:t>bolest břicha po jídle – častěji u žaludečních vředů,</a:t>
            </a:r>
          </a:p>
          <a:p>
            <a:r>
              <a:rPr lang="cs-CZ" dirty="0"/>
              <a:t>bolest břicha nalačno – u dvanáctníku,</a:t>
            </a:r>
          </a:p>
          <a:p>
            <a:r>
              <a:rPr lang="cs-CZ" dirty="0"/>
              <a:t>nevolnost a pocit na zvracení,</a:t>
            </a:r>
          </a:p>
          <a:p>
            <a:r>
              <a:rPr lang="cs-CZ" dirty="0"/>
              <a:t>zvracení,</a:t>
            </a:r>
          </a:p>
          <a:p>
            <a:r>
              <a:rPr lang="cs-CZ" dirty="0"/>
              <a:t>nadýmání,</a:t>
            </a:r>
          </a:p>
          <a:p>
            <a:r>
              <a:rPr lang="cs-CZ" dirty="0"/>
              <a:t>pálení žáhy,</a:t>
            </a:r>
          </a:p>
          <a:p>
            <a:r>
              <a:rPr lang="cs-CZ" dirty="0"/>
              <a:t>říhání, </a:t>
            </a:r>
          </a:p>
          <a:p>
            <a:r>
              <a:rPr lang="cs-CZ" dirty="0"/>
              <a:t>nechutenství, hubnutí.</a:t>
            </a:r>
          </a:p>
          <a:p>
            <a:endParaRPr lang="cs-CZ" dirty="0"/>
          </a:p>
        </p:txBody>
      </p:sp>
      <p:pic>
        <p:nvPicPr>
          <p:cNvPr id="7" name="Obrázek 6">
            <a:extLst>
              <a:ext uri="{FF2B5EF4-FFF2-40B4-BE49-F238E27FC236}">
                <a16:creationId xmlns:a16="http://schemas.microsoft.com/office/drawing/2014/main" id="{3BD1CF32-CC1F-73A8-EF5B-BBB97AE0BF91}"/>
              </a:ext>
            </a:extLst>
          </p:cNvPr>
          <p:cNvPicPr>
            <a:picLocks noChangeAspect="1"/>
          </p:cNvPicPr>
          <p:nvPr/>
        </p:nvPicPr>
        <p:blipFill>
          <a:blip r:embed="rId2"/>
          <a:stretch>
            <a:fillRect/>
          </a:stretch>
        </p:blipFill>
        <p:spPr>
          <a:xfrm>
            <a:off x="7224616" y="5357611"/>
            <a:ext cx="4176453" cy="1500388"/>
          </a:xfrm>
          <a:prstGeom prst="rect">
            <a:avLst/>
          </a:prstGeom>
        </p:spPr>
      </p:pic>
    </p:spTree>
    <p:extLst>
      <p:ext uri="{BB962C8B-B14F-4D97-AF65-F5344CB8AC3E}">
        <p14:creationId xmlns:p14="http://schemas.microsoft.com/office/powerpoint/2010/main" val="515457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728453"/>
            <a:ext cx="10515600" cy="1325563"/>
          </a:xfrm>
        </p:spPr>
        <p:txBody>
          <a:bodyPr/>
          <a:lstStyle/>
          <a:p>
            <a:r>
              <a:rPr lang="cs-CZ" dirty="0">
                <a:solidFill>
                  <a:srgbClr val="92D050"/>
                </a:solidFill>
              </a:rPr>
              <a:t>Onemocnění jater</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1841981" y="2204282"/>
            <a:ext cx="4254019" cy="4351338"/>
          </a:xfrm>
        </p:spPr>
        <p:txBody>
          <a:bodyPr/>
          <a:lstStyle/>
          <a:p>
            <a:endParaRPr lang="cs-CZ" dirty="0"/>
          </a:p>
          <a:p>
            <a:r>
              <a:rPr lang="cs-CZ" dirty="0"/>
              <a:t>Hepatitida</a:t>
            </a:r>
          </a:p>
          <a:p>
            <a:r>
              <a:rPr lang="cs-CZ" dirty="0"/>
              <a:t>Steatóza</a:t>
            </a:r>
          </a:p>
          <a:p>
            <a:r>
              <a:rPr lang="cs-CZ" dirty="0"/>
              <a:t>Cirhóza</a:t>
            </a:r>
          </a:p>
          <a:p>
            <a:r>
              <a:rPr lang="cs-CZ" dirty="0"/>
              <a:t>NAFLD</a:t>
            </a:r>
          </a:p>
        </p:txBody>
      </p:sp>
      <p:pic>
        <p:nvPicPr>
          <p:cNvPr id="5" name="Obrázek 4">
            <a:extLst>
              <a:ext uri="{FF2B5EF4-FFF2-40B4-BE49-F238E27FC236}">
                <a16:creationId xmlns:a16="http://schemas.microsoft.com/office/drawing/2014/main" id="{29652564-EF0D-209F-8BCD-50CF3B79071C}"/>
              </a:ext>
            </a:extLst>
          </p:cNvPr>
          <p:cNvPicPr>
            <a:picLocks noChangeAspect="1"/>
          </p:cNvPicPr>
          <p:nvPr/>
        </p:nvPicPr>
        <p:blipFill>
          <a:blip r:embed="rId2"/>
          <a:stretch>
            <a:fillRect/>
          </a:stretch>
        </p:blipFill>
        <p:spPr>
          <a:xfrm>
            <a:off x="6872204" y="1391235"/>
            <a:ext cx="4254019" cy="4075529"/>
          </a:xfrm>
          <a:prstGeom prst="rect">
            <a:avLst/>
          </a:prstGeom>
        </p:spPr>
      </p:pic>
    </p:spTree>
    <p:extLst>
      <p:ext uri="{BB962C8B-B14F-4D97-AF65-F5344CB8AC3E}">
        <p14:creationId xmlns:p14="http://schemas.microsoft.com/office/powerpoint/2010/main" val="266162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9F1B-5554-BDB4-73BF-342F8E0D9FBB}"/>
              </a:ext>
            </a:extLst>
          </p:cNvPr>
          <p:cNvSpPr>
            <a:spLocks noGrp="1"/>
          </p:cNvSpPr>
          <p:nvPr>
            <p:ph type="title"/>
          </p:nvPr>
        </p:nvSpPr>
        <p:spPr>
          <a:xfrm>
            <a:off x="838199" y="418621"/>
            <a:ext cx="10515600" cy="1325563"/>
          </a:xfrm>
        </p:spPr>
        <p:txBody>
          <a:bodyPr/>
          <a:lstStyle/>
          <a:p>
            <a:r>
              <a:rPr lang="cs-CZ" dirty="0">
                <a:solidFill>
                  <a:srgbClr val="92D050"/>
                </a:solidFill>
              </a:rPr>
              <a:t>Hepatitida</a:t>
            </a:r>
          </a:p>
        </p:txBody>
      </p:sp>
      <p:sp>
        <p:nvSpPr>
          <p:cNvPr id="3" name="Zástupný obsah 2">
            <a:extLst>
              <a:ext uri="{FF2B5EF4-FFF2-40B4-BE49-F238E27FC236}">
                <a16:creationId xmlns:a16="http://schemas.microsoft.com/office/drawing/2014/main" id="{3BA66953-1717-1275-51AC-77BD48BA889C}"/>
              </a:ext>
            </a:extLst>
          </p:cNvPr>
          <p:cNvSpPr>
            <a:spLocks noGrp="1"/>
          </p:cNvSpPr>
          <p:nvPr>
            <p:ph idx="1"/>
          </p:nvPr>
        </p:nvSpPr>
        <p:spPr>
          <a:xfrm>
            <a:off x="772541" y="1958261"/>
            <a:ext cx="10646917" cy="4633752"/>
          </a:xfrm>
        </p:spPr>
        <p:txBody>
          <a:bodyPr>
            <a:noAutofit/>
          </a:bodyPr>
          <a:lstStyle/>
          <a:p>
            <a:r>
              <a:rPr lang="cs-CZ" sz="2200" dirty="0"/>
              <a:t>Zánět a poškození jater</a:t>
            </a:r>
          </a:p>
          <a:p>
            <a:r>
              <a:rPr lang="cs-CZ" sz="2200" dirty="0"/>
              <a:t>Infekční i neinfekční příčiny </a:t>
            </a:r>
          </a:p>
          <a:p>
            <a:r>
              <a:rPr lang="cs-CZ" sz="2200" dirty="0"/>
              <a:t>Hepatitidy definujeme jako zánět a poškození </a:t>
            </a:r>
            <a:r>
              <a:rPr lang="cs-CZ" sz="2200" dirty="0" err="1"/>
              <a:t>jaterrůznými</a:t>
            </a:r>
            <a:r>
              <a:rPr lang="cs-CZ" sz="2200" dirty="0"/>
              <a:t> etiologickými agens zahrnující infekční i neinfekční příčiny. Mezi nejčastější infekční agens patří viry – virové hepatitidy, méně často bakterie (např. leptospiry). Mezi neinfekční příčiny patří toxiny, nadužívání farmak, nebo např. autoimunitní procesy. Poškození buněk spočívá v přímém cytotoxickém působení (toxiny zprostředkovaná nekróza) nebo je následkem odpovědi organismu proti škodlivě působícím vlivům (virové hepatitidy). Klinický obraz je rozmanitý, zahrnuje spektrum příznaků od asymptomatického průběhu, přes nevolnost, bolesti břicha, žloutenku až po selhání jater, v závislosti na rozsahu probíhající nekrózy a infiltrace jaterní tkáně zánětlivými buňkami.</a:t>
            </a:r>
          </a:p>
          <a:p>
            <a:r>
              <a:rPr lang="cs-CZ" sz="2200" dirty="0"/>
              <a:t>Mezi nejčastější patří virová hepatitida typu A, B, C a E</a:t>
            </a:r>
          </a:p>
          <a:p>
            <a:endParaRPr lang="cs-CZ" sz="2200" dirty="0"/>
          </a:p>
          <a:p>
            <a:endParaRPr lang="cs-CZ" sz="2200" dirty="0"/>
          </a:p>
          <a:p>
            <a:endParaRPr lang="cs-CZ" sz="2200" dirty="0"/>
          </a:p>
        </p:txBody>
      </p:sp>
      <p:pic>
        <p:nvPicPr>
          <p:cNvPr id="2052" name="Picture 4" descr="Bile pigment metabolism-from haem to bilirubin Haemoglobin is cleaved... |  Download Scientific Diagram">
            <a:extLst>
              <a:ext uri="{FF2B5EF4-FFF2-40B4-BE49-F238E27FC236}">
                <a16:creationId xmlns:a16="http://schemas.microsoft.com/office/drawing/2014/main" id="{723C7100-57B4-C9CB-9D80-0B181C471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4544"/>
            <a:ext cx="5238750" cy="224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8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3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7CDF9F8D-8785-9BE1-9FBF-4C744D52548A}"/>
              </a:ext>
            </a:extLst>
          </p:cNvPr>
          <p:cNvSpPr>
            <a:spLocks noGrp="1"/>
          </p:cNvSpPr>
          <p:nvPr>
            <p:ph type="title"/>
          </p:nvPr>
        </p:nvSpPr>
        <p:spPr>
          <a:xfrm>
            <a:off x="838200" y="4435052"/>
            <a:ext cx="3093720" cy="1645920"/>
          </a:xfrm>
        </p:spPr>
        <p:txBody>
          <a:bodyPr>
            <a:normAutofit/>
          </a:bodyPr>
          <a:lstStyle/>
          <a:p>
            <a:r>
              <a:rPr lang="cs-CZ" sz="2800" dirty="0"/>
              <a:t>Příznaky hepatitidy:</a:t>
            </a:r>
            <a:endParaRPr lang="cs-CZ" sz="2600" dirty="0"/>
          </a:p>
        </p:txBody>
      </p:sp>
      <p:pic>
        <p:nvPicPr>
          <p:cNvPr id="5" name="Obrázek 4" descr="Obsah obrázku oči, řasy, detail, Duhovka&#10;&#10;Popis byl vytvořen automaticky">
            <a:extLst>
              <a:ext uri="{FF2B5EF4-FFF2-40B4-BE49-F238E27FC236}">
                <a16:creationId xmlns:a16="http://schemas.microsoft.com/office/drawing/2014/main" id="{EF6F7C73-AC10-FBC3-2A5A-F5022727DE47}"/>
              </a:ext>
            </a:extLst>
          </p:cNvPr>
          <p:cNvPicPr>
            <a:picLocks noChangeAspect="1"/>
          </p:cNvPicPr>
          <p:nvPr/>
        </p:nvPicPr>
        <p:blipFill rotWithShape="1">
          <a:blip r:embed="rId2"/>
          <a:srcRect t="9311" b="18811"/>
          <a:stretch/>
        </p:blipFill>
        <p:spPr>
          <a:xfrm>
            <a:off x="1421140" y="0"/>
            <a:ext cx="3931900" cy="4005072"/>
          </a:xfrm>
          <a:prstGeom prst="rect">
            <a:avLst/>
          </a:prstGeom>
        </p:spPr>
      </p:pic>
      <p:pic>
        <p:nvPicPr>
          <p:cNvPr id="1028" name="Picture 4" descr="Was ist Gelbsucht (Ikterus) und wie entsteht sie? | PraxisVITA">
            <a:extLst>
              <a:ext uri="{FF2B5EF4-FFF2-40B4-BE49-F238E27FC236}">
                <a16:creationId xmlns:a16="http://schemas.microsoft.com/office/drawing/2014/main" id="{D426BE1B-B1B1-767F-EF7B-B5BBF7570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3" r="24771" b="1"/>
          <a:stretch/>
        </p:blipFill>
        <p:spPr bwMode="auto">
          <a:xfrm>
            <a:off x="6774180" y="0"/>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93ECBBBF-773F-67DF-F5C6-0AD264155709}"/>
              </a:ext>
            </a:extLst>
          </p:cNvPr>
          <p:cNvSpPr>
            <a:spLocks noGrp="1"/>
          </p:cNvSpPr>
          <p:nvPr>
            <p:ph idx="1"/>
          </p:nvPr>
        </p:nvSpPr>
        <p:spPr>
          <a:xfrm>
            <a:off x="4380266" y="4435052"/>
            <a:ext cx="7104188" cy="1645920"/>
          </a:xfrm>
        </p:spPr>
        <p:txBody>
          <a:bodyPr anchor="ctr">
            <a:normAutofit/>
          </a:bodyPr>
          <a:lstStyle/>
          <a:p>
            <a:pPr marL="0" indent="0">
              <a:buNone/>
            </a:pPr>
            <a:r>
              <a:rPr lang="cs-CZ" sz="2400" u="sng" dirty="0"/>
              <a:t>zežloutnutím kůže, očního bělma, sliznic a dalších tkání, </a:t>
            </a:r>
            <a:r>
              <a:rPr lang="cs-CZ" sz="2400" dirty="0"/>
              <a:t>dalšími projevy mohou být únava, svalové bolesti, teploty, nechutenství, bolesti břicha, průjmy či zvracení.</a:t>
            </a:r>
          </a:p>
        </p:txBody>
      </p:sp>
    </p:spTree>
    <p:extLst>
      <p:ext uri="{BB962C8B-B14F-4D97-AF65-F5344CB8AC3E}">
        <p14:creationId xmlns:p14="http://schemas.microsoft.com/office/powerpoint/2010/main" val="1296472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E9E33A1-ACD2-A7EF-BF15-FD068BEA18BA}"/>
              </a:ext>
            </a:extLst>
          </p:cNvPr>
          <p:cNvPicPr>
            <a:picLocks noChangeAspect="1"/>
          </p:cNvPicPr>
          <p:nvPr/>
        </p:nvPicPr>
        <p:blipFill>
          <a:blip r:embed="rId2"/>
          <a:stretch>
            <a:fillRect/>
          </a:stretch>
        </p:blipFill>
        <p:spPr>
          <a:xfrm>
            <a:off x="709611" y="350445"/>
            <a:ext cx="10772775" cy="5972175"/>
          </a:xfrm>
          <a:prstGeom prst="rect">
            <a:avLst/>
          </a:prstGeom>
        </p:spPr>
      </p:pic>
      <p:sp>
        <p:nvSpPr>
          <p:cNvPr id="5" name="TextovéPole 4">
            <a:extLst>
              <a:ext uri="{FF2B5EF4-FFF2-40B4-BE49-F238E27FC236}">
                <a16:creationId xmlns:a16="http://schemas.microsoft.com/office/drawing/2014/main" id="{AC3C8235-3E9E-6C17-F00B-1F82EA8FCCB1}"/>
              </a:ext>
            </a:extLst>
          </p:cNvPr>
          <p:cNvSpPr txBox="1"/>
          <p:nvPr/>
        </p:nvSpPr>
        <p:spPr>
          <a:xfrm>
            <a:off x="4964567" y="6373991"/>
            <a:ext cx="2262864" cy="400110"/>
          </a:xfrm>
          <a:prstGeom prst="rect">
            <a:avLst/>
          </a:prstGeom>
          <a:noFill/>
        </p:spPr>
        <p:txBody>
          <a:bodyPr wrap="none" rtlCol="0">
            <a:spAutoFit/>
          </a:bodyPr>
          <a:lstStyle/>
          <a:p>
            <a:r>
              <a:rPr lang="cs-CZ" sz="2000" dirty="0"/>
              <a:t>Příčiny vzniku ikteru</a:t>
            </a:r>
          </a:p>
        </p:txBody>
      </p:sp>
    </p:spTree>
    <p:extLst>
      <p:ext uri="{BB962C8B-B14F-4D97-AF65-F5344CB8AC3E}">
        <p14:creationId xmlns:p14="http://schemas.microsoft.com/office/powerpoint/2010/main" val="252130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01C9B1-70DF-95EF-CB9A-F68DD5ADEDC9}"/>
              </a:ext>
            </a:extLst>
          </p:cNvPr>
          <p:cNvSpPr>
            <a:spLocks noGrp="1"/>
          </p:cNvSpPr>
          <p:nvPr>
            <p:ph type="title"/>
          </p:nvPr>
        </p:nvSpPr>
        <p:spPr>
          <a:xfrm>
            <a:off x="838200" y="0"/>
            <a:ext cx="10515600" cy="1035051"/>
          </a:xfrm>
        </p:spPr>
        <p:txBody>
          <a:bodyPr/>
          <a:lstStyle/>
          <a:p>
            <a:r>
              <a:rPr lang="cs-CZ" dirty="0">
                <a:solidFill>
                  <a:srgbClr val="92D050"/>
                </a:solidFill>
              </a:rPr>
              <a:t>Steatóza</a:t>
            </a:r>
          </a:p>
        </p:txBody>
      </p:sp>
      <p:sp>
        <p:nvSpPr>
          <p:cNvPr id="3" name="Zástupný obsah 2">
            <a:extLst>
              <a:ext uri="{FF2B5EF4-FFF2-40B4-BE49-F238E27FC236}">
                <a16:creationId xmlns:a16="http://schemas.microsoft.com/office/drawing/2014/main" id="{A35A6345-ED76-B412-85AC-E209A30110A4}"/>
              </a:ext>
            </a:extLst>
          </p:cNvPr>
          <p:cNvSpPr>
            <a:spLocks noGrp="1"/>
          </p:cNvSpPr>
          <p:nvPr>
            <p:ph idx="1"/>
          </p:nvPr>
        </p:nvSpPr>
        <p:spPr>
          <a:xfrm>
            <a:off x="457199" y="914400"/>
            <a:ext cx="11473544" cy="5758543"/>
          </a:xfrm>
        </p:spPr>
        <p:txBody>
          <a:bodyPr>
            <a:normAutofit fontScale="92500" lnSpcReduction="10000"/>
          </a:bodyPr>
          <a:lstStyle/>
          <a:p>
            <a:r>
              <a:rPr lang="cs-CZ" sz="2000" dirty="0"/>
              <a:t>hromadění tukových částic v játrech, které někdy může narušit jejich funkci a způsobit i nevratné poškození jater</a:t>
            </a:r>
          </a:p>
          <a:p>
            <a:r>
              <a:rPr lang="cs-CZ" sz="2000" dirty="0"/>
              <a:t>Steatóza jater je stav kdy se v </a:t>
            </a:r>
            <a:r>
              <a:rPr lang="cs-CZ" sz="2000" dirty="0" err="1"/>
              <a:t>hepatocytech</a:t>
            </a:r>
            <a:r>
              <a:rPr lang="cs-CZ" sz="2000" dirty="0"/>
              <a:t> nahromadí tolik tuku, že ten tvoří nejméně 5 % hmotnosti jater</a:t>
            </a:r>
          </a:p>
          <a:p>
            <a:r>
              <a:rPr lang="cs-CZ" sz="2000" dirty="0"/>
              <a:t>Příznaky ztučnění jater:</a:t>
            </a:r>
          </a:p>
          <a:p>
            <a:pPr lvl="1"/>
            <a:r>
              <a:rPr lang="cs-CZ" sz="1800" dirty="0"/>
              <a:t>nevysvětlitelná únava</a:t>
            </a:r>
          </a:p>
          <a:p>
            <a:pPr lvl="1"/>
            <a:r>
              <a:rPr lang="cs-CZ" sz="1800" dirty="0"/>
              <a:t>podrážděnost a nervozita</a:t>
            </a:r>
          </a:p>
          <a:p>
            <a:pPr lvl="1"/>
            <a:r>
              <a:rPr lang="cs-CZ" sz="1800" dirty="0"/>
              <a:t>trávicí obtíže</a:t>
            </a:r>
          </a:p>
          <a:p>
            <a:pPr lvl="1"/>
            <a:r>
              <a:rPr lang="cs-CZ" sz="1800" dirty="0"/>
              <a:t>problémy s pletí (akné, pigmentové skvrny apod.)</a:t>
            </a:r>
          </a:p>
          <a:p>
            <a:pPr lvl="1"/>
            <a:r>
              <a:rPr lang="cs-CZ" sz="1800" dirty="0"/>
              <a:t>zhoršená kvalita nehtů a vlasů</a:t>
            </a:r>
          </a:p>
          <a:p>
            <a:pPr lvl="1"/>
            <a:r>
              <a:rPr lang="cs-CZ" sz="1800" dirty="0"/>
              <a:t>u žen poruchy menstruačního cyklu</a:t>
            </a:r>
          </a:p>
          <a:p>
            <a:pPr lvl="1"/>
            <a:r>
              <a:rPr lang="cs-CZ" sz="1800" dirty="0"/>
              <a:t>zažloutlé bělmo či zhoršený zrak</a:t>
            </a:r>
          </a:p>
          <a:p>
            <a:pPr lvl="1"/>
            <a:r>
              <a:rPr lang="cs-CZ" sz="1800" dirty="0"/>
              <a:t>nevysvětlitelné svalové křeče</a:t>
            </a:r>
          </a:p>
          <a:p>
            <a:r>
              <a:rPr lang="cs-CZ" sz="2000" dirty="0"/>
              <a:t>Příčiny:</a:t>
            </a:r>
          </a:p>
          <a:p>
            <a:pPr lvl="1"/>
            <a:r>
              <a:rPr lang="cs-CZ" sz="1800" dirty="0"/>
              <a:t>nadměrné požívání alkoholu </a:t>
            </a:r>
          </a:p>
          <a:p>
            <a:pPr lvl="1"/>
            <a:r>
              <a:rPr lang="cs-CZ" sz="1800" dirty="0"/>
              <a:t>obezita</a:t>
            </a:r>
          </a:p>
          <a:p>
            <a:pPr lvl="1"/>
            <a:r>
              <a:rPr lang="cs-CZ" sz="1800" dirty="0"/>
              <a:t>vysoký cholesterol </a:t>
            </a:r>
          </a:p>
          <a:p>
            <a:pPr lvl="1"/>
            <a:r>
              <a:rPr lang="cs-CZ" sz="1800" dirty="0"/>
              <a:t>neléčená, či špatně léčená cukrovka</a:t>
            </a:r>
          </a:p>
          <a:p>
            <a:pPr lvl="1"/>
            <a:r>
              <a:rPr lang="cs-CZ" sz="1800" dirty="0"/>
              <a:t>některé léky (například kortikoidy) a jedy (muchomůrka zelená)</a:t>
            </a:r>
          </a:p>
          <a:p>
            <a:r>
              <a:rPr lang="cs-CZ" sz="2000" dirty="0"/>
              <a:t>Komplikace: může způsobit zánět jaterní tkáně s pomalým přechodem do cirhózy se všemi jejími komplikacemi včetně vzniku rakoviny jater. </a:t>
            </a:r>
            <a:r>
              <a:rPr lang="cs-CZ" sz="2000" dirty="0" err="1"/>
              <a:t>Můze</a:t>
            </a:r>
            <a:r>
              <a:rPr lang="cs-CZ" sz="2000" dirty="0"/>
              <a:t> nastat </a:t>
            </a:r>
            <a:r>
              <a:rPr lang="cs-CZ" sz="2000" dirty="0" err="1"/>
              <a:t>Reyův</a:t>
            </a:r>
            <a:r>
              <a:rPr lang="cs-CZ" sz="2000" dirty="0"/>
              <a:t> syndrom, který je spojen s naprostým jaterním selháním, nahromaděním toxických zplodin v těle, poškozením mozku, poruchou vědomí a smrtí.</a:t>
            </a:r>
          </a:p>
        </p:txBody>
      </p:sp>
      <p:pic>
        <p:nvPicPr>
          <p:cNvPr id="4098" name="Picture 2" descr="Typical features of fatty liver in terms of gross appearance and... |  Download Scientific Diagram">
            <a:extLst>
              <a:ext uri="{FF2B5EF4-FFF2-40B4-BE49-F238E27FC236}">
                <a16:creationId xmlns:a16="http://schemas.microsoft.com/office/drawing/2014/main" id="{D36D61B6-F3BE-9108-DDAF-D8C7F082F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144" y="1861827"/>
            <a:ext cx="3222171" cy="358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8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Nealkoholická steatohepatitida – co je to – příznaky, příčiny a léčba |  Rehabilitace.info">
            <a:extLst>
              <a:ext uri="{FF2B5EF4-FFF2-40B4-BE49-F238E27FC236}">
                <a16:creationId xmlns:a16="http://schemas.microsoft.com/office/drawing/2014/main" id="{0762E3FC-3633-C0DA-AA6E-4DE305919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032202"/>
            <a:ext cx="9182100" cy="479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49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ACC795-4C3B-37D4-6ABD-4816B362458C}"/>
              </a:ext>
            </a:extLst>
          </p:cNvPr>
          <p:cNvSpPr>
            <a:spLocks noGrp="1"/>
          </p:cNvSpPr>
          <p:nvPr>
            <p:ph type="title"/>
          </p:nvPr>
        </p:nvSpPr>
        <p:spPr>
          <a:xfrm>
            <a:off x="838200" y="-15499"/>
            <a:ext cx="10515600" cy="1325563"/>
          </a:xfrm>
        </p:spPr>
        <p:txBody>
          <a:bodyPr/>
          <a:lstStyle/>
          <a:p>
            <a:r>
              <a:rPr lang="cs-CZ" dirty="0">
                <a:solidFill>
                  <a:srgbClr val="92D050"/>
                </a:solidFill>
              </a:rPr>
              <a:t>Cirhóza</a:t>
            </a:r>
          </a:p>
        </p:txBody>
      </p:sp>
      <p:sp>
        <p:nvSpPr>
          <p:cNvPr id="3" name="Zástupný obsah 2">
            <a:extLst>
              <a:ext uri="{FF2B5EF4-FFF2-40B4-BE49-F238E27FC236}">
                <a16:creationId xmlns:a16="http://schemas.microsoft.com/office/drawing/2014/main" id="{A2101252-EB78-A731-4D28-1B1DD2472051}"/>
              </a:ext>
            </a:extLst>
          </p:cNvPr>
          <p:cNvSpPr>
            <a:spLocks noGrp="1"/>
          </p:cNvSpPr>
          <p:nvPr>
            <p:ph idx="1"/>
          </p:nvPr>
        </p:nvSpPr>
        <p:spPr>
          <a:xfrm>
            <a:off x="838200" y="1053516"/>
            <a:ext cx="8491780" cy="5695627"/>
          </a:xfrm>
        </p:spPr>
        <p:txBody>
          <a:bodyPr>
            <a:normAutofit fontScale="92500" lnSpcReduction="10000"/>
          </a:bodyPr>
          <a:lstStyle/>
          <a:p>
            <a:r>
              <a:rPr lang="cs-CZ" dirty="0"/>
              <a:t>Spočívá v přestavbě lalůčkovité struktury jater v uzlovitou v důsledku zániku </a:t>
            </a:r>
            <a:r>
              <a:rPr lang="cs-CZ" dirty="0" err="1"/>
              <a:t>hepatocytů</a:t>
            </a:r>
            <a:r>
              <a:rPr lang="cs-CZ" dirty="0"/>
              <a:t>, které jsou nahrazovány vazivovou tkání. Zbylý parenchym se regeneruje a tvoří uzly.</a:t>
            </a:r>
          </a:p>
          <a:p>
            <a:r>
              <a:rPr lang="cs-CZ" u="sng" dirty="0"/>
              <a:t>Etiologie:</a:t>
            </a:r>
          </a:p>
          <a:p>
            <a:pPr lvl="1"/>
            <a:r>
              <a:rPr lang="cs-CZ" dirty="0"/>
              <a:t>chronická hepatitis C, B, B + D </a:t>
            </a:r>
          </a:p>
          <a:p>
            <a:pPr lvl="1"/>
            <a:r>
              <a:rPr lang="cs-CZ" dirty="0"/>
              <a:t>alkoholické poškození jater </a:t>
            </a:r>
          </a:p>
          <a:p>
            <a:pPr lvl="1"/>
            <a:r>
              <a:rPr lang="cs-CZ" dirty="0"/>
              <a:t>dlouhodobá obstrukce žlučových cest </a:t>
            </a:r>
          </a:p>
          <a:p>
            <a:pPr lvl="1"/>
            <a:r>
              <a:rPr lang="cs-CZ" dirty="0"/>
              <a:t>autoimunitní onemocnění </a:t>
            </a:r>
          </a:p>
          <a:p>
            <a:pPr lvl="1"/>
            <a:r>
              <a:rPr lang="cs-CZ" dirty="0"/>
              <a:t>důsledkem protrahované obstrukce žlučových cest nádorem nebo konkrementem</a:t>
            </a:r>
          </a:p>
          <a:p>
            <a:pPr lvl="1"/>
            <a:r>
              <a:rPr lang="cs-CZ" dirty="0"/>
              <a:t>toxické poškození jater </a:t>
            </a:r>
          </a:p>
          <a:p>
            <a:pPr lvl="1"/>
            <a:r>
              <a:rPr lang="cs-CZ" dirty="0"/>
              <a:t>metabolické choroby </a:t>
            </a:r>
          </a:p>
          <a:p>
            <a:pPr lvl="1"/>
            <a:r>
              <a:rPr lang="cs-CZ" dirty="0"/>
              <a:t>nejasná etiologie – kryptogenní cirhóza (v 10–15 %)</a:t>
            </a:r>
          </a:p>
          <a:p>
            <a:r>
              <a:rPr lang="cs-CZ" dirty="0"/>
              <a:t>Jaterní cirhóza je závěrečným morfologickým stadiem většiny jaterních onemocnění </a:t>
            </a:r>
          </a:p>
          <a:p>
            <a:endParaRPr lang="cs-CZ" dirty="0"/>
          </a:p>
        </p:txBody>
      </p:sp>
      <p:pic>
        <p:nvPicPr>
          <p:cNvPr id="3074" name="Picture 2" descr="Cirhóza jater - příčiny, příznaky, vyšetření, léčba | Herbalus">
            <a:extLst>
              <a:ext uri="{FF2B5EF4-FFF2-40B4-BE49-F238E27FC236}">
                <a16:creationId xmlns:a16="http://schemas.microsoft.com/office/drawing/2014/main" id="{033451C8-3968-C202-CD44-9F8E7E9FB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661" y="4262396"/>
            <a:ext cx="2924870" cy="24789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oss Pathology of Healthy vs Cirrhotic Liver. Cirrhosis is - MEDizzy">
            <a:extLst>
              <a:ext uri="{FF2B5EF4-FFF2-40B4-BE49-F238E27FC236}">
                <a16:creationId xmlns:a16="http://schemas.microsoft.com/office/drawing/2014/main" id="{5DC640CD-713B-5876-1920-749D0BA56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1458" y="392659"/>
            <a:ext cx="2429073" cy="303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4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3669B95B-3B73-EB8A-AD19-BDA7BF85B016}"/>
              </a:ext>
            </a:extLst>
          </p:cNvPr>
          <p:cNvSpPr>
            <a:spLocks noGrp="1" noChangeArrowheads="1"/>
          </p:cNvSpPr>
          <p:nvPr>
            <p:ph type="body" idx="1"/>
          </p:nvPr>
        </p:nvSpPr>
        <p:spPr>
          <a:xfrm>
            <a:off x="755568" y="1932709"/>
            <a:ext cx="10934205" cy="4925291"/>
          </a:xfrm>
        </p:spPr>
        <p:txBody>
          <a:bodyPr>
            <a:normAutofit/>
          </a:bodyPr>
          <a:lstStyle/>
          <a:p>
            <a:pPr eaLnBrk="1" hangingPunct="1">
              <a:lnSpc>
                <a:spcPct val="80000"/>
              </a:lnSpc>
              <a:defRPr/>
            </a:pPr>
            <a:r>
              <a:rPr lang="cs-CZ" altLang="en-US" b="1" u="sng" dirty="0">
                <a:latin typeface="Calibri" panose="020F0502020204030204" pitchFamily="34" charset="0"/>
              </a:rPr>
              <a:t>trávení</a:t>
            </a:r>
            <a:r>
              <a:rPr lang="cs-CZ" altLang="en-US" dirty="0">
                <a:latin typeface="Calibri" panose="020F0502020204030204" pitchFamily="34" charset="0"/>
              </a:rPr>
              <a:t> - mechanické a chemické zpracování a následný rozklad potravy na látky, které se mohou vstřebat. Probíhá od okamžiku přijetí potravy ústy až do tenkého střeva </a:t>
            </a:r>
          </a:p>
          <a:p>
            <a:pPr eaLnBrk="1" hangingPunct="1">
              <a:lnSpc>
                <a:spcPct val="80000"/>
              </a:lnSpc>
              <a:defRPr/>
            </a:pPr>
            <a:r>
              <a:rPr lang="cs-CZ" altLang="en-US" b="1" u="sng" dirty="0">
                <a:latin typeface="Calibri" panose="020F0502020204030204" pitchFamily="34" charset="0"/>
              </a:rPr>
              <a:t>vstřebávání</a:t>
            </a:r>
            <a:r>
              <a:rPr lang="cs-CZ" altLang="en-US" dirty="0">
                <a:latin typeface="Calibri" panose="020F0502020204030204" pitchFamily="34" charset="0"/>
              </a:rPr>
              <a:t> - přestup látek stěnou střevní do oběhu krevního a částečně i do mízního oběhu (tuky) </a:t>
            </a:r>
          </a:p>
          <a:p>
            <a:pPr eaLnBrk="1" hangingPunct="1">
              <a:lnSpc>
                <a:spcPct val="80000"/>
              </a:lnSpc>
              <a:defRPr/>
            </a:pPr>
            <a:r>
              <a:rPr lang="cs-CZ" altLang="en-US" b="1" u="sng" dirty="0">
                <a:latin typeface="Calibri" panose="020F0502020204030204" pitchFamily="34" charset="0"/>
              </a:rPr>
              <a:t>skladování a</a:t>
            </a:r>
            <a:r>
              <a:rPr lang="cs-CZ" altLang="en-US" u="sng" dirty="0">
                <a:latin typeface="Calibri" panose="020F0502020204030204" pitchFamily="34" charset="0"/>
              </a:rPr>
              <a:t> </a:t>
            </a:r>
            <a:r>
              <a:rPr lang="cs-CZ" altLang="en-US" b="1" u="sng" dirty="0">
                <a:latin typeface="Calibri" panose="020F0502020204030204" pitchFamily="34" charset="0"/>
              </a:rPr>
              <a:t>přeměna živin </a:t>
            </a:r>
            <a:r>
              <a:rPr lang="cs-CZ" altLang="en-US" dirty="0">
                <a:latin typeface="Calibri" panose="020F0502020204030204" pitchFamily="34" charset="0"/>
              </a:rPr>
              <a:t>- vyrovnání nárazového příjmu potravy (přeměnu hlavně v játrech) </a:t>
            </a:r>
          </a:p>
          <a:p>
            <a:pPr eaLnBrk="1" hangingPunct="1">
              <a:lnSpc>
                <a:spcPct val="80000"/>
              </a:lnSpc>
              <a:defRPr/>
            </a:pPr>
            <a:r>
              <a:rPr lang="cs-CZ" altLang="en-US" b="1" u="sng" dirty="0">
                <a:latin typeface="Calibri" panose="020F0502020204030204" pitchFamily="34" charset="0"/>
              </a:rPr>
              <a:t>vylučování</a:t>
            </a:r>
            <a:r>
              <a:rPr lang="cs-CZ" altLang="en-US" b="1" dirty="0">
                <a:latin typeface="Calibri" panose="020F0502020204030204" pitchFamily="34" charset="0"/>
              </a:rPr>
              <a:t> </a:t>
            </a:r>
            <a:r>
              <a:rPr lang="cs-CZ" altLang="en-US" dirty="0">
                <a:latin typeface="Calibri" panose="020F0502020204030204" pitchFamily="34" charset="0"/>
              </a:rPr>
              <a:t>- odstraňování nestrávených zbytků potravy a zplodin metabolizmu</a:t>
            </a:r>
          </a:p>
          <a:p>
            <a:pPr eaLnBrk="1" hangingPunct="1">
              <a:lnSpc>
                <a:spcPct val="80000"/>
              </a:lnSpc>
              <a:defRPr/>
            </a:pPr>
            <a:r>
              <a:rPr lang="cs-CZ" altLang="en-US" b="1" u="sng" dirty="0">
                <a:latin typeface="Calibri" panose="020F0502020204030204" pitchFamily="34" charset="0"/>
              </a:rPr>
              <a:t>ochrana</a:t>
            </a:r>
            <a:r>
              <a:rPr lang="cs-CZ" altLang="en-US" dirty="0">
                <a:latin typeface="Calibri" panose="020F0502020204030204" pitchFamily="34" charset="0"/>
              </a:rPr>
              <a:t> před patogenními organizmy a částečně i před jedy obsaženými v potravě (</a:t>
            </a:r>
            <a:r>
              <a:rPr lang="cs-CZ" altLang="en-US" dirty="0" err="1">
                <a:latin typeface="Calibri" panose="020F0502020204030204" pitchFamily="34" charset="0"/>
              </a:rPr>
              <a:t>HCl</a:t>
            </a:r>
            <a:r>
              <a:rPr lang="cs-CZ" altLang="en-US" dirty="0">
                <a:latin typeface="Calibri" panose="020F0502020204030204" pitchFamily="34" charset="0"/>
              </a:rPr>
              <a:t> v žaludku, trávicí enzymy)</a:t>
            </a:r>
          </a:p>
          <a:p>
            <a:pPr marL="0" indent="0">
              <a:lnSpc>
                <a:spcPct val="80000"/>
              </a:lnSpc>
              <a:buNone/>
              <a:defRPr/>
            </a:pPr>
            <a:r>
              <a:rPr lang="cs-CZ" altLang="en-US" b="1" dirty="0">
                <a:latin typeface="Calibri" panose="020F0502020204030204" pitchFamily="34" charset="0"/>
              </a:rPr>
              <a:t>  </a:t>
            </a:r>
          </a:p>
        </p:txBody>
      </p:sp>
      <p:sp>
        <p:nvSpPr>
          <p:cNvPr id="6147" name="Obdélník 1">
            <a:extLst>
              <a:ext uri="{FF2B5EF4-FFF2-40B4-BE49-F238E27FC236}">
                <a16:creationId xmlns:a16="http://schemas.microsoft.com/office/drawing/2014/main" id="{9275C408-8B02-C40C-2AF5-64558EB92B6A}"/>
              </a:ext>
            </a:extLst>
          </p:cNvPr>
          <p:cNvSpPr>
            <a:spLocks noChangeArrowheads="1"/>
          </p:cNvSpPr>
          <p:nvPr/>
        </p:nvSpPr>
        <p:spPr bwMode="auto">
          <a:xfrm>
            <a:off x="1703387" y="700041"/>
            <a:ext cx="8785225"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None/>
            </a:pPr>
            <a:r>
              <a:rPr lang="cs-CZ" altLang="en-US" sz="4000" dirty="0">
                <a:solidFill>
                  <a:srgbClr val="92D050"/>
                </a:solidFill>
                <a:latin typeface="Calibri" panose="020F0502020204030204" pitchFamily="34" charset="0"/>
              </a:rPr>
              <a:t>Trávicí systém - </a:t>
            </a:r>
            <a:r>
              <a:rPr lang="cs-CZ" altLang="en-US" sz="3600" b="1" u="sng" dirty="0">
                <a:solidFill>
                  <a:srgbClr val="92D050"/>
                </a:solidFill>
                <a:latin typeface="Calibri" panose="020F0502020204030204" pitchFamily="34" charset="0"/>
              </a:rPr>
              <a:t>Funkce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morg Reorganise kazanç cirrhosis medical term patolojik konuşmacı kafatası">
            <a:extLst>
              <a:ext uri="{FF2B5EF4-FFF2-40B4-BE49-F238E27FC236}">
                <a16:creationId xmlns:a16="http://schemas.microsoft.com/office/drawing/2014/main" id="{5D76DF2F-2B01-0613-7B97-E758C0CA7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0"/>
            <a:ext cx="9204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789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46DD3BC-B712-493E-48EE-75548E1042E1}"/>
              </a:ext>
            </a:extLst>
          </p:cNvPr>
          <p:cNvSpPr>
            <a:spLocks noGrp="1"/>
          </p:cNvSpPr>
          <p:nvPr>
            <p:ph idx="1"/>
          </p:nvPr>
        </p:nvSpPr>
        <p:spPr>
          <a:xfrm>
            <a:off x="3116451" y="2056303"/>
            <a:ext cx="8910234" cy="4618495"/>
          </a:xfrm>
        </p:spPr>
        <p:txBody>
          <a:bodyPr>
            <a:normAutofit lnSpcReduction="10000"/>
          </a:bodyPr>
          <a:lstStyle/>
          <a:p>
            <a:endParaRPr lang="cs-CZ" sz="2400" dirty="0"/>
          </a:p>
          <a:p>
            <a:pPr>
              <a:buFont typeface="Wingdings" panose="05000000000000000000" pitchFamily="2" charset="2"/>
              <a:buChar char="Ø"/>
            </a:pPr>
            <a:r>
              <a:rPr lang="cs-CZ" sz="2400" dirty="0"/>
              <a:t>  </a:t>
            </a:r>
            <a:r>
              <a:rPr lang="cs-CZ" sz="2400" b="1" u="sng" dirty="0"/>
              <a:t>Komplikace jaterní cirhózy:</a:t>
            </a:r>
          </a:p>
          <a:p>
            <a:pPr lvl="1"/>
            <a:r>
              <a:rPr lang="cs-CZ" sz="2000" dirty="0"/>
              <a:t>portální hypertenze </a:t>
            </a:r>
          </a:p>
          <a:p>
            <a:pPr lvl="1"/>
            <a:r>
              <a:rPr lang="cs-CZ" sz="2000" dirty="0"/>
              <a:t>jícnové varixy </a:t>
            </a:r>
          </a:p>
          <a:p>
            <a:pPr lvl="1"/>
            <a:r>
              <a:rPr lang="cs-CZ" sz="2000" dirty="0"/>
              <a:t>retence tekutin a Na ledvinami</a:t>
            </a:r>
          </a:p>
          <a:p>
            <a:pPr lvl="1"/>
            <a:r>
              <a:rPr lang="cs-CZ" sz="2000" dirty="0"/>
              <a:t>splenomegalie – sekvestrace trombocytů ve slezině – trombocytopenie</a:t>
            </a:r>
          </a:p>
          <a:p>
            <a:pPr lvl="1"/>
            <a:r>
              <a:rPr lang="cs-CZ" sz="2000" dirty="0"/>
              <a:t>snížená rezistence proti infekci (omezený průtok krve játry vyřazuje RES jater) </a:t>
            </a:r>
          </a:p>
          <a:p>
            <a:pPr lvl="1"/>
            <a:r>
              <a:rPr lang="cs-CZ" sz="2000" dirty="0"/>
              <a:t>krvácivost – nedostatečná syntéza koagulačních faktorů, </a:t>
            </a:r>
            <a:r>
              <a:rPr lang="cs-CZ" sz="2000" dirty="0" err="1"/>
              <a:t>hypersplenismus</a:t>
            </a:r>
            <a:endParaRPr lang="cs-CZ" sz="2000" dirty="0"/>
          </a:p>
          <a:p>
            <a:pPr marL="457200" lvl="1" indent="0">
              <a:buNone/>
            </a:pPr>
            <a:r>
              <a:rPr lang="cs-CZ" sz="2000" dirty="0"/>
              <a:t>    s trombocytopenií</a:t>
            </a:r>
          </a:p>
          <a:p>
            <a:pPr lvl="1"/>
            <a:r>
              <a:rPr lang="cs-CZ" sz="2000" dirty="0"/>
              <a:t>ikterus </a:t>
            </a:r>
          </a:p>
          <a:p>
            <a:pPr lvl="1"/>
            <a:r>
              <a:rPr lang="cs-CZ" sz="2000" dirty="0"/>
              <a:t>Pavoučkové cévy – zvláště na rukou, předloktí, čele a přední straně hrudníku</a:t>
            </a:r>
          </a:p>
          <a:p>
            <a:pPr lvl="1"/>
            <a:r>
              <a:rPr lang="cs-CZ" sz="2000" dirty="0"/>
              <a:t>jaterní selhání</a:t>
            </a:r>
          </a:p>
          <a:p>
            <a:pPr lvl="1"/>
            <a:r>
              <a:rPr lang="cs-CZ" sz="2000" dirty="0"/>
              <a:t>renální selhání (</a:t>
            </a:r>
            <a:r>
              <a:rPr lang="cs-CZ" sz="2000" dirty="0" err="1"/>
              <a:t>hepatorenální</a:t>
            </a:r>
            <a:r>
              <a:rPr lang="cs-CZ" sz="2000" dirty="0"/>
              <a:t> syndrom)</a:t>
            </a:r>
          </a:p>
          <a:p>
            <a:pPr lvl="1"/>
            <a:r>
              <a:rPr lang="cs-CZ" sz="2000" dirty="0"/>
              <a:t>encefalopatie</a:t>
            </a:r>
          </a:p>
          <a:p>
            <a:endParaRPr lang="cs-CZ" sz="2400" dirty="0"/>
          </a:p>
        </p:txBody>
      </p:sp>
      <p:pic>
        <p:nvPicPr>
          <p:cNvPr id="10242" name="Picture 2" descr="Liver Overtime">
            <a:extLst>
              <a:ext uri="{FF2B5EF4-FFF2-40B4-BE49-F238E27FC236}">
                <a16:creationId xmlns:a16="http://schemas.microsoft.com/office/drawing/2014/main" id="{EC8E1981-3100-2E24-1935-404EA38F5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817" y="772078"/>
            <a:ext cx="2838582" cy="212893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2525A9E3-FCC6-03A7-4F66-5B5E5D4D5AFF}"/>
              </a:ext>
            </a:extLst>
          </p:cNvPr>
          <p:cNvPicPr>
            <a:picLocks noChangeAspect="1"/>
          </p:cNvPicPr>
          <p:nvPr/>
        </p:nvPicPr>
        <p:blipFill>
          <a:blip r:embed="rId3"/>
          <a:stretch>
            <a:fillRect/>
          </a:stretch>
        </p:blipFill>
        <p:spPr>
          <a:xfrm>
            <a:off x="676919" y="3200423"/>
            <a:ext cx="2314414" cy="2758649"/>
          </a:xfrm>
          <a:prstGeom prst="rect">
            <a:avLst/>
          </a:prstGeom>
        </p:spPr>
      </p:pic>
      <p:sp>
        <p:nvSpPr>
          <p:cNvPr id="6" name="TextovéPole 5">
            <a:extLst>
              <a:ext uri="{FF2B5EF4-FFF2-40B4-BE49-F238E27FC236}">
                <a16:creationId xmlns:a16="http://schemas.microsoft.com/office/drawing/2014/main" id="{145E4696-585D-54F4-A2BE-055DD5A20F5A}"/>
              </a:ext>
            </a:extLst>
          </p:cNvPr>
          <p:cNvSpPr txBox="1"/>
          <p:nvPr/>
        </p:nvSpPr>
        <p:spPr>
          <a:xfrm>
            <a:off x="351615" y="451552"/>
            <a:ext cx="8648054" cy="1384995"/>
          </a:xfrm>
          <a:prstGeom prst="rect">
            <a:avLst/>
          </a:prstGeom>
          <a:noFill/>
        </p:spPr>
        <p:txBody>
          <a:bodyPr wrap="square" rtlCol="0">
            <a:spAutoFit/>
          </a:bodyPr>
          <a:lstStyle/>
          <a:p>
            <a:pPr>
              <a:buFont typeface="Wingdings" panose="05000000000000000000" pitchFamily="2" charset="2"/>
              <a:buChar char="Ø"/>
            </a:pPr>
            <a:r>
              <a:rPr lang="cs-CZ" sz="2400" dirty="0"/>
              <a:t> </a:t>
            </a:r>
            <a:r>
              <a:rPr lang="cs-CZ" sz="2400" b="1" u="sng" dirty="0"/>
              <a:t>Důsledkem jaterní </a:t>
            </a:r>
            <a:r>
              <a:rPr lang="cs-CZ" sz="2400" b="1" u="sng" dirty="0" err="1"/>
              <a:t>cirhozy</a:t>
            </a:r>
            <a:r>
              <a:rPr lang="cs-CZ" sz="2400" b="1" u="sng" dirty="0"/>
              <a:t>:</a:t>
            </a:r>
          </a:p>
          <a:p>
            <a:pPr marL="800100" lvl="1" indent="-342900">
              <a:buFont typeface="Arial" panose="020B0604020202020204" pitchFamily="34" charset="0"/>
              <a:buChar char="•"/>
            </a:pPr>
            <a:r>
              <a:rPr lang="cs-CZ" sz="2000" dirty="0"/>
              <a:t>porucha syntetické funkce jater (zejména proteosyntézy) zánikem </a:t>
            </a:r>
            <a:r>
              <a:rPr lang="cs-CZ" sz="2000" dirty="0" err="1"/>
              <a:t>hepatocytů</a:t>
            </a:r>
            <a:r>
              <a:rPr lang="cs-CZ" sz="2000" dirty="0"/>
              <a:t> – jaterní insuficience,</a:t>
            </a:r>
          </a:p>
          <a:p>
            <a:pPr marL="800100" lvl="1" indent="-342900">
              <a:buFont typeface="Arial" panose="020B0604020202020204" pitchFamily="34" charset="0"/>
              <a:buChar char="•"/>
            </a:pPr>
            <a:r>
              <a:rPr lang="cs-CZ" sz="2000" dirty="0"/>
              <a:t>portální hypertenze.</a:t>
            </a:r>
            <a:endParaRPr lang="cs-CZ" dirty="0"/>
          </a:p>
        </p:txBody>
      </p:sp>
    </p:spTree>
    <p:extLst>
      <p:ext uri="{BB962C8B-B14F-4D97-AF65-F5344CB8AC3E}">
        <p14:creationId xmlns:p14="http://schemas.microsoft.com/office/powerpoint/2010/main" val="1257478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D13625-F78B-3185-9902-210A438490FE}"/>
              </a:ext>
            </a:extLst>
          </p:cNvPr>
          <p:cNvSpPr>
            <a:spLocks noGrp="1"/>
          </p:cNvSpPr>
          <p:nvPr>
            <p:ph type="title"/>
          </p:nvPr>
        </p:nvSpPr>
        <p:spPr>
          <a:xfrm>
            <a:off x="838199" y="187809"/>
            <a:ext cx="10515600" cy="1325563"/>
          </a:xfrm>
        </p:spPr>
        <p:txBody>
          <a:bodyPr/>
          <a:lstStyle/>
          <a:p>
            <a:r>
              <a:rPr lang="cs-CZ" dirty="0">
                <a:solidFill>
                  <a:srgbClr val="92D050"/>
                </a:solidFill>
              </a:rPr>
              <a:t>NAFLD – Non-</a:t>
            </a:r>
            <a:r>
              <a:rPr lang="cs-CZ" dirty="0" err="1">
                <a:solidFill>
                  <a:srgbClr val="92D050"/>
                </a:solidFill>
              </a:rPr>
              <a:t>Alcoholic</a:t>
            </a:r>
            <a:r>
              <a:rPr lang="cs-CZ" dirty="0">
                <a:solidFill>
                  <a:srgbClr val="92D050"/>
                </a:solidFill>
              </a:rPr>
              <a:t> </a:t>
            </a:r>
            <a:r>
              <a:rPr lang="cs-CZ" dirty="0" err="1">
                <a:solidFill>
                  <a:srgbClr val="92D050"/>
                </a:solidFill>
              </a:rPr>
              <a:t>Fatty</a:t>
            </a:r>
            <a:r>
              <a:rPr lang="cs-CZ" dirty="0">
                <a:solidFill>
                  <a:srgbClr val="92D050"/>
                </a:solidFill>
              </a:rPr>
              <a:t> Liver </a:t>
            </a:r>
            <a:r>
              <a:rPr lang="cs-CZ" dirty="0" err="1">
                <a:solidFill>
                  <a:srgbClr val="92D050"/>
                </a:solidFill>
              </a:rPr>
              <a:t>Disease</a:t>
            </a:r>
            <a:endParaRPr lang="cs-CZ" dirty="0">
              <a:solidFill>
                <a:srgbClr val="92D050"/>
              </a:solidFill>
            </a:endParaRPr>
          </a:p>
        </p:txBody>
      </p:sp>
      <p:sp>
        <p:nvSpPr>
          <p:cNvPr id="3" name="Zástupný obsah 2">
            <a:extLst>
              <a:ext uri="{FF2B5EF4-FFF2-40B4-BE49-F238E27FC236}">
                <a16:creationId xmlns:a16="http://schemas.microsoft.com/office/drawing/2014/main" id="{7E9DB501-8818-9F95-0BC7-5819F4A4179D}"/>
              </a:ext>
            </a:extLst>
          </p:cNvPr>
          <p:cNvSpPr>
            <a:spLocks noGrp="1"/>
          </p:cNvSpPr>
          <p:nvPr>
            <p:ph idx="1"/>
          </p:nvPr>
        </p:nvSpPr>
        <p:spPr>
          <a:xfrm>
            <a:off x="446867" y="1427217"/>
            <a:ext cx="11298265" cy="4854144"/>
          </a:xfrm>
        </p:spPr>
        <p:txBody>
          <a:bodyPr>
            <a:normAutofit/>
          </a:bodyPr>
          <a:lstStyle/>
          <a:p>
            <a:r>
              <a:rPr lang="cs-CZ" sz="2200" dirty="0"/>
              <a:t>NAFLD je definováno přítomností jaterní steatózy ale zahrnuje spektrum patologických stavů od prosté jaterní steatózy přes nealkoholovou </a:t>
            </a:r>
            <a:r>
              <a:rPr lang="cs-CZ" sz="2200" dirty="0" err="1"/>
              <a:t>steatohepatitidu</a:t>
            </a:r>
            <a:r>
              <a:rPr lang="cs-CZ" sz="2200" dirty="0"/>
              <a:t>, různý stupeň fibrózy, až po jaterní cirhózu se všemi jejími komplikacemi včetně portální hypertenze a hepatocelulárního karcinomu bez nadměrné konzumace alkoholu v anamnéze.</a:t>
            </a:r>
          </a:p>
          <a:p>
            <a:r>
              <a:rPr lang="cs-CZ" sz="2200" dirty="0"/>
              <a:t>dnes se považuje za jaterní manifestaci metabolického syndromu.</a:t>
            </a:r>
          </a:p>
          <a:p>
            <a:r>
              <a:rPr lang="cs-CZ" sz="2200" dirty="0"/>
              <a:t>Odhaduje se, že více než 25 % procent celosvětové populace trpí na nealkoholové </a:t>
            </a:r>
            <a:r>
              <a:rPr lang="cs-CZ" sz="2200" dirty="0" err="1"/>
              <a:t>ztukovatění</a:t>
            </a:r>
            <a:r>
              <a:rPr lang="cs-CZ" sz="2200" dirty="0"/>
              <a:t> jater.</a:t>
            </a:r>
          </a:p>
          <a:p>
            <a:endParaRPr lang="cs-CZ" sz="2200" dirty="0"/>
          </a:p>
        </p:txBody>
      </p:sp>
      <p:pic>
        <p:nvPicPr>
          <p:cNvPr id="12292" name="Picture 4" descr="A gene based strategy to prevent NAFLD">
            <a:extLst>
              <a:ext uri="{FF2B5EF4-FFF2-40B4-BE49-F238E27FC236}">
                <a16:creationId xmlns:a16="http://schemas.microsoft.com/office/drawing/2014/main" id="{13304F71-D70D-A97A-B1D1-FF853BF91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55" y="4117132"/>
            <a:ext cx="5781432" cy="237574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B371C89-8E6B-D8A0-9552-2B9B61558FEB}"/>
              </a:ext>
            </a:extLst>
          </p:cNvPr>
          <p:cNvSpPr txBox="1"/>
          <p:nvPr/>
        </p:nvSpPr>
        <p:spPr>
          <a:xfrm>
            <a:off x="431369" y="3879832"/>
            <a:ext cx="5530878" cy="3139321"/>
          </a:xfrm>
          <a:prstGeom prst="rect">
            <a:avLst/>
          </a:prstGeom>
          <a:noFill/>
        </p:spPr>
        <p:txBody>
          <a:bodyPr wrap="square" rtlCol="0">
            <a:spAutoFit/>
          </a:bodyPr>
          <a:lstStyle/>
          <a:p>
            <a:pPr marL="285750" indent="-285750">
              <a:buFont typeface="Arial" panose="020B0604020202020204" pitchFamily="34" charset="0"/>
              <a:buChar char="•"/>
            </a:pPr>
            <a:r>
              <a:rPr lang="cs-CZ" sz="2200" dirty="0"/>
              <a:t>NAFLD se stává jednou z nejčastějších jaterních chorob na světě a je nyní hlavní příčinou s játry spojené morbidity a mortality. Paradoxně však pacienti s NAFLD umírají v první řadě na kardiovaskulární choroby a také nádorová onemocnění. Jaterní komplikace tvoří až 3. nejčastější příčinu úmrtí. </a:t>
            </a:r>
          </a:p>
          <a:p>
            <a:pPr marL="285750" indent="-285750">
              <a:buFont typeface="Arial" panose="020B0604020202020204" pitchFamily="34" charset="0"/>
              <a:buChar char="•"/>
            </a:pPr>
            <a:endParaRPr lang="cs-CZ" sz="2200" dirty="0"/>
          </a:p>
        </p:txBody>
      </p:sp>
    </p:spTree>
    <p:extLst>
      <p:ext uri="{BB962C8B-B14F-4D97-AF65-F5344CB8AC3E}">
        <p14:creationId xmlns:p14="http://schemas.microsoft.com/office/powerpoint/2010/main" val="11618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BB9772-DA2B-23A9-AA07-6C283442377B}"/>
              </a:ext>
            </a:extLst>
          </p:cNvPr>
          <p:cNvSpPr>
            <a:spLocks noGrp="1"/>
          </p:cNvSpPr>
          <p:nvPr>
            <p:ph type="title"/>
          </p:nvPr>
        </p:nvSpPr>
        <p:spPr>
          <a:xfrm>
            <a:off x="600075" y="0"/>
            <a:ext cx="6797405" cy="1028939"/>
          </a:xfrm>
        </p:spPr>
        <p:txBody>
          <a:bodyPr>
            <a:normAutofit/>
          </a:bodyPr>
          <a:lstStyle/>
          <a:p>
            <a:r>
              <a:rPr lang="cs-CZ" sz="3600" u="sng" dirty="0"/>
              <a:t>NAFLD – Patofyziologie</a:t>
            </a:r>
          </a:p>
        </p:txBody>
      </p:sp>
      <p:sp>
        <p:nvSpPr>
          <p:cNvPr id="3" name="Zástupný obsah 2">
            <a:extLst>
              <a:ext uri="{FF2B5EF4-FFF2-40B4-BE49-F238E27FC236}">
                <a16:creationId xmlns:a16="http://schemas.microsoft.com/office/drawing/2014/main" id="{4F89EDCC-BFDE-4D72-9B78-EAEBBE244CC4}"/>
              </a:ext>
            </a:extLst>
          </p:cNvPr>
          <p:cNvSpPr>
            <a:spLocks noGrp="1"/>
          </p:cNvSpPr>
          <p:nvPr>
            <p:ph idx="1"/>
          </p:nvPr>
        </p:nvSpPr>
        <p:spPr>
          <a:xfrm>
            <a:off x="198821" y="912803"/>
            <a:ext cx="7652451" cy="5315816"/>
          </a:xfrm>
        </p:spPr>
        <p:txBody>
          <a:bodyPr>
            <a:noAutofit/>
          </a:bodyPr>
          <a:lstStyle/>
          <a:p>
            <a:r>
              <a:rPr lang="cs-CZ" sz="2200" dirty="0"/>
              <a:t>Multifaktoriální (= genetické, epigenetické faktory, faktory zevního prostředí)</a:t>
            </a:r>
          </a:p>
          <a:p>
            <a:r>
              <a:rPr lang="cs-CZ" sz="2200" dirty="0"/>
              <a:t>Základním mechanizmem spojujícím metabolický syndrom a NAFLD je </a:t>
            </a:r>
            <a:r>
              <a:rPr lang="cs-CZ" sz="2200" b="1" u="sng" dirty="0"/>
              <a:t>nepoměr mezi příjmem a výdejem energie</a:t>
            </a:r>
            <a:r>
              <a:rPr lang="cs-CZ" sz="2200" dirty="0"/>
              <a:t> vedoucí k </a:t>
            </a:r>
            <a:r>
              <a:rPr lang="cs-CZ" sz="2200" b="1" u="sng" dirty="0"/>
              <a:t>akumulaci tuku nejen v tukové tkáni, ale i v orgánech</a:t>
            </a:r>
            <a:r>
              <a:rPr lang="cs-CZ" sz="2200" dirty="0"/>
              <a:t>, které k tomu nejsou určeny (játra, svaly, omentum nebo pankreas). V případě vzniku obezity a/nebo inzulinové rezistence se pak tuková tkáň chová jako „endokrinní orgán“, který uvolňuje zvýšené množství volných mastných kyselin a řadu cytokinů. V jaterních buňkách tak dochází nejen ke tvorbě triacylglycerolů a jejich ukládání do tukových kapének, ale k řadě dalších dějů. Na následném vývoji nealkoholové </a:t>
            </a:r>
            <a:r>
              <a:rPr lang="cs-CZ" sz="2200" dirty="0" err="1"/>
              <a:t>steatohepatitidy</a:t>
            </a:r>
            <a:r>
              <a:rPr lang="cs-CZ" sz="2200" dirty="0"/>
              <a:t> (NASH) se nejspíše podílejí vedlejší produkty nebo meziprodukty metabolizmu volných mastných kyselin, oxidační stres vznikající při zvýšené oxidaci mastných kyselin v mitochondriích, účinky cytokinů produkovaných jak v tukové tkáni, tak v játrech, bakteriální toxiny pocházející z lumen tenkého střeva při syndromu bakteriálního přerůstání, genetická dispozice a další. </a:t>
            </a:r>
          </a:p>
          <a:p>
            <a:endParaRPr lang="cs-CZ" sz="2200" dirty="0"/>
          </a:p>
        </p:txBody>
      </p:sp>
      <p:pic>
        <p:nvPicPr>
          <p:cNvPr id="13318" name="Picture 6" descr="Non|alcoholic Fatty Liver Disease (NAFLD) | ACG">
            <a:extLst>
              <a:ext uri="{FF2B5EF4-FFF2-40B4-BE49-F238E27FC236}">
                <a16:creationId xmlns:a16="http://schemas.microsoft.com/office/drawing/2014/main" id="{212D1896-24B6-58A6-D93D-32498A8FD1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556" y="393734"/>
            <a:ext cx="3995623" cy="271702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Frontiers | Pathophysiology of NAFLD and NASH in Experimental Models: The  Role of Food Intake Regulating Peptides">
            <a:extLst>
              <a:ext uri="{FF2B5EF4-FFF2-40B4-BE49-F238E27FC236}">
                <a16:creationId xmlns:a16="http://schemas.microsoft.com/office/drawing/2014/main" id="{A8400948-7AFE-B98E-0016-148D49AA44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556" y="3787688"/>
            <a:ext cx="3995623" cy="224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81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F2DEB98-1540-2F36-D814-262AB9872AD3}"/>
              </a:ext>
            </a:extLst>
          </p:cNvPr>
          <p:cNvSpPr>
            <a:spLocks noGrp="1"/>
          </p:cNvSpPr>
          <p:nvPr>
            <p:ph idx="1"/>
          </p:nvPr>
        </p:nvSpPr>
        <p:spPr>
          <a:xfrm>
            <a:off x="570854" y="794881"/>
            <a:ext cx="11050291" cy="4351338"/>
          </a:xfrm>
        </p:spPr>
        <p:txBody>
          <a:bodyPr>
            <a:normAutofit/>
          </a:bodyPr>
          <a:lstStyle/>
          <a:p>
            <a:r>
              <a:rPr lang="cs-CZ" sz="2200" dirty="0"/>
              <a:t>Z genetických dispozic má největší význam modifikace (polymorfizmus) genu pro „</a:t>
            </a:r>
            <a:r>
              <a:rPr lang="cs-CZ" sz="2200" dirty="0" err="1"/>
              <a:t>patatin-like</a:t>
            </a:r>
            <a:r>
              <a:rPr lang="cs-CZ" sz="2200" dirty="0"/>
              <a:t> </a:t>
            </a:r>
            <a:r>
              <a:rPr lang="cs-CZ" sz="2200" dirty="0" err="1"/>
              <a:t>phospholipase</a:t>
            </a:r>
            <a:r>
              <a:rPr lang="cs-CZ" sz="2200" dirty="0"/>
              <a:t> </a:t>
            </a:r>
            <a:r>
              <a:rPr lang="cs-CZ" sz="2200" dirty="0" err="1"/>
              <a:t>domain</a:t>
            </a:r>
            <a:r>
              <a:rPr lang="cs-CZ" sz="2200" dirty="0"/>
              <a:t> </a:t>
            </a:r>
            <a:r>
              <a:rPr lang="cs-CZ" sz="2200" dirty="0" err="1"/>
              <a:t>containing</a:t>
            </a:r>
            <a:r>
              <a:rPr lang="cs-CZ" sz="2200" dirty="0"/>
              <a:t> protein 3“ (PNPLA3). Přítomnost </a:t>
            </a:r>
            <a:r>
              <a:rPr lang="cs-CZ" sz="2200" dirty="0" err="1"/>
              <a:t>mis­sense</a:t>
            </a:r>
            <a:r>
              <a:rPr lang="cs-CZ" sz="2200" dirty="0"/>
              <a:t> varianty p.I148M v tomto genu je díky </a:t>
            </a:r>
            <a:r>
              <a:rPr lang="cs-CZ" sz="2200" b="1" u="sng" dirty="0"/>
              <a:t>snížené lipázové aktivitě </a:t>
            </a:r>
            <a:r>
              <a:rPr lang="cs-CZ" sz="2200" dirty="0"/>
              <a:t>spjata se </a:t>
            </a:r>
            <a:r>
              <a:rPr lang="cs-CZ" sz="2200" b="1" u="sng" dirty="0"/>
              <a:t>zvýšenou akumulací tuku pouze v játrech</a:t>
            </a:r>
            <a:r>
              <a:rPr lang="cs-CZ" sz="2200" dirty="0"/>
              <a:t>, a nikoli v jiných orgánech. NAFLD u pacientů s touto genetickou variantou PNPLA3 je nezávislý na přítomnosti diabetu, inzulinové rezistence či obezity a má tendenci se vyvíjet do NASH s následným rizikem vzniku jaterní cirhózy a hepatocelulárního karcinomu (HCC). Přítomnost varianty p.I148M v PNPLA3 vysvětluje částečně vznik NAFLD u štíhlých jedinců.</a:t>
            </a:r>
          </a:p>
          <a:p>
            <a:endParaRPr lang="cs-CZ" sz="2200" dirty="0"/>
          </a:p>
        </p:txBody>
      </p:sp>
      <p:pic>
        <p:nvPicPr>
          <p:cNvPr id="11266" name="Picture 2" descr="Nonalcoholic fatty liver disease (NAFLD) and nonalcoholic steatohepatitis ( NASH) - AGA GI Patient Center">
            <a:extLst>
              <a:ext uri="{FF2B5EF4-FFF2-40B4-BE49-F238E27FC236}">
                <a16:creationId xmlns:a16="http://schemas.microsoft.com/office/drawing/2014/main" id="{61DB597A-1A52-96C7-3541-A0545A9CA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 y="3639481"/>
            <a:ext cx="7183787" cy="27710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onalcoholic Fatty Liver Disease: The Overlooked Complication of Type 2  Diabetes - Endotext - NCBI Bookshelf">
            <a:extLst>
              <a:ext uri="{FF2B5EF4-FFF2-40B4-BE49-F238E27FC236}">
                <a16:creationId xmlns:a16="http://schemas.microsoft.com/office/drawing/2014/main" id="{86C834A7-589B-05B3-5919-1A98B8B74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719" y="3639481"/>
            <a:ext cx="5016281" cy="277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18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p:txBody>
          <a:bodyPr/>
          <a:lstStyle/>
          <a:p>
            <a:r>
              <a:rPr lang="cs-CZ" dirty="0"/>
              <a:t>Pankreatitida </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p:txBody>
          <a:bodyPr/>
          <a:lstStyle/>
          <a:p>
            <a:r>
              <a:rPr lang="cs-CZ" dirty="0"/>
              <a:t>zánětlivý proces pankreatu</a:t>
            </a:r>
          </a:p>
          <a:p>
            <a:endParaRPr lang="cs-CZ" dirty="0"/>
          </a:p>
        </p:txBody>
      </p:sp>
      <p:pic>
        <p:nvPicPr>
          <p:cNvPr id="4" name="Obrázek 3">
            <a:extLst>
              <a:ext uri="{FF2B5EF4-FFF2-40B4-BE49-F238E27FC236}">
                <a16:creationId xmlns:a16="http://schemas.microsoft.com/office/drawing/2014/main" id="{54BEEE9A-0AD5-915C-5CD3-C2ACEF75692D}"/>
              </a:ext>
            </a:extLst>
          </p:cNvPr>
          <p:cNvPicPr>
            <a:picLocks noChangeAspect="1"/>
          </p:cNvPicPr>
          <p:nvPr/>
        </p:nvPicPr>
        <p:blipFill>
          <a:blip r:embed="rId3"/>
          <a:stretch>
            <a:fillRect/>
          </a:stretch>
        </p:blipFill>
        <p:spPr>
          <a:xfrm>
            <a:off x="-1" y="4845132"/>
            <a:ext cx="3594407" cy="2012868"/>
          </a:xfrm>
          <a:prstGeom prst="rect">
            <a:avLst/>
          </a:prstGeom>
        </p:spPr>
      </p:pic>
      <p:pic>
        <p:nvPicPr>
          <p:cNvPr id="6" name="Obrázek 5">
            <a:extLst>
              <a:ext uri="{FF2B5EF4-FFF2-40B4-BE49-F238E27FC236}">
                <a16:creationId xmlns:a16="http://schemas.microsoft.com/office/drawing/2014/main" id="{DDB081D8-FA07-7FE7-A4C8-20AD4B232B9C}"/>
              </a:ext>
            </a:extLst>
          </p:cNvPr>
          <p:cNvPicPr>
            <a:picLocks noChangeAspect="1"/>
          </p:cNvPicPr>
          <p:nvPr/>
        </p:nvPicPr>
        <p:blipFill>
          <a:blip r:embed="rId4"/>
          <a:stretch>
            <a:fillRect/>
          </a:stretch>
        </p:blipFill>
        <p:spPr>
          <a:xfrm>
            <a:off x="8315007" y="-83128"/>
            <a:ext cx="3876993" cy="2868975"/>
          </a:xfrm>
          <a:prstGeom prst="rect">
            <a:avLst/>
          </a:prstGeom>
        </p:spPr>
      </p:pic>
      <p:pic>
        <p:nvPicPr>
          <p:cNvPr id="5" name="Obrázek 4">
            <a:extLst>
              <a:ext uri="{FF2B5EF4-FFF2-40B4-BE49-F238E27FC236}">
                <a16:creationId xmlns:a16="http://schemas.microsoft.com/office/drawing/2014/main" id="{6D93F1FE-471D-0290-C079-92ED8FFC44A9}"/>
              </a:ext>
            </a:extLst>
          </p:cNvPr>
          <p:cNvPicPr>
            <a:picLocks noChangeAspect="1"/>
          </p:cNvPicPr>
          <p:nvPr/>
        </p:nvPicPr>
        <p:blipFill>
          <a:blip r:embed="rId5"/>
          <a:stretch>
            <a:fillRect/>
          </a:stretch>
        </p:blipFill>
        <p:spPr>
          <a:xfrm>
            <a:off x="3200400" y="2594635"/>
            <a:ext cx="5715000" cy="3810000"/>
          </a:xfrm>
          <a:prstGeom prst="rect">
            <a:avLst/>
          </a:prstGeom>
        </p:spPr>
      </p:pic>
    </p:spTree>
    <p:extLst>
      <p:ext uri="{BB962C8B-B14F-4D97-AF65-F5344CB8AC3E}">
        <p14:creationId xmlns:p14="http://schemas.microsoft.com/office/powerpoint/2010/main" val="3055551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488950"/>
            <a:ext cx="10515600" cy="1325563"/>
          </a:xfrm>
        </p:spPr>
        <p:txBody>
          <a:bodyPr/>
          <a:lstStyle/>
          <a:p>
            <a:r>
              <a:rPr lang="cs-CZ" dirty="0">
                <a:solidFill>
                  <a:srgbClr val="92D050"/>
                </a:solidFill>
              </a:rPr>
              <a:t>Žlučové kameny</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452174" y="2185987"/>
            <a:ext cx="6757261" cy="4942587"/>
          </a:xfrm>
        </p:spPr>
        <p:txBody>
          <a:bodyPr>
            <a:normAutofit/>
          </a:bodyPr>
          <a:lstStyle/>
          <a:p>
            <a:r>
              <a:rPr lang="cs-CZ" sz="2400" dirty="0"/>
              <a:t>Tvoří se hlavně ve žlučníku, ale odtud mohou putovat i jinam. Kameny vznikají srážením jednotlivých součástí žluči okolo malého jadérka, které je vytvořeno krystalizováním některých žlučových komponent (nejčastější složkou bývá cholesterol), nabalují se další molekuly a vzniká kámen.</a:t>
            </a:r>
          </a:p>
          <a:p>
            <a:pPr marL="0" indent="0">
              <a:buNone/>
            </a:pPr>
            <a:endParaRPr lang="cs-CZ" sz="2400" dirty="0"/>
          </a:p>
          <a:p>
            <a:pPr>
              <a:buFont typeface="Wingdings" panose="05000000000000000000" pitchFamily="2" charset="2"/>
              <a:buChar char="Ø"/>
            </a:pPr>
            <a:r>
              <a:rPr lang="cs-CZ" sz="2400" dirty="0"/>
              <a:t> často spojené i s Cholecystitidou (zánět žlučníku)</a:t>
            </a:r>
          </a:p>
          <a:p>
            <a:endParaRPr lang="cs-CZ" dirty="0"/>
          </a:p>
          <a:p>
            <a:endParaRPr lang="cs-CZ" dirty="0"/>
          </a:p>
        </p:txBody>
      </p:sp>
      <p:pic>
        <p:nvPicPr>
          <p:cNvPr id="4" name="Picture 12" descr="The Awkward Yeti nails it. – JTOK Chatter">
            <a:extLst>
              <a:ext uri="{FF2B5EF4-FFF2-40B4-BE49-F238E27FC236}">
                <a16:creationId xmlns:a16="http://schemas.microsoft.com/office/drawing/2014/main" id="{213703A3-C489-AE00-F71C-F76E93AAE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435" y="1027906"/>
            <a:ext cx="4833313" cy="480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16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5A35460-1424-04E2-40F5-C09318426DBF}"/>
              </a:ext>
            </a:extLst>
          </p:cNvPr>
          <p:cNvPicPr>
            <a:picLocks noChangeAspect="1"/>
          </p:cNvPicPr>
          <p:nvPr/>
        </p:nvPicPr>
        <p:blipFill>
          <a:blip r:embed="rId2"/>
          <a:stretch>
            <a:fillRect/>
          </a:stretch>
        </p:blipFill>
        <p:spPr>
          <a:xfrm>
            <a:off x="457202" y="390494"/>
            <a:ext cx="5426764" cy="2767649"/>
          </a:xfrm>
          <a:prstGeom prst="rect">
            <a:avLst/>
          </a:prstGeom>
        </p:spPr>
      </p:pic>
      <p:pic>
        <p:nvPicPr>
          <p:cNvPr id="2" name="Obrázek 1">
            <a:extLst>
              <a:ext uri="{FF2B5EF4-FFF2-40B4-BE49-F238E27FC236}">
                <a16:creationId xmlns:a16="http://schemas.microsoft.com/office/drawing/2014/main" id="{A07AC9F7-9147-BA2A-0B04-8614FFA2D25A}"/>
              </a:ext>
            </a:extLst>
          </p:cNvPr>
          <p:cNvPicPr>
            <a:picLocks noChangeAspect="1"/>
          </p:cNvPicPr>
          <p:nvPr/>
        </p:nvPicPr>
        <p:blipFill>
          <a:blip r:embed="rId3"/>
          <a:stretch>
            <a:fillRect/>
          </a:stretch>
        </p:blipFill>
        <p:spPr>
          <a:xfrm>
            <a:off x="457201" y="3633150"/>
            <a:ext cx="5426764" cy="2756451"/>
          </a:xfrm>
          <a:prstGeom prst="rect">
            <a:avLst/>
          </a:prstGeom>
        </p:spPr>
      </p:pic>
      <p:sp>
        <p:nvSpPr>
          <p:cNvPr id="20"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26C8CCC1-E285-A12C-FF53-9A52AF2969F1}"/>
              </a:ext>
            </a:extLst>
          </p:cNvPr>
          <p:cNvPicPr>
            <a:picLocks noChangeAspect="1"/>
          </p:cNvPicPr>
          <p:nvPr/>
        </p:nvPicPr>
        <p:blipFill>
          <a:blip r:embed="rId4"/>
          <a:stretch>
            <a:fillRect/>
          </a:stretch>
        </p:blipFill>
        <p:spPr>
          <a:xfrm>
            <a:off x="6248400" y="457610"/>
            <a:ext cx="5883966" cy="5898713"/>
          </a:xfrm>
          <a:prstGeom prst="rect">
            <a:avLst/>
          </a:prstGeom>
        </p:spPr>
      </p:pic>
      <p:pic>
        <p:nvPicPr>
          <p:cNvPr id="5" name="Obrázek 4" descr="Obsah obrázku klipart, Kreslený film, ilustrace, Animace&#10;&#10;Popis byl vytvořen automaticky">
            <a:extLst>
              <a:ext uri="{FF2B5EF4-FFF2-40B4-BE49-F238E27FC236}">
                <a16:creationId xmlns:a16="http://schemas.microsoft.com/office/drawing/2014/main" id="{20750BFE-A701-CB10-FD85-269B0B7B1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632" y="774652"/>
            <a:ext cx="2076332" cy="1898265"/>
          </a:xfrm>
          <a:prstGeom prst="rect">
            <a:avLst/>
          </a:prstGeom>
        </p:spPr>
      </p:pic>
    </p:spTree>
    <p:extLst>
      <p:ext uri="{BB962C8B-B14F-4D97-AF65-F5344CB8AC3E}">
        <p14:creationId xmlns:p14="http://schemas.microsoft.com/office/powerpoint/2010/main" val="1550237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341238"/>
            <a:ext cx="10515600" cy="1325563"/>
          </a:xfrm>
        </p:spPr>
        <p:txBody>
          <a:bodyPr/>
          <a:lstStyle/>
          <a:p>
            <a:r>
              <a:rPr lang="cs-CZ" dirty="0">
                <a:solidFill>
                  <a:srgbClr val="92D050"/>
                </a:solidFill>
              </a:rPr>
              <a:t>Onemocnění střev </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698249" y="1978531"/>
            <a:ext cx="7636564" cy="4419947"/>
          </a:xfrm>
        </p:spPr>
        <p:txBody>
          <a:bodyPr>
            <a:normAutofit fontScale="70000" lnSpcReduction="20000"/>
          </a:bodyPr>
          <a:lstStyle/>
          <a:p>
            <a:r>
              <a:rPr lang="cs-CZ" sz="3100" dirty="0"/>
              <a:t>Apendicitida </a:t>
            </a:r>
          </a:p>
          <a:p>
            <a:r>
              <a:rPr lang="cs-CZ" sz="3100" dirty="0"/>
              <a:t>Celiakie</a:t>
            </a:r>
          </a:p>
          <a:p>
            <a:r>
              <a:rPr lang="cs-CZ" sz="3100" dirty="0" err="1"/>
              <a:t>Potravinove</a:t>
            </a:r>
            <a:r>
              <a:rPr lang="cs-CZ" sz="3100" dirty="0"/>
              <a:t> </a:t>
            </a:r>
            <a:r>
              <a:rPr lang="cs-CZ" sz="3100" dirty="0" err="1"/>
              <a:t>intolerancie</a:t>
            </a:r>
            <a:r>
              <a:rPr lang="cs-CZ" sz="3100" dirty="0"/>
              <a:t> (</a:t>
            </a:r>
            <a:r>
              <a:rPr lang="cs-CZ" sz="3100" dirty="0" err="1"/>
              <a:t>Laktoza</a:t>
            </a:r>
            <a:r>
              <a:rPr lang="cs-CZ" sz="3100" dirty="0"/>
              <a:t>, histamin)</a:t>
            </a:r>
          </a:p>
          <a:p>
            <a:r>
              <a:rPr lang="cs-CZ" sz="3100" dirty="0"/>
              <a:t>Alergie (…)</a:t>
            </a:r>
          </a:p>
          <a:p>
            <a:r>
              <a:rPr lang="cs-CZ" sz="3100" dirty="0"/>
              <a:t>IBD</a:t>
            </a:r>
          </a:p>
          <a:p>
            <a:pPr lvl="1"/>
            <a:r>
              <a:rPr lang="cs-CZ" sz="3100" dirty="0"/>
              <a:t>Ulcerózní kolitida</a:t>
            </a:r>
          </a:p>
          <a:p>
            <a:pPr lvl="1"/>
            <a:r>
              <a:rPr lang="cs-CZ" sz="3100" dirty="0"/>
              <a:t>Crohnova nemoc </a:t>
            </a:r>
          </a:p>
          <a:p>
            <a:r>
              <a:rPr lang="cs-CZ" sz="3100" dirty="0"/>
              <a:t>Infekce </a:t>
            </a:r>
          </a:p>
          <a:p>
            <a:pPr lvl="1"/>
            <a:r>
              <a:rPr lang="cs-CZ" sz="3100" dirty="0"/>
              <a:t>Parazity (tasemnice, roup </a:t>
            </a:r>
            <a:r>
              <a:rPr lang="cs-CZ" sz="3100" dirty="0" err="1"/>
              <a:t>detsky</a:t>
            </a:r>
            <a:r>
              <a:rPr lang="cs-CZ" sz="3100" dirty="0"/>
              <a:t> – </a:t>
            </a:r>
            <a:r>
              <a:rPr lang="cs-CZ" sz="3100" dirty="0" err="1"/>
              <a:t>hlista</a:t>
            </a:r>
            <a:r>
              <a:rPr lang="cs-CZ" sz="3100" dirty="0"/>
              <a:t>, ?...)</a:t>
            </a:r>
          </a:p>
          <a:p>
            <a:pPr lvl="1"/>
            <a:r>
              <a:rPr lang="cs-CZ" sz="3100" dirty="0"/>
              <a:t>Bakterie (salmonela, </a:t>
            </a:r>
            <a:r>
              <a:rPr lang="cs-CZ" sz="3100" dirty="0" err="1"/>
              <a:t>kampylobakterioza</a:t>
            </a:r>
            <a:r>
              <a:rPr lang="cs-CZ" sz="3100" dirty="0"/>
              <a:t>, </a:t>
            </a:r>
            <a:r>
              <a:rPr lang="cs-CZ" sz="3100" dirty="0" err="1"/>
              <a:t>yersinioza</a:t>
            </a:r>
            <a:r>
              <a:rPr lang="cs-CZ" sz="3100" dirty="0"/>
              <a:t>, e coli, </a:t>
            </a:r>
            <a:r>
              <a:rPr lang="cs-CZ" sz="3100" dirty="0" err="1"/>
              <a:t>prujem</a:t>
            </a:r>
            <a:r>
              <a:rPr lang="cs-CZ" sz="3100" dirty="0"/>
              <a:t> </a:t>
            </a:r>
            <a:r>
              <a:rPr lang="cs-CZ" sz="3100" dirty="0" err="1"/>
              <a:t>cestovatelu</a:t>
            </a:r>
            <a:r>
              <a:rPr lang="cs-CZ" sz="3100" dirty="0"/>
              <a:t>,… )</a:t>
            </a:r>
          </a:p>
          <a:p>
            <a:pPr lvl="1"/>
            <a:r>
              <a:rPr lang="cs-CZ" sz="3100" dirty="0"/>
              <a:t>Viry (rota-, noro- a adenoviry)</a:t>
            </a:r>
          </a:p>
          <a:p>
            <a:r>
              <a:rPr lang="cs-CZ" sz="3100" dirty="0"/>
              <a:t>Hemoroidy</a:t>
            </a:r>
          </a:p>
          <a:p>
            <a:endParaRPr lang="cs-CZ" sz="3200" dirty="0"/>
          </a:p>
          <a:p>
            <a:endParaRPr lang="cs-CZ" sz="3200" dirty="0"/>
          </a:p>
        </p:txBody>
      </p:sp>
      <p:pic>
        <p:nvPicPr>
          <p:cNvPr id="10" name="Obrázek 9" descr="Obsah obrázku klipart, ilustrace, kreslené, umění&#10;&#10;Popis byl vytvořen automaticky">
            <a:extLst>
              <a:ext uri="{FF2B5EF4-FFF2-40B4-BE49-F238E27FC236}">
                <a16:creationId xmlns:a16="http://schemas.microsoft.com/office/drawing/2014/main" id="{E19D1463-56A6-586B-4574-6B91B8D7C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445" y="896023"/>
            <a:ext cx="4846341" cy="5217836"/>
          </a:xfrm>
          <a:prstGeom prst="rect">
            <a:avLst/>
          </a:prstGeom>
        </p:spPr>
      </p:pic>
    </p:spTree>
    <p:extLst>
      <p:ext uri="{BB962C8B-B14F-4D97-AF65-F5344CB8AC3E}">
        <p14:creationId xmlns:p14="http://schemas.microsoft.com/office/powerpoint/2010/main" val="3163304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169771"/>
            <a:ext cx="10515600" cy="1325563"/>
          </a:xfrm>
        </p:spPr>
        <p:txBody>
          <a:bodyPr/>
          <a:lstStyle/>
          <a:p>
            <a:r>
              <a:rPr lang="cs-CZ" dirty="0">
                <a:solidFill>
                  <a:srgbClr val="92D050"/>
                </a:solidFill>
              </a:rPr>
              <a:t>Apendicitida </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588936" y="1441341"/>
            <a:ext cx="7997042" cy="5218223"/>
          </a:xfrm>
        </p:spPr>
        <p:txBody>
          <a:bodyPr>
            <a:normAutofit/>
          </a:bodyPr>
          <a:lstStyle/>
          <a:p>
            <a:r>
              <a:rPr lang="cs-CZ" sz="2400" dirty="0"/>
              <a:t>Akutní zánět </a:t>
            </a:r>
            <a:r>
              <a:rPr lang="cs-CZ" sz="2400" i="1" dirty="0" err="1"/>
              <a:t>appendixu</a:t>
            </a:r>
            <a:r>
              <a:rPr lang="cs-CZ" sz="2400" dirty="0"/>
              <a:t> je nejčastější náhlá příhoda břišní, která se vyskytuje v každém věku. </a:t>
            </a:r>
          </a:p>
          <a:p>
            <a:r>
              <a:rPr lang="cs-CZ" sz="2400" dirty="0"/>
              <a:t>Etiologie</a:t>
            </a:r>
          </a:p>
          <a:p>
            <a:pPr marL="457200" lvl="1" indent="0">
              <a:buNone/>
            </a:pPr>
            <a:r>
              <a:rPr lang="cs-CZ" sz="2000" dirty="0"/>
              <a:t>(Ačkoliv se nedaří objasnit hlavní příčiny vzniku </a:t>
            </a:r>
            <a:r>
              <a:rPr lang="cs-CZ" sz="2000" dirty="0" err="1"/>
              <a:t>appendicitidy</a:t>
            </a:r>
            <a:r>
              <a:rPr lang="cs-CZ" sz="2000" dirty="0"/>
              <a:t>, jsou známy faktory, které ovlivňují rozvoj tohoto onemocnění):</a:t>
            </a:r>
          </a:p>
          <a:p>
            <a:pPr lvl="1"/>
            <a:r>
              <a:rPr lang="cs-CZ" sz="2000" dirty="0"/>
              <a:t>špatná výživa,</a:t>
            </a:r>
          </a:p>
          <a:p>
            <a:pPr lvl="1"/>
            <a:r>
              <a:rPr lang="cs-CZ" sz="2000" dirty="0"/>
              <a:t>městnání střevního obsahu a vznik koprolitu,</a:t>
            </a:r>
          </a:p>
          <a:p>
            <a:pPr lvl="1"/>
            <a:r>
              <a:rPr lang="cs-CZ" sz="2000" dirty="0"/>
              <a:t>zaklínění cizího tělesa v apendixu,</a:t>
            </a:r>
          </a:p>
          <a:p>
            <a:pPr lvl="1"/>
            <a:r>
              <a:rPr lang="cs-CZ" sz="2000" dirty="0"/>
              <a:t>délka apendixu,</a:t>
            </a:r>
          </a:p>
          <a:p>
            <a:pPr lvl="1"/>
            <a:r>
              <a:rPr lang="cs-CZ" sz="2000" dirty="0"/>
              <a:t>parazitární onemocnění,</a:t>
            </a:r>
          </a:p>
          <a:p>
            <a:pPr lvl="1"/>
            <a:r>
              <a:rPr lang="cs-CZ" sz="2000" dirty="0"/>
              <a:t>útlak jizvou zvnějšku,</a:t>
            </a:r>
          </a:p>
          <a:p>
            <a:pPr lvl="1"/>
            <a:r>
              <a:rPr lang="cs-CZ" sz="2000" dirty="0"/>
              <a:t>dysbalance střevní flóry (zejména při častějším užívání antibiotik).</a:t>
            </a:r>
          </a:p>
          <a:p>
            <a:r>
              <a:rPr lang="cs-CZ" sz="2400" dirty="0"/>
              <a:t>Typické příznaky jsou:  neurčitá tupá bolest břicha, nauzea, zvracení, nechutenství, nadýmání, tachykardie, horečka,…</a:t>
            </a:r>
          </a:p>
          <a:p>
            <a:endParaRPr lang="cs-CZ" sz="2400" dirty="0"/>
          </a:p>
        </p:txBody>
      </p:sp>
      <p:pic>
        <p:nvPicPr>
          <p:cNvPr id="4" name="Picture 6" descr="Awkward Yeti' Creator Releases New Comic Book Featuring Real-Life Medical  Stories">
            <a:extLst>
              <a:ext uri="{FF2B5EF4-FFF2-40B4-BE49-F238E27FC236}">
                <a16:creationId xmlns:a16="http://schemas.microsoft.com/office/drawing/2014/main" id="{F0F51B8C-1FEE-CA3C-5AB9-A0837ED81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750" y="-13948"/>
            <a:ext cx="3228561" cy="3442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C33D4EE5-D416-27DF-8F0B-7CEB452B0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3750" y="3443331"/>
            <a:ext cx="3228561" cy="34976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6">
            <a:extLst>
              <a:ext uri="{FF2B5EF4-FFF2-40B4-BE49-F238E27FC236}">
                <a16:creationId xmlns:a16="http://schemas.microsoft.com/office/drawing/2014/main" id="{55CBEB3B-9979-2F00-B4AD-FAC1CD382B2E}"/>
              </a:ext>
            </a:extLst>
          </p:cNvPr>
          <p:cNvCxnSpPr/>
          <p:nvPr/>
        </p:nvCxnSpPr>
        <p:spPr>
          <a:xfrm flipV="1">
            <a:off x="8585978" y="3429000"/>
            <a:ext cx="3684104" cy="1433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007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525049" y="916352"/>
            <a:ext cx="10515600" cy="5298189"/>
          </a:xfrm>
        </p:spPr>
        <p:txBody>
          <a:bodyPr>
            <a:normAutofit/>
          </a:bodyPr>
          <a:lstStyle/>
          <a:p>
            <a:pPr>
              <a:lnSpc>
                <a:spcPct val="80000"/>
              </a:lnSpc>
              <a:defRPr/>
            </a:pPr>
            <a:r>
              <a:rPr lang="cs-CZ" altLang="en-US" sz="2800" b="1" u="sng" dirty="0">
                <a:latin typeface="Calibri" panose="020F0502020204030204" pitchFamily="34" charset="0"/>
              </a:rPr>
              <a:t>Peristaltické pohyby</a:t>
            </a:r>
            <a:r>
              <a:rPr lang="cs-CZ" altLang="en-US" sz="2800" dirty="0">
                <a:latin typeface="Calibri" panose="020F0502020204030204" pitchFamily="34" charset="0"/>
              </a:rPr>
              <a:t> posouvají rychlostí přiměřenou potřebám trávení a vstřebávání celou délkou trávicího traktu. V průběhu posunu dochází k místním segmentačním a kývavým pohybům, které zajišťují promíchávání obsahu. </a:t>
            </a:r>
          </a:p>
          <a:p>
            <a:pPr>
              <a:lnSpc>
                <a:spcPct val="80000"/>
              </a:lnSpc>
              <a:defRPr/>
            </a:pPr>
            <a:endParaRPr lang="cs-CZ" altLang="en-US" sz="2800" dirty="0">
              <a:latin typeface="Calibri" panose="020F0502020204030204" pitchFamily="34" charset="0"/>
            </a:endParaRPr>
          </a:p>
          <a:p>
            <a:pPr>
              <a:lnSpc>
                <a:spcPct val="80000"/>
              </a:lnSpc>
              <a:defRPr/>
            </a:pPr>
            <a:r>
              <a:rPr lang="cs-CZ" altLang="en-US" sz="2800" dirty="0">
                <a:latin typeface="Calibri" panose="020F0502020204030204" pitchFamily="34" charset="0"/>
              </a:rPr>
              <a:t>Živiny se stanou součástí vnitřního prostředí až když prostoupí stěnou trávicího traktu a vstoupí do krve nebo mízy (lymfy). Činnost trávicího systému je řízena nervově a hormonálně.</a:t>
            </a:r>
          </a:p>
          <a:p>
            <a:pPr>
              <a:lnSpc>
                <a:spcPct val="80000"/>
              </a:lnSpc>
              <a:defRPr/>
            </a:pPr>
            <a:endParaRPr lang="cs-CZ" altLang="en-US" sz="2800" dirty="0">
              <a:latin typeface="Calibri" panose="020F0502020204030204" pitchFamily="34" charset="0"/>
            </a:endParaRPr>
          </a:p>
          <a:p>
            <a:pPr>
              <a:lnSpc>
                <a:spcPct val="80000"/>
              </a:lnSpc>
              <a:defRPr/>
            </a:pPr>
            <a:r>
              <a:rPr lang="cs-CZ" altLang="en-US" sz="2800" b="1" u="sng" dirty="0">
                <a:latin typeface="Calibri" panose="020F0502020204030204" pitchFamily="34" charset="0"/>
              </a:rPr>
              <a:t>Trávicí systém</a:t>
            </a:r>
            <a:r>
              <a:rPr lang="cs-CZ" altLang="en-US" sz="2800" dirty="0">
                <a:latin typeface="Calibri" panose="020F0502020204030204" pitchFamily="34" charset="0"/>
              </a:rPr>
              <a:t> je v podstatě trubice začínající ústy</a:t>
            </a:r>
          </a:p>
          <a:p>
            <a:pPr marL="0" indent="0">
              <a:lnSpc>
                <a:spcPct val="80000"/>
              </a:lnSpc>
              <a:buNone/>
              <a:defRPr/>
            </a:pPr>
            <a:r>
              <a:rPr lang="cs-CZ" altLang="en-US" dirty="0">
                <a:latin typeface="Calibri" panose="020F0502020204030204" pitchFamily="34" charset="0"/>
              </a:rPr>
              <a:t>   </a:t>
            </a:r>
            <a:r>
              <a:rPr lang="cs-CZ" altLang="en-US" sz="2800" dirty="0">
                <a:latin typeface="Calibri" panose="020F0502020204030204" pitchFamily="34" charset="0"/>
              </a:rPr>
              <a:t>a končící řitním otvorem. K ní jsou připojeny </a:t>
            </a:r>
            <a:r>
              <a:rPr lang="cs-CZ" altLang="en-US" sz="2800" b="1" u="sng" dirty="0">
                <a:latin typeface="Calibri" panose="020F0502020204030204" pitchFamily="34" charset="0"/>
              </a:rPr>
              <a:t>slinné žlázy,</a:t>
            </a:r>
          </a:p>
          <a:p>
            <a:pPr marL="0" indent="0">
              <a:lnSpc>
                <a:spcPct val="80000"/>
              </a:lnSpc>
              <a:buNone/>
              <a:defRPr/>
            </a:pPr>
            <a:r>
              <a:rPr lang="cs-CZ" altLang="en-US" b="1" dirty="0">
                <a:latin typeface="Calibri" panose="020F0502020204030204" pitchFamily="34" charset="0"/>
              </a:rPr>
              <a:t>   </a:t>
            </a:r>
            <a:r>
              <a:rPr lang="cs-CZ" altLang="en-US" sz="2800" b="1" u="sng" dirty="0">
                <a:latin typeface="Calibri" panose="020F0502020204030204" pitchFamily="34" charset="0"/>
              </a:rPr>
              <a:t>slinivka břišní a játra</a:t>
            </a:r>
            <a:r>
              <a:rPr lang="cs-CZ" altLang="en-US" sz="2800" dirty="0">
                <a:latin typeface="Calibri" panose="020F0502020204030204" pitchFamily="34" charset="0"/>
              </a:rPr>
              <a:t>. </a:t>
            </a:r>
          </a:p>
          <a:p>
            <a:pPr marL="0" indent="0" eaLnBrk="1" hangingPunct="1">
              <a:lnSpc>
                <a:spcPct val="80000"/>
              </a:lnSpc>
              <a:buNone/>
              <a:defRPr/>
            </a:pPr>
            <a:endParaRPr lang="cs-CZ" altLang="en-US" sz="2800" dirty="0">
              <a:latin typeface="Calibri" panose="020F0502020204030204" pitchFamily="34" charset="0"/>
            </a:endParaRPr>
          </a:p>
          <a:p>
            <a:endParaRPr lang="cs-CZ" dirty="0"/>
          </a:p>
          <a:p>
            <a:endParaRPr lang="cs-CZ" dirty="0"/>
          </a:p>
        </p:txBody>
      </p:sp>
      <p:pic>
        <p:nvPicPr>
          <p:cNvPr id="8" name="Obrázek 7">
            <a:extLst>
              <a:ext uri="{FF2B5EF4-FFF2-40B4-BE49-F238E27FC236}">
                <a16:creationId xmlns:a16="http://schemas.microsoft.com/office/drawing/2014/main" id="{AB0CC46D-1C4D-C887-E596-18AEC0BFD7F4}"/>
              </a:ext>
            </a:extLst>
          </p:cNvPr>
          <p:cNvPicPr>
            <a:picLocks noChangeAspect="1"/>
          </p:cNvPicPr>
          <p:nvPr/>
        </p:nvPicPr>
        <p:blipFill>
          <a:blip r:embed="rId2"/>
          <a:stretch>
            <a:fillRect/>
          </a:stretch>
        </p:blipFill>
        <p:spPr>
          <a:xfrm>
            <a:off x="9351598" y="4094801"/>
            <a:ext cx="2800350" cy="2733675"/>
          </a:xfrm>
          <a:prstGeom prst="rect">
            <a:avLst/>
          </a:prstGeom>
          <a:effectLst>
            <a:softEdge rad="266700"/>
          </a:effectLst>
        </p:spPr>
      </p:pic>
    </p:spTree>
    <p:extLst>
      <p:ext uri="{BB962C8B-B14F-4D97-AF65-F5344CB8AC3E}">
        <p14:creationId xmlns:p14="http://schemas.microsoft.com/office/powerpoint/2010/main" val="1831034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llergy vs Intolerance » Allergy New Zealand">
            <a:extLst>
              <a:ext uri="{FF2B5EF4-FFF2-40B4-BE49-F238E27FC236}">
                <a16:creationId xmlns:a16="http://schemas.microsoft.com/office/drawing/2014/main" id="{2ABA8CA8-2549-45F5-C570-F4C4721A9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766" y="273012"/>
            <a:ext cx="9438468" cy="631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77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on coeliac gluten sensitivity - A new disease with gluten intolerance. |  Semantic Scholar">
            <a:extLst>
              <a:ext uri="{FF2B5EF4-FFF2-40B4-BE49-F238E27FC236}">
                <a16:creationId xmlns:a16="http://schemas.microsoft.com/office/drawing/2014/main" id="{66BC991F-4948-ED89-7BAA-F7585368A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84" y="99155"/>
            <a:ext cx="8266032" cy="665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383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en Food Sensitivities are Eating Disorders in Disguise">
            <a:extLst>
              <a:ext uri="{FF2B5EF4-FFF2-40B4-BE49-F238E27FC236}">
                <a16:creationId xmlns:a16="http://schemas.microsoft.com/office/drawing/2014/main" id="{CC73F673-15EA-111C-E470-2DD25847D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5750"/>
            <a:ext cx="97536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507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en Food Sensitivities are Eating Disorders in Disguise">
            <a:extLst>
              <a:ext uri="{FF2B5EF4-FFF2-40B4-BE49-F238E27FC236}">
                <a16:creationId xmlns:a16="http://schemas.microsoft.com/office/drawing/2014/main" id="{CC73F673-15EA-111C-E470-2DD25847D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5750"/>
            <a:ext cx="9753600" cy="62865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ED92FE8-686A-F11F-A30C-C754B5F90896}"/>
              </a:ext>
            </a:extLst>
          </p:cNvPr>
          <p:cNvSpPr/>
          <p:nvPr/>
        </p:nvSpPr>
        <p:spPr>
          <a:xfrm>
            <a:off x="8648054" y="557939"/>
            <a:ext cx="2619214" cy="559488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5972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0FC7E4-7C74-5688-70BB-E74C60659C71}"/>
              </a:ext>
            </a:extLst>
          </p:cNvPr>
          <p:cNvSpPr>
            <a:spLocks noGrp="1"/>
          </p:cNvSpPr>
          <p:nvPr>
            <p:ph type="title"/>
          </p:nvPr>
        </p:nvSpPr>
        <p:spPr>
          <a:xfrm>
            <a:off x="838200" y="146567"/>
            <a:ext cx="10515600" cy="1325563"/>
          </a:xfrm>
        </p:spPr>
        <p:txBody>
          <a:bodyPr/>
          <a:lstStyle/>
          <a:p>
            <a:r>
              <a:rPr lang="cs-CZ" sz="4400" dirty="0">
                <a:solidFill>
                  <a:srgbClr val="92D050"/>
                </a:solidFill>
              </a:rPr>
              <a:t>Celiakie</a:t>
            </a:r>
            <a:endParaRPr lang="cs-CZ" dirty="0">
              <a:solidFill>
                <a:srgbClr val="92D050"/>
              </a:solidFill>
            </a:endParaRPr>
          </a:p>
        </p:txBody>
      </p:sp>
      <p:sp>
        <p:nvSpPr>
          <p:cNvPr id="4" name="Text Box 5">
            <a:extLst>
              <a:ext uri="{FF2B5EF4-FFF2-40B4-BE49-F238E27FC236}">
                <a16:creationId xmlns:a16="http://schemas.microsoft.com/office/drawing/2014/main" id="{E0E8F6CC-2F18-4678-C000-E97D5E43AE90}"/>
              </a:ext>
            </a:extLst>
          </p:cNvPr>
          <p:cNvSpPr txBox="1">
            <a:spLocks noChangeArrowheads="1"/>
          </p:cNvSpPr>
          <p:nvPr/>
        </p:nvSpPr>
        <p:spPr bwMode="auto">
          <a:xfrm>
            <a:off x="644577" y="1428135"/>
            <a:ext cx="11167672"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2200" dirty="0"/>
              <a:t>= autoimunitní onemocnění způsobené trvalou nesnášenlivostí lepku neboli glutenu, což je hlavní bílkovinná složka v povrchových vrstvách některých obilných zrn (zejména pšenice, žita, ječmene, ovsa)</a:t>
            </a:r>
          </a:p>
          <a:p>
            <a:r>
              <a:rPr lang="cs-CZ" altLang="cs-CZ" sz="1400" dirty="0"/>
              <a:t>   </a:t>
            </a:r>
          </a:p>
          <a:p>
            <a:pPr>
              <a:buFontTx/>
              <a:buChar char="•"/>
            </a:pPr>
            <a:r>
              <a:rPr lang="cs-CZ" altLang="cs-CZ" sz="2000" dirty="0"/>
              <a:t> </a:t>
            </a:r>
            <a:r>
              <a:rPr lang="cs-CZ" altLang="cs-CZ" sz="2200" dirty="0"/>
              <a:t>u prvních generací konzumujících obiloviny se předpokládá negativní selekce homozygotních jedinců, pro něž byla celiakie letální ještě před dosažením reprodukčního věku</a:t>
            </a:r>
          </a:p>
          <a:p>
            <a:r>
              <a:rPr lang="cs-CZ" altLang="cs-CZ" sz="1400" dirty="0"/>
              <a:t> </a:t>
            </a:r>
            <a:endParaRPr lang="cs-CZ" sz="1400" dirty="0"/>
          </a:p>
          <a:p>
            <a:pPr>
              <a:buFontTx/>
              <a:buChar char="•"/>
            </a:pPr>
            <a:endParaRPr lang="cs-CZ" altLang="cs-CZ" sz="2000" dirty="0"/>
          </a:p>
          <a:p>
            <a:endParaRPr lang="cs-CZ" altLang="cs-CZ" sz="2000" dirty="0"/>
          </a:p>
        </p:txBody>
      </p:sp>
      <p:pic>
        <p:nvPicPr>
          <p:cNvPr id="5" name="Picture 2" descr="Celiakie je choroba chameleon a může se objevit v každém věku. Jak se liší  od alergie na lepek? | Hradec Králové">
            <a:extLst>
              <a:ext uri="{FF2B5EF4-FFF2-40B4-BE49-F238E27FC236}">
                <a16:creationId xmlns:a16="http://schemas.microsoft.com/office/drawing/2014/main" id="{EA2CF715-92D3-D617-E608-AABE72221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7539" y="3842660"/>
            <a:ext cx="2497302" cy="249730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0D51663-C88F-63FA-CE58-3EDCF0C5BB0B}"/>
              </a:ext>
            </a:extLst>
          </p:cNvPr>
          <p:cNvSpPr txBox="1"/>
          <p:nvPr/>
        </p:nvSpPr>
        <p:spPr>
          <a:xfrm>
            <a:off x="644577" y="3567418"/>
            <a:ext cx="6510728" cy="3077766"/>
          </a:xfrm>
          <a:prstGeom prst="rect">
            <a:avLst/>
          </a:prstGeom>
          <a:noFill/>
        </p:spPr>
        <p:txBody>
          <a:bodyPr wrap="square" rtlCol="0">
            <a:spAutoFit/>
          </a:bodyPr>
          <a:lstStyle/>
          <a:p>
            <a:pPr>
              <a:buFontTx/>
              <a:buChar char="•"/>
            </a:pPr>
            <a:r>
              <a:rPr lang="cs-CZ" sz="2000" dirty="0"/>
              <a:t> </a:t>
            </a:r>
            <a:r>
              <a:rPr lang="cs-CZ" sz="2200" dirty="0"/>
              <a:t>Epidemiologie:</a:t>
            </a:r>
          </a:p>
          <a:p>
            <a:pPr marL="800100" lvl="1" indent="-342900">
              <a:buFont typeface="Wingdings" panose="05000000000000000000" pitchFamily="2" charset="2"/>
              <a:buChar char="Ø"/>
            </a:pPr>
            <a:r>
              <a:rPr lang="cs-CZ" sz="2200" dirty="0"/>
              <a:t>Prevalence v Evropě a v USA je 3–13 případů onemocnění na 1000 dětí do 15 let věku.</a:t>
            </a:r>
          </a:p>
          <a:p>
            <a:pPr marL="800100" lvl="1" indent="-342900">
              <a:buFont typeface="Wingdings" panose="05000000000000000000" pitchFamily="2" charset="2"/>
              <a:buChar char="Ø"/>
            </a:pPr>
            <a:r>
              <a:rPr lang="cs-CZ" sz="2200" dirty="0"/>
              <a:t>Výskyt u rodinných příslušníků prvního stupně je 8–18 %, u jednovaječných dvojčat dosahuje přibližně 70 %.</a:t>
            </a:r>
          </a:p>
          <a:p>
            <a:pPr marL="800100" lvl="1" indent="-342900">
              <a:buFont typeface="Wingdings" panose="05000000000000000000" pitchFamily="2" charset="2"/>
              <a:buChar char="Ø"/>
            </a:pPr>
            <a:r>
              <a:rPr lang="cs-CZ" sz="2200" dirty="0"/>
              <a:t>Prevalence v ČR je přibližně 1:250–300 v celém věkovém spektru. Častěji bývají postiženy ženy.</a:t>
            </a:r>
          </a:p>
          <a:p>
            <a:endParaRPr lang="cs-CZ" dirty="0"/>
          </a:p>
        </p:txBody>
      </p:sp>
    </p:spTree>
    <p:extLst>
      <p:ext uri="{BB962C8B-B14F-4D97-AF65-F5344CB8AC3E}">
        <p14:creationId xmlns:p14="http://schemas.microsoft.com/office/powerpoint/2010/main" val="1617662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F1153AE-25E4-DD10-AAB4-CDA99453C716}"/>
              </a:ext>
            </a:extLst>
          </p:cNvPr>
          <p:cNvSpPr>
            <a:spLocks noGrp="1"/>
          </p:cNvSpPr>
          <p:nvPr>
            <p:ph idx="1"/>
          </p:nvPr>
        </p:nvSpPr>
        <p:spPr>
          <a:xfrm>
            <a:off x="570854" y="484322"/>
            <a:ext cx="11050292" cy="5889356"/>
          </a:xfrm>
        </p:spPr>
        <p:txBody>
          <a:bodyPr>
            <a:normAutofit/>
          </a:bodyPr>
          <a:lstStyle/>
          <a:p>
            <a:r>
              <a:rPr lang="cs-CZ" sz="2200" dirty="0"/>
              <a:t>  Podstatou onemocnění je geneticky podmíněná porucha slizniční imunity. Ta abnormálně reaguje na lepek a prolaminy vyskytující se v pšenici a dalších obilovinách. </a:t>
            </a:r>
          </a:p>
          <a:p>
            <a:pPr marL="0" indent="0">
              <a:buNone/>
            </a:pPr>
            <a:r>
              <a:rPr lang="cs-CZ" sz="1600" dirty="0"/>
              <a:t>   </a:t>
            </a:r>
          </a:p>
          <a:p>
            <a:r>
              <a:rPr lang="cs-CZ" sz="2200" dirty="0"/>
              <a:t>  Zrna obilovin obsahují množství různých bílkovin. Patří mezi ně např. albuminy a globuliny. Jako lepek se označuje skupina bílkovin, do níž patří </a:t>
            </a:r>
            <a:r>
              <a:rPr lang="cs-CZ" sz="2200" dirty="0" err="1"/>
              <a:t>gluteniny</a:t>
            </a:r>
            <a:r>
              <a:rPr lang="cs-CZ" sz="2200" dirty="0"/>
              <a:t> a prolaminy. Vznik protilátek zodpovědných za celiakii vyvolávají hlavně struktury gliadinu, prolaminu pšenice. Podobně mohou působit i podobné bílkoviny z jiných obilovin (žita, případně ovsa).</a:t>
            </a:r>
          </a:p>
          <a:p>
            <a:endParaRPr lang="cs-CZ" sz="2200" dirty="0"/>
          </a:p>
        </p:txBody>
      </p:sp>
      <p:pic>
        <p:nvPicPr>
          <p:cNvPr id="5" name="Obrázek 4">
            <a:extLst>
              <a:ext uri="{FF2B5EF4-FFF2-40B4-BE49-F238E27FC236}">
                <a16:creationId xmlns:a16="http://schemas.microsoft.com/office/drawing/2014/main" id="{A48C7B7E-9700-E74E-2E99-88D371234EE1}"/>
              </a:ext>
            </a:extLst>
          </p:cNvPr>
          <p:cNvPicPr>
            <a:picLocks noChangeAspect="1"/>
          </p:cNvPicPr>
          <p:nvPr/>
        </p:nvPicPr>
        <p:blipFill>
          <a:blip r:embed="rId2"/>
          <a:stretch>
            <a:fillRect/>
          </a:stretch>
        </p:blipFill>
        <p:spPr>
          <a:xfrm>
            <a:off x="6981018" y="3061238"/>
            <a:ext cx="4591050" cy="3448050"/>
          </a:xfrm>
          <a:prstGeom prst="rect">
            <a:avLst/>
          </a:prstGeom>
        </p:spPr>
      </p:pic>
      <p:sp>
        <p:nvSpPr>
          <p:cNvPr id="6" name="TextovéPole 5">
            <a:extLst>
              <a:ext uri="{FF2B5EF4-FFF2-40B4-BE49-F238E27FC236}">
                <a16:creationId xmlns:a16="http://schemas.microsoft.com/office/drawing/2014/main" id="{9671D365-4B3C-30FD-408F-21AB268DAB29}"/>
              </a:ext>
            </a:extLst>
          </p:cNvPr>
          <p:cNvSpPr txBox="1"/>
          <p:nvPr/>
        </p:nvSpPr>
        <p:spPr>
          <a:xfrm>
            <a:off x="570854" y="3200243"/>
            <a:ext cx="5849464" cy="3477875"/>
          </a:xfrm>
          <a:prstGeom prst="rect">
            <a:avLst/>
          </a:prstGeom>
          <a:noFill/>
        </p:spPr>
        <p:txBody>
          <a:bodyPr wrap="square" rtlCol="0">
            <a:spAutoFit/>
          </a:bodyPr>
          <a:lstStyle/>
          <a:p>
            <a:pPr marL="342900" indent="-342900">
              <a:buFont typeface="Arial" panose="020B0604020202020204" pitchFamily="34" charset="0"/>
              <a:buChar char="•"/>
            </a:pPr>
            <a:r>
              <a:rPr lang="cs-CZ" sz="2200" dirty="0"/>
              <a:t>Při průniku součástí lepku střevní sliznicí dochází k jejich deaminaci pomocí tkáňové </a:t>
            </a:r>
            <a:r>
              <a:rPr lang="cs-CZ" sz="2200" dirty="0" err="1"/>
              <a:t>transglutaminázy</a:t>
            </a:r>
            <a:r>
              <a:rPr lang="cs-CZ" sz="2200" dirty="0"/>
              <a:t>. V lymfatické tkáni gastrointestinálního traktu (GALT) se pak tvoří protilátky, které mají zkříženou reaktivitu k antigenům </a:t>
            </a:r>
            <a:r>
              <a:rPr lang="cs-CZ" sz="2200" dirty="0" err="1"/>
              <a:t>enterocytů</a:t>
            </a:r>
            <a:r>
              <a:rPr lang="cs-CZ" sz="2200" dirty="0"/>
              <a:t> střevní sliznice. Samotné poškození střevní sliznice se děje za účasti T-lymfocytů. Výsledkem je </a:t>
            </a:r>
            <a:r>
              <a:rPr lang="cs-CZ" sz="2200" dirty="0" err="1"/>
              <a:t>atrofizace</a:t>
            </a:r>
            <a:r>
              <a:rPr lang="cs-CZ" sz="2200" dirty="0"/>
              <a:t> sliznice s poruchou absorpce.</a:t>
            </a:r>
          </a:p>
          <a:p>
            <a:endParaRPr lang="cs-CZ" sz="2200" dirty="0"/>
          </a:p>
        </p:txBody>
      </p:sp>
    </p:spTree>
    <p:extLst>
      <p:ext uri="{BB962C8B-B14F-4D97-AF65-F5344CB8AC3E}">
        <p14:creationId xmlns:p14="http://schemas.microsoft.com/office/powerpoint/2010/main" val="874435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Zástupný obsah 2">
            <a:extLst>
              <a:ext uri="{FF2B5EF4-FFF2-40B4-BE49-F238E27FC236}">
                <a16:creationId xmlns:a16="http://schemas.microsoft.com/office/drawing/2014/main" id="{94777FCB-F7C6-66D8-0D69-D121CA6AC076}"/>
              </a:ext>
            </a:extLst>
          </p:cNvPr>
          <p:cNvSpPr>
            <a:spLocks noGrp="1"/>
          </p:cNvSpPr>
          <p:nvPr>
            <p:ph idx="1"/>
          </p:nvPr>
        </p:nvSpPr>
        <p:spPr>
          <a:xfrm>
            <a:off x="809663" y="1305906"/>
            <a:ext cx="4935785" cy="5122238"/>
          </a:xfrm>
        </p:spPr>
        <p:txBody>
          <a:bodyPr>
            <a:normAutofit/>
          </a:bodyPr>
          <a:lstStyle/>
          <a:p>
            <a:pPr>
              <a:buFont typeface="Wingdings" panose="05000000000000000000" pitchFamily="2" charset="2"/>
              <a:buChar char="Ø"/>
            </a:pPr>
            <a:r>
              <a:rPr lang="cs-CZ" sz="2400" dirty="0"/>
              <a:t>  Neléčená celiakie vede k poruchám způsobeným špatným vstřebáváním živin a mikronutrientů, ale i k dalším poruchám, jejichž patogeneze není vždy objasněná. Typické jsou poruchy somatického vývoje (opoždění růstu, puberty), osteopatie, anémie a snížení školní a pracovní výkonnosti. Ženy trpí poruchami fertility. Zvyšuje se riziko psychiatrických onemocnění. Významně také stoupá výskyt malignit, především lymfomů.</a:t>
            </a:r>
          </a:p>
        </p:txBody>
      </p:sp>
      <p:pic>
        <p:nvPicPr>
          <p:cNvPr id="4" name="Picture 4" descr="Coeliac disease | safefood">
            <a:extLst>
              <a:ext uri="{FF2B5EF4-FFF2-40B4-BE49-F238E27FC236}">
                <a16:creationId xmlns:a16="http://schemas.microsoft.com/office/drawing/2014/main" id="{AB6CC33F-4182-6A5C-85A4-CE5700D5F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97" r="17551"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02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od Sensitivity, Intolerance, or Allergy: What's the Difference? | Global  Autoimmune Institute">
            <a:extLst>
              <a:ext uri="{FF2B5EF4-FFF2-40B4-BE49-F238E27FC236}">
                <a16:creationId xmlns:a16="http://schemas.microsoft.com/office/drawing/2014/main" id="{CCE0C0FE-11B4-86EE-4F95-58ED684EA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403"/>
            <a:ext cx="12192000" cy="631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00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n on Coeliac/celiac">
            <a:extLst>
              <a:ext uri="{FF2B5EF4-FFF2-40B4-BE49-F238E27FC236}">
                <a16:creationId xmlns:a16="http://schemas.microsoft.com/office/drawing/2014/main" id="{C19CEA7C-77B6-9904-48C4-35209715F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9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n you develop food sensitivities as you age? - 27F Chilean Way">
            <a:extLst>
              <a:ext uri="{FF2B5EF4-FFF2-40B4-BE49-F238E27FC236}">
                <a16:creationId xmlns:a16="http://schemas.microsoft.com/office/drawing/2014/main" id="{B7C3FC41-AB2F-1C41-F442-FA27B2673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0"/>
            <a:ext cx="9894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60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8A35040B-04AD-1352-6A71-23ACDCCDB387}"/>
              </a:ext>
            </a:extLst>
          </p:cNvPr>
          <p:cNvSpPr>
            <a:spLocks noGrp="1" noChangeArrowheads="1"/>
          </p:cNvSpPr>
          <p:nvPr>
            <p:ph type="body" idx="1"/>
          </p:nvPr>
        </p:nvSpPr>
        <p:spPr>
          <a:xfrm>
            <a:off x="522515" y="1494312"/>
            <a:ext cx="7148946" cy="5174777"/>
          </a:xfrm>
        </p:spPr>
        <p:txBody>
          <a:bodyPr>
            <a:normAutofit/>
          </a:bodyPr>
          <a:lstStyle/>
          <a:p>
            <a:pPr marL="0" indent="0">
              <a:buNone/>
              <a:defRPr/>
            </a:pPr>
            <a:r>
              <a:rPr lang="cs-CZ" altLang="en-US" sz="2400" dirty="0">
                <a:latin typeface="Calibri" panose="020F0502020204030204" pitchFamily="34" charset="0"/>
              </a:rPr>
              <a:t>Skládá se z více částí:</a:t>
            </a:r>
          </a:p>
          <a:p>
            <a:pPr eaLnBrk="1" hangingPunct="1">
              <a:lnSpc>
                <a:spcPct val="90000"/>
              </a:lnSpc>
              <a:defRPr/>
            </a:pPr>
            <a:r>
              <a:rPr lang="cs-CZ" altLang="en-US" sz="2400" b="1" dirty="0">
                <a:solidFill>
                  <a:srgbClr val="92D050"/>
                </a:solidFill>
                <a:latin typeface="Calibri" panose="020F0502020204030204" pitchFamily="34" charset="0"/>
              </a:rPr>
              <a:t>ústní dutina</a:t>
            </a:r>
            <a:r>
              <a:rPr lang="cs-CZ" altLang="en-US" sz="2400" dirty="0">
                <a:solidFill>
                  <a:srgbClr val="92D050"/>
                </a:solidFill>
                <a:latin typeface="Calibri" panose="020F0502020204030204" pitchFamily="34" charset="0"/>
              </a:rPr>
              <a:t> </a:t>
            </a:r>
            <a:r>
              <a:rPr lang="cs-CZ" altLang="en-US" sz="2400" dirty="0">
                <a:latin typeface="Calibri" panose="020F0502020204030204" pitchFamily="34" charset="0"/>
              </a:rPr>
              <a:t>- rozmělňování potravy, proslinění a tvorba sousta, zjišťování chuti</a:t>
            </a:r>
          </a:p>
          <a:p>
            <a:pPr eaLnBrk="1" hangingPunct="1">
              <a:lnSpc>
                <a:spcPct val="90000"/>
              </a:lnSpc>
              <a:defRPr/>
            </a:pPr>
            <a:r>
              <a:rPr lang="cs-CZ" altLang="en-US" sz="2400" b="1" dirty="0">
                <a:solidFill>
                  <a:srgbClr val="92D050"/>
                </a:solidFill>
                <a:latin typeface="Calibri" panose="020F0502020204030204" pitchFamily="34" charset="0"/>
              </a:rPr>
              <a:t>jícen</a:t>
            </a:r>
            <a:r>
              <a:rPr lang="cs-CZ" altLang="en-US" sz="2400" b="1" dirty="0">
                <a:latin typeface="Calibri" panose="020F0502020204030204" pitchFamily="34" charset="0"/>
              </a:rPr>
              <a:t> </a:t>
            </a:r>
            <a:r>
              <a:rPr lang="cs-CZ" altLang="en-US" sz="2400" dirty="0">
                <a:latin typeface="Calibri" panose="020F0502020204030204" pitchFamily="34" charset="0"/>
              </a:rPr>
              <a:t>- transport soust z úst do žaludku pomocí peristaltiky</a:t>
            </a:r>
          </a:p>
          <a:p>
            <a:pPr eaLnBrk="1" hangingPunct="1">
              <a:lnSpc>
                <a:spcPct val="90000"/>
              </a:lnSpc>
              <a:defRPr/>
            </a:pPr>
            <a:r>
              <a:rPr lang="cs-CZ" altLang="en-US" sz="2400" b="1" dirty="0">
                <a:solidFill>
                  <a:srgbClr val="92D050"/>
                </a:solidFill>
                <a:latin typeface="Calibri" panose="020F0502020204030204" pitchFamily="34" charset="0"/>
              </a:rPr>
              <a:t>žaludek</a:t>
            </a:r>
            <a:r>
              <a:rPr lang="cs-CZ" altLang="en-US" sz="2400" dirty="0">
                <a:latin typeface="Calibri" panose="020F0502020204030204" pitchFamily="34" charset="0"/>
              </a:rPr>
              <a:t> - trávení, skladování a další rozmělňování potravy, částečně vstřebávání </a:t>
            </a:r>
          </a:p>
          <a:p>
            <a:pPr>
              <a:defRPr/>
            </a:pPr>
            <a:r>
              <a:rPr lang="cs-CZ" altLang="en-US" sz="2400" b="1" dirty="0">
                <a:solidFill>
                  <a:srgbClr val="92D050"/>
                </a:solidFill>
                <a:latin typeface="Calibri" panose="020F0502020204030204" pitchFamily="34" charset="0"/>
              </a:rPr>
              <a:t>trávicí žlázy </a:t>
            </a:r>
            <a:r>
              <a:rPr lang="cs-CZ" altLang="en-US" sz="2400" dirty="0">
                <a:latin typeface="Calibri" panose="020F0502020204030204" pitchFamily="34" charset="0"/>
              </a:rPr>
              <a:t>- slinivka břišní, žlučník, játra</a:t>
            </a:r>
          </a:p>
          <a:p>
            <a:pPr eaLnBrk="1" hangingPunct="1">
              <a:lnSpc>
                <a:spcPct val="90000"/>
              </a:lnSpc>
              <a:defRPr/>
            </a:pPr>
            <a:r>
              <a:rPr lang="cs-CZ" altLang="en-US" sz="2400" b="1" dirty="0">
                <a:solidFill>
                  <a:srgbClr val="92D050"/>
                </a:solidFill>
                <a:latin typeface="Calibri" panose="020F0502020204030204" pitchFamily="34" charset="0"/>
              </a:rPr>
              <a:t>tenké střevo</a:t>
            </a:r>
            <a:r>
              <a:rPr lang="cs-CZ" altLang="en-US" sz="2400" dirty="0">
                <a:solidFill>
                  <a:srgbClr val="92D050"/>
                </a:solidFill>
                <a:latin typeface="Calibri" panose="020F0502020204030204" pitchFamily="34" charset="0"/>
              </a:rPr>
              <a:t> </a:t>
            </a:r>
            <a:r>
              <a:rPr lang="cs-CZ" altLang="en-US" sz="2400" dirty="0">
                <a:latin typeface="Calibri" panose="020F0502020204030204" pitchFamily="34" charset="0"/>
              </a:rPr>
              <a:t>- trávení a vstřebávání </a:t>
            </a:r>
            <a:endParaRPr lang="cs-CZ" altLang="en-US" sz="2400" b="1" dirty="0">
              <a:latin typeface="Calibri" panose="020F0502020204030204" pitchFamily="34" charset="0"/>
            </a:endParaRPr>
          </a:p>
          <a:p>
            <a:pPr eaLnBrk="1" hangingPunct="1">
              <a:lnSpc>
                <a:spcPct val="90000"/>
              </a:lnSpc>
              <a:defRPr/>
            </a:pPr>
            <a:r>
              <a:rPr lang="cs-CZ" altLang="en-US" sz="2400" b="1" dirty="0">
                <a:solidFill>
                  <a:srgbClr val="92D050"/>
                </a:solidFill>
                <a:latin typeface="Calibri" panose="020F0502020204030204" pitchFamily="34" charset="0"/>
              </a:rPr>
              <a:t>tlusté střevo</a:t>
            </a:r>
            <a:r>
              <a:rPr lang="cs-CZ" altLang="en-US" sz="2400" dirty="0">
                <a:solidFill>
                  <a:srgbClr val="92D050"/>
                </a:solidFill>
                <a:latin typeface="Calibri" panose="020F0502020204030204" pitchFamily="34" charset="0"/>
              </a:rPr>
              <a:t> </a:t>
            </a:r>
            <a:r>
              <a:rPr lang="cs-CZ" altLang="en-US" sz="2400" dirty="0">
                <a:latin typeface="Calibri" panose="020F0502020204030204" pitchFamily="34" charset="0"/>
              </a:rPr>
              <a:t>- další vstřebávání a sběr odpadních látek pro následné vylučování z těla</a:t>
            </a:r>
          </a:p>
          <a:p>
            <a:pPr eaLnBrk="1" hangingPunct="1">
              <a:lnSpc>
                <a:spcPct val="90000"/>
              </a:lnSpc>
              <a:defRPr/>
            </a:pPr>
            <a:endParaRPr lang="cs-CZ" altLang="en-US" sz="2400" dirty="0">
              <a:latin typeface="Calibri" panose="020F0502020204030204" pitchFamily="34" charset="0"/>
            </a:endParaRPr>
          </a:p>
        </p:txBody>
      </p:sp>
      <p:sp>
        <p:nvSpPr>
          <p:cNvPr id="7171" name="Obdélník 1">
            <a:extLst>
              <a:ext uri="{FF2B5EF4-FFF2-40B4-BE49-F238E27FC236}">
                <a16:creationId xmlns:a16="http://schemas.microsoft.com/office/drawing/2014/main" id="{E1F170B9-06C5-DC75-FE31-E94A4DF8DB95}"/>
              </a:ext>
            </a:extLst>
          </p:cNvPr>
          <p:cNvSpPr>
            <a:spLocks noChangeArrowheads="1"/>
          </p:cNvSpPr>
          <p:nvPr/>
        </p:nvSpPr>
        <p:spPr bwMode="auto">
          <a:xfrm>
            <a:off x="4608512" y="444645"/>
            <a:ext cx="2974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3600" dirty="0">
                <a:solidFill>
                  <a:srgbClr val="92D050"/>
                </a:solidFill>
                <a:latin typeface="Calibri" panose="020F0502020204030204" pitchFamily="34" charset="0"/>
              </a:rPr>
              <a:t>Trávicí trubice </a:t>
            </a:r>
            <a:endParaRPr lang="en-US" altLang="en-US" sz="3600" dirty="0">
              <a:solidFill>
                <a:srgbClr val="92D050"/>
              </a:solidFill>
              <a:latin typeface="Calibri" panose="020F0502020204030204" pitchFamily="34" charset="0"/>
            </a:endParaRPr>
          </a:p>
        </p:txBody>
      </p:sp>
      <p:pic>
        <p:nvPicPr>
          <p:cNvPr id="3" name="Obrázek 2">
            <a:extLst>
              <a:ext uri="{FF2B5EF4-FFF2-40B4-BE49-F238E27FC236}">
                <a16:creationId xmlns:a16="http://schemas.microsoft.com/office/drawing/2014/main" id="{04160683-B732-1CE3-EE87-3E9130DFF95B}"/>
              </a:ext>
            </a:extLst>
          </p:cNvPr>
          <p:cNvPicPr>
            <a:picLocks noChangeAspect="1"/>
          </p:cNvPicPr>
          <p:nvPr/>
        </p:nvPicPr>
        <p:blipFill>
          <a:blip r:embed="rId2"/>
          <a:stretch>
            <a:fillRect/>
          </a:stretch>
        </p:blipFill>
        <p:spPr>
          <a:xfrm>
            <a:off x="8402597" y="1494312"/>
            <a:ext cx="3343275" cy="47244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366E7C-7D30-0444-1C3F-82FCC0C00F16}"/>
              </a:ext>
            </a:extLst>
          </p:cNvPr>
          <p:cNvSpPr>
            <a:spLocks noGrp="1"/>
          </p:cNvSpPr>
          <p:nvPr>
            <p:ph type="title"/>
          </p:nvPr>
        </p:nvSpPr>
        <p:spPr/>
        <p:txBody>
          <a:bodyPr/>
          <a:lstStyle/>
          <a:p>
            <a:r>
              <a:rPr lang="cs-CZ" sz="4400" dirty="0">
                <a:solidFill>
                  <a:srgbClr val="92D050"/>
                </a:solidFill>
              </a:rPr>
              <a:t>Potravinové intolerance</a:t>
            </a:r>
            <a:endParaRPr lang="cs-CZ" dirty="0">
              <a:solidFill>
                <a:srgbClr val="92D050"/>
              </a:solidFill>
            </a:endParaRPr>
          </a:p>
        </p:txBody>
      </p:sp>
      <p:sp>
        <p:nvSpPr>
          <p:cNvPr id="3" name="Zástupný obsah 2">
            <a:extLst>
              <a:ext uri="{FF2B5EF4-FFF2-40B4-BE49-F238E27FC236}">
                <a16:creationId xmlns:a16="http://schemas.microsoft.com/office/drawing/2014/main" id="{B9762228-E643-A225-2CF6-55D3EF73B19A}"/>
              </a:ext>
            </a:extLst>
          </p:cNvPr>
          <p:cNvSpPr>
            <a:spLocks noGrp="1"/>
          </p:cNvSpPr>
          <p:nvPr>
            <p:ph idx="1"/>
          </p:nvPr>
        </p:nvSpPr>
        <p:spPr>
          <a:xfrm>
            <a:off x="535360" y="1824832"/>
            <a:ext cx="6286500" cy="4351338"/>
          </a:xfrm>
        </p:spPr>
        <p:txBody>
          <a:bodyPr>
            <a:normAutofit/>
          </a:bodyPr>
          <a:lstStyle/>
          <a:p>
            <a:r>
              <a:rPr lang="cs-CZ" sz="2200" dirty="0"/>
              <a:t>příznaky jsou podobné potravinové alergii, ale potravinová intolerance nezahrnuje imunitní reakci (tj. nevytváří se žádné protilátky). K intoleranci dochází, když některá složka v potravině dráždí trávicí systém nebo když člověk není schopen potravu přímo strávit. Příznaky nesnášenlivosti jsou primárně gastrointestinální a zahrnují: bolest žaludku, plynatost nebo nadýmání, pálení žáhy, zvracení a průjem.</a:t>
            </a:r>
          </a:p>
          <a:p>
            <a:r>
              <a:rPr lang="cs-CZ" sz="2200" dirty="0"/>
              <a:t>Intolerance laktózy je nejčastější potravinovou intolerancí. Dalším příkladem může být histaminová intolerance</a:t>
            </a:r>
          </a:p>
        </p:txBody>
      </p:sp>
      <p:pic>
        <p:nvPicPr>
          <p:cNvPr id="1028" name="Picture 4" descr="Food allergy vs intolerance explained | IGA Supermarkets">
            <a:extLst>
              <a:ext uri="{FF2B5EF4-FFF2-40B4-BE49-F238E27FC236}">
                <a16:creationId xmlns:a16="http://schemas.microsoft.com/office/drawing/2014/main" id="{F4DC608C-7C25-60FF-38A0-8A943AEAE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528" y="1619908"/>
            <a:ext cx="4761186" cy="4761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od Reactions 101 - Inner Connected Wellness">
            <a:extLst>
              <a:ext uri="{FF2B5EF4-FFF2-40B4-BE49-F238E27FC236}">
                <a16:creationId xmlns:a16="http://schemas.microsoft.com/office/drawing/2014/main" id="{539D9D2B-8F58-64EC-A23A-339E4D351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274" y="2203555"/>
            <a:ext cx="16002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EB76ED-BFCF-D3ED-F7FB-BF2456762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3224"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365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B74CD-8D7F-2ED2-7419-1DC687C1961F}"/>
              </a:ext>
            </a:extLst>
          </p:cNvPr>
          <p:cNvSpPr>
            <a:spLocks noGrp="1"/>
          </p:cNvSpPr>
          <p:nvPr>
            <p:ph type="title"/>
          </p:nvPr>
        </p:nvSpPr>
        <p:spPr/>
        <p:txBody>
          <a:bodyPr/>
          <a:lstStyle/>
          <a:p>
            <a:r>
              <a:rPr lang="cs-CZ" dirty="0">
                <a:solidFill>
                  <a:srgbClr val="92D050"/>
                </a:solidFill>
              </a:rPr>
              <a:t>Histaminová intolerance</a:t>
            </a:r>
          </a:p>
        </p:txBody>
      </p:sp>
      <p:pic>
        <p:nvPicPr>
          <p:cNvPr id="5" name="Obrázek 4">
            <a:extLst>
              <a:ext uri="{FF2B5EF4-FFF2-40B4-BE49-F238E27FC236}">
                <a16:creationId xmlns:a16="http://schemas.microsoft.com/office/drawing/2014/main" id="{413DF2A0-DFE6-7E28-E125-46F21FF708A4}"/>
              </a:ext>
            </a:extLst>
          </p:cNvPr>
          <p:cNvPicPr>
            <a:picLocks noChangeAspect="1"/>
          </p:cNvPicPr>
          <p:nvPr/>
        </p:nvPicPr>
        <p:blipFill>
          <a:blip r:embed="rId3"/>
          <a:stretch>
            <a:fillRect/>
          </a:stretch>
        </p:blipFill>
        <p:spPr>
          <a:xfrm>
            <a:off x="9353861" y="502063"/>
            <a:ext cx="2338075" cy="2280628"/>
          </a:xfrm>
          <a:prstGeom prst="rect">
            <a:avLst/>
          </a:prstGeom>
        </p:spPr>
      </p:pic>
      <p:sp>
        <p:nvSpPr>
          <p:cNvPr id="6" name="TextovéPole 5">
            <a:extLst>
              <a:ext uri="{FF2B5EF4-FFF2-40B4-BE49-F238E27FC236}">
                <a16:creationId xmlns:a16="http://schemas.microsoft.com/office/drawing/2014/main" id="{5CA8E45D-82D4-2DD5-77D8-49ACA80D9ADE}"/>
              </a:ext>
            </a:extLst>
          </p:cNvPr>
          <p:cNvSpPr txBox="1"/>
          <p:nvPr/>
        </p:nvSpPr>
        <p:spPr>
          <a:xfrm>
            <a:off x="629587" y="1674695"/>
            <a:ext cx="8154649" cy="1107996"/>
          </a:xfrm>
          <a:prstGeom prst="rect">
            <a:avLst/>
          </a:prstGeom>
          <a:noFill/>
        </p:spPr>
        <p:txBody>
          <a:bodyPr wrap="square" rtlCol="0">
            <a:spAutoFit/>
          </a:bodyPr>
          <a:lstStyle/>
          <a:p>
            <a:pPr marL="342900" indent="-342900">
              <a:buFont typeface="Arial" panose="020B0604020202020204" pitchFamily="34" charset="0"/>
              <a:buChar char="•"/>
            </a:pPr>
            <a:r>
              <a:rPr lang="cs-CZ" sz="2200" dirty="0"/>
              <a:t>Histaminová intolerance je stav, ke kterému dochází následkem nepoměru mezi přísunem histaminu a schopností jej odbourat.</a:t>
            </a:r>
          </a:p>
          <a:p>
            <a:pPr marL="342900" indent="-342900">
              <a:buFont typeface="Arial" panose="020B0604020202020204" pitchFamily="34" charset="0"/>
              <a:buChar char="•"/>
            </a:pPr>
            <a:endParaRPr lang="cs-CZ" sz="2200" dirty="0"/>
          </a:p>
        </p:txBody>
      </p:sp>
      <p:sp>
        <p:nvSpPr>
          <p:cNvPr id="9" name="TextovéPole 8">
            <a:extLst>
              <a:ext uri="{FF2B5EF4-FFF2-40B4-BE49-F238E27FC236}">
                <a16:creationId xmlns:a16="http://schemas.microsoft.com/office/drawing/2014/main" id="{169846F0-E868-98B1-F13D-83A56C337FE5}"/>
              </a:ext>
            </a:extLst>
          </p:cNvPr>
          <p:cNvSpPr txBox="1"/>
          <p:nvPr/>
        </p:nvSpPr>
        <p:spPr>
          <a:xfrm>
            <a:off x="629586" y="2493052"/>
            <a:ext cx="11362153" cy="4616648"/>
          </a:xfrm>
          <a:prstGeom prst="rect">
            <a:avLst/>
          </a:prstGeom>
          <a:noFill/>
        </p:spPr>
        <p:txBody>
          <a:bodyPr wrap="square" rtlCol="0">
            <a:spAutoFit/>
          </a:bodyPr>
          <a:lstStyle/>
          <a:p>
            <a:pPr marL="342900" indent="-342900">
              <a:buFont typeface="Arial" panose="020B0604020202020204" pitchFamily="34" charset="0"/>
              <a:buChar char="•"/>
            </a:pPr>
            <a:r>
              <a:rPr lang="cs-CZ" sz="2200" dirty="0"/>
              <a:t>Tato nerovnováha může být způsobena:</a:t>
            </a:r>
            <a:br>
              <a:rPr lang="cs-CZ" sz="2200" dirty="0"/>
            </a:br>
            <a:r>
              <a:rPr lang="cs-CZ" sz="2200" dirty="0"/>
              <a:t>- zvýšeným obsahem histaminu v potravě</a:t>
            </a:r>
            <a:br>
              <a:rPr lang="cs-CZ" sz="2200" dirty="0"/>
            </a:br>
            <a:r>
              <a:rPr lang="cs-CZ" sz="2200" dirty="0"/>
              <a:t>- přísunem potravin, které zvýšeně uvolňují histamin</a:t>
            </a:r>
            <a:br>
              <a:rPr lang="cs-CZ" sz="2200" dirty="0"/>
            </a:br>
            <a:r>
              <a:rPr lang="cs-CZ" sz="2200" dirty="0"/>
              <a:t>- přísunem látek blokujících enzymy, které histamin rozkládá (některé potraviny a léky)</a:t>
            </a:r>
            <a:br>
              <a:rPr lang="cs-CZ" sz="2200" dirty="0"/>
            </a:br>
            <a:r>
              <a:rPr lang="cs-CZ" sz="2200" dirty="0"/>
              <a:t>- nadměrné vyplavení tělu vlastního histaminu z mastocytů</a:t>
            </a:r>
          </a:p>
          <a:p>
            <a:r>
              <a:rPr lang="cs-CZ" sz="1100" dirty="0"/>
              <a:t>   </a:t>
            </a:r>
          </a:p>
          <a:p>
            <a:pPr marL="342900" indent="-342900">
              <a:buFont typeface="Arial" panose="020B0604020202020204" pitchFamily="34" charset="0"/>
              <a:buChar char="•"/>
            </a:pPr>
            <a:r>
              <a:rPr lang="cs-CZ" sz="2200" dirty="0"/>
              <a:t>Hromadění histaminu může být mimo jiné příčinou nedostatečné aktivity nebo snížené koncentrace enzymu (</a:t>
            </a:r>
            <a:r>
              <a:rPr lang="cs-CZ" sz="2200" dirty="0" err="1"/>
              <a:t>diaminoxidáza</a:t>
            </a:r>
            <a:r>
              <a:rPr lang="cs-CZ" sz="2200" dirty="0"/>
              <a:t>), který zajišťuje odbourávání histaminu.</a:t>
            </a:r>
          </a:p>
          <a:p>
            <a:r>
              <a:rPr lang="cs-CZ" sz="1100" dirty="0"/>
              <a:t>   </a:t>
            </a:r>
          </a:p>
          <a:p>
            <a:pPr marL="342900" indent="-342900">
              <a:buFont typeface="Arial" panose="020B0604020202020204" pitchFamily="34" charset="0"/>
              <a:buChar char="•"/>
            </a:pPr>
            <a:r>
              <a:rPr lang="cs-CZ" sz="2200" dirty="0"/>
              <a:t>Enzymy, které </a:t>
            </a:r>
            <a:r>
              <a:rPr lang="cs-CZ" sz="2200" dirty="0" err="1"/>
              <a:t>štepí</a:t>
            </a:r>
            <a:r>
              <a:rPr lang="cs-CZ" sz="2200" dirty="0"/>
              <a:t> histamin se nachází hlavně v buňkách trávicího traktu, proto bývá snížen u pacientů s poškozením střevní sliznice, a to jak při akutních a chronických zánětlivých onemocněních (např. Crohnova choroba), tak i při nekompenzované celiakii či vleklých potravinových alergiích postihujících trávící trakt.</a:t>
            </a:r>
          </a:p>
          <a:p>
            <a:pPr marL="342900" indent="-342900">
              <a:buFont typeface="Arial" panose="020B0604020202020204" pitchFamily="34" charset="0"/>
              <a:buChar char="•"/>
            </a:pPr>
            <a:endParaRPr lang="cs-CZ" sz="2200" dirty="0"/>
          </a:p>
        </p:txBody>
      </p:sp>
    </p:spTree>
    <p:extLst>
      <p:ext uri="{BB962C8B-B14F-4D97-AF65-F5344CB8AC3E}">
        <p14:creationId xmlns:p14="http://schemas.microsoft.com/office/powerpoint/2010/main" val="1098802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p:cNvSpPr>
          <p:nvPr>
            <p:ph type="body" idx="1"/>
          </p:nvPr>
        </p:nvSpPr>
        <p:spPr>
          <a:xfrm>
            <a:off x="471055" y="353291"/>
            <a:ext cx="11396105" cy="6374080"/>
          </a:xfrm>
        </p:spPr>
        <p:txBody>
          <a:bodyPr>
            <a:normAutofit/>
          </a:bodyPr>
          <a:lstStyle/>
          <a:p>
            <a:pPr marL="0" indent="0">
              <a:spcBef>
                <a:spcPct val="0"/>
              </a:spcBef>
              <a:buNone/>
            </a:pPr>
            <a:r>
              <a:rPr lang="cs-CZ" altLang="cs-CZ" sz="4400" dirty="0">
                <a:solidFill>
                  <a:srgbClr val="92D050"/>
                </a:solidFill>
                <a:latin typeface="+mj-lt"/>
                <a:ea typeface="+mj-ea"/>
                <a:cs typeface="+mj-cs"/>
              </a:rPr>
              <a:t>Laktózová intolerance</a:t>
            </a:r>
          </a:p>
          <a:p>
            <a:pPr marL="0" indent="0">
              <a:lnSpc>
                <a:spcPct val="80000"/>
              </a:lnSpc>
              <a:buNone/>
            </a:pPr>
            <a:r>
              <a:rPr lang="cs-CZ" altLang="cs-CZ" sz="1100" dirty="0"/>
              <a:t>  </a:t>
            </a:r>
          </a:p>
          <a:p>
            <a:pPr>
              <a:lnSpc>
                <a:spcPct val="80000"/>
              </a:lnSpc>
            </a:pPr>
            <a:r>
              <a:rPr lang="cs-CZ" altLang="cs-CZ" sz="2400" dirty="0"/>
              <a:t>mléko, nepočítáme-li kojenecké období, bylo lidem přístupné až s domestikací zvěře, což v časovém horizontu existence lidstva představuje velmi krátké období. </a:t>
            </a:r>
          </a:p>
          <a:p>
            <a:pPr marL="0" indent="0">
              <a:lnSpc>
                <a:spcPct val="80000"/>
              </a:lnSpc>
              <a:buNone/>
            </a:pPr>
            <a:r>
              <a:rPr lang="cs-CZ" altLang="cs-CZ" sz="400" dirty="0"/>
              <a:t>    </a:t>
            </a:r>
          </a:p>
          <a:p>
            <a:pPr>
              <a:lnSpc>
                <a:spcPct val="80000"/>
              </a:lnSpc>
            </a:pPr>
            <a:r>
              <a:rPr lang="cs-CZ" altLang="cs-CZ" sz="2400" dirty="0"/>
              <a:t>většina lidí na Zemi v dnešní době dokáže trávit laktózu (mléčný cukr) jenom v raném dětství a po dosažení 2. až 5. roku života o tuto schopnost podstatná část obyvatel přijde</a:t>
            </a:r>
          </a:p>
          <a:p>
            <a:pPr marL="0" indent="0">
              <a:lnSpc>
                <a:spcPct val="80000"/>
              </a:lnSpc>
              <a:buNone/>
            </a:pPr>
            <a:r>
              <a:rPr lang="cs-CZ" altLang="cs-CZ" sz="400" dirty="0"/>
              <a:t>   </a:t>
            </a:r>
          </a:p>
          <a:p>
            <a:pPr>
              <a:lnSpc>
                <a:spcPct val="80000"/>
              </a:lnSpc>
            </a:pPr>
            <a:r>
              <a:rPr lang="cs-CZ" altLang="cs-CZ" sz="2400" dirty="0"/>
              <a:t>gen pro enzym laktázu, jejímž úkolem je štěpení laktózy,</a:t>
            </a:r>
          </a:p>
          <a:p>
            <a:pPr marL="0" indent="0">
              <a:lnSpc>
                <a:spcPct val="80000"/>
              </a:lnSpc>
              <a:buNone/>
            </a:pPr>
            <a:r>
              <a:rPr lang="cs-CZ" altLang="cs-CZ" sz="2400" dirty="0"/>
              <a:t>   přestane po kojeneckém období fungovat</a:t>
            </a:r>
          </a:p>
          <a:p>
            <a:pPr marL="0" indent="0">
              <a:lnSpc>
                <a:spcPct val="80000"/>
              </a:lnSpc>
              <a:buNone/>
            </a:pPr>
            <a:r>
              <a:rPr lang="cs-CZ" altLang="cs-CZ" sz="400" dirty="0"/>
              <a:t>   </a:t>
            </a:r>
          </a:p>
          <a:p>
            <a:pPr>
              <a:lnSpc>
                <a:spcPct val="80000"/>
              </a:lnSpc>
            </a:pPr>
            <a:r>
              <a:rPr lang="cs-CZ" altLang="cs-CZ" sz="2400" dirty="0"/>
              <a:t>během evoluce v některých neolitických společnostech hojně</a:t>
            </a:r>
          </a:p>
          <a:p>
            <a:pPr marL="0" indent="0">
              <a:lnSpc>
                <a:spcPct val="80000"/>
              </a:lnSpc>
              <a:buNone/>
            </a:pPr>
            <a:r>
              <a:rPr lang="cs-CZ" altLang="cs-CZ" sz="2400" dirty="0"/>
              <a:t>    využívajících domestikovanou zvěř k získávání mléka došlo</a:t>
            </a:r>
          </a:p>
          <a:p>
            <a:pPr marL="0" indent="0">
              <a:lnSpc>
                <a:spcPct val="80000"/>
              </a:lnSpc>
              <a:buNone/>
            </a:pPr>
            <a:r>
              <a:rPr lang="cs-CZ" altLang="cs-CZ" sz="2400" dirty="0"/>
              <a:t>    k udržení funkčního genu pro laktázu i v dospělosti. </a:t>
            </a:r>
          </a:p>
          <a:p>
            <a:pPr marL="0" indent="0">
              <a:lnSpc>
                <a:spcPct val="80000"/>
              </a:lnSpc>
              <a:buNone/>
            </a:pPr>
            <a:r>
              <a:rPr lang="cs-CZ" altLang="cs-CZ" sz="400" dirty="0"/>
              <a:t>   </a:t>
            </a:r>
          </a:p>
          <a:p>
            <a:pPr>
              <a:lnSpc>
                <a:spcPct val="80000"/>
              </a:lnSpc>
            </a:pPr>
            <a:r>
              <a:rPr lang="cs-CZ" altLang="cs-CZ" sz="2400" dirty="0"/>
              <a:t> = vychutnávat mléko po celý život mohou lidé: pocházející</a:t>
            </a:r>
          </a:p>
          <a:p>
            <a:pPr marL="0" indent="0">
              <a:lnSpc>
                <a:spcPct val="80000"/>
              </a:lnSpc>
              <a:buNone/>
            </a:pPr>
            <a:r>
              <a:rPr lang="cs-CZ" altLang="cs-CZ" sz="2400" dirty="0"/>
              <a:t>    z Evropy, Blízkého Východu, Indie a také východoafričtí Masajové</a:t>
            </a:r>
          </a:p>
          <a:p>
            <a:pPr>
              <a:lnSpc>
                <a:spcPct val="80000"/>
              </a:lnSpc>
            </a:pPr>
            <a:endParaRPr lang="cs-CZ" altLang="cs-CZ" sz="2400" dirty="0"/>
          </a:p>
        </p:txBody>
      </p:sp>
      <p:pic>
        <p:nvPicPr>
          <p:cNvPr id="3074" name="Picture 2" descr="Intolerance laktózy - Modrý koník">
            <a:extLst>
              <a:ext uri="{FF2B5EF4-FFF2-40B4-BE49-F238E27FC236}">
                <a16:creationId xmlns:a16="http://schemas.microsoft.com/office/drawing/2014/main" id="{7512FDB8-8B48-E23B-2E2F-F8329216E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6405" y="3622725"/>
            <a:ext cx="2735757" cy="2735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2459038" y="1517650"/>
            <a:ext cx="7472362" cy="922338"/>
          </a:xfrm>
          <a:prstGeom prst="rect">
            <a:avLst/>
          </a:prstGeom>
          <a:noFill/>
          <a:ln w="9525">
            <a:noFill/>
            <a:miter lim="800000"/>
            <a:headEnd/>
            <a:tailEnd/>
          </a:ln>
        </p:spPr>
        <p:txBody>
          <a:bodyPr wrap="none">
            <a:spAutoFit/>
          </a:bodyPr>
          <a:lstStyle/>
          <a:p>
            <a:r>
              <a:rPr lang="en-US">
                <a:latin typeface="Calibri" pitchFamily="34" charset="0"/>
              </a:rPr>
              <a:t>Mapa – posledního článku na PubMed – rozšíření LP ve světě/5 mapek se SNP</a:t>
            </a:r>
          </a:p>
          <a:p>
            <a:r>
              <a:rPr lang="en-US">
                <a:latin typeface="Calibri" pitchFamily="34" charset="0"/>
              </a:rPr>
              <a:t> - popsat trend, někkteré naopak persistence</a:t>
            </a:r>
          </a:p>
          <a:p>
            <a:r>
              <a:rPr lang="en-US">
                <a:latin typeface="Calibri" pitchFamily="34" charset="0"/>
              </a:rPr>
              <a:t> - teorie zmínit</a:t>
            </a:r>
          </a:p>
        </p:txBody>
      </p:sp>
      <p:pic>
        <p:nvPicPr>
          <p:cNvPr id="25602" name="Picture 2" descr="mapa varianty obr.jpg"/>
          <p:cNvPicPr>
            <a:picLocks noChangeAspect="1"/>
          </p:cNvPicPr>
          <p:nvPr/>
        </p:nvPicPr>
        <p:blipFill>
          <a:blip r:embed="rId3"/>
          <a:srcRect b="17615"/>
          <a:stretch>
            <a:fillRect/>
          </a:stretch>
        </p:blipFill>
        <p:spPr bwMode="auto">
          <a:xfrm>
            <a:off x="1039091" y="956541"/>
            <a:ext cx="10113818" cy="5014768"/>
          </a:xfrm>
          <a:prstGeom prst="rect">
            <a:avLst/>
          </a:prstGeom>
          <a:noFill/>
          <a:ln w="9525">
            <a:noFill/>
            <a:miter lim="800000"/>
            <a:headEnd/>
            <a:tailEnd/>
          </a:ln>
        </p:spPr>
      </p:pic>
      <p:sp>
        <p:nvSpPr>
          <p:cNvPr id="4" name="TextBox 3"/>
          <p:cNvSpPr txBox="1"/>
          <p:nvPr/>
        </p:nvSpPr>
        <p:spPr>
          <a:xfrm>
            <a:off x="2209800" y="6046787"/>
            <a:ext cx="7970837" cy="769441"/>
          </a:xfrm>
          <a:prstGeom prst="rect">
            <a:avLst/>
          </a:prstGeom>
          <a:solidFill>
            <a:schemeClr val="accent3">
              <a:lumMod val="20000"/>
              <a:lumOff val="80000"/>
            </a:schemeClr>
          </a:solidFill>
          <a:ln>
            <a:noFill/>
          </a:ln>
        </p:spPr>
        <p:txBody>
          <a:bodyPr>
            <a:spAutoFit/>
          </a:bodyPr>
          <a:lstStyle/>
          <a:p>
            <a:pPr algn="ctr">
              <a:defRPr/>
            </a:pPr>
            <a:r>
              <a:rPr lang="en-US" sz="2200" b="1" dirty="0" err="1">
                <a:solidFill>
                  <a:schemeClr val="accent2">
                    <a:lumMod val="50000"/>
                  </a:schemeClr>
                </a:solidFill>
              </a:rPr>
              <a:t>Laktázová</a:t>
            </a:r>
            <a:r>
              <a:rPr lang="en-US" sz="2200" b="1" dirty="0">
                <a:solidFill>
                  <a:schemeClr val="accent2">
                    <a:lumMod val="50000"/>
                  </a:schemeClr>
                </a:solidFill>
              </a:rPr>
              <a:t> persistence u </a:t>
            </a:r>
            <a:r>
              <a:rPr lang="en-US" sz="2200" b="1" dirty="0" err="1">
                <a:solidFill>
                  <a:schemeClr val="accent2">
                    <a:lumMod val="50000"/>
                  </a:schemeClr>
                </a:solidFill>
              </a:rPr>
              <a:t>člověka</a:t>
            </a:r>
            <a:r>
              <a:rPr lang="en-US" sz="2200" b="1" dirty="0">
                <a:solidFill>
                  <a:schemeClr val="accent2">
                    <a:lumMod val="50000"/>
                  </a:schemeClr>
                </a:solidFill>
              </a:rPr>
              <a:t> </a:t>
            </a:r>
            <a:r>
              <a:rPr lang="en-US" sz="2200" b="1" dirty="0" err="1">
                <a:solidFill>
                  <a:schemeClr val="accent2">
                    <a:lumMod val="50000"/>
                  </a:schemeClr>
                </a:solidFill>
              </a:rPr>
              <a:t>jako</a:t>
            </a:r>
            <a:r>
              <a:rPr lang="en-US" sz="2200" b="1" dirty="0">
                <a:solidFill>
                  <a:schemeClr val="accent2">
                    <a:lumMod val="50000"/>
                  </a:schemeClr>
                </a:solidFill>
              </a:rPr>
              <a:t> </a:t>
            </a:r>
            <a:r>
              <a:rPr lang="en-US" sz="2200" b="1" dirty="0" err="1">
                <a:solidFill>
                  <a:schemeClr val="accent2">
                    <a:lumMod val="50000"/>
                  </a:schemeClr>
                </a:solidFill>
              </a:rPr>
              <a:t>příklad</a:t>
            </a:r>
            <a:endParaRPr lang="cs-CZ" sz="2200" b="1" dirty="0">
              <a:solidFill>
                <a:schemeClr val="accent2">
                  <a:lumMod val="50000"/>
                </a:schemeClr>
              </a:solidFill>
            </a:endParaRPr>
          </a:p>
          <a:p>
            <a:pPr algn="ctr">
              <a:defRPr/>
            </a:pPr>
            <a:r>
              <a:rPr lang="en-US" sz="2200" b="1" dirty="0" err="1">
                <a:solidFill>
                  <a:schemeClr val="accent2">
                    <a:lumMod val="50000"/>
                  </a:schemeClr>
                </a:solidFill>
              </a:rPr>
              <a:t>konvergentní</a:t>
            </a:r>
            <a:r>
              <a:rPr lang="en-US" sz="2200" b="1" dirty="0">
                <a:solidFill>
                  <a:schemeClr val="accent2">
                    <a:lumMod val="50000"/>
                  </a:schemeClr>
                </a:solidFill>
              </a:rPr>
              <a:t> </a:t>
            </a:r>
            <a:r>
              <a:rPr lang="en-US" sz="2200" b="1" dirty="0" err="1">
                <a:solidFill>
                  <a:schemeClr val="accent2">
                    <a:lumMod val="50000"/>
                  </a:schemeClr>
                </a:solidFill>
              </a:rPr>
              <a:t>evoluce</a:t>
            </a:r>
            <a:r>
              <a:rPr lang="en-US" sz="2200" b="1" dirty="0">
                <a:solidFill>
                  <a:schemeClr val="accent2">
                    <a:lumMod val="50000"/>
                  </a:schemeClr>
                </a:solidFill>
              </a:rPr>
              <a:t> a </a:t>
            </a:r>
            <a:r>
              <a:rPr lang="en-US" sz="2200" b="1" dirty="0" err="1">
                <a:solidFill>
                  <a:schemeClr val="accent2">
                    <a:lumMod val="50000"/>
                  </a:schemeClr>
                </a:solidFill>
              </a:rPr>
              <a:t>genově-kulturní</a:t>
            </a:r>
            <a:r>
              <a:rPr lang="en-US" sz="2200" b="1" dirty="0">
                <a:solidFill>
                  <a:schemeClr val="accent2">
                    <a:lumMod val="50000"/>
                  </a:schemeClr>
                </a:solidFill>
              </a:rPr>
              <a:t> </a:t>
            </a:r>
            <a:r>
              <a:rPr lang="en-US" sz="2200" b="1" dirty="0" err="1">
                <a:solidFill>
                  <a:schemeClr val="accent2">
                    <a:lumMod val="50000"/>
                  </a:schemeClr>
                </a:solidFill>
              </a:rPr>
              <a:t>koevoluce</a:t>
            </a:r>
            <a:endParaRPr lang="en-US" sz="2200" b="1" dirty="0">
              <a:solidFill>
                <a:schemeClr val="accent2">
                  <a:lumMod val="50000"/>
                </a:schemeClr>
              </a:solidFill>
            </a:endParaRPr>
          </a:p>
        </p:txBody>
      </p:sp>
      <p:sp>
        <p:nvSpPr>
          <p:cNvPr id="25604" name="TextBox 4"/>
          <p:cNvSpPr txBox="1">
            <a:spLocks noChangeArrowheads="1"/>
          </p:cNvSpPr>
          <p:nvPr/>
        </p:nvSpPr>
        <p:spPr bwMode="auto">
          <a:xfrm>
            <a:off x="2577356" y="129182"/>
            <a:ext cx="7056784" cy="708025"/>
          </a:xfrm>
          <a:prstGeom prst="rect">
            <a:avLst/>
          </a:prstGeom>
          <a:noFill/>
          <a:ln w="9525">
            <a:noFill/>
            <a:miter lim="800000"/>
            <a:headEnd/>
            <a:tailEnd/>
          </a:ln>
        </p:spPr>
        <p:txBody>
          <a:bodyPr wrap="square">
            <a:spAutoFit/>
          </a:bodyPr>
          <a:lstStyle/>
          <a:p>
            <a:pPr algn="ctr"/>
            <a:r>
              <a:rPr lang="en-US" sz="2000" dirty="0" err="1">
                <a:latin typeface="Calibri" pitchFamily="34" charset="0"/>
              </a:rPr>
              <a:t>Geografické</a:t>
            </a:r>
            <a:r>
              <a:rPr lang="en-US" sz="2000" dirty="0">
                <a:latin typeface="Calibri" pitchFamily="34" charset="0"/>
              </a:rPr>
              <a:t> </a:t>
            </a:r>
            <a:r>
              <a:rPr lang="en-US" sz="2000" dirty="0" err="1">
                <a:latin typeface="Calibri" pitchFamily="34" charset="0"/>
              </a:rPr>
              <a:t>rozšíření</a:t>
            </a:r>
            <a:r>
              <a:rPr lang="en-US" sz="2000" dirty="0">
                <a:latin typeface="Calibri" pitchFamily="34" charset="0"/>
              </a:rPr>
              <a:t> a </a:t>
            </a:r>
            <a:r>
              <a:rPr lang="en-US" sz="2000" dirty="0" err="1">
                <a:latin typeface="Calibri" pitchFamily="34" charset="0"/>
              </a:rPr>
              <a:t>frekvence</a:t>
            </a:r>
            <a:r>
              <a:rPr lang="en-US" sz="2000" dirty="0">
                <a:latin typeface="Calibri" pitchFamily="34" charset="0"/>
              </a:rPr>
              <a:t> </a:t>
            </a:r>
            <a:r>
              <a:rPr lang="en-US" sz="2000" dirty="0" err="1">
                <a:latin typeface="Calibri" pitchFamily="34" charset="0"/>
              </a:rPr>
              <a:t>hlavních</a:t>
            </a:r>
            <a:r>
              <a:rPr lang="en-US" sz="2000" dirty="0">
                <a:latin typeface="Calibri" pitchFamily="34" charset="0"/>
              </a:rPr>
              <a:t> </a:t>
            </a:r>
            <a:r>
              <a:rPr lang="cs-CZ" sz="2000" dirty="0">
                <a:latin typeface="Calibri" pitchFamily="34" charset="0"/>
              </a:rPr>
              <a:t>SNP</a:t>
            </a:r>
            <a:r>
              <a:rPr lang="en-US" sz="2000" dirty="0">
                <a:latin typeface="Calibri" pitchFamily="34" charset="0"/>
              </a:rPr>
              <a:t> variant</a:t>
            </a:r>
            <a:r>
              <a:rPr lang="cs-CZ" sz="2000" dirty="0">
                <a:latin typeface="Calibri" pitchFamily="34" charset="0"/>
              </a:rPr>
              <a:t> laktázové persistence </a:t>
            </a:r>
            <a:r>
              <a:rPr lang="en-US" sz="2000" dirty="0">
                <a:latin typeface="Calibri" pitchFamily="34" charset="0"/>
              </a:rPr>
              <a:t>(</a:t>
            </a:r>
            <a:r>
              <a:rPr lang="en-US" sz="2000" i="1" dirty="0">
                <a:latin typeface="Calibri" pitchFamily="34" charset="0"/>
              </a:rPr>
              <a:t>Liebert et al., 2017)</a:t>
            </a:r>
          </a:p>
        </p:txBody>
      </p:sp>
      <p:sp>
        <p:nvSpPr>
          <p:cNvPr id="25605" name="TextBox 5"/>
          <p:cNvSpPr txBox="1">
            <a:spLocks noChangeArrowheads="1"/>
          </p:cNvSpPr>
          <p:nvPr/>
        </p:nvSpPr>
        <p:spPr bwMode="auto">
          <a:xfrm>
            <a:off x="1934133" y="1081285"/>
            <a:ext cx="1519237" cy="344488"/>
          </a:xfrm>
          <a:prstGeom prst="rect">
            <a:avLst/>
          </a:prstGeom>
          <a:solidFill>
            <a:schemeClr val="bg1"/>
          </a:solidFill>
          <a:ln w="9525">
            <a:noFill/>
            <a:miter lim="800000"/>
            <a:headEnd/>
            <a:tailEnd/>
          </a:ln>
        </p:spPr>
        <p:txBody>
          <a:bodyPr>
            <a:spAutoFit/>
          </a:bodyPr>
          <a:lstStyle/>
          <a:p>
            <a:pPr algn="ctr">
              <a:lnSpc>
                <a:spcPct val="120000"/>
              </a:lnSpc>
            </a:pPr>
            <a:r>
              <a:rPr lang="en-US" sz="1400" b="1" i="1" dirty="0">
                <a:latin typeface="Calibri" pitchFamily="34" charset="0"/>
              </a:rPr>
              <a:t>-13907*G</a:t>
            </a:r>
          </a:p>
        </p:txBody>
      </p:sp>
      <p:sp>
        <p:nvSpPr>
          <p:cNvPr id="25606" name="TextBox 6"/>
          <p:cNvSpPr txBox="1">
            <a:spLocks noChangeArrowheads="1"/>
          </p:cNvSpPr>
          <p:nvPr/>
        </p:nvSpPr>
        <p:spPr bwMode="auto">
          <a:xfrm>
            <a:off x="6923330" y="3620727"/>
            <a:ext cx="1517650" cy="344488"/>
          </a:xfrm>
          <a:prstGeom prst="rect">
            <a:avLst/>
          </a:prstGeom>
          <a:solidFill>
            <a:schemeClr val="bg1"/>
          </a:solidFill>
          <a:ln w="9525">
            <a:noFill/>
            <a:miter lim="800000"/>
            <a:headEnd/>
            <a:tailEnd/>
          </a:ln>
        </p:spPr>
        <p:txBody>
          <a:bodyPr>
            <a:spAutoFit/>
          </a:bodyPr>
          <a:lstStyle/>
          <a:p>
            <a:pPr algn="ctr">
              <a:lnSpc>
                <a:spcPct val="120000"/>
              </a:lnSpc>
            </a:pPr>
            <a:r>
              <a:rPr lang="en-US" sz="1400" b="1" i="1">
                <a:latin typeface="Calibri" pitchFamily="34" charset="0"/>
              </a:rPr>
              <a:t>-14010*C</a:t>
            </a:r>
          </a:p>
        </p:txBody>
      </p:sp>
      <p:sp>
        <p:nvSpPr>
          <p:cNvPr id="25607" name="TextBox 7"/>
          <p:cNvSpPr txBox="1">
            <a:spLocks noChangeArrowheads="1"/>
          </p:cNvSpPr>
          <p:nvPr/>
        </p:nvSpPr>
        <p:spPr bwMode="auto">
          <a:xfrm>
            <a:off x="5058587" y="1103474"/>
            <a:ext cx="1517650" cy="344487"/>
          </a:xfrm>
          <a:prstGeom prst="rect">
            <a:avLst/>
          </a:prstGeom>
          <a:solidFill>
            <a:schemeClr val="bg1"/>
          </a:solidFill>
          <a:ln w="9525">
            <a:noFill/>
            <a:miter lim="800000"/>
            <a:headEnd/>
            <a:tailEnd/>
          </a:ln>
        </p:spPr>
        <p:txBody>
          <a:bodyPr>
            <a:spAutoFit/>
          </a:bodyPr>
          <a:lstStyle/>
          <a:p>
            <a:pPr algn="ctr">
              <a:lnSpc>
                <a:spcPct val="120000"/>
              </a:lnSpc>
            </a:pPr>
            <a:r>
              <a:rPr lang="en-US" sz="1400" b="1" i="1" dirty="0">
                <a:latin typeface="Calibri" pitchFamily="34" charset="0"/>
              </a:rPr>
              <a:t>-13910*T</a:t>
            </a:r>
          </a:p>
        </p:txBody>
      </p:sp>
      <p:sp>
        <p:nvSpPr>
          <p:cNvPr id="25608" name="TextBox 8"/>
          <p:cNvSpPr txBox="1">
            <a:spLocks noChangeArrowheads="1"/>
          </p:cNvSpPr>
          <p:nvPr/>
        </p:nvSpPr>
        <p:spPr bwMode="auto">
          <a:xfrm>
            <a:off x="8116490" y="1161288"/>
            <a:ext cx="1517650" cy="344487"/>
          </a:xfrm>
          <a:prstGeom prst="rect">
            <a:avLst/>
          </a:prstGeom>
          <a:solidFill>
            <a:schemeClr val="bg1"/>
          </a:solidFill>
          <a:ln w="9525">
            <a:noFill/>
            <a:miter lim="800000"/>
            <a:headEnd/>
            <a:tailEnd/>
          </a:ln>
        </p:spPr>
        <p:txBody>
          <a:bodyPr>
            <a:spAutoFit/>
          </a:bodyPr>
          <a:lstStyle/>
          <a:p>
            <a:pPr algn="ctr">
              <a:lnSpc>
                <a:spcPct val="120000"/>
              </a:lnSpc>
            </a:pPr>
            <a:r>
              <a:rPr lang="en-US" sz="1400" b="1" i="1" dirty="0">
                <a:latin typeface="Calibri" pitchFamily="34" charset="0"/>
              </a:rPr>
              <a:t>-13915*G</a:t>
            </a:r>
          </a:p>
        </p:txBody>
      </p:sp>
      <p:sp>
        <p:nvSpPr>
          <p:cNvPr id="25609" name="TextBox 9"/>
          <p:cNvSpPr txBox="1">
            <a:spLocks noChangeArrowheads="1"/>
          </p:cNvSpPr>
          <p:nvPr/>
        </p:nvSpPr>
        <p:spPr bwMode="auto">
          <a:xfrm>
            <a:off x="2693751" y="3636169"/>
            <a:ext cx="1517650" cy="344488"/>
          </a:xfrm>
          <a:prstGeom prst="rect">
            <a:avLst/>
          </a:prstGeom>
          <a:solidFill>
            <a:schemeClr val="bg1"/>
          </a:solidFill>
          <a:ln w="9525">
            <a:noFill/>
            <a:miter lim="800000"/>
            <a:headEnd/>
            <a:tailEnd/>
          </a:ln>
        </p:spPr>
        <p:txBody>
          <a:bodyPr>
            <a:spAutoFit/>
          </a:bodyPr>
          <a:lstStyle/>
          <a:p>
            <a:pPr algn="ctr">
              <a:lnSpc>
                <a:spcPct val="120000"/>
              </a:lnSpc>
            </a:pPr>
            <a:r>
              <a:rPr lang="en-US" sz="1400" b="1" i="1" dirty="0">
                <a:latin typeface="Calibri" pitchFamily="34" charset="0"/>
              </a:rPr>
              <a:t>-14009*G</a:t>
            </a:r>
          </a:p>
        </p:txBody>
      </p:sp>
    </p:spTree>
    <p:extLst>
      <p:ext uri="{BB962C8B-B14F-4D97-AF65-F5344CB8AC3E}">
        <p14:creationId xmlns:p14="http://schemas.microsoft.com/office/powerpoint/2010/main" val="4232205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1"/>
          <p:cNvSpPr txBox="1">
            <a:spLocks noChangeArrowheads="1"/>
          </p:cNvSpPr>
          <p:nvPr/>
        </p:nvSpPr>
        <p:spPr bwMode="auto">
          <a:xfrm>
            <a:off x="1198495" y="190005"/>
            <a:ext cx="10113192" cy="574901"/>
          </a:xfrm>
          <a:prstGeom prst="rect">
            <a:avLst/>
          </a:prstGeom>
          <a:noFill/>
          <a:ln w="9525">
            <a:noFill/>
            <a:miter lim="800000"/>
            <a:headEnd/>
            <a:tailEnd/>
          </a:ln>
        </p:spPr>
        <p:txBody>
          <a:bodyPr wrap="square">
            <a:spAutoFit/>
          </a:bodyPr>
          <a:lstStyle/>
          <a:p>
            <a:pPr algn="ctr">
              <a:lnSpc>
                <a:spcPct val="120000"/>
              </a:lnSpc>
            </a:pPr>
            <a:r>
              <a:rPr lang="en-US" sz="2800" b="1" dirty="0" err="1">
                <a:effectLst>
                  <a:outerShdw blurRad="38100" dist="38100" dir="2700000" algn="tl">
                    <a:srgbClr val="000000">
                      <a:alpha val="43137"/>
                    </a:srgbClr>
                  </a:outerShdw>
                </a:effectLst>
                <a:latin typeface="Calibri" pitchFamily="34" charset="0"/>
              </a:rPr>
              <a:t>Výzkumy</a:t>
            </a:r>
            <a:r>
              <a:rPr lang="en-US" sz="2800" b="1" dirty="0">
                <a:effectLst>
                  <a:outerShdw blurRad="38100" dist="38100" dir="2700000" algn="tl">
                    <a:srgbClr val="000000">
                      <a:alpha val="43137"/>
                    </a:srgbClr>
                  </a:outerShdw>
                </a:effectLst>
                <a:latin typeface="Calibri" pitchFamily="34" charset="0"/>
              </a:rPr>
              <a:t> </a:t>
            </a:r>
            <a:r>
              <a:rPr lang="cs-CZ" sz="2800" b="1" dirty="0">
                <a:effectLst>
                  <a:outerShdw blurRad="38100" dist="38100" dir="2700000" algn="tl">
                    <a:srgbClr val="000000">
                      <a:alpha val="43137"/>
                    </a:srgbClr>
                  </a:outerShdw>
                </a:effectLst>
                <a:latin typeface="Calibri" pitchFamily="34" charset="0"/>
              </a:rPr>
              <a:t>alely</a:t>
            </a:r>
            <a:r>
              <a:rPr lang="en-US" sz="2800" b="1" dirty="0">
                <a:effectLst>
                  <a:outerShdw blurRad="38100" dist="38100" dir="2700000" algn="tl">
                    <a:srgbClr val="000000">
                      <a:alpha val="43137"/>
                    </a:srgbClr>
                  </a:outerShdw>
                </a:effectLst>
                <a:latin typeface="Calibri" pitchFamily="34" charset="0"/>
              </a:rPr>
              <a:t> -13910*T u </a:t>
            </a:r>
            <a:r>
              <a:rPr lang="en-US" sz="2800" b="1" dirty="0" err="1">
                <a:effectLst>
                  <a:outerShdw blurRad="38100" dist="38100" dir="2700000" algn="tl">
                    <a:srgbClr val="000000">
                      <a:alpha val="43137"/>
                    </a:srgbClr>
                  </a:outerShdw>
                </a:effectLst>
                <a:latin typeface="Calibri" pitchFamily="34" charset="0"/>
              </a:rPr>
              <a:t>historických</a:t>
            </a:r>
            <a:r>
              <a:rPr lang="en-US" sz="2800" b="1" dirty="0">
                <a:effectLst>
                  <a:outerShdw blurRad="38100" dist="38100" dir="2700000" algn="tl">
                    <a:srgbClr val="000000">
                      <a:alpha val="43137"/>
                    </a:srgbClr>
                  </a:outerShdw>
                </a:effectLst>
                <a:latin typeface="Calibri" pitchFamily="34" charset="0"/>
              </a:rPr>
              <a:t> </a:t>
            </a:r>
            <a:r>
              <a:rPr lang="en-US" sz="2800" b="1" dirty="0" err="1">
                <a:effectLst>
                  <a:outerShdw blurRad="38100" dist="38100" dir="2700000" algn="tl">
                    <a:srgbClr val="000000">
                      <a:alpha val="43137"/>
                    </a:srgbClr>
                  </a:outerShdw>
                </a:effectLst>
                <a:latin typeface="Calibri" pitchFamily="34" charset="0"/>
              </a:rPr>
              <a:t>populací</a:t>
            </a:r>
            <a:r>
              <a:rPr lang="en-US" sz="2800" b="1" dirty="0">
                <a:effectLst>
                  <a:outerShdw blurRad="38100" dist="38100" dir="2700000" algn="tl">
                    <a:srgbClr val="000000">
                      <a:alpha val="43137"/>
                    </a:srgbClr>
                  </a:outerShdw>
                </a:effectLst>
                <a:latin typeface="Calibri" pitchFamily="34" charset="0"/>
              </a:rPr>
              <a:t> </a:t>
            </a:r>
            <a:r>
              <a:rPr lang="en-US" sz="2800" b="1" dirty="0" err="1">
                <a:effectLst>
                  <a:outerShdw blurRad="38100" dist="38100" dir="2700000" algn="tl">
                    <a:srgbClr val="000000">
                      <a:alpha val="43137"/>
                    </a:srgbClr>
                  </a:outerShdw>
                </a:effectLst>
                <a:latin typeface="Calibri" pitchFamily="34" charset="0"/>
              </a:rPr>
              <a:t>na</a:t>
            </a:r>
            <a:r>
              <a:rPr lang="en-US" sz="2800" b="1" dirty="0">
                <a:effectLst>
                  <a:outerShdw blurRad="38100" dist="38100" dir="2700000" algn="tl">
                    <a:srgbClr val="000000">
                      <a:alpha val="43137"/>
                    </a:srgbClr>
                  </a:outerShdw>
                </a:effectLst>
                <a:latin typeface="Calibri" pitchFamily="34" charset="0"/>
              </a:rPr>
              <a:t> </a:t>
            </a:r>
            <a:r>
              <a:rPr lang="en-US" sz="2800" b="1" dirty="0" err="1">
                <a:effectLst>
                  <a:outerShdw blurRad="38100" dist="38100" dir="2700000" algn="tl">
                    <a:srgbClr val="000000">
                      <a:alpha val="43137"/>
                    </a:srgbClr>
                  </a:outerShdw>
                </a:effectLst>
                <a:latin typeface="Calibri" pitchFamily="34" charset="0"/>
              </a:rPr>
              <a:t>území</a:t>
            </a:r>
            <a:r>
              <a:rPr lang="en-US" sz="2800" b="1" dirty="0">
                <a:effectLst>
                  <a:outerShdw blurRad="38100" dist="38100" dir="2700000" algn="tl">
                    <a:srgbClr val="000000">
                      <a:alpha val="43137"/>
                    </a:srgbClr>
                  </a:outerShdw>
                </a:effectLst>
                <a:latin typeface="Calibri" pitchFamily="34" charset="0"/>
              </a:rPr>
              <a:t> </a:t>
            </a:r>
            <a:r>
              <a:rPr lang="en-US" sz="2800" b="1" dirty="0" err="1">
                <a:effectLst>
                  <a:outerShdw blurRad="38100" dist="38100" dir="2700000" algn="tl">
                    <a:srgbClr val="000000">
                      <a:alpha val="43137"/>
                    </a:srgbClr>
                  </a:outerShdw>
                </a:effectLst>
                <a:latin typeface="Calibri" pitchFamily="34" charset="0"/>
              </a:rPr>
              <a:t>Evropy</a:t>
            </a:r>
            <a:endParaRPr lang="en-US" sz="2800" b="1" dirty="0">
              <a:effectLst>
                <a:outerShdw blurRad="38100" dist="38100" dir="2700000" algn="tl">
                  <a:srgbClr val="000000">
                    <a:alpha val="43137"/>
                  </a:srgbClr>
                </a:outerShdw>
              </a:effectLst>
              <a:latin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18161506"/>
              </p:ext>
            </p:extLst>
          </p:nvPr>
        </p:nvGraphicFramePr>
        <p:xfrm>
          <a:off x="2000521" y="1240607"/>
          <a:ext cx="8509141" cy="5427388"/>
        </p:xfrm>
        <a:graphic>
          <a:graphicData uri="http://schemas.openxmlformats.org/drawingml/2006/table">
            <a:tbl>
              <a:tblPr firstRow="1" bandRow="1">
                <a:tableStyleId>{C083E6E3-FA7D-4D7B-A595-EF9225AFEA82}</a:tableStyleId>
              </a:tblPr>
              <a:tblGrid>
                <a:gridCol w="1413711">
                  <a:extLst>
                    <a:ext uri="{9D8B030D-6E8A-4147-A177-3AD203B41FA5}">
                      <a16:colId xmlns:a16="http://schemas.microsoft.com/office/drawing/2014/main" val="20000"/>
                    </a:ext>
                  </a:extLst>
                </a:gridCol>
                <a:gridCol w="1743346">
                  <a:extLst>
                    <a:ext uri="{9D8B030D-6E8A-4147-A177-3AD203B41FA5}">
                      <a16:colId xmlns:a16="http://schemas.microsoft.com/office/drawing/2014/main" val="20001"/>
                    </a:ext>
                  </a:extLst>
                </a:gridCol>
                <a:gridCol w="891819">
                  <a:extLst>
                    <a:ext uri="{9D8B030D-6E8A-4147-A177-3AD203B41FA5}">
                      <a16:colId xmlns:a16="http://schemas.microsoft.com/office/drawing/2014/main" val="20002"/>
                    </a:ext>
                  </a:extLst>
                </a:gridCol>
                <a:gridCol w="2168328">
                  <a:extLst>
                    <a:ext uri="{9D8B030D-6E8A-4147-A177-3AD203B41FA5}">
                      <a16:colId xmlns:a16="http://schemas.microsoft.com/office/drawing/2014/main" val="20003"/>
                    </a:ext>
                  </a:extLst>
                </a:gridCol>
                <a:gridCol w="2291937">
                  <a:extLst>
                    <a:ext uri="{9D8B030D-6E8A-4147-A177-3AD203B41FA5}">
                      <a16:colId xmlns:a16="http://schemas.microsoft.com/office/drawing/2014/main" val="20004"/>
                    </a:ext>
                  </a:extLst>
                </a:gridCol>
              </a:tblGrid>
              <a:tr h="576638">
                <a:tc>
                  <a:txBody>
                    <a:bodyPr/>
                    <a:lstStyle/>
                    <a:p>
                      <a:pPr algn="ctr"/>
                      <a:r>
                        <a:rPr lang="en-US" sz="1600" dirty="0" err="1">
                          <a:solidFill>
                            <a:schemeClr val="tx1"/>
                          </a:solidFill>
                        </a:rPr>
                        <a:t>Datace</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Dnešní</a:t>
                      </a:r>
                      <a:r>
                        <a:rPr lang="en-US" sz="1600" dirty="0">
                          <a:solidFill>
                            <a:schemeClr val="tx1"/>
                          </a:solidFill>
                        </a:rPr>
                        <a:t> region</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Počet</a:t>
                      </a:r>
                      <a:r>
                        <a:rPr lang="en-US" sz="1600" dirty="0">
                          <a:solidFill>
                            <a:schemeClr val="tx1"/>
                          </a:solidFill>
                        </a:rPr>
                        <a:t> </a:t>
                      </a:r>
                      <a:r>
                        <a:rPr lang="en-US" sz="1600" dirty="0" err="1">
                          <a:solidFill>
                            <a:schemeClr val="tx1"/>
                          </a:solidFill>
                        </a:rPr>
                        <a:t>jedinců</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Frekvence</a:t>
                      </a:r>
                      <a:r>
                        <a:rPr lang="en-US" sz="1600" dirty="0">
                          <a:solidFill>
                            <a:schemeClr val="tx1"/>
                          </a:solidFill>
                        </a:rPr>
                        <a:t> -13910*T</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Autoři</a:t>
                      </a:r>
                      <a:r>
                        <a:rPr lang="en-US" sz="1600" baseline="0" dirty="0">
                          <a:solidFill>
                            <a:schemeClr val="tx1"/>
                          </a:solidFill>
                        </a:rPr>
                        <a:t> </a:t>
                      </a:r>
                      <a:r>
                        <a:rPr lang="en-US" sz="1600" baseline="0" dirty="0" err="1">
                          <a:solidFill>
                            <a:schemeClr val="tx1"/>
                          </a:solidFill>
                        </a:rPr>
                        <a:t>studie</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0"/>
                  </a:ext>
                </a:extLst>
              </a:tr>
              <a:tr h="576638">
                <a:tc>
                  <a:txBody>
                    <a:bodyPr/>
                    <a:lstStyle/>
                    <a:p>
                      <a:pPr algn="ctr"/>
                      <a:r>
                        <a:rPr lang="en-US" sz="1600" dirty="0">
                          <a:solidFill>
                            <a:schemeClr val="tx1"/>
                          </a:solidFill>
                        </a:rPr>
                        <a:t>5800-5000 BC</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Střední</a:t>
                      </a:r>
                      <a:r>
                        <a:rPr lang="en-US" sz="1600" dirty="0">
                          <a:solidFill>
                            <a:schemeClr val="tx1"/>
                          </a:solidFill>
                        </a:rPr>
                        <a:t> a </a:t>
                      </a:r>
                      <a:r>
                        <a:rPr lang="en-US" sz="1600" dirty="0" err="1">
                          <a:solidFill>
                            <a:schemeClr val="tx1"/>
                          </a:solidFill>
                        </a:rPr>
                        <a:t>východní</a:t>
                      </a:r>
                      <a:r>
                        <a:rPr lang="en-US" sz="1600" dirty="0">
                          <a:solidFill>
                            <a:schemeClr val="tx1"/>
                          </a:solidFill>
                        </a:rPr>
                        <a:t> </a:t>
                      </a:r>
                      <a:r>
                        <a:rPr lang="en-US" sz="1600" dirty="0" err="1">
                          <a:solidFill>
                            <a:schemeClr val="tx1"/>
                          </a:solidFill>
                        </a:rPr>
                        <a:t>Evropa</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8</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a:solidFill>
                            <a:schemeClr val="tx1"/>
                          </a:solidFill>
                        </a:rPr>
                        <a:t>Burger et al., 2007</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1"/>
                  </a:ext>
                </a:extLst>
              </a:tr>
              <a:tr h="369251">
                <a:tc>
                  <a:txBody>
                    <a:bodyPr/>
                    <a:lstStyle/>
                    <a:p>
                      <a:pPr algn="ctr"/>
                      <a:r>
                        <a:rPr lang="en-US" sz="1600" dirty="0">
                          <a:solidFill>
                            <a:schemeClr val="tx1"/>
                          </a:solidFill>
                        </a:rPr>
                        <a:t>6500-1000 BC</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Eurasie</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230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&lt;0,1</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a:solidFill>
                            <a:schemeClr val="tx1"/>
                          </a:solidFill>
                        </a:rPr>
                        <a:t>Mathieson et al., 2015</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2"/>
                  </a:ext>
                </a:extLst>
              </a:tr>
              <a:tr h="369251">
                <a:tc>
                  <a:txBody>
                    <a:bodyPr/>
                    <a:lstStyle/>
                    <a:p>
                      <a:pPr algn="ctr"/>
                      <a:r>
                        <a:rPr lang="en-US" sz="1600" dirty="0">
                          <a:solidFill>
                            <a:schemeClr val="tx1"/>
                          </a:solidFill>
                        </a:rPr>
                        <a:t>5700-1100 BC</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Maďarsko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12</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Gamba</a:t>
                      </a:r>
                      <a:r>
                        <a:rPr lang="en-US" sz="1600" i="1" dirty="0">
                          <a:solidFill>
                            <a:schemeClr val="tx1"/>
                          </a:solidFill>
                        </a:rPr>
                        <a:t> et al., 2014</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3"/>
                  </a:ext>
                </a:extLst>
              </a:tr>
              <a:tr h="369251">
                <a:tc>
                  <a:txBody>
                    <a:bodyPr/>
                    <a:lstStyle/>
                    <a:p>
                      <a:pPr algn="ctr"/>
                      <a:r>
                        <a:rPr lang="en-US" sz="1600" dirty="0">
                          <a:solidFill>
                            <a:schemeClr val="tx1"/>
                          </a:solidFill>
                        </a:rPr>
                        <a:t>3400-2300 BC</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Švédsko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10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0,05</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Malmstrom</a:t>
                      </a:r>
                      <a:r>
                        <a:rPr lang="en-US" sz="1600" i="1" dirty="0">
                          <a:solidFill>
                            <a:schemeClr val="tx1"/>
                          </a:solidFill>
                        </a:rPr>
                        <a:t> et al., 2010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4"/>
                  </a:ext>
                </a:extLst>
              </a:tr>
              <a:tr h="369251">
                <a:tc>
                  <a:txBody>
                    <a:bodyPr/>
                    <a:lstStyle/>
                    <a:p>
                      <a:pPr algn="ctr"/>
                      <a:r>
                        <a:rPr lang="en-US" sz="1600" dirty="0">
                          <a:solidFill>
                            <a:schemeClr val="tx1"/>
                          </a:solidFill>
                        </a:rPr>
                        <a:t>3000 BC</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Jižní</a:t>
                      </a:r>
                      <a:r>
                        <a:rPr lang="en-US" sz="1600" dirty="0">
                          <a:solidFill>
                            <a:schemeClr val="tx1"/>
                          </a:solidFill>
                        </a:rPr>
                        <a:t> </a:t>
                      </a:r>
                      <a:r>
                        <a:rPr lang="en-US" sz="1600" dirty="0" err="1">
                          <a:solidFill>
                            <a:schemeClr val="tx1"/>
                          </a:solidFill>
                        </a:rPr>
                        <a:t>Francie</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26</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Lacan</a:t>
                      </a:r>
                      <a:r>
                        <a:rPr lang="en-US" sz="1600" i="1" dirty="0">
                          <a:solidFill>
                            <a:schemeClr val="tx1"/>
                          </a:solidFill>
                        </a:rPr>
                        <a:t> et al., 2011</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5"/>
                  </a:ext>
                </a:extLst>
              </a:tr>
              <a:tr h="369251">
                <a:tc>
                  <a:txBody>
                    <a:bodyPr/>
                    <a:lstStyle/>
                    <a:p>
                      <a:pPr algn="ctr"/>
                      <a:r>
                        <a:rPr lang="en-US" sz="1600" dirty="0">
                          <a:solidFill>
                            <a:schemeClr val="tx1"/>
                          </a:solidFill>
                        </a:rPr>
                        <a:t>3000-2500 BC</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Baskicko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26</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0,23</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Plantinga</a:t>
                      </a:r>
                      <a:r>
                        <a:rPr lang="en-US" sz="1600" i="1" dirty="0">
                          <a:solidFill>
                            <a:schemeClr val="tx1"/>
                          </a:solidFill>
                        </a:rPr>
                        <a:t> et al., 2012</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6"/>
                  </a:ext>
                </a:extLst>
              </a:tr>
              <a:tr h="369251">
                <a:tc>
                  <a:txBody>
                    <a:bodyPr/>
                    <a:lstStyle/>
                    <a:p>
                      <a:pPr algn="ctr"/>
                      <a:r>
                        <a:rPr lang="en-US" sz="1600" dirty="0">
                          <a:solidFill>
                            <a:schemeClr val="tx1"/>
                          </a:solidFill>
                        </a:rPr>
                        <a:t>3000-1000</a:t>
                      </a:r>
                      <a:r>
                        <a:rPr lang="en-US" sz="1600" baseline="0" dirty="0">
                          <a:solidFill>
                            <a:schemeClr val="tx1"/>
                          </a:solidFill>
                        </a:rPr>
                        <a:t> BC</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Eurasie</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101</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0,1</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Allentoft</a:t>
                      </a:r>
                      <a:r>
                        <a:rPr lang="en-US" sz="1600" i="1" dirty="0">
                          <a:solidFill>
                            <a:schemeClr val="tx1"/>
                          </a:solidFill>
                        </a:rPr>
                        <a:t> et al., 2015</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7"/>
                  </a:ext>
                </a:extLst>
              </a:tr>
              <a:tr h="369251">
                <a:tc>
                  <a:txBody>
                    <a:bodyPr/>
                    <a:lstStyle/>
                    <a:p>
                      <a:pPr algn="ctr"/>
                      <a:r>
                        <a:rPr lang="en-US" sz="1600" dirty="0">
                          <a:solidFill>
                            <a:schemeClr val="tx1"/>
                          </a:solidFill>
                        </a:rPr>
                        <a:t>900-1000 AD</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Maďarsko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9</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0,28</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a:solidFill>
                            <a:schemeClr val="tx1"/>
                          </a:solidFill>
                        </a:rPr>
                        <a:t>Nagy et al., 2011</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8"/>
                  </a:ext>
                </a:extLst>
              </a:tr>
              <a:tr h="369251">
                <a:tc>
                  <a:txBody>
                    <a:bodyPr/>
                    <a:lstStyle/>
                    <a:p>
                      <a:pPr algn="ctr"/>
                      <a:r>
                        <a:rPr lang="en-US" sz="1600" dirty="0">
                          <a:solidFill>
                            <a:schemeClr val="tx1"/>
                          </a:solidFill>
                        </a:rPr>
                        <a:t>950-1200</a:t>
                      </a:r>
                      <a:r>
                        <a:rPr lang="en-US" sz="1600" baseline="0" dirty="0">
                          <a:solidFill>
                            <a:schemeClr val="tx1"/>
                          </a:solidFill>
                        </a:rPr>
                        <a:t> AD</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Německo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18</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0,50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cs-CZ" sz="1600" i="1" dirty="0" err="1">
                          <a:solidFill>
                            <a:schemeClr val="tx1"/>
                          </a:solidFill>
                        </a:rPr>
                        <a:t>Krüttli</a:t>
                      </a:r>
                      <a:r>
                        <a:rPr lang="cs-CZ" sz="1600" i="1" dirty="0">
                          <a:solidFill>
                            <a:schemeClr val="tx1"/>
                          </a:solidFill>
                        </a:rPr>
                        <a:t> et al., 2014</a:t>
                      </a:r>
                      <a:endParaRPr lang="en-US" sz="1600" i="1"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09"/>
                  </a:ext>
                </a:extLst>
              </a:tr>
              <a:tr h="576638">
                <a:tc>
                  <a:txBody>
                    <a:bodyPr/>
                    <a:lstStyle/>
                    <a:p>
                      <a:pPr algn="ctr"/>
                      <a:r>
                        <a:rPr lang="cs-CZ" sz="1600" b="1" dirty="0">
                          <a:solidFill>
                            <a:schemeClr val="tx1"/>
                          </a:solidFill>
                        </a:rPr>
                        <a:t>9. – 10. století</a:t>
                      </a:r>
                      <a:endParaRPr lang="en-US" sz="1600" b="1"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cs-CZ" sz="1600" b="1" dirty="0">
                          <a:solidFill>
                            <a:schemeClr val="tx1"/>
                          </a:solidFill>
                        </a:rPr>
                        <a:t>Velká Morava</a:t>
                      </a:r>
                      <a:endParaRPr lang="en-US" sz="1600" b="1"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cs-CZ" sz="1600" b="1" dirty="0">
                          <a:solidFill>
                            <a:schemeClr val="tx1"/>
                          </a:solidFill>
                        </a:rPr>
                        <a:t>7</a:t>
                      </a:r>
                      <a:endParaRPr lang="en-US" sz="1600" b="1"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cs-CZ" sz="1600" b="1" dirty="0">
                          <a:solidFill>
                            <a:schemeClr val="tx1"/>
                          </a:solidFill>
                        </a:rPr>
                        <a:t>u všech zatím</a:t>
                      </a:r>
                      <a:endParaRPr lang="en-US" sz="1600" b="1"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b="1" dirty="0">
                          <a:solidFill>
                            <a:schemeClr val="tx1"/>
                          </a:solidFill>
                        </a:rPr>
                        <a:t>Barbora </a:t>
                      </a:r>
                      <a:r>
                        <a:rPr lang="cs-CZ" sz="1600" b="1" dirty="0" err="1">
                          <a:solidFill>
                            <a:schemeClr val="tx1"/>
                          </a:solidFill>
                        </a:rPr>
                        <a:t>Miklasová</a:t>
                      </a:r>
                      <a:endParaRPr lang="cs-CZ" sz="1600" b="1"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10"/>
                  </a:ext>
                </a:extLst>
              </a:tr>
              <a:tr h="369251">
                <a:tc>
                  <a:txBody>
                    <a:bodyPr/>
                    <a:lstStyle/>
                    <a:p>
                      <a:pPr algn="ctr"/>
                      <a:r>
                        <a:rPr lang="en-US" sz="1600" dirty="0" err="1">
                          <a:solidFill>
                            <a:schemeClr val="tx1"/>
                          </a:solidFill>
                        </a:rPr>
                        <a:t>Recentní</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Německo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417</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0,52</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Buning</a:t>
                      </a:r>
                      <a:r>
                        <a:rPr lang="en-US" sz="1600" i="1" dirty="0">
                          <a:solidFill>
                            <a:schemeClr val="tx1"/>
                          </a:solidFill>
                        </a:rPr>
                        <a:t> et al., 2003</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11"/>
                  </a:ext>
                </a:extLst>
              </a:tr>
              <a:tr h="369251">
                <a:tc>
                  <a:txBody>
                    <a:bodyPr/>
                    <a:lstStyle/>
                    <a:p>
                      <a:pPr algn="ctr"/>
                      <a:r>
                        <a:rPr lang="en-US" sz="1600" dirty="0" err="1">
                          <a:solidFill>
                            <a:schemeClr val="tx1"/>
                          </a:solidFill>
                        </a:rPr>
                        <a:t>Recentní</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err="1">
                          <a:solidFill>
                            <a:schemeClr val="tx1"/>
                          </a:solidFill>
                        </a:rPr>
                        <a:t>Rakousko</a:t>
                      </a:r>
                      <a:endParaRPr lang="en-US" sz="1600" dirty="0">
                        <a:solidFill>
                          <a:schemeClr val="tx1"/>
                        </a:solidFill>
                      </a:endParaRP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490</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dirty="0">
                          <a:solidFill>
                            <a:schemeClr val="tx1"/>
                          </a:solidFill>
                        </a:rPr>
                        <a:t>0,45</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tc>
                  <a:txBody>
                    <a:bodyPr/>
                    <a:lstStyle/>
                    <a:p>
                      <a:pPr algn="ctr"/>
                      <a:r>
                        <a:rPr lang="en-US" sz="1600" i="1" dirty="0" err="1">
                          <a:solidFill>
                            <a:schemeClr val="tx1"/>
                          </a:solidFill>
                        </a:rPr>
                        <a:t>Clar</a:t>
                      </a:r>
                      <a:r>
                        <a:rPr lang="en-US" sz="1600" i="1" dirty="0">
                          <a:solidFill>
                            <a:schemeClr val="tx1"/>
                          </a:solidFill>
                        </a:rPr>
                        <a:t> et al., 2008</a:t>
                      </a:r>
                    </a:p>
                  </a:txBody>
                  <a:tcPr anchor="ctr">
                    <a:lnL w="12700" cap="flat" cmpd="sng" algn="ctr">
                      <a:solidFill>
                        <a:srgbClr val="FFBA00">
                          <a:lumMod val="60000"/>
                          <a:lumOff val="40000"/>
                        </a:srgbClr>
                      </a:solidFill>
                      <a:prstDash val="solid"/>
                      <a:round/>
                      <a:headEnd type="none" w="med" len="med"/>
                      <a:tailEnd type="none" w="med" len="med"/>
                    </a:lnL>
                    <a:lnR w="12700" cap="flat" cmpd="sng" algn="ctr">
                      <a:solidFill>
                        <a:srgbClr val="FFBA00">
                          <a:lumMod val="60000"/>
                          <a:lumOff val="40000"/>
                        </a:srgbClr>
                      </a:solidFill>
                      <a:prstDash val="solid"/>
                      <a:round/>
                      <a:headEnd type="none" w="med" len="med"/>
                      <a:tailEnd type="none" w="med" len="med"/>
                    </a:lnR>
                    <a:lnT w="12700" cap="flat" cmpd="sng" algn="ctr">
                      <a:solidFill>
                        <a:srgbClr val="FFBA00">
                          <a:lumMod val="60000"/>
                          <a:lumOff val="40000"/>
                        </a:srgbClr>
                      </a:solidFill>
                      <a:prstDash val="solid"/>
                      <a:round/>
                      <a:headEnd type="none" w="med" len="med"/>
                      <a:tailEnd type="none" w="med" len="med"/>
                    </a:lnT>
                    <a:lnB w="12700" cap="flat" cmpd="sng" algn="ctr">
                      <a:solidFill>
                        <a:srgbClr val="FFBA00">
                          <a:lumMod val="60000"/>
                          <a:lumOff val="40000"/>
                        </a:srgbClr>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299282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86A351-CE9C-07F0-B885-3CFC0B8F902A}"/>
              </a:ext>
            </a:extLst>
          </p:cNvPr>
          <p:cNvSpPr>
            <a:spLocks noGrp="1"/>
          </p:cNvSpPr>
          <p:nvPr>
            <p:ph type="title"/>
          </p:nvPr>
        </p:nvSpPr>
        <p:spPr>
          <a:xfrm>
            <a:off x="649731" y="114046"/>
            <a:ext cx="10515600" cy="1325563"/>
          </a:xfrm>
        </p:spPr>
        <p:txBody>
          <a:bodyPr/>
          <a:lstStyle/>
          <a:p>
            <a:r>
              <a:rPr lang="cs-CZ" sz="4400" dirty="0">
                <a:solidFill>
                  <a:srgbClr val="92D050"/>
                </a:solidFill>
              </a:rPr>
              <a:t>Alergie</a:t>
            </a:r>
            <a:endParaRPr lang="cs-CZ" dirty="0">
              <a:solidFill>
                <a:srgbClr val="92D050"/>
              </a:solidFill>
            </a:endParaRPr>
          </a:p>
        </p:txBody>
      </p:sp>
      <p:pic>
        <p:nvPicPr>
          <p:cNvPr id="10" name="Obrázek 9">
            <a:extLst>
              <a:ext uri="{FF2B5EF4-FFF2-40B4-BE49-F238E27FC236}">
                <a16:creationId xmlns:a16="http://schemas.microsoft.com/office/drawing/2014/main" id="{11944C9A-D0D1-649B-1A08-ECBBB5B6BD17}"/>
              </a:ext>
            </a:extLst>
          </p:cNvPr>
          <p:cNvPicPr>
            <a:picLocks noChangeAspect="1"/>
          </p:cNvPicPr>
          <p:nvPr/>
        </p:nvPicPr>
        <p:blipFill>
          <a:blip r:embed="rId3"/>
          <a:stretch>
            <a:fillRect/>
          </a:stretch>
        </p:blipFill>
        <p:spPr>
          <a:xfrm>
            <a:off x="1026669" y="1409629"/>
            <a:ext cx="10344620" cy="5280066"/>
          </a:xfrm>
          <a:prstGeom prst="rect">
            <a:avLst/>
          </a:prstGeom>
        </p:spPr>
      </p:pic>
    </p:spTree>
    <p:extLst>
      <p:ext uri="{BB962C8B-B14F-4D97-AF65-F5344CB8AC3E}">
        <p14:creationId xmlns:p14="http://schemas.microsoft.com/office/powerpoint/2010/main" val="1260081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D890E2A-653F-2F0F-EFE7-727951263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33" y="0"/>
            <a:ext cx="27463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3DD3C03A-4D7F-7789-1F80-CE6202CBF473}"/>
              </a:ext>
            </a:extLst>
          </p:cNvPr>
          <p:cNvPicPr>
            <a:picLocks noChangeAspect="1"/>
          </p:cNvPicPr>
          <p:nvPr/>
        </p:nvPicPr>
        <p:blipFill>
          <a:blip r:embed="rId3"/>
          <a:stretch>
            <a:fillRect/>
          </a:stretch>
        </p:blipFill>
        <p:spPr>
          <a:xfrm>
            <a:off x="4022390" y="0"/>
            <a:ext cx="2745879" cy="6858000"/>
          </a:xfrm>
          <a:prstGeom prst="rect">
            <a:avLst/>
          </a:prstGeom>
        </p:spPr>
      </p:pic>
      <p:pic>
        <p:nvPicPr>
          <p:cNvPr id="4" name="Picture 6" descr="The difference between food allergies and intolerances | Dietitians On  Demand Blog">
            <a:extLst>
              <a:ext uri="{FF2B5EF4-FFF2-40B4-BE49-F238E27FC236}">
                <a16:creationId xmlns:a16="http://schemas.microsoft.com/office/drawing/2014/main" id="{32BD2E8D-DC7A-0D2B-EAE7-85AAEDCE2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9925" y="1193123"/>
            <a:ext cx="2981169" cy="447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72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snímek obrazovky, diagram, Písmo&#10;&#10;Popis byl vytvořen automaticky">
            <a:extLst>
              <a:ext uri="{FF2B5EF4-FFF2-40B4-BE49-F238E27FC236}">
                <a16:creationId xmlns:a16="http://schemas.microsoft.com/office/drawing/2014/main" id="{446F54FB-6868-C577-1BC6-F6D9422D3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29" y="0"/>
            <a:ext cx="4462015" cy="6858000"/>
          </a:xfrm>
          <a:prstGeom prst="rect">
            <a:avLst/>
          </a:prstGeom>
        </p:spPr>
      </p:pic>
      <p:pic>
        <p:nvPicPr>
          <p:cNvPr id="3" name="Obrázek 2">
            <a:extLst>
              <a:ext uri="{FF2B5EF4-FFF2-40B4-BE49-F238E27FC236}">
                <a16:creationId xmlns:a16="http://schemas.microsoft.com/office/drawing/2014/main" id="{5FA05FC7-F8ED-98B1-CBA0-8DC105589DC2}"/>
              </a:ext>
            </a:extLst>
          </p:cNvPr>
          <p:cNvPicPr>
            <a:picLocks noChangeAspect="1"/>
          </p:cNvPicPr>
          <p:nvPr/>
        </p:nvPicPr>
        <p:blipFill>
          <a:blip r:embed="rId3"/>
          <a:stretch>
            <a:fillRect/>
          </a:stretch>
        </p:blipFill>
        <p:spPr>
          <a:xfrm>
            <a:off x="5019207" y="0"/>
            <a:ext cx="6858000" cy="6858000"/>
          </a:xfrm>
          <a:prstGeom prst="rect">
            <a:avLst/>
          </a:prstGeom>
        </p:spPr>
      </p:pic>
    </p:spTree>
    <p:extLst>
      <p:ext uri="{BB962C8B-B14F-4D97-AF65-F5344CB8AC3E}">
        <p14:creationId xmlns:p14="http://schemas.microsoft.com/office/powerpoint/2010/main" val="2164323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od Allergy or Food Intolerance? | UNC Health Talk">
            <a:extLst>
              <a:ext uri="{FF2B5EF4-FFF2-40B4-BE49-F238E27FC236}">
                <a16:creationId xmlns:a16="http://schemas.microsoft.com/office/drawing/2014/main" id="{862F6557-6B4E-221F-8171-CAC6555AD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47675"/>
            <a:ext cx="975360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895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18255"/>
            <a:ext cx="10515600" cy="1325563"/>
          </a:xfrm>
        </p:spPr>
        <p:txBody>
          <a:bodyPr/>
          <a:lstStyle/>
          <a:p>
            <a:r>
              <a:rPr lang="cs-CZ" dirty="0" err="1">
                <a:solidFill>
                  <a:srgbClr val="92D050"/>
                </a:solidFill>
              </a:rPr>
              <a:t>Inflammatory</a:t>
            </a:r>
            <a:r>
              <a:rPr lang="cs-CZ" dirty="0">
                <a:solidFill>
                  <a:srgbClr val="92D050"/>
                </a:solidFill>
              </a:rPr>
              <a:t> </a:t>
            </a:r>
            <a:r>
              <a:rPr lang="cs-CZ" dirty="0" err="1">
                <a:solidFill>
                  <a:srgbClr val="92D050"/>
                </a:solidFill>
              </a:rPr>
              <a:t>Bowel</a:t>
            </a:r>
            <a:r>
              <a:rPr lang="cs-CZ" dirty="0">
                <a:solidFill>
                  <a:srgbClr val="92D050"/>
                </a:solidFill>
              </a:rPr>
              <a:t> </a:t>
            </a:r>
            <a:r>
              <a:rPr lang="cs-CZ" dirty="0" err="1">
                <a:solidFill>
                  <a:srgbClr val="92D050"/>
                </a:solidFill>
              </a:rPr>
              <a:t>Disease</a:t>
            </a:r>
            <a:r>
              <a:rPr lang="cs-CZ" dirty="0">
                <a:solidFill>
                  <a:srgbClr val="92D050"/>
                </a:solidFill>
              </a:rPr>
              <a:t> (IBD)</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838200" y="1253330"/>
            <a:ext cx="10515600" cy="5376069"/>
          </a:xfrm>
        </p:spPr>
        <p:txBody>
          <a:bodyPr>
            <a:normAutofit lnSpcReduction="10000"/>
          </a:bodyPr>
          <a:lstStyle/>
          <a:p>
            <a:r>
              <a:rPr lang="cs-CZ" sz="2200" dirty="0"/>
              <a:t>Idiopatické střevní záněty (</a:t>
            </a:r>
            <a:r>
              <a:rPr lang="cs-CZ" sz="2200" dirty="0" err="1"/>
              <a:t>Inflammatory</a:t>
            </a:r>
            <a:r>
              <a:rPr lang="cs-CZ" sz="2200" dirty="0"/>
              <a:t> </a:t>
            </a:r>
            <a:r>
              <a:rPr lang="cs-CZ" sz="2200" dirty="0" err="1"/>
              <a:t>Bowel</a:t>
            </a:r>
            <a:r>
              <a:rPr lang="cs-CZ" sz="2200" dirty="0"/>
              <a:t> </a:t>
            </a:r>
            <a:r>
              <a:rPr lang="cs-CZ" sz="2200" dirty="0" err="1"/>
              <a:t>Disease</a:t>
            </a:r>
            <a:r>
              <a:rPr lang="cs-CZ" sz="2200" dirty="0"/>
              <a:t> - IBD) jsou skupinou chronických autoimunitních onemocnění postihující zažívací trakt. K dvěma hlavním typům IBD patří Crohnova choroba a ulcerózní kolitida.</a:t>
            </a:r>
          </a:p>
          <a:p>
            <a:r>
              <a:rPr lang="cs-CZ" sz="2200" dirty="0"/>
              <a:t>U Crohnovy choroby může zánět postihovat kteroukoliv část zažívacího traktu, od dutiny ústní až po anus. U ulcerózní kolitidy zánět specificky postihuje tlusté střevo.</a:t>
            </a:r>
          </a:p>
          <a:p>
            <a:r>
              <a:rPr lang="cs-CZ" sz="2200" dirty="0"/>
              <a:t>IBD postihují muže i ženy. Nejčastěji jsou diagnostikovány lidem ve věku 15–35 let.</a:t>
            </a:r>
          </a:p>
          <a:p>
            <a:r>
              <a:rPr lang="cs-CZ" sz="2200" dirty="0"/>
              <a:t>20–35 % pacientů dosáhne setrvalé remise (klidového stavu bez příznaků).</a:t>
            </a:r>
          </a:p>
          <a:p>
            <a:r>
              <a:rPr lang="cs-CZ" sz="2200" dirty="0"/>
              <a:t>V České republice je léčeno přibližně 55 000 pacientů s Crohnovou chorobou a ulcerózní kolitidou.</a:t>
            </a:r>
          </a:p>
          <a:p>
            <a:r>
              <a:rPr lang="cs-CZ" sz="2200" dirty="0"/>
              <a:t>Rozmanité příznaky IBD</a:t>
            </a:r>
          </a:p>
          <a:p>
            <a:pPr lvl="1"/>
            <a:r>
              <a:rPr lang="cs-CZ" sz="1800" dirty="0"/>
              <a:t>Vyčerpanost,</a:t>
            </a:r>
          </a:p>
          <a:p>
            <a:pPr lvl="1"/>
            <a:r>
              <a:rPr lang="cs-CZ" sz="1800" dirty="0"/>
              <a:t>bolest břicha,</a:t>
            </a:r>
          </a:p>
          <a:p>
            <a:pPr lvl="1"/>
            <a:r>
              <a:rPr lang="cs-CZ" sz="1800" dirty="0"/>
              <a:t>křeče,</a:t>
            </a:r>
          </a:p>
          <a:p>
            <a:pPr lvl="1"/>
            <a:r>
              <a:rPr lang="cs-CZ" sz="1800" dirty="0"/>
              <a:t>průjem,</a:t>
            </a:r>
          </a:p>
          <a:p>
            <a:pPr lvl="1"/>
            <a:r>
              <a:rPr lang="cs-CZ" sz="1800" dirty="0"/>
              <a:t>krvácení z konečníku,</a:t>
            </a:r>
          </a:p>
          <a:p>
            <a:pPr lvl="1"/>
            <a:r>
              <a:rPr lang="cs-CZ" sz="1800" dirty="0"/>
              <a:t>hubnutí…</a:t>
            </a:r>
          </a:p>
          <a:p>
            <a:endParaRPr lang="cs-CZ" sz="2200" dirty="0"/>
          </a:p>
        </p:txBody>
      </p:sp>
      <p:pic>
        <p:nvPicPr>
          <p:cNvPr id="7170" name="Picture 2" descr="Inflammatory Bowel Disease (IBD) - Thesurgeons Pte Ltd">
            <a:extLst>
              <a:ext uri="{FF2B5EF4-FFF2-40B4-BE49-F238E27FC236}">
                <a16:creationId xmlns:a16="http://schemas.microsoft.com/office/drawing/2014/main" id="{6DF31CE6-A086-17D3-9D99-6649F648B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20291"/>
            <a:ext cx="5047710" cy="271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05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741F1561-8754-0394-C1C9-0C936C378F7D}"/>
              </a:ext>
            </a:extLst>
          </p:cNvPr>
          <p:cNvSpPr>
            <a:spLocks noGrp="1" noChangeArrowheads="1"/>
          </p:cNvSpPr>
          <p:nvPr>
            <p:ph type="body" idx="1"/>
          </p:nvPr>
        </p:nvSpPr>
        <p:spPr>
          <a:xfrm>
            <a:off x="409182" y="1359074"/>
            <a:ext cx="11373633" cy="5498926"/>
          </a:xfrm>
        </p:spPr>
        <p:txBody>
          <a:bodyPr>
            <a:normAutofit fontScale="92500" lnSpcReduction="10000"/>
          </a:bodyPr>
          <a:lstStyle/>
          <a:p>
            <a:pPr marL="0" indent="0">
              <a:buNone/>
            </a:pPr>
            <a:r>
              <a:rPr lang="cs-CZ" altLang="en-US" sz="2400" b="1" u="sng" dirty="0">
                <a:latin typeface="Calibri" panose="020F0502020204030204" pitchFamily="34" charset="0"/>
              </a:rPr>
              <a:t>Adaptace trávicího systému na fyzické zatížení organizmu</a:t>
            </a:r>
            <a:endParaRPr lang="en-US" altLang="en-US" sz="2400" b="1" u="sng" dirty="0">
              <a:latin typeface="Calibri" panose="020F0502020204030204" pitchFamily="34" charset="0"/>
            </a:endParaRPr>
          </a:p>
          <a:p>
            <a:pPr marL="0" indent="0">
              <a:lnSpc>
                <a:spcPct val="80000"/>
              </a:lnSpc>
            </a:pPr>
            <a:r>
              <a:rPr lang="cs-CZ" altLang="en-US" sz="2400" dirty="0">
                <a:latin typeface="Calibri" panose="020F0502020204030204" pitchFamily="34" charset="0"/>
              </a:rPr>
              <a:t> Trávicí systém reaguje na fyzické zatížení organizmu (zvláště dlouhodobého charakteru), náročné na spotřebu energie a na přísun živin: </a:t>
            </a:r>
          </a:p>
          <a:p>
            <a:pPr lvl="1">
              <a:lnSpc>
                <a:spcPct val="80000"/>
              </a:lnSpc>
              <a:buFont typeface="Wingdings" panose="05000000000000000000" pitchFamily="2" charset="2"/>
              <a:buChar char="Ø"/>
            </a:pPr>
            <a:r>
              <a:rPr lang="cs-CZ" altLang="en-US" sz="2000" dirty="0">
                <a:latin typeface="Calibri" panose="020F0502020204030204" pitchFamily="34" charset="0"/>
              </a:rPr>
              <a:t>adaptací vlastního trávicího systému. </a:t>
            </a:r>
          </a:p>
          <a:p>
            <a:pPr lvl="1">
              <a:lnSpc>
                <a:spcPct val="80000"/>
              </a:lnSpc>
              <a:buFont typeface="Wingdings" panose="05000000000000000000" pitchFamily="2" charset="2"/>
              <a:buChar char="Ø"/>
            </a:pPr>
            <a:r>
              <a:rPr lang="cs-CZ" altLang="en-US" sz="2000" dirty="0">
                <a:latin typeface="Calibri" panose="020F0502020204030204" pitchFamily="34" charset="0"/>
              </a:rPr>
              <a:t>adaptací na úrovni regulačních funkcí, tj. na úrovni vlivu </a:t>
            </a:r>
            <a:r>
              <a:rPr lang="cs-CZ" altLang="en-US" sz="2000" dirty="0" err="1">
                <a:latin typeface="Calibri" panose="020F0502020204030204" pitchFamily="34" charset="0"/>
              </a:rPr>
              <a:t>neurohumorálního</a:t>
            </a:r>
            <a:r>
              <a:rPr lang="cs-CZ" altLang="en-US" sz="2000" dirty="0">
                <a:latin typeface="Calibri" panose="020F0502020204030204" pitchFamily="34" charset="0"/>
              </a:rPr>
              <a:t> systému na trávicí trakt </a:t>
            </a:r>
          </a:p>
          <a:p>
            <a:pPr lvl="1">
              <a:lnSpc>
                <a:spcPct val="80000"/>
              </a:lnSpc>
              <a:buFont typeface="Wingdings" panose="05000000000000000000" pitchFamily="2" charset="2"/>
              <a:buChar char="Ø"/>
            </a:pPr>
            <a:r>
              <a:rPr lang="cs-CZ" altLang="en-US" sz="2000" dirty="0">
                <a:latin typeface="Calibri" panose="020F0502020204030204" pitchFamily="34" charset="0"/>
              </a:rPr>
              <a:t>adaptací na úrovni cílových tkání, hlavně jater a svalů, využívajících živiny jako energetického zdroje</a:t>
            </a:r>
            <a:endParaRPr lang="cs-CZ" altLang="en-US" sz="1200" u="sng" dirty="0">
              <a:latin typeface="Calibri" panose="020F0502020204030204" pitchFamily="34" charset="0"/>
            </a:endParaRPr>
          </a:p>
          <a:p>
            <a:pPr marL="0" indent="0">
              <a:buNone/>
            </a:pPr>
            <a:r>
              <a:rPr lang="cs-CZ" altLang="en-US" sz="1200" b="1" dirty="0">
                <a:latin typeface="Calibri" panose="020F0502020204030204" pitchFamily="34" charset="0"/>
              </a:rPr>
              <a:t>   </a:t>
            </a:r>
          </a:p>
          <a:p>
            <a:pPr marL="0" indent="0"/>
            <a:r>
              <a:rPr lang="cs-CZ" altLang="en-US" sz="2400" b="1" dirty="0">
                <a:latin typeface="Calibri" panose="020F0502020204030204" pitchFamily="34" charset="0"/>
              </a:rPr>
              <a:t> Tréninkový režim </a:t>
            </a:r>
            <a:r>
              <a:rPr lang="cs-CZ" altLang="en-US" sz="2400" dirty="0">
                <a:latin typeface="Calibri" panose="020F0502020204030204" pitchFamily="34" charset="0"/>
              </a:rPr>
              <a:t>má vliv na funkci slinivky břišní, kde se </a:t>
            </a:r>
            <a:r>
              <a:rPr lang="cs-CZ" altLang="en-US" sz="2400" b="1" dirty="0">
                <a:latin typeface="Calibri" panose="020F0502020204030204" pitchFamily="34" charset="0"/>
              </a:rPr>
              <a:t>zvyšuje vylučování trávicích enzymů</a:t>
            </a:r>
            <a:r>
              <a:rPr lang="cs-CZ" altLang="en-US" sz="2400" dirty="0">
                <a:latin typeface="Calibri" panose="020F0502020204030204" pitchFamily="34" charset="0"/>
              </a:rPr>
              <a:t> i jejich aktivita při stejném celkovém množství vyloučené pankreatické šťávy. Sekrece slinivky je řízena parasympatickou inervací bloudivým nervem (n. vagus) a hormony GIT. Trénink zvyšuje aktivitu parasympatiku v klidovém stavu organismu u trénovaných jedinců a tím pravděpodobně napomáhá zvýšení enzymové aktivity a vylučování enzymů po tréninku. Po tréninku se také zvyšuje hladina </a:t>
            </a:r>
            <a:r>
              <a:rPr lang="cs-CZ" altLang="en-US" sz="2400" dirty="0" err="1">
                <a:latin typeface="Calibri" panose="020F0502020204030204" pitchFamily="34" charset="0"/>
              </a:rPr>
              <a:t>cholecystokininu</a:t>
            </a:r>
            <a:r>
              <a:rPr lang="cs-CZ" altLang="en-US" sz="2400" dirty="0">
                <a:latin typeface="Calibri" panose="020F0502020204030204" pitchFamily="34" charset="0"/>
              </a:rPr>
              <a:t> (CCK), který může ovlivnit i vylučování slinivkové šťávy. </a:t>
            </a:r>
          </a:p>
          <a:p>
            <a:pPr marL="0" indent="0">
              <a:buNone/>
            </a:pPr>
            <a:r>
              <a:rPr lang="cs-CZ" altLang="en-US" sz="1200" dirty="0">
                <a:latin typeface="Calibri" panose="020F0502020204030204" pitchFamily="34" charset="0"/>
              </a:rPr>
              <a:t>   </a:t>
            </a:r>
          </a:p>
          <a:p>
            <a:pPr marL="0" indent="0"/>
            <a:r>
              <a:rPr lang="cs-CZ" altLang="en-US" sz="2400" dirty="0">
                <a:latin typeface="Calibri" panose="020F0502020204030204" pitchFamily="34" charset="0"/>
              </a:rPr>
              <a:t> Dochází ke změnám ve struktuře trávicích orgánů včetně velikosti střevních buněk, kvality a počtu jejich mitochondrií, Golgiho aparátu apod. Také žaludek zvětšuje objem svaloviny a může se, v závislosti na typu přijímané potravy, prodlužovat i celková délka střev. Adaptace žaludku je rychlejší a také významnější. </a:t>
            </a:r>
          </a:p>
        </p:txBody>
      </p:sp>
      <p:sp>
        <p:nvSpPr>
          <p:cNvPr id="22531" name="Obdélník 1">
            <a:extLst>
              <a:ext uri="{FF2B5EF4-FFF2-40B4-BE49-F238E27FC236}">
                <a16:creationId xmlns:a16="http://schemas.microsoft.com/office/drawing/2014/main" id="{D58EB425-4D24-9A98-8E40-1EC724E17CDE}"/>
              </a:ext>
            </a:extLst>
          </p:cNvPr>
          <p:cNvSpPr>
            <a:spLocks noChangeArrowheads="1"/>
          </p:cNvSpPr>
          <p:nvPr/>
        </p:nvSpPr>
        <p:spPr bwMode="auto">
          <a:xfrm>
            <a:off x="1739104" y="410797"/>
            <a:ext cx="8713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3600" dirty="0">
                <a:solidFill>
                  <a:srgbClr val="92D050"/>
                </a:solidFill>
                <a:latin typeface="Calibri" panose="020F0502020204030204" pitchFamily="34" charset="0"/>
              </a:rPr>
              <a:t>Přizpůsobení trávicího systému</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5" name="Rectangle 102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50" name="Picture 10" descr="Slide Show - Diagnosing IBD">
            <a:extLst>
              <a:ext uri="{FF2B5EF4-FFF2-40B4-BE49-F238E27FC236}">
                <a16:creationId xmlns:a16="http://schemas.microsoft.com/office/drawing/2014/main" id="{6480ED51-9062-064A-9914-2E68839B06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72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D4F23224-F7B8-65F8-380A-6411F9128157}"/>
              </a:ext>
            </a:extLst>
          </p:cNvPr>
          <p:cNvSpPr>
            <a:spLocks noGrp="1"/>
          </p:cNvSpPr>
          <p:nvPr>
            <p:ph type="body" idx="1"/>
          </p:nvPr>
        </p:nvSpPr>
        <p:spPr>
          <a:xfrm>
            <a:off x="839788" y="131763"/>
            <a:ext cx="5157787" cy="823912"/>
          </a:xfrm>
        </p:spPr>
        <p:txBody>
          <a:bodyPr>
            <a:normAutofit/>
          </a:bodyPr>
          <a:lstStyle/>
          <a:p>
            <a:r>
              <a:rPr lang="cs-CZ" sz="2800" dirty="0"/>
              <a:t>Crohn</a:t>
            </a:r>
          </a:p>
        </p:txBody>
      </p:sp>
      <p:sp>
        <p:nvSpPr>
          <p:cNvPr id="4" name="Zástupný obsah 3">
            <a:extLst>
              <a:ext uri="{FF2B5EF4-FFF2-40B4-BE49-F238E27FC236}">
                <a16:creationId xmlns:a16="http://schemas.microsoft.com/office/drawing/2014/main" id="{54E2571B-0E52-DE2F-A281-B639462A100F}"/>
              </a:ext>
            </a:extLst>
          </p:cNvPr>
          <p:cNvSpPr>
            <a:spLocks noGrp="1"/>
          </p:cNvSpPr>
          <p:nvPr>
            <p:ph sz="half" idx="2"/>
          </p:nvPr>
        </p:nvSpPr>
        <p:spPr>
          <a:xfrm>
            <a:off x="839788" y="1374775"/>
            <a:ext cx="5157787" cy="3684588"/>
          </a:xfrm>
        </p:spPr>
        <p:txBody>
          <a:bodyPr>
            <a:normAutofit fontScale="92500" lnSpcReduction="20000"/>
          </a:bodyPr>
          <a:lstStyle/>
          <a:p>
            <a:r>
              <a:rPr lang="cs-CZ" sz="2400" dirty="0"/>
              <a:t>Příznaky Crohnovy choroby jsou poměrně různorodé, závisí především na lokalizaci choroby. Pacient s postižením tenkého střeva má jiné obtíže než pacient s postižením oblasti kolem konečníku. Mezi nejčastější příznaky patří únava, hubnutí, bolesti břicha, průjmy, zvýšené teploty, bolesti v oblasti konečníku a při neprůchodnosti střeva zvracení. Pacienti s IBD mohou trpět </a:t>
            </a:r>
            <a:r>
              <a:rPr lang="cs-CZ" sz="2400" dirty="0" err="1"/>
              <a:t>mimostřevními</a:t>
            </a:r>
            <a:r>
              <a:rPr lang="cs-CZ" sz="2400" dirty="0"/>
              <a:t> příznaky. Mezi nejčastější </a:t>
            </a:r>
            <a:r>
              <a:rPr lang="cs-CZ" sz="2400" dirty="0" err="1"/>
              <a:t>mimostřevní</a:t>
            </a:r>
            <a:r>
              <a:rPr lang="cs-CZ" sz="2400" dirty="0"/>
              <a:t> projevy Crohnovy choroby patří bolesti a záněty kloubů, kožní potíže a záněty, záněty očí nebo postižení jater.</a:t>
            </a:r>
          </a:p>
          <a:p>
            <a:endParaRPr lang="cs-CZ" sz="2400" dirty="0"/>
          </a:p>
        </p:txBody>
      </p:sp>
      <p:sp>
        <p:nvSpPr>
          <p:cNvPr id="5" name="Zástupný text 4">
            <a:extLst>
              <a:ext uri="{FF2B5EF4-FFF2-40B4-BE49-F238E27FC236}">
                <a16:creationId xmlns:a16="http://schemas.microsoft.com/office/drawing/2014/main" id="{DD19D2A8-E08C-D3A8-0F1F-33F688B715FC}"/>
              </a:ext>
            </a:extLst>
          </p:cNvPr>
          <p:cNvSpPr>
            <a:spLocks noGrp="1"/>
          </p:cNvSpPr>
          <p:nvPr>
            <p:ph type="body" sz="quarter" idx="3"/>
          </p:nvPr>
        </p:nvSpPr>
        <p:spPr>
          <a:xfrm>
            <a:off x="6172200" y="131763"/>
            <a:ext cx="5183188" cy="823912"/>
          </a:xfrm>
        </p:spPr>
        <p:txBody>
          <a:bodyPr>
            <a:normAutofit/>
          </a:bodyPr>
          <a:lstStyle/>
          <a:p>
            <a:r>
              <a:rPr lang="cs-CZ" sz="2800" dirty="0"/>
              <a:t>Ulcerózní kolitida</a:t>
            </a:r>
          </a:p>
        </p:txBody>
      </p:sp>
      <p:sp>
        <p:nvSpPr>
          <p:cNvPr id="6" name="Zástupný obsah 5">
            <a:extLst>
              <a:ext uri="{FF2B5EF4-FFF2-40B4-BE49-F238E27FC236}">
                <a16:creationId xmlns:a16="http://schemas.microsoft.com/office/drawing/2014/main" id="{2B6124EE-DF9A-259F-65AA-FC0868394C58}"/>
              </a:ext>
            </a:extLst>
          </p:cNvPr>
          <p:cNvSpPr>
            <a:spLocks noGrp="1"/>
          </p:cNvSpPr>
          <p:nvPr>
            <p:ph sz="quarter" idx="4"/>
          </p:nvPr>
        </p:nvSpPr>
        <p:spPr>
          <a:xfrm>
            <a:off x="6172200" y="1374775"/>
            <a:ext cx="5183188" cy="3684588"/>
          </a:xfrm>
        </p:spPr>
        <p:txBody>
          <a:bodyPr>
            <a:normAutofit fontScale="92500" lnSpcReduction="20000"/>
          </a:bodyPr>
          <a:lstStyle/>
          <a:p>
            <a:r>
              <a:rPr lang="cs-CZ" sz="2400" dirty="0"/>
              <a:t>Typickým příznakem ulcerózní kolitidy jsou tenesmy (časté a bolestivé nucení na stolici, při kterém někdy odchází jen krev a hlen a vyprázdnění nevede k úlevě), krvácení z konečníku a často i průjem. Také nemocní s UC mohou mít různé </a:t>
            </a:r>
            <a:r>
              <a:rPr lang="cs-CZ" sz="2400" dirty="0" err="1"/>
              <a:t>mimostřevní</a:t>
            </a:r>
            <a:r>
              <a:rPr lang="cs-CZ" sz="2400" dirty="0"/>
              <a:t> příznaky. Mezi nejčastější patří bolesti a záněty kloubů, kožní potíže, záněty očí, či postižení jater.</a:t>
            </a:r>
          </a:p>
          <a:p>
            <a:endParaRPr lang="cs-CZ" sz="2400" dirty="0"/>
          </a:p>
        </p:txBody>
      </p:sp>
      <p:pic>
        <p:nvPicPr>
          <p:cNvPr id="7" name="Obrázek 6">
            <a:extLst>
              <a:ext uri="{FF2B5EF4-FFF2-40B4-BE49-F238E27FC236}">
                <a16:creationId xmlns:a16="http://schemas.microsoft.com/office/drawing/2014/main" id="{A8600A53-10AE-6DA5-E786-62E9B64607B4}"/>
              </a:ext>
            </a:extLst>
          </p:cNvPr>
          <p:cNvPicPr>
            <a:picLocks noChangeAspect="1"/>
          </p:cNvPicPr>
          <p:nvPr/>
        </p:nvPicPr>
        <p:blipFill>
          <a:blip r:embed="rId2"/>
          <a:stretch>
            <a:fillRect/>
          </a:stretch>
        </p:blipFill>
        <p:spPr>
          <a:xfrm>
            <a:off x="6521073" y="3734594"/>
            <a:ext cx="4739441" cy="2928937"/>
          </a:xfrm>
          <a:prstGeom prst="rect">
            <a:avLst/>
          </a:prstGeom>
        </p:spPr>
      </p:pic>
    </p:spTree>
    <p:extLst>
      <p:ext uri="{BB962C8B-B14F-4D97-AF65-F5344CB8AC3E}">
        <p14:creationId xmlns:p14="http://schemas.microsoft.com/office/powerpoint/2010/main" val="254088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rstanding Inflammatory Bowel Disease (IBD): What is Crohn's and  Colitis? - Oxford Colon Cancer Trust">
            <a:extLst>
              <a:ext uri="{FF2B5EF4-FFF2-40B4-BE49-F238E27FC236}">
                <a16:creationId xmlns:a16="http://schemas.microsoft.com/office/drawing/2014/main" id="{C9D3C24C-6B88-BF66-7831-F79465C60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0"/>
            <a:ext cx="10215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191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9613993-6E6E-0E1D-40EC-1BEE457475C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31774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p:txBody>
          <a:bodyPr/>
          <a:lstStyle/>
          <a:p>
            <a:r>
              <a:rPr lang="cs-CZ" dirty="0">
                <a:solidFill>
                  <a:srgbClr val="92D050"/>
                </a:solidFill>
              </a:rPr>
              <a:t>Průjem</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838200" y="4027633"/>
            <a:ext cx="10515600" cy="2745628"/>
          </a:xfrm>
        </p:spPr>
        <p:txBody>
          <a:bodyPr>
            <a:normAutofit/>
          </a:bodyPr>
          <a:lstStyle/>
          <a:p>
            <a:r>
              <a:rPr lang="cs-CZ" sz="2400" dirty="0"/>
              <a:t>akutní průjem má nejčastěji infekční příčinu vyvolávajícími patogeny mohou být bakterie (salmonely, </a:t>
            </a:r>
            <a:r>
              <a:rPr lang="cs-CZ" sz="2400" dirty="0" err="1"/>
              <a:t>kampylobaker</a:t>
            </a:r>
            <a:r>
              <a:rPr lang="cs-CZ" sz="2400" dirty="0"/>
              <a:t>, E. coli,…)</a:t>
            </a:r>
          </a:p>
          <a:p>
            <a:r>
              <a:rPr lang="cs-CZ" sz="2400" dirty="0"/>
              <a:t>Patofyziologie</a:t>
            </a:r>
          </a:p>
          <a:p>
            <a:pPr marL="0" indent="0">
              <a:buNone/>
            </a:pPr>
            <a:r>
              <a:rPr lang="cs-CZ" sz="2400" dirty="0"/>
              <a:t>Změny střevní sliznice (porucha resorpce, digesce, sekrece a motility) vedou k nadměrným ztrátám vody a elektrolytů, hlavně sodíku a draslíku, metabolické acidóze a následné dehydrataci.</a:t>
            </a:r>
          </a:p>
          <a:p>
            <a:endParaRPr lang="cs-CZ" sz="2400" dirty="0"/>
          </a:p>
        </p:txBody>
      </p:sp>
      <p:pic>
        <p:nvPicPr>
          <p:cNvPr id="5" name="Picture 6" descr="A,Set,Of,Various,Types,Human,Feces,-,Constipation,,Normal">
            <a:extLst>
              <a:ext uri="{FF2B5EF4-FFF2-40B4-BE49-F238E27FC236}">
                <a16:creationId xmlns:a16="http://schemas.microsoft.com/office/drawing/2014/main" id="{A467D034-2B6A-56F0-A7B9-70D6FCE5C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230" y="174384"/>
            <a:ext cx="6324551" cy="316754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4A3892D-6815-E318-1EFB-372C79BFF9F9}"/>
              </a:ext>
            </a:extLst>
          </p:cNvPr>
          <p:cNvSpPr txBox="1"/>
          <p:nvPr/>
        </p:nvSpPr>
        <p:spPr>
          <a:xfrm>
            <a:off x="838200" y="1618942"/>
            <a:ext cx="4522694" cy="2677656"/>
          </a:xfrm>
          <a:prstGeom prst="rect">
            <a:avLst/>
          </a:prstGeom>
          <a:noFill/>
        </p:spPr>
        <p:txBody>
          <a:bodyPr wrap="square" rtlCol="0">
            <a:spAutoFit/>
          </a:bodyPr>
          <a:lstStyle/>
          <a:p>
            <a:pPr marL="285750" indent="-285750">
              <a:buFont typeface="Arial" panose="020B0604020202020204" pitchFamily="34" charset="0"/>
              <a:buChar char="•"/>
            </a:pPr>
            <a:r>
              <a:rPr lang="cs-CZ" sz="2400" dirty="0"/>
              <a:t>časté vyprazdňování řídké a neformované stolice (více než 3x denně)</a:t>
            </a:r>
          </a:p>
          <a:p>
            <a:pPr marL="285750" indent="-285750">
              <a:buFont typeface="Arial" panose="020B0604020202020204" pitchFamily="34" charset="0"/>
              <a:buChar char="•"/>
            </a:pPr>
            <a:r>
              <a:rPr lang="cs-CZ" sz="2400" dirty="0"/>
              <a:t>bývá doprovázen i dalšími příznaky, jako jsou křeče v břiše nebo zvracení.</a:t>
            </a:r>
          </a:p>
          <a:p>
            <a:pPr marL="285750" indent="-285750">
              <a:buFont typeface="Arial" panose="020B0604020202020204" pitchFamily="34" charset="0"/>
              <a:buChar char="•"/>
            </a:pPr>
            <a:endParaRPr lang="cs-CZ" sz="2400" dirty="0"/>
          </a:p>
        </p:txBody>
      </p:sp>
    </p:spTree>
    <p:extLst>
      <p:ext uri="{BB962C8B-B14F-4D97-AF65-F5344CB8AC3E}">
        <p14:creationId xmlns:p14="http://schemas.microsoft.com/office/powerpoint/2010/main" val="391752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p:txBody>
          <a:bodyPr/>
          <a:lstStyle/>
          <a:p>
            <a:r>
              <a:rPr lang="cs-CZ" dirty="0">
                <a:solidFill>
                  <a:srgbClr val="92D050"/>
                </a:solidFill>
              </a:rPr>
              <a:t>Zácpa</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815837" y="3897797"/>
            <a:ext cx="10515600" cy="2960203"/>
          </a:xfrm>
        </p:spPr>
        <p:txBody>
          <a:bodyPr>
            <a:normAutofit/>
          </a:bodyPr>
          <a:lstStyle/>
          <a:p>
            <a:r>
              <a:rPr lang="cs-CZ" sz="2400" dirty="0"/>
              <a:t>Obvykle k zácpě dochází důsledkem:</a:t>
            </a:r>
          </a:p>
          <a:p>
            <a:pPr marL="0" indent="0">
              <a:buNone/>
            </a:pPr>
            <a:r>
              <a:rPr lang="cs-CZ" sz="2400" dirty="0"/>
              <a:t>nedostatečného příjmu tekutin a vlákniny, poruchou činnosti jater, nedostatkem pohybu, depresí, cukrovkou, sníženou činností štítné žlázy či některými léky</a:t>
            </a:r>
          </a:p>
          <a:p>
            <a:r>
              <a:rPr lang="cs-CZ" sz="2400" dirty="0"/>
              <a:t>Neléčená zácpa může způsobit vznik divertiklů (výchlipek střevní stěny) či hemoroidů. Při nadměrném užívání projímadel hrozí poškození sliznice střeva, destrukce nervové pleteně a atrofie hladké svaloviny. Je-li zácpa příznakem jiné nemoci, bez léčby hrozí zhoršení i této choroby.</a:t>
            </a:r>
          </a:p>
        </p:txBody>
      </p:sp>
      <p:pic>
        <p:nvPicPr>
          <p:cNvPr id="4" name="Picture 6" descr="A,Set,Of,Various,Types,Human,Feces,-,Constipation,,Normal">
            <a:extLst>
              <a:ext uri="{FF2B5EF4-FFF2-40B4-BE49-F238E27FC236}">
                <a16:creationId xmlns:a16="http://schemas.microsoft.com/office/drawing/2014/main" id="{B6C1F03D-10AA-7443-AB90-C9491E932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230" y="174384"/>
            <a:ext cx="6324551" cy="3167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F0CED0F-999D-F2D3-9FC1-AD0AD49A7FF1}"/>
              </a:ext>
            </a:extLst>
          </p:cNvPr>
          <p:cNvSpPr txBox="1"/>
          <p:nvPr/>
        </p:nvSpPr>
        <p:spPr>
          <a:xfrm>
            <a:off x="815837" y="1806041"/>
            <a:ext cx="4869393" cy="2308324"/>
          </a:xfrm>
          <a:prstGeom prst="rect">
            <a:avLst/>
          </a:prstGeom>
          <a:noFill/>
        </p:spPr>
        <p:txBody>
          <a:bodyPr wrap="square" rtlCol="0">
            <a:spAutoFit/>
          </a:bodyPr>
          <a:lstStyle/>
          <a:p>
            <a:pPr marL="285750" indent="-285750">
              <a:buFont typeface="Arial" panose="020B0604020202020204" pitchFamily="34" charset="0"/>
              <a:buChar char="•"/>
            </a:pPr>
            <a:r>
              <a:rPr lang="cs-CZ" sz="2400" dirty="0"/>
              <a:t>stav, kdy je stolice vylučována méně často než 2× až 3× týdně</a:t>
            </a:r>
          </a:p>
          <a:p>
            <a:pPr marL="285750" indent="-285750">
              <a:buFont typeface="Arial" panose="020B0604020202020204" pitchFamily="34" charset="0"/>
              <a:buChar char="•"/>
            </a:pPr>
            <a:r>
              <a:rPr lang="cs-CZ" sz="2400" dirty="0"/>
              <a:t>Doprovázet ji může pocit nadýmání či nedostatečného vyprázdnění, případně bolest břicha.</a:t>
            </a:r>
          </a:p>
          <a:p>
            <a:pPr marL="285750" indent="-285750">
              <a:buFont typeface="Arial" panose="020B0604020202020204" pitchFamily="34" charset="0"/>
              <a:buChar char="•"/>
            </a:pPr>
            <a:endParaRPr lang="cs-CZ" sz="2400" dirty="0"/>
          </a:p>
        </p:txBody>
      </p:sp>
    </p:spTree>
    <p:extLst>
      <p:ext uri="{BB962C8B-B14F-4D97-AF65-F5344CB8AC3E}">
        <p14:creationId xmlns:p14="http://schemas.microsoft.com/office/powerpoint/2010/main" val="2924762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p:txBody>
          <a:bodyPr>
            <a:normAutofit/>
          </a:bodyPr>
          <a:lstStyle/>
          <a:p>
            <a:r>
              <a:rPr lang="cs-CZ" sz="4000" dirty="0">
                <a:solidFill>
                  <a:srgbClr val="92D050"/>
                </a:solidFill>
              </a:rPr>
              <a:t>Infekce </a:t>
            </a:r>
            <a:endParaRPr lang="cs-CZ" sz="6000" dirty="0">
              <a:solidFill>
                <a:srgbClr val="92D050"/>
              </a:solidFill>
            </a:endParaRP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p:txBody>
          <a:bodyPr/>
          <a:lstStyle/>
          <a:p>
            <a:r>
              <a:rPr lang="cs-CZ" sz="2800" dirty="0"/>
              <a:t>Parazity (tasemnice, roup </a:t>
            </a:r>
            <a:r>
              <a:rPr lang="cs-CZ" sz="2800" dirty="0" err="1"/>
              <a:t>detsky</a:t>
            </a:r>
            <a:r>
              <a:rPr lang="cs-CZ" sz="2800" dirty="0"/>
              <a:t>,...)</a:t>
            </a:r>
          </a:p>
          <a:p>
            <a:r>
              <a:rPr lang="cs-CZ" sz="2800" dirty="0"/>
              <a:t>Bakterie (salmonela, </a:t>
            </a:r>
            <a:r>
              <a:rPr lang="cs-CZ" sz="2800" dirty="0" err="1"/>
              <a:t>kampylobakterioza</a:t>
            </a:r>
            <a:r>
              <a:rPr lang="cs-CZ" sz="2800" dirty="0"/>
              <a:t>, </a:t>
            </a:r>
            <a:r>
              <a:rPr lang="cs-CZ" sz="2800" dirty="0" err="1"/>
              <a:t>yersinioza</a:t>
            </a:r>
            <a:r>
              <a:rPr lang="cs-CZ" sz="2800" dirty="0"/>
              <a:t>, e coli, </a:t>
            </a:r>
            <a:r>
              <a:rPr lang="cs-CZ" sz="2800" dirty="0" err="1"/>
              <a:t>prujem</a:t>
            </a:r>
            <a:r>
              <a:rPr lang="cs-CZ" sz="2800" dirty="0"/>
              <a:t> </a:t>
            </a:r>
            <a:r>
              <a:rPr lang="cs-CZ" sz="2800" dirty="0" err="1"/>
              <a:t>cestovatelu</a:t>
            </a:r>
            <a:r>
              <a:rPr lang="cs-CZ" sz="2800" dirty="0"/>
              <a:t>,… )</a:t>
            </a:r>
          </a:p>
          <a:p>
            <a:r>
              <a:rPr lang="cs-CZ" sz="2800" dirty="0"/>
              <a:t>Viry (rota-, noro- a adenoviry)</a:t>
            </a:r>
            <a:endParaRPr lang="cs-CZ" dirty="0"/>
          </a:p>
        </p:txBody>
      </p:sp>
    </p:spTree>
    <p:extLst>
      <p:ext uri="{BB962C8B-B14F-4D97-AF65-F5344CB8AC3E}">
        <p14:creationId xmlns:p14="http://schemas.microsoft.com/office/powerpoint/2010/main" val="34934768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799B9B-7C4B-D2AF-1E5B-DC98BCAB6F38}"/>
              </a:ext>
            </a:extLst>
          </p:cNvPr>
          <p:cNvSpPr>
            <a:spLocks noGrp="1"/>
          </p:cNvSpPr>
          <p:nvPr>
            <p:ph type="title"/>
          </p:nvPr>
        </p:nvSpPr>
        <p:spPr/>
        <p:txBody>
          <a:bodyPr/>
          <a:lstStyle/>
          <a:p>
            <a:r>
              <a:rPr lang="cs-CZ" dirty="0">
                <a:solidFill>
                  <a:srgbClr val="92D050"/>
                </a:solidFill>
              </a:rPr>
              <a:t>Hemoroidy</a:t>
            </a:r>
          </a:p>
        </p:txBody>
      </p:sp>
      <p:sp>
        <p:nvSpPr>
          <p:cNvPr id="3" name="Zástupný obsah 2">
            <a:extLst>
              <a:ext uri="{FF2B5EF4-FFF2-40B4-BE49-F238E27FC236}">
                <a16:creationId xmlns:a16="http://schemas.microsoft.com/office/drawing/2014/main" id="{C0A67615-B4EF-DDFC-19EE-2C04BE69B993}"/>
              </a:ext>
            </a:extLst>
          </p:cNvPr>
          <p:cNvSpPr>
            <a:spLocks noGrp="1"/>
          </p:cNvSpPr>
          <p:nvPr>
            <p:ph idx="1"/>
          </p:nvPr>
        </p:nvSpPr>
        <p:spPr>
          <a:xfrm>
            <a:off x="838200" y="1800001"/>
            <a:ext cx="10515600" cy="3131411"/>
          </a:xfrm>
        </p:spPr>
        <p:txBody>
          <a:bodyPr>
            <a:normAutofit/>
          </a:bodyPr>
          <a:lstStyle/>
          <a:p>
            <a:pPr marL="0" indent="0">
              <a:buNone/>
            </a:pPr>
            <a:r>
              <a:rPr lang="cs-CZ" sz="2400" dirty="0"/>
              <a:t>= uzlovitě rozšířené cévní pleteně v oblasti konečníku a řitního kanálu</a:t>
            </a:r>
          </a:p>
          <a:p>
            <a:r>
              <a:rPr lang="cs-CZ" sz="2400" dirty="0"/>
              <a:t>Patří k velmi častým chorobám, jejich výskyt stoupá s věkem, trpí jimi více než polovina obyvatel nad 50 let.</a:t>
            </a:r>
          </a:p>
          <a:p>
            <a:r>
              <a:rPr lang="cs-CZ" sz="2400" dirty="0"/>
              <a:t>Jejich vznik je podmíněn zvýšením tlaku v hemoroidálních žilních pleteních, které mohou reagovat rozšířením, zduřením, krvácením až výhřezem sliznice.</a:t>
            </a:r>
          </a:p>
          <a:p>
            <a:r>
              <a:rPr lang="cs-CZ" sz="2400" dirty="0"/>
              <a:t>Onemocnění doprovází svědění, bolest a potíže s vyprazdňováním, což má vzhledem k citlivosti a intimnosti problému špatný vliv na lidskou psychiku.</a:t>
            </a:r>
          </a:p>
        </p:txBody>
      </p:sp>
      <p:pic>
        <p:nvPicPr>
          <p:cNvPr id="12290" name="Picture 2" descr="I. stupeň">
            <a:extLst>
              <a:ext uri="{FF2B5EF4-FFF2-40B4-BE49-F238E27FC236}">
                <a16:creationId xmlns:a16="http://schemas.microsoft.com/office/drawing/2014/main" id="{C75075AA-7AD7-D2F6-9C37-5719A8DC2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90" y="5147848"/>
            <a:ext cx="2178941" cy="15438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I. stupeň">
            <a:extLst>
              <a:ext uri="{FF2B5EF4-FFF2-40B4-BE49-F238E27FC236}">
                <a16:creationId xmlns:a16="http://schemas.microsoft.com/office/drawing/2014/main" id="{3942CC03-752C-3358-7826-951BADED8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705" y="5147848"/>
            <a:ext cx="2178941" cy="154387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II. stupeň">
            <a:extLst>
              <a:ext uri="{FF2B5EF4-FFF2-40B4-BE49-F238E27FC236}">
                <a16:creationId xmlns:a16="http://schemas.microsoft.com/office/drawing/2014/main" id="{539DBC8D-ECC5-1B8C-C528-C2EE3AE4A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820" y="5147848"/>
            <a:ext cx="2178941" cy="154387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V. stupeň">
            <a:extLst>
              <a:ext uri="{FF2B5EF4-FFF2-40B4-BE49-F238E27FC236}">
                <a16:creationId xmlns:a16="http://schemas.microsoft.com/office/drawing/2014/main" id="{44D786F5-382E-BB00-11AA-6AB7D92A24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935" y="5142672"/>
            <a:ext cx="2058504" cy="154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501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E4F67-49F2-DBA8-E8F0-D9EDD3D2D597}"/>
              </a:ext>
            </a:extLst>
          </p:cNvPr>
          <p:cNvSpPr>
            <a:spLocks noGrp="1"/>
          </p:cNvSpPr>
          <p:nvPr>
            <p:ph type="title"/>
          </p:nvPr>
        </p:nvSpPr>
        <p:spPr/>
        <p:txBody>
          <a:bodyPr/>
          <a:lstStyle/>
          <a:p>
            <a:pPr algn="ctr"/>
            <a:r>
              <a:rPr lang="cs-CZ" dirty="0"/>
              <a:t>Dekuji za pozornost</a:t>
            </a:r>
          </a:p>
        </p:txBody>
      </p:sp>
      <p:pic>
        <p:nvPicPr>
          <p:cNvPr id="1028" name="Picture 4" descr="Opis fotky nie je k dispozícii.">
            <a:extLst>
              <a:ext uri="{FF2B5EF4-FFF2-40B4-BE49-F238E27FC236}">
                <a16:creationId xmlns:a16="http://schemas.microsoft.com/office/drawing/2014/main" id="{97011AA8-8A87-80A9-B8E5-13751805F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166" y="1644651"/>
            <a:ext cx="6055668" cy="500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7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7E134-32AC-537D-28E8-DD0931C043A0}"/>
              </a:ext>
            </a:extLst>
          </p:cNvPr>
          <p:cNvSpPr>
            <a:spLocks noGrp="1"/>
          </p:cNvSpPr>
          <p:nvPr>
            <p:ph type="title"/>
          </p:nvPr>
        </p:nvSpPr>
        <p:spPr>
          <a:xfrm>
            <a:off x="838200" y="2478933"/>
            <a:ext cx="10515600" cy="1325563"/>
          </a:xfrm>
        </p:spPr>
        <p:txBody>
          <a:bodyPr/>
          <a:lstStyle/>
          <a:p>
            <a:pPr algn="ctr"/>
            <a:r>
              <a:rPr lang="cs-CZ" dirty="0">
                <a:solidFill>
                  <a:srgbClr val="92D050"/>
                </a:solidFill>
              </a:rPr>
              <a:t>Onemocnění gastrointestinálního traktu </a:t>
            </a:r>
          </a:p>
        </p:txBody>
      </p:sp>
    </p:spTree>
    <p:extLst>
      <p:ext uri="{BB962C8B-B14F-4D97-AF65-F5344CB8AC3E}">
        <p14:creationId xmlns:p14="http://schemas.microsoft.com/office/powerpoint/2010/main" val="302733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AFA84-13D8-B60C-E9F9-A2401FB173E7}"/>
              </a:ext>
            </a:extLst>
          </p:cNvPr>
          <p:cNvSpPr>
            <a:spLocks noGrp="1"/>
          </p:cNvSpPr>
          <p:nvPr>
            <p:ph type="title"/>
          </p:nvPr>
        </p:nvSpPr>
        <p:spPr>
          <a:xfrm>
            <a:off x="838200" y="681037"/>
            <a:ext cx="10515600" cy="1325563"/>
          </a:xfrm>
        </p:spPr>
        <p:txBody>
          <a:bodyPr/>
          <a:lstStyle/>
          <a:p>
            <a:r>
              <a:rPr lang="cs-CZ" dirty="0">
                <a:solidFill>
                  <a:srgbClr val="92D050"/>
                </a:solidFill>
              </a:rPr>
              <a:t>Nemoci dutiny ústní </a:t>
            </a:r>
          </a:p>
        </p:txBody>
      </p:sp>
      <p:sp>
        <p:nvSpPr>
          <p:cNvPr id="3" name="Zástupný obsah 2">
            <a:extLst>
              <a:ext uri="{FF2B5EF4-FFF2-40B4-BE49-F238E27FC236}">
                <a16:creationId xmlns:a16="http://schemas.microsoft.com/office/drawing/2014/main" id="{F2AF5FBF-2F50-5F1F-FFD3-0C9144847BF5}"/>
              </a:ext>
            </a:extLst>
          </p:cNvPr>
          <p:cNvSpPr>
            <a:spLocks noGrp="1"/>
          </p:cNvSpPr>
          <p:nvPr>
            <p:ph idx="1"/>
          </p:nvPr>
        </p:nvSpPr>
        <p:spPr>
          <a:xfrm>
            <a:off x="838200" y="2458387"/>
            <a:ext cx="10515600" cy="3718576"/>
          </a:xfrm>
        </p:spPr>
        <p:txBody>
          <a:bodyPr/>
          <a:lstStyle/>
          <a:p>
            <a:r>
              <a:rPr lang="cs-CZ" dirty="0"/>
              <a:t>Bolavé ústní koutky (</a:t>
            </a:r>
            <a:r>
              <a:rPr lang="cs-CZ" dirty="0" err="1"/>
              <a:t>stomatitis</a:t>
            </a:r>
            <a:r>
              <a:rPr lang="cs-CZ" dirty="0"/>
              <a:t> </a:t>
            </a:r>
            <a:r>
              <a:rPr lang="cs-CZ" dirty="0" err="1"/>
              <a:t>angularis</a:t>
            </a:r>
            <a:r>
              <a:rPr lang="cs-CZ" dirty="0"/>
              <a:t>)</a:t>
            </a:r>
          </a:p>
          <a:p>
            <a:r>
              <a:rPr lang="cs-CZ" dirty="0"/>
              <a:t>Zubní kaz</a:t>
            </a:r>
          </a:p>
          <a:p>
            <a:r>
              <a:rPr lang="cs-CZ" dirty="0"/>
              <a:t>Paradontóza</a:t>
            </a:r>
          </a:p>
          <a:p>
            <a:r>
              <a:rPr lang="cs-CZ" dirty="0"/>
              <a:t>Afty</a:t>
            </a:r>
          </a:p>
          <a:p>
            <a:r>
              <a:rPr lang="cs-CZ" dirty="0"/>
              <a:t>Vředy na ústní sliznici</a:t>
            </a:r>
          </a:p>
          <a:p>
            <a:endParaRPr lang="cs-CZ" dirty="0"/>
          </a:p>
          <a:p>
            <a:endParaRPr lang="cs-CZ" dirty="0"/>
          </a:p>
        </p:txBody>
      </p:sp>
      <p:pic>
        <p:nvPicPr>
          <p:cNvPr id="10242" name="Picture 2" descr="usta in Crna Gora (Montenegro) · Global Symbols">
            <a:extLst>
              <a:ext uri="{FF2B5EF4-FFF2-40B4-BE49-F238E27FC236}">
                <a16:creationId xmlns:a16="http://schemas.microsoft.com/office/drawing/2014/main" id="{963E970B-560B-84BE-D770-0D4BBDE3A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508" y="1875918"/>
            <a:ext cx="3106164" cy="310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17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8C5640-7FAC-B1F5-266A-2A16F31A244C}"/>
              </a:ext>
            </a:extLst>
          </p:cNvPr>
          <p:cNvSpPr>
            <a:spLocks noGrp="1"/>
          </p:cNvSpPr>
          <p:nvPr>
            <p:ph type="title"/>
          </p:nvPr>
        </p:nvSpPr>
        <p:spPr>
          <a:xfrm>
            <a:off x="722183" y="441997"/>
            <a:ext cx="10515600" cy="1325563"/>
          </a:xfrm>
        </p:spPr>
        <p:txBody>
          <a:bodyPr>
            <a:normAutofit/>
          </a:bodyPr>
          <a:lstStyle/>
          <a:p>
            <a:r>
              <a:rPr lang="cs-CZ" sz="4000" dirty="0">
                <a:solidFill>
                  <a:srgbClr val="92D050"/>
                </a:solidFill>
              </a:rPr>
              <a:t>Bolavé ústní koutky	     Herpes simplex </a:t>
            </a:r>
            <a:br>
              <a:rPr lang="cs-CZ" sz="4000" dirty="0">
                <a:solidFill>
                  <a:srgbClr val="92D050"/>
                </a:solidFill>
              </a:rPr>
            </a:br>
            <a:r>
              <a:rPr lang="cs-CZ" sz="4000" dirty="0">
                <a:solidFill>
                  <a:srgbClr val="92D050"/>
                </a:solidFill>
              </a:rPr>
              <a:t>(</a:t>
            </a:r>
            <a:r>
              <a:rPr lang="cs-CZ" sz="4000" dirty="0" err="1">
                <a:solidFill>
                  <a:srgbClr val="92D050"/>
                </a:solidFill>
              </a:rPr>
              <a:t>stomatitis</a:t>
            </a:r>
            <a:r>
              <a:rPr lang="cs-CZ" sz="4000" dirty="0">
                <a:solidFill>
                  <a:srgbClr val="92D050"/>
                </a:solidFill>
              </a:rPr>
              <a:t> </a:t>
            </a:r>
            <a:r>
              <a:rPr lang="cs-CZ" sz="4000" dirty="0" err="1">
                <a:solidFill>
                  <a:srgbClr val="92D050"/>
                </a:solidFill>
              </a:rPr>
              <a:t>angularis</a:t>
            </a:r>
            <a:r>
              <a:rPr lang="cs-CZ" sz="4000" dirty="0">
                <a:solidFill>
                  <a:srgbClr val="92D050"/>
                </a:solidFill>
              </a:rPr>
              <a:t>)</a:t>
            </a:r>
          </a:p>
        </p:txBody>
      </p:sp>
      <p:sp>
        <p:nvSpPr>
          <p:cNvPr id="3" name="Zástupný obsah 2">
            <a:extLst>
              <a:ext uri="{FF2B5EF4-FFF2-40B4-BE49-F238E27FC236}">
                <a16:creationId xmlns:a16="http://schemas.microsoft.com/office/drawing/2014/main" id="{12C8F169-64B2-4576-D0C7-94D1B977BBCF}"/>
              </a:ext>
            </a:extLst>
          </p:cNvPr>
          <p:cNvSpPr>
            <a:spLocks noGrp="1"/>
          </p:cNvSpPr>
          <p:nvPr>
            <p:ph idx="1"/>
          </p:nvPr>
        </p:nvSpPr>
        <p:spPr>
          <a:xfrm>
            <a:off x="5811118" y="1485900"/>
            <a:ext cx="6096000" cy="3295750"/>
          </a:xfrm>
        </p:spPr>
        <p:txBody>
          <a:bodyPr>
            <a:normAutofit fontScale="85000" lnSpcReduction="20000"/>
          </a:bodyPr>
          <a:lstStyle/>
          <a:p>
            <a:r>
              <a:rPr lang="cs-CZ" dirty="0"/>
              <a:t>Původ</a:t>
            </a:r>
          </a:p>
          <a:p>
            <a:pPr marL="0" indent="0">
              <a:buNone/>
            </a:pPr>
            <a:r>
              <a:rPr lang="cs-CZ" dirty="0"/>
              <a:t>HSV-1 a HSV-2 jsou běžné lidské patogeny, způsobují bolestivé a opakující se onemocnění.</a:t>
            </a:r>
          </a:p>
          <a:p>
            <a:pPr marL="0" indent="0">
              <a:buNone/>
            </a:pPr>
            <a:r>
              <a:rPr lang="cs-CZ" dirty="0"/>
              <a:t>Většinou je průběh onemocnění mírný</a:t>
            </a:r>
          </a:p>
          <a:p>
            <a:pPr marL="0" indent="0">
              <a:buNone/>
            </a:pPr>
            <a:r>
              <a:rPr lang="cs-CZ" dirty="0"/>
              <a:t>Manifestace je rozdílná a závisí na mnohých faktorech, z nichž nejdůležitější je stav imunitního systému.</a:t>
            </a:r>
          </a:p>
          <a:p>
            <a:pPr marL="0" indent="0">
              <a:buNone/>
            </a:pPr>
            <a:r>
              <a:rPr lang="cs-CZ" dirty="0"/>
              <a:t>Infekce může probíhat v mírnější podobě jako herpes </a:t>
            </a:r>
            <a:r>
              <a:rPr lang="cs-CZ" dirty="0" err="1"/>
              <a:t>labialis</a:t>
            </a:r>
            <a:r>
              <a:rPr lang="cs-CZ" dirty="0"/>
              <a:t> či herpes </a:t>
            </a:r>
            <a:r>
              <a:rPr lang="cs-CZ" dirty="0" err="1"/>
              <a:t>genitalis</a:t>
            </a:r>
            <a:r>
              <a:rPr lang="cs-CZ" dirty="0"/>
              <a:t>, nebo jako život ohrožující herpetická encefalitida. </a:t>
            </a:r>
          </a:p>
          <a:p>
            <a:pPr marL="0" indent="0">
              <a:buNone/>
            </a:pPr>
            <a:endParaRPr lang="cs-CZ" dirty="0"/>
          </a:p>
        </p:txBody>
      </p:sp>
      <p:pic>
        <p:nvPicPr>
          <p:cNvPr id="4" name="Obrázek 3">
            <a:extLst>
              <a:ext uri="{FF2B5EF4-FFF2-40B4-BE49-F238E27FC236}">
                <a16:creationId xmlns:a16="http://schemas.microsoft.com/office/drawing/2014/main" id="{72D64D82-F147-D4AA-FC0C-3043A89FCB96}"/>
              </a:ext>
            </a:extLst>
          </p:cNvPr>
          <p:cNvPicPr>
            <a:picLocks noChangeAspect="1"/>
          </p:cNvPicPr>
          <p:nvPr/>
        </p:nvPicPr>
        <p:blipFill>
          <a:blip r:embed="rId3"/>
          <a:stretch>
            <a:fillRect/>
          </a:stretch>
        </p:blipFill>
        <p:spPr>
          <a:xfrm>
            <a:off x="241287" y="4906341"/>
            <a:ext cx="4670149" cy="1734175"/>
          </a:xfrm>
          <a:prstGeom prst="rect">
            <a:avLst/>
          </a:prstGeom>
        </p:spPr>
      </p:pic>
      <p:pic>
        <p:nvPicPr>
          <p:cNvPr id="5" name="Obrázek 4">
            <a:extLst>
              <a:ext uri="{FF2B5EF4-FFF2-40B4-BE49-F238E27FC236}">
                <a16:creationId xmlns:a16="http://schemas.microsoft.com/office/drawing/2014/main" id="{2B42D9E6-0D57-B211-B4AB-855E54C19C9E}"/>
              </a:ext>
            </a:extLst>
          </p:cNvPr>
          <p:cNvPicPr>
            <a:picLocks noChangeAspect="1"/>
          </p:cNvPicPr>
          <p:nvPr/>
        </p:nvPicPr>
        <p:blipFill>
          <a:blip r:embed="rId4"/>
          <a:stretch>
            <a:fillRect/>
          </a:stretch>
        </p:blipFill>
        <p:spPr>
          <a:xfrm>
            <a:off x="5811118" y="4906341"/>
            <a:ext cx="3729043" cy="1734175"/>
          </a:xfrm>
          <a:prstGeom prst="rect">
            <a:avLst/>
          </a:prstGeom>
        </p:spPr>
      </p:pic>
      <p:pic>
        <p:nvPicPr>
          <p:cNvPr id="6" name="Obrázek 5">
            <a:extLst>
              <a:ext uri="{FF2B5EF4-FFF2-40B4-BE49-F238E27FC236}">
                <a16:creationId xmlns:a16="http://schemas.microsoft.com/office/drawing/2014/main" id="{A6CAFF51-56F6-C4A9-569D-5080138209FF}"/>
              </a:ext>
            </a:extLst>
          </p:cNvPr>
          <p:cNvPicPr>
            <a:picLocks noChangeAspect="1"/>
          </p:cNvPicPr>
          <p:nvPr/>
        </p:nvPicPr>
        <p:blipFill>
          <a:blip r:embed="rId5"/>
          <a:stretch>
            <a:fillRect/>
          </a:stretch>
        </p:blipFill>
        <p:spPr>
          <a:xfrm>
            <a:off x="9547515" y="4906341"/>
            <a:ext cx="2503889" cy="1734175"/>
          </a:xfrm>
          <a:prstGeom prst="rect">
            <a:avLst/>
          </a:prstGeom>
        </p:spPr>
      </p:pic>
      <p:sp>
        <p:nvSpPr>
          <p:cNvPr id="7" name="Zástupný obsah 2">
            <a:extLst>
              <a:ext uri="{FF2B5EF4-FFF2-40B4-BE49-F238E27FC236}">
                <a16:creationId xmlns:a16="http://schemas.microsoft.com/office/drawing/2014/main" id="{50DFDDC1-ACB6-4104-EBB9-A9E8875A7044}"/>
              </a:ext>
            </a:extLst>
          </p:cNvPr>
          <p:cNvSpPr txBox="1">
            <a:spLocks/>
          </p:cNvSpPr>
          <p:nvPr/>
        </p:nvSpPr>
        <p:spPr>
          <a:xfrm>
            <a:off x="722183" y="2587333"/>
            <a:ext cx="5074227" cy="3735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200" dirty="0"/>
              <a:t>Původ</a:t>
            </a:r>
          </a:p>
          <a:p>
            <a:pPr marL="0" indent="0">
              <a:buFont typeface="Arial" panose="020B0604020202020204" pitchFamily="34" charset="0"/>
              <a:buNone/>
            </a:pPr>
            <a:r>
              <a:rPr lang="cs-CZ" sz="2200" dirty="0"/>
              <a:t>nedostatek vitaminu B2, akutním nedostatek železa, při mykotických infekcích,…</a:t>
            </a:r>
          </a:p>
          <a:p>
            <a:pPr marL="0" indent="0">
              <a:buFont typeface="Arial" panose="020B0604020202020204" pitchFamily="34" charset="0"/>
              <a:buNone/>
            </a:pPr>
            <a:endParaRPr lang="cs-CZ" sz="2200" dirty="0"/>
          </a:p>
        </p:txBody>
      </p:sp>
      <p:cxnSp>
        <p:nvCxnSpPr>
          <p:cNvPr id="9" name="Přímá spojnice 8">
            <a:extLst>
              <a:ext uri="{FF2B5EF4-FFF2-40B4-BE49-F238E27FC236}">
                <a16:creationId xmlns:a16="http://schemas.microsoft.com/office/drawing/2014/main" id="{093E63CF-1691-0709-7E9C-7E5C6A99EB63}"/>
              </a:ext>
            </a:extLst>
          </p:cNvPr>
          <p:cNvCxnSpPr/>
          <p:nvPr/>
        </p:nvCxnSpPr>
        <p:spPr>
          <a:xfrm>
            <a:off x="5559136" y="441997"/>
            <a:ext cx="0" cy="60107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140782"/>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1716</TotalTime>
  <Words>19123</Words>
  <Application>Microsoft Office PowerPoint</Application>
  <PresentationFormat>Širokoúhlá obrazovka</PresentationFormat>
  <Paragraphs>1205</Paragraphs>
  <Slides>68</Slides>
  <Notes>27</Notes>
  <HiddenSlides>2</HiddenSlides>
  <MMClips>0</MMClips>
  <ScaleCrop>false</ScaleCrop>
  <HeadingPairs>
    <vt:vector size="8" baseType="variant">
      <vt:variant>
        <vt:lpstr>Použitá písma</vt:lpstr>
      </vt:variant>
      <vt:variant>
        <vt:i4>22</vt:i4>
      </vt:variant>
      <vt:variant>
        <vt:lpstr>Motiv</vt:lpstr>
      </vt:variant>
      <vt:variant>
        <vt:i4>1</vt:i4>
      </vt:variant>
      <vt:variant>
        <vt:lpstr>Vložené servery OLE</vt:lpstr>
      </vt:variant>
      <vt:variant>
        <vt:i4>1</vt:i4>
      </vt:variant>
      <vt:variant>
        <vt:lpstr>Nadpisy snímků</vt:lpstr>
      </vt:variant>
      <vt:variant>
        <vt:i4>68</vt:i4>
      </vt:variant>
    </vt:vector>
  </HeadingPairs>
  <TitlesOfParts>
    <vt:vector size="92" baseType="lpstr">
      <vt:lpstr>-apple-system</vt:lpstr>
      <vt:lpstr>Arial</vt:lpstr>
      <vt:lpstr>Biennale</vt:lpstr>
      <vt:lpstr>Calibri</vt:lpstr>
      <vt:lpstr>Calibri Light</vt:lpstr>
      <vt:lpstr>Dosis</vt:lpstr>
      <vt:lpstr>Galano Grotesque</vt:lpstr>
      <vt:lpstr>Google Sans</vt:lpstr>
      <vt:lpstr>inherit</vt:lpstr>
      <vt:lpstr>Open Sans</vt:lpstr>
      <vt:lpstr>Proxima Vara</vt:lpstr>
      <vt:lpstr>PT Serif</vt:lpstr>
      <vt:lpstr>Public Sans Web</vt:lpstr>
      <vt:lpstr>Roboto</vt:lpstr>
      <vt:lpstr>Roboto Condensed</vt:lpstr>
      <vt:lpstr>RocheSans-Light</vt:lpstr>
      <vt:lpstr>Source Sans Pro</vt:lpstr>
      <vt:lpstr>system-ui</vt:lpstr>
      <vt:lpstr>Ubuntu</vt:lpstr>
      <vt:lpstr>var(--hcpn-font-roche-sans-bold)</vt:lpstr>
      <vt:lpstr>Verdana</vt:lpstr>
      <vt:lpstr>Wingdings</vt:lpstr>
      <vt:lpstr>Motiv Office</vt:lpstr>
      <vt:lpstr>Rastrový obrázek</vt:lpstr>
      <vt:lpstr>Patogeneze poruch gastrointestinálního traktu</vt:lpstr>
      <vt:lpstr>Osnova přednášky</vt:lpstr>
      <vt:lpstr>Prezentace aplikace PowerPoint</vt:lpstr>
      <vt:lpstr>Prezentace aplikace PowerPoint</vt:lpstr>
      <vt:lpstr>Prezentace aplikace PowerPoint</vt:lpstr>
      <vt:lpstr>Prezentace aplikace PowerPoint</vt:lpstr>
      <vt:lpstr>Onemocnění gastrointestinálního traktu </vt:lpstr>
      <vt:lpstr>Nemoci dutiny ústní </vt:lpstr>
      <vt:lpstr>Bolavé ústní koutky      Herpes simplex  (stomatitis angularis)</vt:lpstr>
      <vt:lpstr>Zubní kaz</vt:lpstr>
      <vt:lpstr>Prezentace aplikace PowerPoint</vt:lpstr>
      <vt:lpstr>Prezentace aplikace PowerPoint</vt:lpstr>
      <vt:lpstr>Paradontóza</vt:lpstr>
      <vt:lpstr>Prezentace aplikace PowerPoint</vt:lpstr>
      <vt:lpstr>Afty</vt:lpstr>
      <vt:lpstr>Tonsilitida – zánět mandlí</vt:lpstr>
      <vt:lpstr>Prezentace aplikace PowerPoint</vt:lpstr>
      <vt:lpstr>Faryngitida</vt:lpstr>
      <vt:lpstr>Reflux </vt:lpstr>
      <vt:lpstr>Prezentace aplikace PowerPoint</vt:lpstr>
      <vt:lpstr>Žaludeční vřed </vt:lpstr>
      <vt:lpstr>Prezentace aplikace PowerPoint</vt:lpstr>
      <vt:lpstr>Onemocnění jater</vt:lpstr>
      <vt:lpstr>Hepatitida</vt:lpstr>
      <vt:lpstr>Příznaky hepatitidy:</vt:lpstr>
      <vt:lpstr>Prezentace aplikace PowerPoint</vt:lpstr>
      <vt:lpstr>Steatóza</vt:lpstr>
      <vt:lpstr>Prezentace aplikace PowerPoint</vt:lpstr>
      <vt:lpstr>Cirhóza</vt:lpstr>
      <vt:lpstr>Prezentace aplikace PowerPoint</vt:lpstr>
      <vt:lpstr>Prezentace aplikace PowerPoint</vt:lpstr>
      <vt:lpstr>NAFLD – Non-Alcoholic Fatty Liver Disease</vt:lpstr>
      <vt:lpstr>NAFLD – Patofyziologie</vt:lpstr>
      <vt:lpstr>Prezentace aplikace PowerPoint</vt:lpstr>
      <vt:lpstr>Pankreatitida </vt:lpstr>
      <vt:lpstr>Žlučové kameny</vt:lpstr>
      <vt:lpstr>Prezentace aplikace PowerPoint</vt:lpstr>
      <vt:lpstr>Onemocnění střev </vt:lpstr>
      <vt:lpstr>Apendicitida </vt:lpstr>
      <vt:lpstr>Prezentace aplikace PowerPoint</vt:lpstr>
      <vt:lpstr>Prezentace aplikace PowerPoint</vt:lpstr>
      <vt:lpstr>Prezentace aplikace PowerPoint</vt:lpstr>
      <vt:lpstr>Prezentace aplikace PowerPoint</vt:lpstr>
      <vt:lpstr>Celiakie</vt:lpstr>
      <vt:lpstr>Prezentace aplikace PowerPoint</vt:lpstr>
      <vt:lpstr>Prezentace aplikace PowerPoint</vt:lpstr>
      <vt:lpstr>Prezentace aplikace PowerPoint</vt:lpstr>
      <vt:lpstr>Prezentace aplikace PowerPoint</vt:lpstr>
      <vt:lpstr>Prezentace aplikace PowerPoint</vt:lpstr>
      <vt:lpstr>Potravinové intolerance</vt:lpstr>
      <vt:lpstr>Histaminová intolerance</vt:lpstr>
      <vt:lpstr>Prezentace aplikace PowerPoint</vt:lpstr>
      <vt:lpstr>Prezentace aplikace PowerPoint</vt:lpstr>
      <vt:lpstr>Prezentace aplikace PowerPoint</vt:lpstr>
      <vt:lpstr>Alergie</vt:lpstr>
      <vt:lpstr>Prezentace aplikace PowerPoint</vt:lpstr>
      <vt:lpstr>Prezentace aplikace PowerPoint</vt:lpstr>
      <vt:lpstr>Prezentace aplikace PowerPoint</vt:lpstr>
      <vt:lpstr>Inflammatory Bowel Disease (IBD)</vt:lpstr>
      <vt:lpstr>Prezentace aplikace PowerPoint</vt:lpstr>
      <vt:lpstr>Prezentace aplikace PowerPoint</vt:lpstr>
      <vt:lpstr>Prezentace aplikace PowerPoint</vt:lpstr>
      <vt:lpstr>Prezentace aplikace PowerPoint</vt:lpstr>
      <vt:lpstr>Průjem</vt:lpstr>
      <vt:lpstr>Zácpa</vt:lpstr>
      <vt:lpstr>Infekce </vt:lpstr>
      <vt:lpstr>Hemoroidy</vt:lpstr>
      <vt:lpstr>Dekuji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Patofyziologie gastrointestinálního traktu</dc:title>
  <dc:creator>Simona Holotová</dc:creator>
  <cp:lastModifiedBy>Simona Holotová</cp:lastModifiedBy>
  <cp:revision>2</cp:revision>
  <dcterms:created xsi:type="dcterms:W3CDTF">2023-09-06T09:13:18Z</dcterms:created>
  <dcterms:modified xsi:type="dcterms:W3CDTF">2023-11-23T19:13:26Z</dcterms:modified>
</cp:coreProperties>
</file>