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56" r:id="rId2"/>
    <p:sldId id="257" r:id="rId3"/>
    <p:sldId id="258" r:id="rId4"/>
    <p:sldId id="303" r:id="rId5"/>
    <p:sldId id="304" r:id="rId6"/>
    <p:sldId id="305" r:id="rId7"/>
    <p:sldId id="306" r:id="rId8"/>
    <p:sldId id="310" r:id="rId9"/>
    <p:sldId id="311" r:id="rId10"/>
    <p:sldId id="307" r:id="rId11"/>
    <p:sldId id="321" r:id="rId12"/>
    <p:sldId id="312" r:id="rId13"/>
    <p:sldId id="318" r:id="rId14"/>
    <p:sldId id="319" r:id="rId15"/>
    <p:sldId id="309" r:id="rId16"/>
    <p:sldId id="316" r:id="rId17"/>
    <p:sldId id="317" r:id="rId18"/>
    <p:sldId id="301" r:id="rId19"/>
    <p:sldId id="271" r:id="rId20"/>
    <p:sldId id="272" r:id="rId21"/>
    <p:sldId id="289" r:id="rId22"/>
    <p:sldId id="292" r:id="rId23"/>
    <p:sldId id="291" r:id="rId24"/>
    <p:sldId id="261" r:id="rId25"/>
    <p:sldId id="342" r:id="rId26"/>
    <p:sldId id="344" r:id="rId27"/>
    <p:sldId id="260" r:id="rId28"/>
    <p:sldId id="343" r:id="rId29"/>
    <p:sldId id="322" r:id="rId30"/>
    <p:sldId id="263" r:id="rId31"/>
    <p:sldId id="259" r:id="rId32"/>
    <p:sldId id="323" r:id="rId33"/>
    <p:sldId id="359" r:id="rId34"/>
    <p:sldId id="337" r:id="rId35"/>
    <p:sldId id="328" r:id="rId36"/>
    <p:sldId id="354" r:id="rId37"/>
    <p:sldId id="355" r:id="rId38"/>
    <p:sldId id="338" r:id="rId39"/>
    <p:sldId id="329" r:id="rId40"/>
    <p:sldId id="300" r:id="rId41"/>
    <p:sldId id="293" r:id="rId42"/>
    <p:sldId id="294" r:id="rId43"/>
    <p:sldId id="324" r:id="rId44"/>
    <p:sldId id="269" r:id="rId45"/>
    <p:sldId id="270" r:id="rId46"/>
    <p:sldId id="345" r:id="rId47"/>
    <p:sldId id="325" r:id="rId48"/>
    <p:sldId id="326" r:id="rId49"/>
    <p:sldId id="353" r:id="rId50"/>
    <p:sldId id="327" r:id="rId51"/>
    <p:sldId id="347" r:id="rId52"/>
    <p:sldId id="336" r:id="rId53"/>
    <p:sldId id="346" r:id="rId54"/>
    <p:sldId id="341" r:id="rId55"/>
    <p:sldId id="340" r:id="rId56"/>
    <p:sldId id="264" r:id="rId57"/>
    <p:sldId id="357" r:id="rId58"/>
    <p:sldId id="265" r:id="rId59"/>
    <p:sldId id="352" r:id="rId60"/>
    <p:sldId id="356" r:id="rId61"/>
    <p:sldId id="266" r:id="rId62"/>
    <p:sldId id="351" r:id="rId63"/>
    <p:sldId id="350" r:id="rId64"/>
    <p:sldId id="267" r:id="rId65"/>
    <p:sldId id="349" r:id="rId66"/>
    <p:sldId id="268" r:id="rId67"/>
    <p:sldId id="348" r:id="rId68"/>
    <p:sldId id="302"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777D6-37ED-4247-A0DA-58ADB90916A8}" v="210" dt="2023-10-16T07:58:01.450"/>
  </p1510:revLst>
</p1510:revInfo>
</file>

<file path=ppt/tableStyles.xml><?xml version="1.0" encoding="utf-8"?>
<a:tblStyleLst xmlns:a="http://schemas.openxmlformats.org/drawingml/2006/main" def="{5C22544A-7EE6-4342-B048-85BDC9FD1C3A}">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379" autoAdjust="0"/>
  </p:normalViewPr>
  <p:slideViewPr>
    <p:cSldViewPr snapToGrid="0">
      <p:cViewPr varScale="1">
        <p:scale>
          <a:sx n="39" d="100"/>
          <a:sy n="39" d="100"/>
        </p:scale>
        <p:origin x="17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 Holotová" userId="b52520ac-2df7-4413-b79d-17fea5c8fd1c" providerId="ADAL" clId="{5A9777D6-37ED-4247-A0DA-58ADB90916A8}"/>
    <pc:docChg chg="undo redo custSel addSld delSld modSld sldOrd">
      <pc:chgData name="Simona Holotová" userId="b52520ac-2df7-4413-b79d-17fea5c8fd1c" providerId="ADAL" clId="{5A9777D6-37ED-4247-A0DA-58ADB90916A8}" dt="2023-10-16T07:58:46.465" v="2645"/>
      <pc:docMkLst>
        <pc:docMk/>
      </pc:docMkLst>
      <pc:sldChg chg="delSp modSp mod modNotesTx">
        <pc:chgData name="Simona Holotová" userId="b52520ac-2df7-4413-b79d-17fea5c8fd1c" providerId="ADAL" clId="{5A9777D6-37ED-4247-A0DA-58ADB90916A8}" dt="2023-10-12T17:20:15.155" v="1916" actId="207"/>
        <pc:sldMkLst>
          <pc:docMk/>
          <pc:sldMk cId="489431214" sldId="259"/>
        </pc:sldMkLst>
        <pc:picChg chg="del">
          <ac:chgData name="Simona Holotová" userId="b52520ac-2df7-4413-b79d-17fea5c8fd1c" providerId="ADAL" clId="{5A9777D6-37ED-4247-A0DA-58ADB90916A8}" dt="2023-10-12T16:29:05.413" v="16" actId="478"/>
          <ac:picMkLst>
            <pc:docMk/>
            <pc:sldMk cId="489431214" sldId="259"/>
            <ac:picMk id="7" creationId="{EAB907AA-22A9-E09B-87AB-B28193EB6EAA}"/>
          </ac:picMkLst>
        </pc:picChg>
        <pc:picChg chg="mod">
          <ac:chgData name="Simona Holotová" userId="b52520ac-2df7-4413-b79d-17fea5c8fd1c" providerId="ADAL" clId="{5A9777D6-37ED-4247-A0DA-58ADB90916A8}" dt="2023-10-12T17:20:15.155" v="1916" actId="207"/>
          <ac:picMkLst>
            <pc:docMk/>
            <pc:sldMk cId="489431214" sldId="259"/>
            <ac:picMk id="8" creationId="{6A1F4667-0920-A4ED-48A4-5C274B818477}"/>
          </ac:picMkLst>
        </pc:picChg>
      </pc:sldChg>
      <pc:sldChg chg="delSp modSp mod ord modNotesTx">
        <pc:chgData name="Simona Holotová" userId="b52520ac-2df7-4413-b79d-17fea5c8fd1c" providerId="ADAL" clId="{5A9777D6-37ED-4247-A0DA-58ADB90916A8}" dt="2023-10-12T17:18:46.882" v="1787"/>
        <pc:sldMkLst>
          <pc:docMk/>
          <pc:sldMk cId="1056198233" sldId="260"/>
        </pc:sldMkLst>
        <pc:spChg chg="mod">
          <ac:chgData name="Simona Holotová" userId="b52520ac-2df7-4413-b79d-17fea5c8fd1c" providerId="ADAL" clId="{5A9777D6-37ED-4247-A0DA-58ADB90916A8}" dt="2023-10-12T17:05:29.096" v="1539" actId="1036"/>
          <ac:spMkLst>
            <pc:docMk/>
            <pc:sldMk cId="1056198233" sldId="260"/>
            <ac:spMk id="2" creationId="{136FEB68-30EF-C5B0-7278-7C656DE22804}"/>
          </ac:spMkLst>
        </pc:spChg>
        <pc:spChg chg="mod">
          <ac:chgData name="Simona Holotová" userId="b52520ac-2df7-4413-b79d-17fea5c8fd1c" providerId="ADAL" clId="{5A9777D6-37ED-4247-A0DA-58ADB90916A8}" dt="2023-10-12T17:08:10.509" v="1585" actId="20577"/>
          <ac:spMkLst>
            <pc:docMk/>
            <pc:sldMk cId="1056198233" sldId="260"/>
            <ac:spMk id="3" creationId="{B26CBBAF-FB1E-9AD3-090A-3C8225C9771C}"/>
          </ac:spMkLst>
        </pc:spChg>
        <pc:picChg chg="del mod">
          <ac:chgData name="Simona Holotová" userId="b52520ac-2df7-4413-b79d-17fea5c8fd1c" providerId="ADAL" clId="{5A9777D6-37ED-4247-A0DA-58ADB90916A8}" dt="2023-10-12T16:54:40.821" v="1209" actId="478"/>
          <ac:picMkLst>
            <pc:docMk/>
            <pc:sldMk cId="1056198233" sldId="260"/>
            <ac:picMk id="6" creationId="{90842C40-8BD6-3D31-2AE7-9AB5B658EADC}"/>
          </ac:picMkLst>
        </pc:picChg>
        <pc:picChg chg="del mod">
          <ac:chgData name="Simona Holotová" userId="b52520ac-2df7-4413-b79d-17fea5c8fd1c" providerId="ADAL" clId="{5A9777D6-37ED-4247-A0DA-58ADB90916A8}" dt="2023-10-12T16:56:28.569" v="1325" actId="478"/>
          <ac:picMkLst>
            <pc:docMk/>
            <pc:sldMk cId="1056198233" sldId="260"/>
            <ac:picMk id="8" creationId="{97D15217-35C6-C988-C576-9FEF01A9CA8F}"/>
          </ac:picMkLst>
        </pc:picChg>
        <pc:picChg chg="del mod">
          <ac:chgData name="Simona Holotová" userId="b52520ac-2df7-4413-b79d-17fea5c8fd1c" providerId="ADAL" clId="{5A9777D6-37ED-4247-A0DA-58ADB90916A8}" dt="2023-10-12T16:57:52.751" v="1332" actId="21"/>
          <ac:picMkLst>
            <pc:docMk/>
            <pc:sldMk cId="1056198233" sldId="260"/>
            <ac:picMk id="10" creationId="{963DD6D9-2227-F511-9946-1ED7C4ED0DA5}"/>
          </ac:picMkLst>
        </pc:picChg>
      </pc:sldChg>
      <pc:sldChg chg="addSp modSp mod">
        <pc:chgData name="Simona Holotová" userId="b52520ac-2df7-4413-b79d-17fea5c8fd1c" providerId="ADAL" clId="{5A9777D6-37ED-4247-A0DA-58ADB90916A8}" dt="2023-10-12T18:14:28.244" v="2507" actId="1076"/>
        <pc:sldMkLst>
          <pc:docMk/>
          <pc:sldMk cId="3922543292" sldId="264"/>
        </pc:sldMkLst>
        <pc:spChg chg="mod">
          <ac:chgData name="Simona Holotová" userId="b52520ac-2df7-4413-b79d-17fea5c8fd1c" providerId="ADAL" clId="{5A9777D6-37ED-4247-A0DA-58ADB90916A8}" dt="2023-10-12T18:14:19.801" v="2506" actId="404"/>
          <ac:spMkLst>
            <pc:docMk/>
            <pc:sldMk cId="3922543292" sldId="264"/>
            <ac:spMk id="3" creationId="{0491E2E5-704F-D347-85AF-D6C3D6EC27F9}"/>
          </ac:spMkLst>
        </pc:spChg>
        <pc:picChg chg="add mod">
          <ac:chgData name="Simona Holotová" userId="b52520ac-2df7-4413-b79d-17fea5c8fd1c" providerId="ADAL" clId="{5A9777D6-37ED-4247-A0DA-58ADB90916A8}" dt="2023-10-12T18:14:28.244" v="2507" actId="1076"/>
          <ac:picMkLst>
            <pc:docMk/>
            <pc:sldMk cId="3922543292" sldId="264"/>
            <ac:picMk id="4" creationId="{B9258075-B1E1-2E90-23F9-80C17966AAEE}"/>
          </ac:picMkLst>
        </pc:picChg>
      </pc:sldChg>
      <pc:sldChg chg="addSp modSp mod">
        <pc:chgData name="Simona Holotová" userId="b52520ac-2df7-4413-b79d-17fea5c8fd1c" providerId="ADAL" clId="{5A9777D6-37ED-4247-A0DA-58ADB90916A8}" dt="2023-10-12T17:49:37.057" v="2233" actId="1076"/>
        <pc:sldMkLst>
          <pc:docMk/>
          <pc:sldMk cId="2754431555" sldId="268"/>
        </pc:sldMkLst>
        <pc:picChg chg="add mod">
          <ac:chgData name="Simona Holotová" userId="b52520ac-2df7-4413-b79d-17fea5c8fd1c" providerId="ADAL" clId="{5A9777D6-37ED-4247-A0DA-58ADB90916A8}" dt="2023-10-12T17:49:37.057" v="2233" actId="1076"/>
          <ac:picMkLst>
            <pc:docMk/>
            <pc:sldMk cId="2754431555" sldId="268"/>
            <ac:picMk id="4" creationId="{CD3A35BC-6946-0719-002F-B7E5BE5EF9DB}"/>
          </ac:picMkLst>
        </pc:picChg>
      </pc:sldChg>
      <pc:sldChg chg="addSp delSp modSp mod delAnim modAnim">
        <pc:chgData name="Simona Holotová" userId="b52520ac-2df7-4413-b79d-17fea5c8fd1c" providerId="ADAL" clId="{5A9777D6-37ED-4247-A0DA-58ADB90916A8}" dt="2023-10-12T17:31:45.856" v="2064" actId="1036"/>
        <pc:sldMkLst>
          <pc:docMk/>
          <pc:sldMk cId="521661861" sldId="269"/>
        </pc:sldMkLst>
        <pc:spChg chg="mod">
          <ac:chgData name="Simona Holotová" userId="b52520ac-2df7-4413-b79d-17fea5c8fd1c" providerId="ADAL" clId="{5A9777D6-37ED-4247-A0DA-58ADB90916A8}" dt="2023-10-12T17:31:45.856" v="2064" actId="1036"/>
          <ac:spMkLst>
            <pc:docMk/>
            <pc:sldMk cId="521661861" sldId="269"/>
            <ac:spMk id="2" creationId="{9D8B8573-6F8B-4586-DE70-690CFD4080AA}"/>
          </ac:spMkLst>
        </pc:spChg>
        <pc:spChg chg="mod">
          <ac:chgData name="Simona Holotová" userId="b52520ac-2df7-4413-b79d-17fea5c8fd1c" providerId="ADAL" clId="{5A9777D6-37ED-4247-A0DA-58ADB90916A8}" dt="2023-10-12T17:31:36.310" v="2056" actId="1076"/>
          <ac:spMkLst>
            <pc:docMk/>
            <pc:sldMk cId="521661861" sldId="269"/>
            <ac:spMk id="3" creationId="{E9A05BDD-2FB8-7EE9-B348-7D3555C3D23B}"/>
          </ac:spMkLst>
        </pc:spChg>
        <pc:picChg chg="add del mod">
          <ac:chgData name="Simona Holotová" userId="b52520ac-2df7-4413-b79d-17fea5c8fd1c" providerId="ADAL" clId="{5A9777D6-37ED-4247-A0DA-58ADB90916A8}" dt="2023-10-12T17:31:17.557" v="2051" actId="478"/>
          <ac:picMkLst>
            <pc:docMk/>
            <pc:sldMk cId="521661861" sldId="269"/>
            <ac:picMk id="4" creationId="{7709FF53-E91C-AB8F-8C96-CE1C491A8F17}"/>
          </ac:picMkLst>
        </pc:picChg>
        <pc:picChg chg="add mod">
          <ac:chgData name="Simona Holotová" userId="b52520ac-2df7-4413-b79d-17fea5c8fd1c" providerId="ADAL" clId="{5A9777D6-37ED-4247-A0DA-58ADB90916A8}" dt="2023-10-12T17:31:40.638" v="2058" actId="1076"/>
          <ac:picMkLst>
            <pc:docMk/>
            <pc:sldMk cId="521661861" sldId="269"/>
            <ac:picMk id="5" creationId="{4C44FA64-F4E8-4585-FAB6-15DB1A4B48CF}"/>
          </ac:picMkLst>
        </pc:picChg>
      </pc:sldChg>
      <pc:sldChg chg="del">
        <pc:chgData name="Simona Holotová" userId="b52520ac-2df7-4413-b79d-17fea5c8fd1c" providerId="ADAL" clId="{5A9777D6-37ED-4247-A0DA-58ADB90916A8}" dt="2023-10-12T16:25:32.312" v="0" actId="47"/>
        <pc:sldMkLst>
          <pc:docMk/>
          <pc:sldMk cId="0" sldId="288"/>
        </pc:sldMkLst>
      </pc:sldChg>
      <pc:sldChg chg="modSp mod ord">
        <pc:chgData name="Simona Holotová" userId="b52520ac-2df7-4413-b79d-17fea5c8fd1c" providerId="ADAL" clId="{5A9777D6-37ED-4247-A0DA-58ADB90916A8}" dt="2023-10-12T16:28:38.086" v="13"/>
        <pc:sldMkLst>
          <pc:docMk/>
          <pc:sldMk cId="0" sldId="291"/>
        </pc:sldMkLst>
        <pc:spChg chg="mod">
          <ac:chgData name="Simona Holotová" userId="b52520ac-2df7-4413-b79d-17fea5c8fd1c" providerId="ADAL" clId="{5A9777D6-37ED-4247-A0DA-58ADB90916A8}" dt="2023-10-12T16:25:53.838" v="11" actId="20577"/>
          <ac:spMkLst>
            <pc:docMk/>
            <pc:sldMk cId="0" sldId="291"/>
            <ac:spMk id="67587" creationId="{0C38CF65-69E3-5209-9CD9-F376FEA6D355}"/>
          </ac:spMkLst>
        </pc:spChg>
      </pc:sldChg>
      <pc:sldChg chg="modSp mod">
        <pc:chgData name="Simona Holotová" userId="b52520ac-2df7-4413-b79d-17fea5c8fd1c" providerId="ADAL" clId="{5A9777D6-37ED-4247-A0DA-58ADB90916A8}" dt="2023-10-12T17:26:14.245" v="2039" actId="20577"/>
        <pc:sldMkLst>
          <pc:docMk/>
          <pc:sldMk cId="0" sldId="293"/>
        </pc:sldMkLst>
        <pc:spChg chg="mod">
          <ac:chgData name="Simona Holotová" userId="b52520ac-2df7-4413-b79d-17fea5c8fd1c" providerId="ADAL" clId="{5A9777D6-37ED-4247-A0DA-58ADB90916A8}" dt="2023-10-12T17:24:27.999" v="2002" actId="20577"/>
          <ac:spMkLst>
            <pc:docMk/>
            <pc:sldMk cId="0" sldId="293"/>
            <ac:spMk id="52227" creationId="{1F3E6269-BBE2-0C2E-B446-C5EED8DBA4EF}"/>
          </ac:spMkLst>
        </pc:spChg>
        <pc:spChg chg="mod">
          <ac:chgData name="Simona Holotová" userId="b52520ac-2df7-4413-b79d-17fea5c8fd1c" providerId="ADAL" clId="{5A9777D6-37ED-4247-A0DA-58ADB90916A8}" dt="2023-10-12T17:26:14.245" v="2039" actId="20577"/>
          <ac:spMkLst>
            <pc:docMk/>
            <pc:sldMk cId="0" sldId="293"/>
            <ac:spMk id="52228" creationId="{4A31F33A-C1C3-A1F0-56ED-5D5A10149980}"/>
          </ac:spMkLst>
        </pc:spChg>
        <pc:picChg chg="mod">
          <ac:chgData name="Simona Holotová" userId="b52520ac-2df7-4413-b79d-17fea5c8fd1c" providerId="ADAL" clId="{5A9777D6-37ED-4247-A0DA-58ADB90916A8}" dt="2023-10-12T17:24:41.651" v="2008" actId="1076"/>
          <ac:picMkLst>
            <pc:docMk/>
            <pc:sldMk cId="0" sldId="293"/>
            <ac:picMk id="52229" creationId="{7FB9BC69-E2BA-555E-3CAE-D6D6B22A5721}"/>
          </ac:picMkLst>
        </pc:picChg>
      </pc:sldChg>
      <pc:sldChg chg="delSp modSp mod">
        <pc:chgData name="Simona Holotová" userId="b52520ac-2df7-4413-b79d-17fea5c8fd1c" providerId="ADAL" clId="{5A9777D6-37ED-4247-A0DA-58ADB90916A8}" dt="2023-10-12T17:28:04.893" v="2049" actId="1076"/>
        <pc:sldMkLst>
          <pc:docMk/>
          <pc:sldMk cId="0" sldId="294"/>
        </pc:sldMkLst>
        <pc:spChg chg="mod">
          <ac:chgData name="Simona Holotová" userId="b52520ac-2df7-4413-b79d-17fea5c8fd1c" providerId="ADAL" clId="{5A9777D6-37ED-4247-A0DA-58ADB90916A8}" dt="2023-10-12T17:28:04.893" v="2049" actId="1076"/>
          <ac:spMkLst>
            <pc:docMk/>
            <pc:sldMk cId="0" sldId="294"/>
            <ac:spMk id="5" creationId="{A3738064-7668-AEEC-73B5-FB6E29BD9C13}"/>
          </ac:spMkLst>
        </pc:spChg>
        <pc:spChg chg="mod">
          <ac:chgData name="Simona Holotová" userId="b52520ac-2df7-4413-b79d-17fea5c8fd1c" providerId="ADAL" clId="{5A9777D6-37ED-4247-A0DA-58ADB90916A8}" dt="2023-10-12T17:27:32.470" v="2046" actId="1076"/>
          <ac:spMkLst>
            <pc:docMk/>
            <pc:sldMk cId="0" sldId="294"/>
            <ac:spMk id="54274" creationId="{9F1193E7-4694-EAF6-EF5D-044CE533DCF1}"/>
          </ac:spMkLst>
        </pc:spChg>
        <pc:spChg chg="mod">
          <ac:chgData name="Simona Holotová" userId="b52520ac-2df7-4413-b79d-17fea5c8fd1c" providerId="ADAL" clId="{5A9777D6-37ED-4247-A0DA-58ADB90916A8}" dt="2023-10-12T17:28:04.893" v="2049" actId="1076"/>
          <ac:spMkLst>
            <pc:docMk/>
            <pc:sldMk cId="0" sldId="294"/>
            <ac:spMk id="54277" creationId="{385D9A99-4CF2-E977-40AA-D0335BEC19C6}"/>
          </ac:spMkLst>
        </pc:spChg>
        <pc:spChg chg="mod">
          <ac:chgData name="Simona Holotová" userId="b52520ac-2df7-4413-b79d-17fea5c8fd1c" providerId="ADAL" clId="{5A9777D6-37ED-4247-A0DA-58ADB90916A8}" dt="2023-10-12T17:28:04.893" v="2049" actId="1076"/>
          <ac:spMkLst>
            <pc:docMk/>
            <pc:sldMk cId="0" sldId="294"/>
            <ac:spMk id="54278" creationId="{40458D54-82F5-0B40-C878-02F4CBA7A6E3}"/>
          </ac:spMkLst>
        </pc:spChg>
        <pc:spChg chg="mod">
          <ac:chgData name="Simona Holotová" userId="b52520ac-2df7-4413-b79d-17fea5c8fd1c" providerId="ADAL" clId="{5A9777D6-37ED-4247-A0DA-58ADB90916A8}" dt="2023-10-12T17:28:04.893" v="2049" actId="1076"/>
          <ac:spMkLst>
            <pc:docMk/>
            <pc:sldMk cId="0" sldId="294"/>
            <ac:spMk id="54280" creationId="{5133E5B3-BEA7-6B58-FF5D-810C1995F48E}"/>
          </ac:spMkLst>
        </pc:spChg>
        <pc:spChg chg="del">
          <ac:chgData name="Simona Holotová" userId="b52520ac-2df7-4413-b79d-17fea5c8fd1c" providerId="ADAL" clId="{5A9777D6-37ED-4247-A0DA-58ADB90916A8}" dt="2023-10-12T17:27:24.324" v="2043" actId="478"/>
          <ac:spMkLst>
            <pc:docMk/>
            <pc:sldMk cId="0" sldId="294"/>
            <ac:spMk id="54281" creationId="{8A2A5663-0DDC-4565-F164-83AEA9282B6A}"/>
          </ac:spMkLst>
        </pc:spChg>
        <pc:picChg chg="mod">
          <ac:chgData name="Simona Holotová" userId="b52520ac-2df7-4413-b79d-17fea5c8fd1c" providerId="ADAL" clId="{5A9777D6-37ED-4247-A0DA-58ADB90916A8}" dt="2023-10-12T17:28:04.893" v="2049" actId="1076"/>
          <ac:picMkLst>
            <pc:docMk/>
            <pc:sldMk cId="0" sldId="294"/>
            <ac:picMk id="4" creationId="{8806849D-4FEC-EE37-A025-4F78B5FBE8B8}"/>
          </ac:picMkLst>
        </pc:picChg>
      </pc:sldChg>
      <pc:sldChg chg="modSp ord">
        <pc:chgData name="Simona Holotová" userId="b52520ac-2df7-4413-b79d-17fea5c8fd1c" providerId="ADAL" clId="{5A9777D6-37ED-4247-A0DA-58ADB90916A8}" dt="2023-10-12T17:19:57.732" v="1915" actId="1035"/>
        <pc:sldMkLst>
          <pc:docMk/>
          <pc:sldMk cId="1833448722" sldId="322"/>
        </pc:sldMkLst>
        <pc:picChg chg="mod">
          <ac:chgData name="Simona Holotová" userId="b52520ac-2df7-4413-b79d-17fea5c8fd1c" providerId="ADAL" clId="{5A9777D6-37ED-4247-A0DA-58ADB90916A8}" dt="2023-10-12T17:19:57.732" v="1915" actId="1035"/>
          <ac:picMkLst>
            <pc:docMk/>
            <pc:sldMk cId="1833448722" sldId="322"/>
            <ac:picMk id="1026" creationId="{D2FB02DA-9415-B9BB-8794-239A330A8A1C}"/>
          </ac:picMkLst>
        </pc:picChg>
      </pc:sldChg>
      <pc:sldChg chg="modSp mod">
        <pc:chgData name="Simona Holotová" userId="b52520ac-2df7-4413-b79d-17fea5c8fd1c" providerId="ADAL" clId="{5A9777D6-37ED-4247-A0DA-58ADB90916A8}" dt="2023-10-12T17:34:05.375" v="2085" actId="1076"/>
        <pc:sldMkLst>
          <pc:docMk/>
          <pc:sldMk cId="332371161" sldId="325"/>
        </pc:sldMkLst>
        <pc:spChg chg="mod">
          <ac:chgData name="Simona Holotová" userId="b52520ac-2df7-4413-b79d-17fea5c8fd1c" providerId="ADAL" clId="{5A9777D6-37ED-4247-A0DA-58ADB90916A8}" dt="2023-10-12T17:33:55.108" v="2084"/>
          <ac:spMkLst>
            <pc:docMk/>
            <pc:sldMk cId="332371161" sldId="325"/>
            <ac:spMk id="3" creationId="{8C01C5D0-EF11-24D2-1F07-4D78BD67E8D0}"/>
          </ac:spMkLst>
        </pc:spChg>
        <pc:picChg chg="mod">
          <ac:chgData name="Simona Holotová" userId="b52520ac-2df7-4413-b79d-17fea5c8fd1c" providerId="ADAL" clId="{5A9777D6-37ED-4247-A0DA-58ADB90916A8}" dt="2023-10-12T17:34:05.375" v="2085" actId="1076"/>
          <ac:picMkLst>
            <pc:docMk/>
            <pc:sldMk cId="332371161" sldId="325"/>
            <ac:picMk id="2" creationId="{939098F2-4677-98C6-3542-4BA1D56BCEA4}"/>
          </ac:picMkLst>
        </pc:picChg>
      </pc:sldChg>
      <pc:sldChg chg="addSp modSp mod modAnim">
        <pc:chgData name="Simona Holotová" userId="b52520ac-2df7-4413-b79d-17fea5c8fd1c" providerId="ADAL" clId="{5A9777D6-37ED-4247-A0DA-58ADB90916A8}" dt="2023-10-12T17:34:41.919" v="2092" actId="1076"/>
        <pc:sldMkLst>
          <pc:docMk/>
          <pc:sldMk cId="3442553575" sldId="326"/>
        </pc:sldMkLst>
        <pc:spChg chg="mod">
          <ac:chgData name="Simona Holotová" userId="b52520ac-2df7-4413-b79d-17fea5c8fd1c" providerId="ADAL" clId="{5A9777D6-37ED-4247-A0DA-58ADB90916A8}" dt="2023-10-12T17:34:34.655" v="2090" actId="1076"/>
          <ac:spMkLst>
            <pc:docMk/>
            <pc:sldMk cId="3442553575" sldId="326"/>
            <ac:spMk id="2" creationId="{6C9E9993-1329-CFAA-A6E0-39C8E720F1A1}"/>
          </ac:spMkLst>
        </pc:spChg>
        <pc:spChg chg="mod">
          <ac:chgData name="Simona Holotová" userId="b52520ac-2df7-4413-b79d-17fea5c8fd1c" providerId="ADAL" clId="{5A9777D6-37ED-4247-A0DA-58ADB90916A8}" dt="2023-10-12T17:34:31.112" v="2089" actId="1076"/>
          <ac:spMkLst>
            <pc:docMk/>
            <pc:sldMk cId="3442553575" sldId="326"/>
            <ac:spMk id="3" creationId="{75F878F9-FDFF-C48C-FD53-6C85D94E3CEF}"/>
          </ac:spMkLst>
        </pc:spChg>
        <pc:picChg chg="add mod">
          <ac:chgData name="Simona Holotová" userId="b52520ac-2df7-4413-b79d-17fea5c8fd1c" providerId="ADAL" clId="{5A9777D6-37ED-4247-A0DA-58ADB90916A8}" dt="2023-10-12T17:34:41.919" v="2092" actId="1076"/>
          <ac:picMkLst>
            <pc:docMk/>
            <pc:sldMk cId="3442553575" sldId="326"/>
            <ac:picMk id="4" creationId="{93CCADB6-D763-92D0-EF3D-2293D178132B}"/>
          </ac:picMkLst>
        </pc:picChg>
      </pc:sldChg>
      <pc:sldChg chg="addSp delSp modSp mod modNotesTx">
        <pc:chgData name="Simona Holotová" userId="b52520ac-2df7-4413-b79d-17fea5c8fd1c" providerId="ADAL" clId="{5A9777D6-37ED-4247-A0DA-58ADB90916A8}" dt="2023-10-12T17:44:25.149" v="2185" actId="478"/>
        <pc:sldMkLst>
          <pc:docMk/>
          <pc:sldMk cId="2080161684" sldId="327"/>
        </pc:sldMkLst>
        <pc:spChg chg="mod">
          <ac:chgData name="Simona Holotová" userId="b52520ac-2df7-4413-b79d-17fea5c8fd1c" providerId="ADAL" clId="{5A9777D6-37ED-4247-A0DA-58ADB90916A8}" dt="2023-10-12T17:42:31.867" v="2173" actId="20577"/>
          <ac:spMkLst>
            <pc:docMk/>
            <pc:sldMk cId="2080161684" sldId="327"/>
            <ac:spMk id="3" creationId="{75F878F9-FDFF-C48C-FD53-6C85D94E3CEF}"/>
          </ac:spMkLst>
        </pc:spChg>
        <pc:picChg chg="add mod">
          <ac:chgData name="Simona Holotová" userId="b52520ac-2df7-4413-b79d-17fea5c8fd1c" providerId="ADAL" clId="{5A9777D6-37ED-4247-A0DA-58ADB90916A8}" dt="2023-10-12T17:44:10.045" v="2181" actId="1076"/>
          <ac:picMkLst>
            <pc:docMk/>
            <pc:sldMk cId="2080161684" sldId="327"/>
            <ac:picMk id="5" creationId="{DC18BCDD-D293-65EF-77CB-1A1266D741C5}"/>
          </ac:picMkLst>
        </pc:picChg>
        <pc:picChg chg="add del mod">
          <ac:chgData name="Simona Holotová" userId="b52520ac-2df7-4413-b79d-17fea5c8fd1c" providerId="ADAL" clId="{5A9777D6-37ED-4247-A0DA-58ADB90916A8}" dt="2023-10-12T17:44:25.149" v="2185" actId="478"/>
          <ac:picMkLst>
            <pc:docMk/>
            <pc:sldMk cId="2080161684" sldId="327"/>
            <ac:picMk id="6" creationId="{93B978D5-AB1C-D746-FD5D-65555B5F2E00}"/>
          </ac:picMkLst>
        </pc:picChg>
        <pc:picChg chg="add del mod">
          <ac:chgData name="Simona Holotová" userId="b52520ac-2df7-4413-b79d-17fea5c8fd1c" providerId="ADAL" clId="{5A9777D6-37ED-4247-A0DA-58ADB90916A8}" dt="2023-10-12T17:44:00.583" v="2179" actId="21"/>
          <ac:picMkLst>
            <pc:docMk/>
            <pc:sldMk cId="2080161684" sldId="327"/>
            <ac:picMk id="4098" creationId="{F73B0DDD-27C8-51D6-2877-95BE4DCFD732}"/>
          </ac:picMkLst>
        </pc:picChg>
        <pc:picChg chg="add del">
          <ac:chgData name="Simona Holotová" userId="b52520ac-2df7-4413-b79d-17fea5c8fd1c" providerId="ADAL" clId="{5A9777D6-37ED-4247-A0DA-58ADB90916A8}" dt="2023-10-12T17:43:06.269" v="2175" actId="21"/>
          <ac:picMkLst>
            <pc:docMk/>
            <pc:sldMk cId="2080161684" sldId="327"/>
            <ac:picMk id="4100" creationId="{52F95711-2243-2171-E5C9-DA4C0255E949}"/>
          </ac:picMkLst>
        </pc:picChg>
      </pc:sldChg>
      <pc:sldChg chg="modSp mod">
        <pc:chgData name="Simona Holotová" userId="b52520ac-2df7-4413-b79d-17fea5c8fd1c" providerId="ADAL" clId="{5A9777D6-37ED-4247-A0DA-58ADB90916A8}" dt="2023-10-12T18:01:00.187" v="2398" actId="20577"/>
        <pc:sldMkLst>
          <pc:docMk/>
          <pc:sldMk cId="2613159674" sldId="328"/>
        </pc:sldMkLst>
        <pc:spChg chg="mod">
          <ac:chgData name="Simona Holotová" userId="b52520ac-2df7-4413-b79d-17fea5c8fd1c" providerId="ADAL" clId="{5A9777D6-37ED-4247-A0DA-58ADB90916A8}" dt="2023-10-12T18:01:00.187" v="2398" actId="20577"/>
          <ac:spMkLst>
            <pc:docMk/>
            <pc:sldMk cId="2613159674" sldId="328"/>
            <ac:spMk id="3" creationId="{75F878F9-FDFF-C48C-FD53-6C85D94E3CEF}"/>
          </ac:spMkLst>
        </pc:spChg>
      </pc:sldChg>
      <pc:sldChg chg="modSp mod">
        <pc:chgData name="Simona Holotová" userId="b52520ac-2df7-4413-b79d-17fea5c8fd1c" providerId="ADAL" clId="{5A9777D6-37ED-4247-A0DA-58ADB90916A8}" dt="2023-10-12T17:35:25.193" v="2093" actId="1076"/>
        <pc:sldMkLst>
          <pc:docMk/>
          <pc:sldMk cId="2389772946" sldId="336"/>
        </pc:sldMkLst>
        <pc:spChg chg="mod">
          <ac:chgData name="Simona Holotová" userId="b52520ac-2df7-4413-b79d-17fea5c8fd1c" providerId="ADAL" clId="{5A9777D6-37ED-4247-A0DA-58ADB90916A8}" dt="2023-10-12T17:35:25.193" v="2093" actId="1076"/>
          <ac:spMkLst>
            <pc:docMk/>
            <pc:sldMk cId="2389772946" sldId="336"/>
            <ac:spMk id="3" creationId="{440BDE06-854F-1E28-3395-088F9702444F}"/>
          </ac:spMkLst>
        </pc:spChg>
        <pc:spChg chg="mod">
          <ac:chgData name="Simona Holotová" userId="b52520ac-2df7-4413-b79d-17fea5c8fd1c" providerId="ADAL" clId="{5A9777D6-37ED-4247-A0DA-58ADB90916A8}" dt="2023-10-12T17:35:25.193" v="2093" actId="1076"/>
          <ac:spMkLst>
            <pc:docMk/>
            <pc:sldMk cId="2389772946" sldId="336"/>
            <ac:spMk id="4" creationId="{B16A49AE-710A-2CEE-D846-E73DF499378C}"/>
          </ac:spMkLst>
        </pc:spChg>
        <pc:spChg chg="mod">
          <ac:chgData name="Simona Holotová" userId="b52520ac-2df7-4413-b79d-17fea5c8fd1c" providerId="ADAL" clId="{5A9777D6-37ED-4247-A0DA-58ADB90916A8}" dt="2023-10-12T17:35:25.193" v="2093" actId="1076"/>
          <ac:spMkLst>
            <pc:docMk/>
            <pc:sldMk cId="2389772946" sldId="336"/>
            <ac:spMk id="5" creationId="{C2765FBE-5887-B333-3AFE-2A8A783CC932}"/>
          </ac:spMkLst>
        </pc:spChg>
        <pc:spChg chg="mod">
          <ac:chgData name="Simona Holotová" userId="b52520ac-2df7-4413-b79d-17fea5c8fd1c" providerId="ADAL" clId="{5A9777D6-37ED-4247-A0DA-58ADB90916A8}" dt="2023-10-12T17:35:25.193" v="2093" actId="1076"/>
          <ac:spMkLst>
            <pc:docMk/>
            <pc:sldMk cId="2389772946" sldId="336"/>
            <ac:spMk id="6" creationId="{17D2A2C8-1938-35DB-F35C-79F356475594}"/>
          </ac:spMkLst>
        </pc:spChg>
      </pc:sldChg>
      <pc:sldChg chg="modSp mod">
        <pc:chgData name="Simona Holotová" userId="b52520ac-2df7-4413-b79d-17fea5c8fd1c" providerId="ADAL" clId="{5A9777D6-37ED-4247-A0DA-58ADB90916A8}" dt="2023-10-12T17:46:58.151" v="2228" actId="20577"/>
        <pc:sldMkLst>
          <pc:docMk/>
          <pc:sldMk cId="4056647206" sldId="341"/>
        </pc:sldMkLst>
        <pc:graphicFrameChg chg="modGraphic">
          <ac:chgData name="Simona Holotová" userId="b52520ac-2df7-4413-b79d-17fea5c8fd1c" providerId="ADAL" clId="{5A9777D6-37ED-4247-A0DA-58ADB90916A8}" dt="2023-10-12T17:46:58.151" v="2228" actId="20577"/>
          <ac:graphicFrameMkLst>
            <pc:docMk/>
            <pc:sldMk cId="4056647206" sldId="341"/>
            <ac:graphicFrameMk id="2" creationId="{DF312D7C-FEBE-35CC-D0AD-2487FB3E6690}"/>
          </ac:graphicFrameMkLst>
        </pc:graphicFrameChg>
      </pc:sldChg>
      <pc:sldChg chg="addSp delSp modSp new mod ord modNotesTx">
        <pc:chgData name="Simona Holotová" userId="b52520ac-2df7-4413-b79d-17fea5c8fd1c" providerId="ADAL" clId="{5A9777D6-37ED-4247-A0DA-58ADB90916A8}" dt="2023-10-12T17:18:46.882" v="1787"/>
        <pc:sldMkLst>
          <pc:docMk/>
          <pc:sldMk cId="2396286730" sldId="342"/>
        </pc:sldMkLst>
        <pc:spChg chg="mod">
          <ac:chgData name="Simona Holotová" userId="b52520ac-2df7-4413-b79d-17fea5c8fd1c" providerId="ADAL" clId="{5A9777D6-37ED-4247-A0DA-58ADB90916A8}" dt="2023-10-12T17:17:41.616" v="1783" actId="20577"/>
          <ac:spMkLst>
            <pc:docMk/>
            <pc:sldMk cId="2396286730" sldId="342"/>
            <ac:spMk id="2" creationId="{CF8ED526-6D73-7D4F-974C-1236B538E09F}"/>
          </ac:spMkLst>
        </pc:spChg>
        <pc:spChg chg="add del mod">
          <ac:chgData name="Simona Holotová" userId="b52520ac-2df7-4413-b79d-17fea5c8fd1c" providerId="ADAL" clId="{5A9777D6-37ED-4247-A0DA-58ADB90916A8}" dt="2023-10-12T17:14:01.254" v="1751" actId="1076"/>
          <ac:spMkLst>
            <pc:docMk/>
            <pc:sldMk cId="2396286730" sldId="342"/>
            <ac:spMk id="3" creationId="{36F3D5E2-EB36-9DCC-5E84-698E119F746E}"/>
          </ac:spMkLst>
        </pc:spChg>
        <pc:spChg chg="add del mod">
          <ac:chgData name="Simona Holotová" userId="b52520ac-2df7-4413-b79d-17fea5c8fd1c" providerId="ADAL" clId="{5A9777D6-37ED-4247-A0DA-58ADB90916A8}" dt="2023-10-12T17:11:44.635" v="1725"/>
          <ac:spMkLst>
            <pc:docMk/>
            <pc:sldMk cId="2396286730" sldId="342"/>
            <ac:spMk id="5" creationId="{C728EED3-8005-7D85-7ABB-66B3B95F0A4E}"/>
          </ac:spMkLst>
        </pc:spChg>
        <pc:picChg chg="add del mod">
          <ac:chgData name="Simona Holotová" userId="b52520ac-2df7-4413-b79d-17fea5c8fd1c" providerId="ADAL" clId="{5A9777D6-37ED-4247-A0DA-58ADB90916A8}" dt="2023-10-12T17:11:22.718" v="1723" actId="478"/>
          <ac:picMkLst>
            <pc:docMk/>
            <pc:sldMk cId="2396286730" sldId="342"/>
            <ac:picMk id="4" creationId="{31D79203-4687-9D44-6952-741D3F118A53}"/>
          </ac:picMkLst>
        </pc:picChg>
        <pc:picChg chg="add mod">
          <ac:chgData name="Simona Holotová" userId="b52520ac-2df7-4413-b79d-17fea5c8fd1c" providerId="ADAL" clId="{5A9777D6-37ED-4247-A0DA-58ADB90916A8}" dt="2023-10-12T17:14:05.085" v="1752" actId="1076"/>
          <ac:picMkLst>
            <pc:docMk/>
            <pc:sldMk cId="2396286730" sldId="342"/>
            <ac:picMk id="1027" creationId="{35F3E908-7EB3-DF94-7470-3688E3880867}"/>
          </ac:picMkLst>
        </pc:picChg>
      </pc:sldChg>
      <pc:sldChg chg="delSp modSp new mod ord">
        <pc:chgData name="Simona Holotová" userId="b52520ac-2df7-4413-b79d-17fea5c8fd1c" providerId="ADAL" clId="{5A9777D6-37ED-4247-A0DA-58ADB90916A8}" dt="2023-10-12T17:18:46.882" v="1787"/>
        <pc:sldMkLst>
          <pc:docMk/>
          <pc:sldMk cId="2904283421" sldId="343"/>
        </pc:sldMkLst>
        <pc:spChg chg="del">
          <ac:chgData name="Simona Holotová" userId="b52520ac-2df7-4413-b79d-17fea5c8fd1c" providerId="ADAL" clId="{5A9777D6-37ED-4247-A0DA-58ADB90916A8}" dt="2023-10-12T17:02:45.172" v="1458" actId="478"/>
          <ac:spMkLst>
            <pc:docMk/>
            <pc:sldMk cId="2904283421" sldId="343"/>
            <ac:spMk id="2" creationId="{50DFAC66-0D1A-07B4-4999-D1174E94A0E1}"/>
          </ac:spMkLst>
        </pc:spChg>
        <pc:spChg chg="mod">
          <ac:chgData name="Simona Holotová" userId="b52520ac-2df7-4413-b79d-17fea5c8fd1c" providerId="ADAL" clId="{5A9777D6-37ED-4247-A0DA-58ADB90916A8}" dt="2023-10-12T17:09:36.974" v="1603" actId="113"/>
          <ac:spMkLst>
            <pc:docMk/>
            <pc:sldMk cId="2904283421" sldId="343"/>
            <ac:spMk id="3" creationId="{8BD57D1A-C7FE-BFBA-39DC-72CD9DD97A05}"/>
          </ac:spMkLst>
        </pc:spChg>
      </pc:sldChg>
      <pc:sldChg chg="addSp modSp add mod ord">
        <pc:chgData name="Simona Holotová" userId="b52520ac-2df7-4413-b79d-17fea5c8fd1c" providerId="ADAL" clId="{5A9777D6-37ED-4247-A0DA-58ADB90916A8}" dt="2023-10-12T17:18:46.882" v="1787"/>
        <pc:sldMkLst>
          <pc:docMk/>
          <pc:sldMk cId="1700371257" sldId="344"/>
        </pc:sldMkLst>
        <pc:spChg chg="mod">
          <ac:chgData name="Simona Holotová" userId="b52520ac-2df7-4413-b79d-17fea5c8fd1c" providerId="ADAL" clId="{5A9777D6-37ED-4247-A0DA-58ADB90916A8}" dt="2023-10-12T17:17:46.595" v="1785" actId="20577"/>
          <ac:spMkLst>
            <pc:docMk/>
            <pc:sldMk cId="1700371257" sldId="344"/>
            <ac:spMk id="2" creationId="{CF8ED526-6D73-7D4F-974C-1236B538E09F}"/>
          </ac:spMkLst>
        </pc:spChg>
        <pc:spChg chg="add mod">
          <ac:chgData name="Simona Holotová" userId="b52520ac-2df7-4413-b79d-17fea5c8fd1c" providerId="ADAL" clId="{5A9777D6-37ED-4247-A0DA-58ADB90916A8}" dt="2023-10-12T17:16:13.160" v="1781" actId="14861"/>
          <ac:spMkLst>
            <pc:docMk/>
            <pc:sldMk cId="1700371257" sldId="344"/>
            <ac:spMk id="4" creationId="{26AAEC92-642D-6928-68F5-7BE9325EF674}"/>
          </ac:spMkLst>
        </pc:spChg>
      </pc:sldChg>
      <pc:sldChg chg="addSp delSp modSp new mod delAnim modAnim">
        <pc:chgData name="Simona Holotová" userId="b52520ac-2df7-4413-b79d-17fea5c8fd1c" providerId="ADAL" clId="{5A9777D6-37ED-4247-A0DA-58ADB90916A8}" dt="2023-10-12T17:33:13.730" v="2077" actId="1036"/>
        <pc:sldMkLst>
          <pc:docMk/>
          <pc:sldMk cId="1936955683" sldId="345"/>
        </pc:sldMkLst>
        <pc:picChg chg="add mod">
          <ac:chgData name="Simona Holotová" userId="b52520ac-2df7-4413-b79d-17fea5c8fd1c" providerId="ADAL" clId="{5A9777D6-37ED-4247-A0DA-58ADB90916A8}" dt="2023-10-12T17:33:07.839" v="2076" actId="14100"/>
          <ac:picMkLst>
            <pc:docMk/>
            <pc:sldMk cId="1936955683" sldId="345"/>
            <ac:picMk id="2" creationId="{0290930D-E4C8-8B5B-27F6-62695ADD38C8}"/>
          </ac:picMkLst>
        </pc:picChg>
        <pc:picChg chg="add del mod">
          <ac:chgData name="Simona Holotová" userId="b52520ac-2df7-4413-b79d-17fea5c8fd1c" providerId="ADAL" clId="{5A9777D6-37ED-4247-A0DA-58ADB90916A8}" dt="2023-10-12T17:32:35.320" v="2071" actId="21"/>
          <ac:picMkLst>
            <pc:docMk/>
            <pc:sldMk cId="1936955683" sldId="345"/>
            <ac:picMk id="3" creationId="{EF738A5C-516D-4305-5631-A3A8967AAD1A}"/>
          </ac:picMkLst>
        </pc:picChg>
        <pc:picChg chg="add mod">
          <ac:chgData name="Simona Holotová" userId="b52520ac-2df7-4413-b79d-17fea5c8fd1c" providerId="ADAL" clId="{5A9777D6-37ED-4247-A0DA-58ADB90916A8}" dt="2023-10-12T17:33:13.730" v="2077" actId="1036"/>
          <ac:picMkLst>
            <pc:docMk/>
            <pc:sldMk cId="1936955683" sldId="345"/>
            <ac:picMk id="5" creationId="{FB3B6DB8-1F60-54D4-5753-791D7002A99D}"/>
          </ac:picMkLst>
        </pc:picChg>
      </pc:sldChg>
      <pc:sldChg chg="addSp delSp modSp new mod modAnim">
        <pc:chgData name="Simona Holotová" userId="b52520ac-2df7-4413-b79d-17fea5c8fd1c" providerId="ADAL" clId="{5A9777D6-37ED-4247-A0DA-58ADB90916A8}" dt="2023-10-12T17:45:38.235" v="2199" actId="20577"/>
        <pc:sldMkLst>
          <pc:docMk/>
          <pc:sldMk cId="211258670" sldId="346"/>
        </pc:sldMkLst>
        <pc:spChg chg="add del mod">
          <ac:chgData name="Simona Holotová" userId="b52520ac-2df7-4413-b79d-17fea5c8fd1c" providerId="ADAL" clId="{5A9777D6-37ED-4247-A0DA-58ADB90916A8}" dt="2023-10-12T17:36:19.312" v="2101" actId="478"/>
          <ac:spMkLst>
            <pc:docMk/>
            <pc:sldMk cId="211258670" sldId="346"/>
            <ac:spMk id="3" creationId="{898E87C4-F694-8FCF-904D-35DF456EAD14}"/>
          </ac:spMkLst>
        </pc:spChg>
        <pc:spChg chg="add del mod">
          <ac:chgData name="Simona Holotová" userId="b52520ac-2df7-4413-b79d-17fea5c8fd1c" providerId="ADAL" clId="{5A9777D6-37ED-4247-A0DA-58ADB90916A8}" dt="2023-10-12T17:36:19.312" v="2101" actId="478"/>
          <ac:spMkLst>
            <pc:docMk/>
            <pc:sldMk cId="211258670" sldId="346"/>
            <ac:spMk id="4" creationId="{53213BE6-0DE7-4FFB-EC18-069F2284BDD5}"/>
          </ac:spMkLst>
        </pc:spChg>
        <pc:spChg chg="add mod">
          <ac:chgData name="Simona Holotová" userId="b52520ac-2df7-4413-b79d-17fea5c8fd1c" providerId="ADAL" clId="{5A9777D6-37ED-4247-A0DA-58ADB90916A8}" dt="2023-10-12T17:45:16.652" v="2195" actId="20577"/>
          <ac:spMkLst>
            <pc:docMk/>
            <pc:sldMk cId="211258670" sldId="346"/>
            <ac:spMk id="5" creationId="{AC403287-EA8D-43F1-92D4-88D0AB409C77}"/>
          </ac:spMkLst>
        </pc:spChg>
        <pc:spChg chg="add mod">
          <ac:chgData name="Simona Holotová" userId="b52520ac-2df7-4413-b79d-17fea5c8fd1c" providerId="ADAL" clId="{5A9777D6-37ED-4247-A0DA-58ADB90916A8}" dt="2023-10-12T17:45:38.235" v="2199" actId="20577"/>
          <ac:spMkLst>
            <pc:docMk/>
            <pc:sldMk cId="211258670" sldId="346"/>
            <ac:spMk id="7" creationId="{C1FCDCEF-B39E-0BE7-E022-3BD15A901151}"/>
          </ac:spMkLst>
        </pc:spChg>
        <pc:picChg chg="add mod">
          <ac:chgData name="Simona Holotová" userId="b52520ac-2df7-4413-b79d-17fea5c8fd1c" providerId="ADAL" clId="{5A9777D6-37ED-4247-A0DA-58ADB90916A8}" dt="2023-10-12T17:39:02.347" v="2128" actId="1037"/>
          <ac:picMkLst>
            <pc:docMk/>
            <pc:sldMk cId="211258670" sldId="346"/>
            <ac:picMk id="2" creationId="{3BBD9999-4B63-1EE3-BFDF-6D1675FBB4FF}"/>
          </ac:picMkLst>
        </pc:picChg>
        <pc:picChg chg="add mod">
          <ac:chgData name="Simona Holotová" userId="b52520ac-2df7-4413-b79d-17fea5c8fd1c" providerId="ADAL" clId="{5A9777D6-37ED-4247-A0DA-58ADB90916A8}" dt="2023-10-12T17:39:02.347" v="2128" actId="1037"/>
          <ac:picMkLst>
            <pc:docMk/>
            <pc:sldMk cId="211258670" sldId="346"/>
            <ac:picMk id="6" creationId="{F17AA17F-4739-C31A-B660-32713AB2D010}"/>
          </ac:picMkLst>
        </pc:picChg>
      </pc:sldChg>
      <pc:sldChg chg="delSp modSp add mod">
        <pc:chgData name="Simona Holotová" userId="b52520ac-2df7-4413-b79d-17fea5c8fd1c" providerId="ADAL" clId="{5A9777D6-37ED-4247-A0DA-58ADB90916A8}" dt="2023-10-12T17:44:33.605" v="2187" actId="1076"/>
        <pc:sldMkLst>
          <pc:docMk/>
          <pc:sldMk cId="1202628234" sldId="347"/>
        </pc:sldMkLst>
        <pc:picChg chg="del">
          <ac:chgData name="Simona Holotová" userId="b52520ac-2df7-4413-b79d-17fea5c8fd1c" providerId="ADAL" clId="{5A9777D6-37ED-4247-A0DA-58ADB90916A8}" dt="2023-10-12T17:44:28.116" v="2186" actId="478"/>
          <ac:picMkLst>
            <pc:docMk/>
            <pc:sldMk cId="1202628234" sldId="347"/>
            <ac:picMk id="5" creationId="{DC18BCDD-D293-65EF-77CB-1A1266D741C5}"/>
          </ac:picMkLst>
        </pc:picChg>
        <pc:picChg chg="mod">
          <ac:chgData name="Simona Holotová" userId="b52520ac-2df7-4413-b79d-17fea5c8fd1c" providerId="ADAL" clId="{5A9777D6-37ED-4247-A0DA-58ADB90916A8}" dt="2023-10-12T17:44:33.605" v="2187" actId="1076"/>
          <ac:picMkLst>
            <pc:docMk/>
            <pc:sldMk cId="1202628234" sldId="347"/>
            <ac:picMk id="6" creationId="{93B978D5-AB1C-D746-FD5D-65555B5F2E00}"/>
          </ac:picMkLst>
        </pc:picChg>
      </pc:sldChg>
      <pc:sldChg chg="addSp modSp new mod setBg">
        <pc:chgData name="Simona Holotová" userId="b52520ac-2df7-4413-b79d-17fea5c8fd1c" providerId="ADAL" clId="{5A9777D6-37ED-4247-A0DA-58ADB90916A8}" dt="2023-10-12T17:51:32.405" v="2307" actId="1036"/>
        <pc:sldMkLst>
          <pc:docMk/>
          <pc:sldMk cId="4226924952" sldId="348"/>
        </pc:sldMkLst>
        <pc:picChg chg="add mod ord">
          <ac:chgData name="Simona Holotová" userId="b52520ac-2df7-4413-b79d-17fea5c8fd1c" providerId="ADAL" clId="{5A9777D6-37ED-4247-A0DA-58ADB90916A8}" dt="2023-10-12T17:51:01.152" v="2254" actId="1038"/>
          <ac:picMkLst>
            <pc:docMk/>
            <pc:sldMk cId="4226924952" sldId="348"/>
            <ac:picMk id="2" creationId="{5918D4DF-AD60-29BE-E65E-479496355A32}"/>
          </ac:picMkLst>
        </pc:picChg>
        <pc:picChg chg="add mod">
          <ac:chgData name="Simona Holotová" userId="b52520ac-2df7-4413-b79d-17fea5c8fd1c" providerId="ADAL" clId="{5A9777D6-37ED-4247-A0DA-58ADB90916A8}" dt="2023-10-12T17:51:18.563" v="2295" actId="1035"/>
          <ac:picMkLst>
            <pc:docMk/>
            <pc:sldMk cId="4226924952" sldId="348"/>
            <ac:picMk id="3" creationId="{2A9DD6A6-7972-6239-338B-4EBCC806BDB3}"/>
          </ac:picMkLst>
        </pc:picChg>
        <pc:picChg chg="add mod">
          <ac:chgData name="Simona Holotová" userId="b52520ac-2df7-4413-b79d-17fea5c8fd1c" providerId="ADAL" clId="{5A9777D6-37ED-4247-A0DA-58ADB90916A8}" dt="2023-10-12T17:51:32.405" v="2307" actId="1036"/>
          <ac:picMkLst>
            <pc:docMk/>
            <pc:sldMk cId="4226924952" sldId="348"/>
            <ac:picMk id="4" creationId="{618DAF07-8711-1C7D-26BA-CC0EB46D9E92}"/>
          </ac:picMkLst>
        </pc:picChg>
        <pc:picChg chg="add mod">
          <ac:chgData name="Simona Holotová" userId="b52520ac-2df7-4413-b79d-17fea5c8fd1c" providerId="ADAL" clId="{5A9777D6-37ED-4247-A0DA-58ADB90916A8}" dt="2023-10-12T17:51:07.139" v="2258" actId="1038"/>
          <ac:picMkLst>
            <pc:docMk/>
            <pc:sldMk cId="4226924952" sldId="348"/>
            <ac:picMk id="5" creationId="{5B27B38B-20D2-813B-9CA8-1E342E911663}"/>
          </ac:picMkLst>
        </pc:picChg>
      </pc:sldChg>
      <pc:sldChg chg="addSp modSp new mod setBg">
        <pc:chgData name="Simona Holotová" userId="b52520ac-2df7-4413-b79d-17fea5c8fd1c" providerId="ADAL" clId="{5A9777D6-37ED-4247-A0DA-58ADB90916A8}" dt="2023-10-12T18:07:32.355" v="2464" actId="26606"/>
        <pc:sldMkLst>
          <pc:docMk/>
          <pc:sldMk cId="3968173259" sldId="349"/>
        </pc:sldMkLst>
        <pc:spChg chg="add">
          <ac:chgData name="Simona Holotová" userId="b52520ac-2df7-4413-b79d-17fea5c8fd1c" providerId="ADAL" clId="{5A9777D6-37ED-4247-A0DA-58ADB90916A8}" dt="2023-10-12T18:07:32.355" v="2464" actId="26606"/>
          <ac:spMkLst>
            <pc:docMk/>
            <pc:sldMk cId="3968173259" sldId="349"/>
            <ac:spMk id="10" creationId="{E1750109-3B91-4506-B997-0CD8E35A1488}"/>
          </ac:spMkLst>
        </pc:spChg>
        <pc:spChg chg="add">
          <ac:chgData name="Simona Holotová" userId="b52520ac-2df7-4413-b79d-17fea5c8fd1c" providerId="ADAL" clId="{5A9777D6-37ED-4247-A0DA-58ADB90916A8}" dt="2023-10-12T18:07:32.355" v="2464" actId="26606"/>
          <ac:spMkLst>
            <pc:docMk/>
            <pc:sldMk cId="3968173259" sldId="349"/>
            <ac:spMk id="12" creationId="{E72D8D1B-59F6-4FF3-8547-9BBB6129F2FA}"/>
          </ac:spMkLst>
        </pc:spChg>
        <pc:spChg chg="add">
          <ac:chgData name="Simona Holotová" userId="b52520ac-2df7-4413-b79d-17fea5c8fd1c" providerId="ADAL" clId="{5A9777D6-37ED-4247-A0DA-58ADB90916A8}" dt="2023-10-12T18:07:32.355" v="2464" actId="26606"/>
          <ac:spMkLst>
            <pc:docMk/>
            <pc:sldMk cId="3968173259" sldId="349"/>
            <ac:spMk id="14" creationId="{8FC8C21F-9484-4A71-ABFA-6C10682FAC3E}"/>
          </ac:spMkLst>
        </pc:spChg>
        <pc:spChg chg="add">
          <ac:chgData name="Simona Holotová" userId="b52520ac-2df7-4413-b79d-17fea5c8fd1c" providerId="ADAL" clId="{5A9777D6-37ED-4247-A0DA-58ADB90916A8}" dt="2023-10-12T18:07:32.355" v="2464" actId="26606"/>
          <ac:spMkLst>
            <pc:docMk/>
            <pc:sldMk cId="3968173259" sldId="349"/>
            <ac:spMk id="16" creationId="{2C444748-5A8D-4B53-89FE-42B455DFA2D1}"/>
          </ac:spMkLst>
        </pc:spChg>
        <pc:spChg chg="add">
          <ac:chgData name="Simona Holotová" userId="b52520ac-2df7-4413-b79d-17fea5c8fd1c" providerId="ADAL" clId="{5A9777D6-37ED-4247-A0DA-58ADB90916A8}" dt="2023-10-12T18:07:32.355" v="2464" actId="26606"/>
          <ac:spMkLst>
            <pc:docMk/>
            <pc:sldMk cId="3968173259" sldId="349"/>
            <ac:spMk id="18" creationId="{14044C96-7CFD-44DB-A579-D77B0D37C681}"/>
          </ac:spMkLst>
        </pc:spChg>
        <pc:picChg chg="add mod ord">
          <ac:chgData name="Simona Holotová" userId="b52520ac-2df7-4413-b79d-17fea5c8fd1c" providerId="ADAL" clId="{5A9777D6-37ED-4247-A0DA-58ADB90916A8}" dt="2023-10-12T18:07:32.355" v="2464" actId="26606"/>
          <ac:picMkLst>
            <pc:docMk/>
            <pc:sldMk cId="3968173259" sldId="349"/>
            <ac:picMk id="2" creationId="{0F8167B6-E0F4-47C1-4749-F115E7A2D726}"/>
          </ac:picMkLst>
        </pc:picChg>
        <pc:picChg chg="add mod">
          <ac:chgData name="Simona Holotová" userId="b52520ac-2df7-4413-b79d-17fea5c8fd1c" providerId="ADAL" clId="{5A9777D6-37ED-4247-A0DA-58ADB90916A8}" dt="2023-10-12T18:07:32.355" v="2464" actId="26606"/>
          <ac:picMkLst>
            <pc:docMk/>
            <pc:sldMk cId="3968173259" sldId="349"/>
            <ac:picMk id="3" creationId="{B53A5069-D666-F64D-15CE-5FC29B3C8057}"/>
          </ac:picMkLst>
        </pc:picChg>
        <pc:picChg chg="add mod">
          <ac:chgData name="Simona Holotová" userId="b52520ac-2df7-4413-b79d-17fea5c8fd1c" providerId="ADAL" clId="{5A9777D6-37ED-4247-A0DA-58ADB90916A8}" dt="2023-10-12T18:07:32.355" v="2464" actId="26606"/>
          <ac:picMkLst>
            <pc:docMk/>
            <pc:sldMk cId="3968173259" sldId="349"/>
            <ac:picMk id="4" creationId="{2BE9FB73-EA8D-C00E-2BD4-F6103342DA95}"/>
          </ac:picMkLst>
        </pc:picChg>
        <pc:picChg chg="add mod">
          <ac:chgData name="Simona Holotová" userId="b52520ac-2df7-4413-b79d-17fea5c8fd1c" providerId="ADAL" clId="{5A9777D6-37ED-4247-A0DA-58ADB90916A8}" dt="2023-10-12T18:07:32.355" v="2464" actId="26606"/>
          <ac:picMkLst>
            <pc:docMk/>
            <pc:sldMk cId="3968173259" sldId="349"/>
            <ac:picMk id="5" creationId="{96DB858B-1298-1D40-05F8-A3A575AE6E02}"/>
          </ac:picMkLst>
        </pc:picChg>
      </pc:sldChg>
      <pc:sldChg chg="addSp modSp new mod setBg">
        <pc:chgData name="Simona Holotová" userId="b52520ac-2df7-4413-b79d-17fea5c8fd1c" providerId="ADAL" clId="{5A9777D6-37ED-4247-A0DA-58ADB90916A8}" dt="2023-10-12T18:07:10.359" v="2463" actId="26606"/>
        <pc:sldMkLst>
          <pc:docMk/>
          <pc:sldMk cId="1924462709" sldId="350"/>
        </pc:sldMkLst>
        <pc:spChg chg="add">
          <ac:chgData name="Simona Holotová" userId="b52520ac-2df7-4413-b79d-17fea5c8fd1c" providerId="ADAL" clId="{5A9777D6-37ED-4247-A0DA-58ADB90916A8}" dt="2023-10-12T18:07:10.359" v="2463" actId="26606"/>
          <ac:spMkLst>
            <pc:docMk/>
            <pc:sldMk cId="1924462709" sldId="350"/>
            <ac:spMk id="10" creationId="{BF494AE6-A88C-448B-B1B7-80259E6F4FE0}"/>
          </ac:spMkLst>
        </pc:spChg>
        <pc:picChg chg="add mod ord">
          <ac:chgData name="Simona Holotová" userId="b52520ac-2df7-4413-b79d-17fea5c8fd1c" providerId="ADAL" clId="{5A9777D6-37ED-4247-A0DA-58ADB90916A8}" dt="2023-10-12T18:07:10.359" v="2463" actId="26606"/>
          <ac:picMkLst>
            <pc:docMk/>
            <pc:sldMk cId="1924462709" sldId="350"/>
            <ac:picMk id="2" creationId="{E4998FBE-7507-E5A8-2B84-F3E18DED9EC6}"/>
          </ac:picMkLst>
        </pc:picChg>
        <pc:picChg chg="add mod ord">
          <ac:chgData name="Simona Holotová" userId="b52520ac-2df7-4413-b79d-17fea5c8fd1c" providerId="ADAL" clId="{5A9777D6-37ED-4247-A0DA-58ADB90916A8}" dt="2023-10-12T18:07:10.359" v="2463" actId="26606"/>
          <ac:picMkLst>
            <pc:docMk/>
            <pc:sldMk cId="1924462709" sldId="350"/>
            <ac:picMk id="3" creationId="{AA80FC03-1641-7F10-B832-EDEA3A58CA77}"/>
          </ac:picMkLst>
        </pc:picChg>
        <pc:picChg chg="add mod">
          <ac:chgData name="Simona Holotová" userId="b52520ac-2df7-4413-b79d-17fea5c8fd1c" providerId="ADAL" clId="{5A9777D6-37ED-4247-A0DA-58ADB90916A8}" dt="2023-10-12T18:07:10.359" v="2463" actId="26606"/>
          <ac:picMkLst>
            <pc:docMk/>
            <pc:sldMk cId="1924462709" sldId="350"/>
            <ac:picMk id="4" creationId="{2335DE23-94CB-3B9F-86CE-FECD532B7346}"/>
          </ac:picMkLst>
        </pc:picChg>
        <pc:picChg chg="add mod">
          <ac:chgData name="Simona Holotová" userId="b52520ac-2df7-4413-b79d-17fea5c8fd1c" providerId="ADAL" clId="{5A9777D6-37ED-4247-A0DA-58ADB90916A8}" dt="2023-10-12T18:07:10.359" v="2463" actId="26606"/>
          <ac:picMkLst>
            <pc:docMk/>
            <pc:sldMk cId="1924462709" sldId="350"/>
            <ac:picMk id="5" creationId="{633015CA-FD6C-0DB7-4B5A-B05D250794A0}"/>
          </ac:picMkLst>
        </pc:picChg>
      </pc:sldChg>
      <pc:sldChg chg="addSp modSp new mod setBg">
        <pc:chgData name="Simona Holotová" userId="b52520ac-2df7-4413-b79d-17fea5c8fd1c" providerId="ADAL" clId="{5A9777D6-37ED-4247-A0DA-58ADB90916A8}" dt="2023-10-12T18:07:00.927" v="2462" actId="1037"/>
        <pc:sldMkLst>
          <pc:docMk/>
          <pc:sldMk cId="581088528" sldId="351"/>
        </pc:sldMkLst>
        <pc:picChg chg="add mod ord">
          <ac:chgData name="Simona Holotová" userId="b52520ac-2df7-4413-b79d-17fea5c8fd1c" providerId="ADAL" clId="{5A9777D6-37ED-4247-A0DA-58ADB90916A8}" dt="2023-10-12T18:06:59.367" v="2459" actId="1038"/>
          <ac:picMkLst>
            <pc:docMk/>
            <pc:sldMk cId="581088528" sldId="351"/>
            <ac:picMk id="2" creationId="{DFBCB7A3-D7CF-82F4-484E-2778C4B7B2C4}"/>
          </ac:picMkLst>
        </pc:picChg>
        <pc:picChg chg="add mod">
          <ac:chgData name="Simona Holotová" userId="b52520ac-2df7-4413-b79d-17fea5c8fd1c" providerId="ADAL" clId="{5A9777D6-37ED-4247-A0DA-58ADB90916A8}" dt="2023-10-12T18:07:00.927" v="2462" actId="1037"/>
          <ac:picMkLst>
            <pc:docMk/>
            <pc:sldMk cId="581088528" sldId="351"/>
            <ac:picMk id="3" creationId="{6C36A6E5-E054-C185-609A-ED943FDF5472}"/>
          </ac:picMkLst>
        </pc:picChg>
      </pc:sldChg>
      <pc:sldChg chg="addSp delSp modSp new mod setBg">
        <pc:chgData name="Simona Holotová" userId="b52520ac-2df7-4413-b79d-17fea5c8fd1c" providerId="ADAL" clId="{5A9777D6-37ED-4247-A0DA-58ADB90916A8}" dt="2023-10-12T18:06:27.185" v="2444" actId="1076"/>
        <pc:sldMkLst>
          <pc:docMk/>
          <pc:sldMk cId="581650782" sldId="352"/>
        </pc:sldMkLst>
        <pc:picChg chg="add mod ord">
          <ac:chgData name="Simona Holotová" userId="b52520ac-2df7-4413-b79d-17fea5c8fd1c" providerId="ADAL" clId="{5A9777D6-37ED-4247-A0DA-58ADB90916A8}" dt="2023-10-12T18:06:13.168" v="2434" actId="14100"/>
          <ac:picMkLst>
            <pc:docMk/>
            <pc:sldMk cId="581650782" sldId="352"/>
            <ac:picMk id="2" creationId="{05B8723A-992E-3E8A-53B0-157B27EAB973}"/>
          </ac:picMkLst>
        </pc:picChg>
        <pc:picChg chg="add del mod">
          <ac:chgData name="Simona Holotová" userId="b52520ac-2df7-4413-b79d-17fea5c8fd1c" providerId="ADAL" clId="{5A9777D6-37ED-4247-A0DA-58ADB90916A8}" dt="2023-10-12T18:05:37.953" v="2427" actId="21"/>
          <ac:picMkLst>
            <pc:docMk/>
            <pc:sldMk cId="581650782" sldId="352"/>
            <ac:picMk id="3" creationId="{D659D9CD-EE11-F21F-CC5A-7D63DE1F13AC}"/>
          </ac:picMkLst>
        </pc:picChg>
        <pc:picChg chg="add del mod">
          <ac:chgData name="Simona Holotová" userId="b52520ac-2df7-4413-b79d-17fea5c8fd1c" providerId="ADAL" clId="{5A9777D6-37ED-4247-A0DA-58ADB90916A8}" dt="2023-10-12T18:05:37.953" v="2427" actId="21"/>
          <ac:picMkLst>
            <pc:docMk/>
            <pc:sldMk cId="581650782" sldId="352"/>
            <ac:picMk id="4" creationId="{F8B15F2B-79A0-B574-7E72-06A9DB0A6ED5}"/>
          </ac:picMkLst>
        </pc:picChg>
        <pc:picChg chg="add mod">
          <ac:chgData name="Simona Holotová" userId="b52520ac-2df7-4413-b79d-17fea5c8fd1c" providerId="ADAL" clId="{5A9777D6-37ED-4247-A0DA-58ADB90916A8}" dt="2023-10-12T18:06:27.185" v="2444" actId="1076"/>
          <ac:picMkLst>
            <pc:docMk/>
            <pc:sldMk cId="581650782" sldId="352"/>
            <ac:picMk id="5" creationId="{1074B9DC-5681-5A15-58A8-E70FBDAEBCA8}"/>
          </ac:picMkLst>
        </pc:picChg>
        <pc:picChg chg="add del mod">
          <ac:chgData name="Simona Holotová" userId="b52520ac-2df7-4413-b79d-17fea5c8fd1c" providerId="ADAL" clId="{5A9777D6-37ED-4247-A0DA-58ADB90916A8}" dt="2023-10-12T18:05:37.953" v="2427" actId="21"/>
          <ac:picMkLst>
            <pc:docMk/>
            <pc:sldMk cId="581650782" sldId="352"/>
            <ac:picMk id="6" creationId="{C8662FD7-D5C6-94A7-2EB3-C211D549B17B}"/>
          </ac:picMkLst>
        </pc:picChg>
      </pc:sldChg>
      <pc:sldChg chg="addSp modSp new mod setBg">
        <pc:chgData name="Simona Holotová" userId="b52520ac-2df7-4413-b79d-17fea5c8fd1c" providerId="ADAL" clId="{5A9777D6-37ED-4247-A0DA-58ADB90916A8}" dt="2023-10-12T18:04:59.915" v="2423" actId="26606"/>
        <pc:sldMkLst>
          <pc:docMk/>
          <pc:sldMk cId="3074339124" sldId="353"/>
        </pc:sldMkLst>
        <pc:picChg chg="add mod">
          <ac:chgData name="Simona Holotová" userId="b52520ac-2df7-4413-b79d-17fea5c8fd1c" providerId="ADAL" clId="{5A9777D6-37ED-4247-A0DA-58ADB90916A8}" dt="2023-10-12T18:04:59.915" v="2423" actId="26606"/>
          <ac:picMkLst>
            <pc:docMk/>
            <pc:sldMk cId="3074339124" sldId="353"/>
            <ac:picMk id="2" creationId="{AEC95EE8-10AB-45E1-F63A-A9C48C5E920B}"/>
          </ac:picMkLst>
        </pc:picChg>
      </pc:sldChg>
      <pc:sldChg chg="addSp delSp modSp new mod setBg">
        <pc:chgData name="Simona Holotová" userId="b52520ac-2df7-4413-b79d-17fea5c8fd1c" providerId="ADAL" clId="{5A9777D6-37ED-4247-A0DA-58ADB90916A8}" dt="2023-10-12T18:03:48.464" v="2417" actId="1076"/>
        <pc:sldMkLst>
          <pc:docMk/>
          <pc:sldMk cId="741503704" sldId="354"/>
        </pc:sldMkLst>
        <pc:spChg chg="add mod">
          <ac:chgData name="Simona Holotová" userId="b52520ac-2df7-4413-b79d-17fea5c8fd1c" providerId="ADAL" clId="{5A9777D6-37ED-4247-A0DA-58ADB90916A8}" dt="2023-10-12T18:03:48.464" v="2417" actId="1076"/>
          <ac:spMkLst>
            <pc:docMk/>
            <pc:sldMk cId="741503704" sldId="354"/>
            <ac:spMk id="9" creationId="{F897D8D6-5182-4416-C830-1669CA529321}"/>
          </ac:spMkLst>
        </pc:spChg>
        <pc:picChg chg="add mod ord">
          <ac:chgData name="Simona Holotová" userId="b52520ac-2df7-4413-b79d-17fea5c8fd1c" providerId="ADAL" clId="{5A9777D6-37ED-4247-A0DA-58ADB90916A8}" dt="2023-10-12T18:02:03.877" v="2402" actId="26606"/>
          <ac:picMkLst>
            <pc:docMk/>
            <pc:sldMk cId="741503704" sldId="354"/>
            <ac:picMk id="2" creationId="{1B80AA69-C509-2686-0DAF-53A6AC17F29D}"/>
          </ac:picMkLst>
        </pc:picChg>
        <pc:picChg chg="add mod ord">
          <ac:chgData name="Simona Holotová" userId="b52520ac-2df7-4413-b79d-17fea5c8fd1c" providerId="ADAL" clId="{5A9777D6-37ED-4247-A0DA-58ADB90916A8}" dt="2023-10-12T18:02:03.877" v="2402" actId="26606"/>
          <ac:picMkLst>
            <pc:docMk/>
            <pc:sldMk cId="741503704" sldId="354"/>
            <ac:picMk id="3" creationId="{9E1CA178-BB80-24D7-2308-08E72EA779A2}"/>
          </ac:picMkLst>
        </pc:picChg>
        <pc:picChg chg="add mod">
          <ac:chgData name="Simona Holotová" userId="b52520ac-2df7-4413-b79d-17fea5c8fd1c" providerId="ADAL" clId="{5A9777D6-37ED-4247-A0DA-58ADB90916A8}" dt="2023-10-12T18:02:03.877" v="2402" actId="26606"/>
          <ac:picMkLst>
            <pc:docMk/>
            <pc:sldMk cId="741503704" sldId="354"/>
            <ac:picMk id="4" creationId="{975EB76F-F3AF-AD56-2BED-208B67F5258C}"/>
          </ac:picMkLst>
        </pc:picChg>
        <pc:picChg chg="add mod">
          <ac:chgData name="Simona Holotová" userId="b52520ac-2df7-4413-b79d-17fea5c8fd1c" providerId="ADAL" clId="{5A9777D6-37ED-4247-A0DA-58ADB90916A8}" dt="2023-10-12T18:02:03.877" v="2402" actId="26606"/>
          <ac:picMkLst>
            <pc:docMk/>
            <pc:sldMk cId="741503704" sldId="354"/>
            <ac:picMk id="5" creationId="{261E0E47-454C-F831-C772-7545D3928F23}"/>
          </ac:picMkLst>
        </pc:picChg>
        <pc:picChg chg="add mod">
          <ac:chgData name="Simona Holotová" userId="b52520ac-2df7-4413-b79d-17fea5c8fd1c" providerId="ADAL" clId="{5A9777D6-37ED-4247-A0DA-58ADB90916A8}" dt="2023-10-12T18:02:03.877" v="2402" actId="26606"/>
          <ac:picMkLst>
            <pc:docMk/>
            <pc:sldMk cId="741503704" sldId="354"/>
            <ac:picMk id="6" creationId="{B1437F4F-0431-717F-6A8E-4089C137F08E}"/>
          </ac:picMkLst>
        </pc:picChg>
        <pc:picChg chg="add mod">
          <ac:chgData name="Simona Holotová" userId="b52520ac-2df7-4413-b79d-17fea5c8fd1c" providerId="ADAL" clId="{5A9777D6-37ED-4247-A0DA-58ADB90916A8}" dt="2023-10-12T18:02:03.877" v="2402" actId="26606"/>
          <ac:picMkLst>
            <pc:docMk/>
            <pc:sldMk cId="741503704" sldId="354"/>
            <ac:picMk id="7" creationId="{4CC43947-7D40-4A2F-F65D-BA4AA29F67A2}"/>
          </ac:picMkLst>
        </pc:picChg>
        <pc:picChg chg="add del">
          <ac:chgData name="Simona Holotová" userId="b52520ac-2df7-4413-b79d-17fea5c8fd1c" providerId="ADAL" clId="{5A9777D6-37ED-4247-A0DA-58ADB90916A8}" dt="2023-10-12T18:02:46.891" v="2404"/>
          <ac:picMkLst>
            <pc:docMk/>
            <pc:sldMk cId="741503704" sldId="354"/>
            <ac:picMk id="8" creationId="{BF5102E1-987C-A428-85BC-4B77D4FD5B36}"/>
          </ac:picMkLst>
        </pc:picChg>
      </pc:sldChg>
      <pc:sldChg chg="addSp modSp new mod setBg">
        <pc:chgData name="Simona Holotová" userId="b52520ac-2df7-4413-b79d-17fea5c8fd1c" providerId="ADAL" clId="{5A9777D6-37ED-4247-A0DA-58ADB90916A8}" dt="2023-10-12T18:04:28.001" v="2422" actId="1076"/>
        <pc:sldMkLst>
          <pc:docMk/>
          <pc:sldMk cId="2954102224" sldId="355"/>
        </pc:sldMkLst>
        <pc:spChg chg="add mod">
          <ac:chgData name="Simona Holotová" userId="b52520ac-2df7-4413-b79d-17fea5c8fd1c" providerId="ADAL" clId="{5A9777D6-37ED-4247-A0DA-58ADB90916A8}" dt="2023-10-12T18:04:28.001" v="2422" actId="1076"/>
          <ac:spMkLst>
            <pc:docMk/>
            <pc:sldMk cId="2954102224" sldId="355"/>
            <ac:spMk id="5" creationId="{B2444E49-6C84-C9A2-D980-E61EC6AC7186}"/>
          </ac:spMkLst>
        </pc:spChg>
        <pc:picChg chg="add mod">
          <ac:chgData name="Simona Holotová" userId="b52520ac-2df7-4413-b79d-17fea5c8fd1c" providerId="ADAL" clId="{5A9777D6-37ED-4247-A0DA-58ADB90916A8}" dt="2023-10-12T18:02:55.108" v="2407" actId="26606"/>
          <ac:picMkLst>
            <pc:docMk/>
            <pc:sldMk cId="2954102224" sldId="355"/>
            <ac:picMk id="2" creationId="{38348506-7A00-F95B-3FF5-95D2534D5735}"/>
          </ac:picMkLst>
        </pc:picChg>
        <pc:picChg chg="add mod ord">
          <ac:chgData name="Simona Holotová" userId="b52520ac-2df7-4413-b79d-17fea5c8fd1c" providerId="ADAL" clId="{5A9777D6-37ED-4247-A0DA-58ADB90916A8}" dt="2023-10-12T18:02:55.108" v="2407" actId="26606"/>
          <ac:picMkLst>
            <pc:docMk/>
            <pc:sldMk cId="2954102224" sldId="355"/>
            <ac:picMk id="3" creationId="{41C9E0E3-CC21-FC8F-2FD8-312781602C4E}"/>
          </ac:picMkLst>
        </pc:picChg>
        <pc:picChg chg="add mod">
          <ac:chgData name="Simona Holotová" userId="b52520ac-2df7-4413-b79d-17fea5c8fd1c" providerId="ADAL" clId="{5A9777D6-37ED-4247-A0DA-58ADB90916A8}" dt="2023-10-12T18:02:55.108" v="2407" actId="26606"/>
          <ac:picMkLst>
            <pc:docMk/>
            <pc:sldMk cId="2954102224" sldId="355"/>
            <ac:picMk id="4" creationId="{C8F53583-4CF6-5E8F-9920-BAF7E88CB905}"/>
          </ac:picMkLst>
        </pc:picChg>
        <pc:cxnChg chg="add">
          <ac:chgData name="Simona Holotová" userId="b52520ac-2df7-4413-b79d-17fea5c8fd1c" providerId="ADAL" clId="{5A9777D6-37ED-4247-A0DA-58ADB90916A8}" dt="2023-10-12T18:02:55.108" v="2407" actId="26606"/>
          <ac:cxnSpMkLst>
            <pc:docMk/>
            <pc:sldMk cId="2954102224" sldId="355"/>
            <ac:cxnSpMk id="9" creationId="{DCD67800-37AC-4E14-89B0-F79DCB3FB86D}"/>
          </ac:cxnSpMkLst>
        </pc:cxnChg>
        <pc:cxnChg chg="add">
          <ac:chgData name="Simona Holotová" userId="b52520ac-2df7-4413-b79d-17fea5c8fd1c" providerId="ADAL" clId="{5A9777D6-37ED-4247-A0DA-58ADB90916A8}" dt="2023-10-12T18:02:55.108" v="2407" actId="26606"/>
          <ac:cxnSpMkLst>
            <pc:docMk/>
            <pc:sldMk cId="2954102224" sldId="355"/>
            <ac:cxnSpMk id="11" creationId="{20F1788F-A5AE-4188-8274-F7F2E3833ECD}"/>
          </ac:cxnSpMkLst>
        </pc:cxnChg>
      </pc:sldChg>
      <pc:sldChg chg="addSp modSp new mod setBg">
        <pc:chgData name="Simona Holotová" userId="b52520ac-2df7-4413-b79d-17fea5c8fd1c" providerId="ADAL" clId="{5A9777D6-37ED-4247-A0DA-58ADB90916A8}" dt="2023-10-12T18:05:42.072" v="2429" actId="26606"/>
        <pc:sldMkLst>
          <pc:docMk/>
          <pc:sldMk cId="4046201052" sldId="356"/>
        </pc:sldMkLst>
        <pc:picChg chg="add mod ord">
          <ac:chgData name="Simona Holotová" userId="b52520ac-2df7-4413-b79d-17fea5c8fd1c" providerId="ADAL" clId="{5A9777D6-37ED-4247-A0DA-58ADB90916A8}" dt="2023-10-12T18:05:42.072" v="2429" actId="26606"/>
          <ac:picMkLst>
            <pc:docMk/>
            <pc:sldMk cId="4046201052" sldId="356"/>
            <ac:picMk id="2" creationId="{15CD481E-08D6-C378-D990-2BDB585ED6EC}"/>
          </ac:picMkLst>
        </pc:picChg>
        <pc:picChg chg="add mod ord">
          <ac:chgData name="Simona Holotová" userId="b52520ac-2df7-4413-b79d-17fea5c8fd1c" providerId="ADAL" clId="{5A9777D6-37ED-4247-A0DA-58ADB90916A8}" dt="2023-10-12T18:05:42.072" v="2429" actId="26606"/>
          <ac:picMkLst>
            <pc:docMk/>
            <pc:sldMk cId="4046201052" sldId="356"/>
            <ac:picMk id="3" creationId="{C793CB58-2FB7-39E8-9089-6AE8252C6055}"/>
          </ac:picMkLst>
        </pc:picChg>
        <pc:picChg chg="add mod">
          <ac:chgData name="Simona Holotová" userId="b52520ac-2df7-4413-b79d-17fea5c8fd1c" providerId="ADAL" clId="{5A9777D6-37ED-4247-A0DA-58ADB90916A8}" dt="2023-10-12T18:05:42.072" v="2429" actId="26606"/>
          <ac:picMkLst>
            <pc:docMk/>
            <pc:sldMk cId="4046201052" sldId="356"/>
            <ac:picMk id="4" creationId="{3C4BBF96-AF6F-158F-733C-2D20DC32D314}"/>
          </ac:picMkLst>
        </pc:picChg>
        <pc:cxnChg chg="add">
          <ac:chgData name="Simona Holotová" userId="b52520ac-2df7-4413-b79d-17fea5c8fd1c" providerId="ADAL" clId="{5A9777D6-37ED-4247-A0DA-58ADB90916A8}" dt="2023-10-12T18:05:42.072" v="2429" actId="26606"/>
          <ac:cxnSpMkLst>
            <pc:docMk/>
            <pc:sldMk cId="4046201052" sldId="356"/>
            <ac:cxnSpMk id="9" creationId="{DCD67800-37AC-4E14-89B0-F79DCB3FB86D}"/>
          </ac:cxnSpMkLst>
        </pc:cxnChg>
        <pc:cxnChg chg="add">
          <ac:chgData name="Simona Holotová" userId="b52520ac-2df7-4413-b79d-17fea5c8fd1c" providerId="ADAL" clId="{5A9777D6-37ED-4247-A0DA-58ADB90916A8}" dt="2023-10-12T18:05:42.072" v="2429" actId="26606"/>
          <ac:cxnSpMkLst>
            <pc:docMk/>
            <pc:sldMk cId="4046201052" sldId="356"/>
            <ac:cxnSpMk id="11" creationId="{20F1788F-A5AE-4188-8274-F7F2E3833ECD}"/>
          </ac:cxnSpMkLst>
        </pc:cxnChg>
      </pc:sldChg>
      <pc:sldChg chg="addSp modSp new mod">
        <pc:chgData name="Simona Holotová" userId="b52520ac-2df7-4413-b79d-17fea5c8fd1c" providerId="ADAL" clId="{5A9777D6-37ED-4247-A0DA-58ADB90916A8}" dt="2023-10-12T18:13:33.055" v="2468" actId="1076"/>
        <pc:sldMkLst>
          <pc:docMk/>
          <pc:sldMk cId="2083905261" sldId="357"/>
        </pc:sldMkLst>
        <pc:picChg chg="add mod">
          <ac:chgData name="Simona Holotová" userId="b52520ac-2df7-4413-b79d-17fea5c8fd1c" providerId="ADAL" clId="{5A9777D6-37ED-4247-A0DA-58ADB90916A8}" dt="2023-10-12T18:13:33.055" v="2468" actId="1076"/>
          <ac:picMkLst>
            <pc:docMk/>
            <pc:sldMk cId="2083905261" sldId="357"/>
            <ac:picMk id="3" creationId="{E5634695-A68E-5D43-CDDE-45A980BB9DD2}"/>
          </ac:picMkLst>
        </pc:picChg>
      </pc:sldChg>
      <pc:sldChg chg="new del">
        <pc:chgData name="Simona Holotová" userId="b52520ac-2df7-4413-b79d-17fea5c8fd1c" providerId="ADAL" clId="{5A9777D6-37ED-4247-A0DA-58ADB90916A8}" dt="2023-10-16T07:51:14.297" v="2567" actId="47"/>
        <pc:sldMkLst>
          <pc:docMk/>
          <pc:sldMk cId="413186870" sldId="358"/>
        </pc:sldMkLst>
      </pc:sldChg>
      <pc:sldChg chg="new del">
        <pc:chgData name="Simona Holotová" userId="b52520ac-2df7-4413-b79d-17fea5c8fd1c" providerId="ADAL" clId="{5A9777D6-37ED-4247-A0DA-58ADB90916A8}" dt="2023-10-16T07:49:32.670" v="2509" actId="47"/>
        <pc:sldMkLst>
          <pc:docMk/>
          <pc:sldMk cId="507687536" sldId="358"/>
        </pc:sldMkLst>
      </pc:sldChg>
      <pc:sldChg chg="addSp delSp modSp new mod modNotesTx">
        <pc:chgData name="Simona Holotová" userId="b52520ac-2df7-4413-b79d-17fea5c8fd1c" providerId="ADAL" clId="{5A9777D6-37ED-4247-A0DA-58ADB90916A8}" dt="2023-10-16T07:58:46.465" v="2645"/>
        <pc:sldMkLst>
          <pc:docMk/>
          <pc:sldMk cId="520913620" sldId="359"/>
        </pc:sldMkLst>
        <pc:spChg chg="del mod">
          <ac:chgData name="Simona Holotová" userId="b52520ac-2df7-4413-b79d-17fea5c8fd1c" providerId="ADAL" clId="{5A9777D6-37ED-4247-A0DA-58ADB90916A8}" dt="2023-10-16T07:50:23.159" v="2522" actId="478"/>
          <ac:spMkLst>
            <pc:docMk/>
            <pc:sldMk cId="520913620" sldId="359"/>
            <ac:spMk id="2" creationId="{EEE3CE53-A11B-E222-2922-344CF3F93270}"/>
          </ac:spMkLst>
        </pc:spChg>
        <pc:spChg chg="mod">
          <ac:chgData name="Simona Holotová" userId="b52520ac-2df7-4413-b79d-17fea5c8fd1c" providerId="ADAL" clId="{5A9777D6-37ED-4247-A0DA-58ADB90916A8}" dt="2023-10-16T07:51:58.841" v="2611" actId="1037"/>
          <ac:spMkLst>
            <pc:docMk/>
            <pc:sldMk cId="520913620" sldId="359"/>
            <ac:spMk id="3" creationId="{D01EC82C-7192-91A8-E06D-3DA8499AE66C}"/>
          </ac:spMkLst>
        </pc:spChg>
        <pc:spChg chg="mod">
          <ac:chgData name="Simona Holotová" userId="b52520ac-2df7-4413-b79d-17fea5c8fd1c" providerId="ADAL" clId="{5A9777D6-37ED-4247-A0DA-58ADB90916A8}" dt="2023-10-16T07:57:37.782" v="2637" actId="20577"/>
          <ac:spMkLst>
            <pc:docMk/>
            <pc:sldMk cId="520913620" sldId="359"/>
            <ac:spMk id="4" creationId="{DAEB6EFD-6F4A-B5B9-39A7-7B14FC7F5E82}"/>
          </ac:spMkLst>
        </pc:spChg>
        <pc:spChg chg="mod">
          <ac:chgData name="Simona Holotová" userId="b52520ac-2df7-4413-b79d-17fea5c8fd1c" providerId="ADAL" clId="{5A9777D6-37ED-4247-A0DA-58ADB90916A8}" dt="2023-10-16T07:51:58.841" v="2611" actId="1037"/>
          <ac:spMkLst>
            <pc:docMk/>
            <pc:sldMk cId="520913620" sldId="359"/>
            <ac:spMk id="5" creationId="{CE9079D6-AE2F-9AEB-10B8-DCBAC67DE552}"/>
          </ac:spMkLst>
        </pc:spChg>
        <pc:spChg chg="mod">
          <ac:chgData name="Simona Holotová" userId="b52520ac-2df7-4413-b79d-17fea5c8fd1c" providerId="ADAL" clId="{5A9777D6-37ED-4247-A0DA-58ADB90916A8}" dt="2023-10-16T07:58:12.243" v="2643" actId="20577"/>
          <ac:spMkLst>
            <pc:docMk/>
            <pc:sldMk cId="520913620" sldId="359"/>
            <ac:spMk id="6" creationId="{EA628EA2-7206-50DB-9F86-C32927549EA0}"/>
          </ac:spMkLst>
        </pc:spChg>
        <pc:picChg chg="add mod">
          <ac:chgData name="Simona Holotová" userId="b52520ac-2df7-4413-b79d-17fea5c8fd1c" providerId="ADAL" clId="{5A9777D6-37ED-4247-A0DA-58ADB90916A8}" dt="2023-10-16T07:54:38.939" v="2616" actId="1076"/>
          <ac:picMkLst>
            <pc:docMk/>
            <pc:sldMk cId="520913620" sldId="359"/>
            <ac:picMk id="8" creationId="{134D71D8-AAC6-6306-501C-B8DA14B343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E496E-4B0F-466B-A28C-E06E2F245E76}" type="datetimeFigureOut">
              <a:rPr lang="cs-CZ" smtClean="0"/>
              <a:t>16.10.2023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992E1-06EE-4C75-8BD0-07A3E6AF792F}" type="slidenum">
              <a:rPr lang="cs-CZ" smtClean="0"/>
              <a:t>‹#›</a:t>
            </a:fld>
            <a:endParaRPr lang="cs-CZ"/>
          </a:p>
        </p:txBody>
      </p:sp>
    </p:spTree>
    <p:extLst>
      <p:ext uri="{BB962C8B-B14F-4D97-AF65-F5344CB8AC3E}">
        <p14:creationId xmlns:p14="http://schemas.microsoft.com/office/powerpoint/2010/main" val="226935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1</a:t>
            </a:fld>
            <a:endParaRPr lang="cs-CZ" dirty="0"/>
          </a:p>
        </p:txBody>
      </p:sp>
    </p:spTree>
    <p:extLst>
      <p:ext uri="{BB962C8B-B14F-4D97-AF65-F5344CB8AC3E}">
        <p14:creationId xmlns:p14="http://schemas.microsoft.com/office/powerpoint/2010/main" val="4003802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10</a:t>
            </a:fld>
            <a:endParaRPr lang="cs-CZ"/>
          </a:p>
        </p:txBody>
      </p:sp>
    </p:spTree>
    <p:extLst>
      <p:ext uri="{BB962C8B-B14F-4D97-AF65-F5344CB8AC3E}">
        <p14:creationId xmlns:p14="http://schemas.microsoft.com/office/powerpoint/2010/main" val="404990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11</a:t>
            </a:fld>
            <a:endParaRPr lang="cs-CZ"/>
          </a:p>
        </p:txBody>
      </p:sp>
    </p:spTree>
    <p:extLst>
      <p:ext uri="{BB962C8B-B14F-4D97-AF65-F5344CB8AC3E}">
        <p14:creationId xmlns:p14="http://schemas.microsoft.com/office/powerpoint/2010/main" val="27716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12</a:t>
            </a:fld>
            <a:endParaRPr lang="cs-CZ"/>
          </a:p>
        </p:txBody>
      </p:sp>
    </p:spTree>
    <p:extLst>
      <p:ext uri="{BB962C8B-B14F-4D97-AF65-F5344CB8AC3E}">
        <p14:creationId xmlns:p14="http://schemas.microsoft.com/office/powerpoint/2010/main" val="85500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13</a:t>
            </a:fld>
            <a:endParaRPr lang="cs-CZ"/>
          </a:p>
        </p:txBody>
      </p:sp>
    </p:spTree>
    <p:extLst>
      <p:ext uri="{BB962C8B-B14F-4D97-AF65-F5344CB8AC3E}">
        <p14:creationId xmlns:p14="http://schemas.microsoft.com/office/powerpoint/2010/main" val="2315613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14</a:t>
            </a:fld>
            <a:endParaRPr lang="cs-CZ"/>
          </a:p>
        </p:txBody>
      </p:sp>
    </p:spTree>
    <p:extLst>
      <p:ext uri="{BB962C8B-B14F-4D97-AF65-F5344CB8AC3E}">
        <p14:creationId xmlns:p14="http://schemas.microsoft.com/office/powerpoint/2010/main" val="276285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15</a:t>
            </a:fld>
            <a:endParaRPr lang="cs-CZ"/>
          </a:p>
        </p:txBody>
      </p:sp>
    </p:spTree>
    <p:extLst>
      <p:ext uri="{BB962C8B-B14F-4D97-AF65-F5344CB8AC3E}">
        <p14:creationId xmlns:p14="http://schemas.microsoft.com/office/powerpoint/2010/main" val="1630340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16</a:t>
            </a:fld>
            <a:endParaRPr lang="cs-CZ"/>
          </a:p>
        </p:txBody>
      </p:sp>
    </p:spTree>
    <p:extLst>
      <p:ext uri="{BB962C8B-B14F-4D97-AF65-F5344CB8AC3E}">
        <p14:creationId xmlns:p14="http://schemas.microsoft.com/office/powerpoint/2010/main" val="1195406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17</a:t>
            </a:fld>
            <a:endParaRPr lang="cs-CZ"/>
          </a:p>
        </p:txBody>
      </p:sp>
    </p:spTree>
    <p:extLst>
      <p:ext uri="{BB962C8B-B14F-4D97-AF65-F5344CB8AC3E}">
        <p14:creationId xmlns:p14="http://schemas.microsoft.com/office/powerpoint/2010/main" val="3221592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0" i="0" u="none" strike="noStrike" baseline="0" dirty="0" err="1">
                <a:solidFill>
                  <a:srgbClr val="E4FFFF"/>
                </a:solidFill>
                <a:latin typeface="Comic Sans MS" panose="030F0702030302020204" pitchFamily="66" charset="0"/>
              </a:rPr>
              <a:t>Lokus</a:t>
            </a:r>
            <a:r>
              <a:rPr lang="cs-CZ" sz="1800" b="0" i="0" u="none" strike="noStrike" baseline="0" dirty="0">
                <a:solidFill>
                  <a:srgbClr val="E4FFFF"/>
                </a:solidFill>
                <a:latin typeface="Comic Sans MS" panose="030F0702030302020204" pitchFamily="66" charset="0"/>
              </a:rPr>
              <a:t>–</a:t>
            </a:r>
            <a:r>
              <a:rPr lang="cs-CZ" sz="1800" b="0" i="0" u="none" strike="noStrike" baseline="0" dirty="0" err="1">
                <a:solidFill>
                  <a:srgbClr val="E4FFFF"/>
                </a:solidFill>
                <a:latin typeface="Comic Sans MS" panose="030F0702030302020204" pitchFamily="66" charset="0"/>
              </a:rPr>
              <a:t>chromozomálnapozícia</a:t>
            </a:r>
            <a:r>
              <a:rPr lang="cs-CZ" sz="1800" b="0" i="0" u="none" strike="noStrike" baseline="0" dirty="0">
                <a:solidFill>
                  <a:srgbClr val="E4FFFF"/>
                </a:solidFill>
                <a:latin typeface="Comic Sans MS" panose="030F0702030302020204" pitchFamily="66" charset="0"/>
              </a:rPr>
              <a:t> v </a:t>
            </a:r>
            <a:r>
              <a:rPr lang="cs-CZ" sz="1800" b="0" i="0" u="none" strike="noStrike" baseline="0" dirty="0" err="1">
                <a:solidFill>
                  <a:srgbClr val="E4FFFF"/>
                </a:solidFill>
                <a:latin typeface="Comic Sans MS" panose="030F0702030302020204" pitchFamily="66" charset="0"/>
              </a:rPr>
              <a:t>genóme</a:t>
            </a:r>
            <a:endParaRPr lang="cs-CZ" sz="1800" b="0" i="0" u="none" strike="noStrike" baseline="0" dirty="0">
              <a:solidFill>
                <a:srgbClr val="E4FFFF"/>
              </a:solidFill>
              <a:latin typeface="Comic Sans MS" panose="030F0702030302020204" pitchFamily="66" charset="0"/>
            </a:endParaRPr>
          </a:p>
          <a:p>
            <a:r>
              <a:rPr lang="cs-CZ" sz="1800" b="0" i="0" u="none" strike="noStrike" baseline="0" dirty="0" err="1">
                <a:solidFill>
                  <a:srgbClr val="E4FFFF"/>
                </a:solidFill>
                <a:latin typeface="Comic Sans MS" panose="030F0702030302020204" pitchFamily="66" charset="0"/>
              </a:rPr>
              <a:t>Gén</a:t>
            </a:r>
            <a:r>
              <a:rPr lang="cs-CZ" sz="1800" b="0" i="0" u="none" strike="noStrike" baseline="0" dirty="0">
                <a:solidFill>
                  <a:srgbClr val="E4FFFF"/>
                </a:solidFill>
                <a:latin typeface="Comic Sans MS" panose="030F0702030302020204" pitchFamily="66" charset="0"/>
              </a:rPr>
              <a:t>–</a:t>
            </a:r>
            <a:r>
              <a:rPr lang="cs-CZ" sz="1800" b="0" i="0" u="none" strike="noStrike" baseline="0" dirty="0" err="1">
                <a:solidFill>
                  <a:srgbClr val="E4FFFF"/>
                </a:solidFill>
                <a:latin typeface="Comic Sans MS" panose="030F0702030302020204" pitchFamily="66" charset="0"/>
              </a:rPr>
              <a:t>exprimovanýúsek</a:t>
            </a:r>
            <a:r>
              <a:rPr lang="cs-CZ" sz="1800" b="0" i="0" u="none" strike="noStrike" baseline="0" dirty="0">
                <a:solidFill>
                  <a:srgbClr val="E4FFFF"/>
                </a:solidFill>
                <a:latin typeface="Comic Sans MS" panose="030F0702030302020204" pitchFamily="66" charset="0"/>
              </a:rPr>
              <a:t> DNA so </a:t>
            </a:r>
            <a:r>
              <a:rPr lang="cs-CZ" sz="1800" b="0" i="0" u="none" strike="noStrike" baseline="0" dirty="0" err="1">
                <a:solidFill>
                  <a:srgbClr val="E4FFFF"/>
                </a:solidFill>
                <a:latin typeface="Comic Sans MS" panose="030F0702030302020204" pitchFamily="66" charset="0"/>
              </a:rPr>
              <a:t>špecifickou</a:t>
            </a:r>
            <a:r>
              <a:rPr lang="cs-CZ" sz="1800" b="0" i="0" u="none" strike="noStrike" baseline="0" dirty="0">
                <a:solidFill>
                  <a:srgbClr val="E4FFFF"/>
                </a:solidFill>
                <a:latin typeface="Comic Sans MS" panose="030F0702030302020204" pitchFamily="66" charset="0"/>
              </a:rPr>
              <a:t> </a:t>
            </a:r>
            <a:r>
              <a:rPr lang="cs-CZ" sz="1800" b="0" i="0" u="none" strike="noStrike" baseline="0" dirty="0" err="1">
                <a:solidFill>
                  <a:srgbClr val="E4FFFF"/>
                </a:solidFill>
                <a:latin typeface="Comic Sans MS" panose="030F0702030302020204" pitchFamily="66" charset="0"/>
              </a:rPr>
              <a:t>funkciou</a:t>
            </a:r>
            <a:endParaRPr lang="cs-CZ" sz="1800" b="0" i="0" u="none" strike="noStrike" baseline="0" dirty="0">
              <a:solidFill>
                <a:srgbClr val="E4FFFF"/>
              </a:solidFill>
              <a:latin typeface="Comic Sans MS" panose="030F0702030302020204" pitchFamily="66" charset="0"/>
            </a:endParaRPr>
          </a:p>
          <a:p>
            <a:r>
              <a:rPr lang="cs-CZ" sz="1800" b="0" i="0" u="none" strike="noStrike" baseline="0" dirty="0">
                <a:solidFill>
                  <a:srgbClr val="E4FFFF"/>
                </a:solidFill>
                <a:latin typeface="Comic Sans MS" panose="030F0702030302020204" pitchFamily="66" charset="0"/>
              </a:rPr>
              <a:t>Alela–forma (variant) </a:t>
            </a:r>
            <a:r>
              <a:rPr lang="cs-CZ" sz="1800" b="0" i="0" u="none" strike="noStrike" baseline="0" dirty="0" err="1">
                <a:solidFill>
                  <a:srgbClr val="E4FFFF"/>
                </a:solidFill>
                <a:latin typeface="Comic Sans MS" panose="030F0702030302020204" pitchFamily="66" charset="0"/>
              </a:rPr>
              <a:t>génu</a:t>
            </a:r>
            <a:r>
              <a:rPr lang="cs-CZ" sz="1800" b="0" i="0" u="none" strike="noStrike" baseline="0" dirty="0">
                <a:solidFill>
                  <a:srgbClr val="E4FFFF"/>
                </a:solidFill>
                <a:latin typeface="Comic Sans MS" panose="030F0702030302020204" pitchFamily="66" charset="0"/>
              </a:rPr>
              <a:t>, resp. </a:t>
            </a:r>
            <a:r>
              <a:rPr lang="cs-CZ" sz="1800" b="0" i="0" u="none" strike="noStrike" baseline="0" dirty="0" err="1">
                <a:solidFill>
                  <a:srgbClr val="E4FFFF"/>
                </a:solidFill>
                <a:latin typeface="Comic Sans MS" panose="030F0702030302020204" pitchFamily="66" charset="0"/>
              </a:rPr>
              <a:t>ľubovolnéhomiesta</a:t>
            </a:r>
            <a:r>
              <a:rPr lang="cs-CZ" sz="1800" b="0" i="0" u="none" strike="noStrike" baseline="0" dirty="0">
                <a:solidFill>
                  <a:srgbClr val="E4FFFF"/>
                </a:solidFill>
                <a:latin typeface="Comic Sans MS" panose="030F0702030302020204" pitchFamily="66" charset="0"/>
              </a:rPr>
              <a:t> (polymorfizmus)</a:t>
            </a:r>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18</a:t>
            </a:fld>
            <a:endParaRPr lang="cs-CZ"/>
          </a:p>
        </p:txBody>
      </p:sp>
    </p:spTree>
    <p:extLst>
      <p:ext uri="{BB962C8B-B14F-4D97-AF65-F5344CB8AC3E}">
        <p14:creationId xmlns:p14="http://schemas.microsoft.com/office/powerpoint/2010/main" val="594255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Zakladne</a:t>
            </a:r>
            <a:r>
              <a:rPr lang="cs-CZ" dirty="0"/>
              <a:t> </a:t>
            </a:r>
            <a:r>
              <a:rPr lang="cs-CZ" dirty="0" err="1"/>
              <a:t>sposoby</a:t>
            </a:r>
            <a:r>
              <a:rPr lang="cs-CZ" dirty="0"/>
              <a:t> </a:t>
            </a:r>
            <a:r>
              <a:rPr lang="cs-CZ" dirty="0" err="1"/>
              <a:t>dedicnosti</a:t>
            </a:r>
            <a:r>
              <a:rPr lang="cs-CZ" dirty="0"/>
              <a:t> u člověka</a:t>
            </a:r>
          </a:p>
          <a:p>
            <a:endParaRPr lang="cs-CZ" dirty="0"/>
          </a:p>
          <a:p>
            <a:r>
              <a:rPr lang="cs-CZ" dirty="0" err="1"/>
              <a:t>Autozomalne</a:t>
            </a:r>
            <a:r>
              <a:rPr lang="cs-CZ" dirty="0"/>
              <a:t> </a:t>
            </a:r>
            <a:r>
              <a:rPr lang="cs-CZ" dirty="0" err="1"/>
              <a:t>dominantná</a:t>
            </a:r>
            <a:endParaRPr lang="cs-CZ" dirty="0"/>
          </a:p>
          <a:p>
            <a:r>
              <a:rPr lang="cs-CZ" dirty="0" err="1"/>
              <a:t>Autozomalne</a:t>
            </a:r>
            <a:r>
              <a:rPr lang="cs-CZ" dirty="0"/>
              <a:t> </a:t>
            </a:r>
            <a:r>
              <a:rPr lang="cs-CZ" dirty="0" err="1"/>
              <a:t>recesivna</a:t>
            </a:r>
            <a:endParaRPr lang="cs-CZ" dirty="0"/>
          </a:p>
          <a:p>
            <a:r>
              <a:rPr lang="cs-CZ" dirty="0" err="1"/>
              <a:t>Gonozomalne</a:t>
            </a:r>
            <a:r>
              <a:rPr lang="cs-CZ" dirty="0"/>
              <a:t> </a:t>
            </a:r>
            <a:r>
              <a:rPr lang="cs-CZ" dirty="0" err="1"/>
              <a:t>recesivna</a:t>
            </a:r>
            <a:endParaRPr lang="cs-CZ" dirty="0"/>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25</a:t>
            </a:fld>
            <a:endParaRPr lang="cs-CZ"/>
          </a:p>
        </p:txBody>
      </p:sp>
    </p:spTree>
    <p:extLst>
      <p:ext uri="{BB962C8B-B14F-4D97-AF65-F5344CB8AC3E}">
        <p14:creationId xmlns:p14="http://schemas.microsoft.com/office/powerpoint/2010/main" val="252954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0A0A0A"/>
                </a:solidFill>
                <a:effectLst/>
                <a:latin typeface="Open Sans" panose="020B0606030504020204" pitchFamily="34" charset="0"/>
              </a:rPr>
              <a:t>příčiny, definice poškození in </a:t>
            </a:r>
            <a:r>
              <a:rPr lang="cs-CZ" b="0" i="0" dirty="0" err="1">
                <a:solidFill>
                  <a:srgbClr val="0A0A0A"/>
                </a:solidFill>
                <a:effectLst/>
                <a:latin typeface="Open Sans" panose="020B0606030504020204" pitchFamily="34" charset="0"/>
              </a:rPr>
              <a:t>utero</a:t>
            </a:r>
            <a:r>
              <a:rPr lang="cs-CZ" b="0" i="0" dirty="0">
                <a:solidFill>
                  <a:srgbClr val="0A0A0A"/>
                </a:solidFill>
                <a:effectLst/>
                <a:latin typeface="Open Sans" panose="020B0606030504020204" pitchFamily="34" charset="0"/>
              </a:rPr>
              <a:t>, multifaktoriální dědičnost, diagnostika</a:t>
            </a:r>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2</a:t>
            </a:fld>
            <a:endParaRPr lang="cs-CZ"/>
          </a:p>
        </p:txBody>
      </p:sp>
    </p:spTree>
    <p:extLst>
      <p:ext uri="{BB962C8B-B14F-4D97-AF65-F5344CB8AC3E}">
        <p14:creationId xmlns:p14="http://schemas.microsoft.com/office/powerpoint/2010/main" val="521884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Zakladne</a:t>
            </a:r>
            <a:r>
              <a:rPr lang="cs-CZ" dirty="0"/>
              <a:t> </a:t>
            </a:r>
            <a:r>
              <a:rPr lang="cs-CZ" dirty="0" err="1"/>
              <a:t>sposoby</a:t>
            </a:r>
            <a:r>
              <a:rPr lang="cs-CZ" dirty="0"/>
              <a:t> </a:t>
            </a:r>
            <a:r>
              <a:rPr lang="cs-CZ" dirty="0" err="1"/>
              <a:t>dedicnosti</a:t>
            </a:r>
            <a:r>
              <a:rPr lang="cs-CZ" dirty="0"/>
              <a:t> u člověka</a:t>
            </a:r>
          </a:p>
          <a:p>
            <a:endParaRPr lang="cs-CZ" dirty="0"/>
          </a:p>
          <a:p>
            <a:r>
              <a:rPr lang="cs-CZ" dirty="0" err="1"/>
              <a:t>Autozomalne</a:t>
            </a:r>
            <a:r>
              <a:rPr lang="cs-CZ" dirty="0"/>
              <a:t> </a:t>
            </a:r>
            <a:r>
              <a:rPr lang="cs-CZ" dirty="0" err="1"/>
              <a:t>dominantná</a:t>
            </a:r>
            <a:endParaRPr lang="cs-CZ" dirty="0"/>
          </a:p>
          <a:p>
            <a:r>
              <a:rPr lang="cs-CZ" dirty="0" err="1"/>
              <a:t>Autozomalne</a:t>
            </a:r>
            <a:r>
              <a:rPr lang="cs-CZ" dirty="0"/>
              <a:t> </a:t>
            </a:r>
            <a:r>
              <a:rPr lang="cs-CZ" dirty="0" err="1"/>
              <a:t>recesivna</a:t>
            </a:r>
            <a:endParaRPr lang="cs-CZ" dirty="0"/>
          </a:p>
          <a:p>
            <a:r>
              <a:rPr lang="cs-CZ" dirty="0" err="1"/>
              <a:t>Gonozomalne</a:t>
            </a:r>
            <a:r>
              <a:rPr lang="cs-CZ" dirty="0"/>
              <a:t> </a:t>
            </a:r>
            <a:r>
              <a:rPr lang="cs-CZ" dirty="0" err="1"/>
              <a:t>recesivna</a:t>
            </a:r>
            <a:endParaRPr lang="cs-CZ" dirty="0"/>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26</a:t>
            </a:fld>
            <a:endParaRPr lang="cs-CZ"/>
          </a:p>
        </p:txBody>
      </p:sp>
    </p:spTree>
    <p:extLst>
      <p:ext uri="{BB962C8B-B14F-4D97-AF65-F5344CB8AC3E}">
        <p14:creationId xmlns:p14="http://schemas.microsoft.com/office/powerpoint/2010/main" val="1108130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dirty="0" err="1"/>
              <a:t>Dedičnost</a:t>
            </a:r>
            <a:endParaRPr lang="cs-CZ" dirty="0"/>
          </a:p>
          <a:p>
            <a:pPr algn="l"/>
            <a:endParaRPr lang="cs-CZ" dirty="0"/>
          </a:p>
          <a:p>
            <a:pPr marL="228600" indent="-228600" algn="l">
              <a:buAutoNum type="arabicPeriod"/>
            </a:pPr>
            <a:r>
              <a:rPr lang="cs-CZ" dirty="0"/>
              <a:t>„normálních </a:t>
            </a:r>
            <a:r>
              <a:rPr lang="cs-CZ" dirty="0" err="1"/>
              <a:t>znakov</a:t>
            </a:r>
            <a:r>
              <a:rPr lang="cs-CZ" dirty="0"/>
              <a:t>“</a:t>
            </a:r>
          </a:p>
          <a:p>
            <a:pPr marL="0" indent="0" algn="l">
              <a:buNone/>
            </a:pPr>
            <a:r>
              <a:rPr lang="cs-CZ" dirty="0"/>
              <a:t>- </a:t>
            </a:r>
            <a:r>
              <a:rPr lang="cs-CZ" dirty="0" err="1"/>
              <a:t>napr</a:t>
            </a:r>
            <a:r>
              <a:rPr lang="cs-CZ" dirty="0"/>
              <a:t>. </a:t>
            </a:r>
            <a:r>
              <a:rPr lang="cs-CZ" dirty="0" err="1"/>
              <a:t>Krvné</a:t>
            </a:r>
            <a:r>
              <a:rPr lang="cs-CZ" dirty="0"/>
              <a:t> skupiny, </a:t>
            </a:r>
            <a:r>
              <a:rPr lang="cs-CZ" dirty="0" err="1"/>
              <a:t>vyska</a:t>
            </a:r>
            <a:r>
              <a:rPr lang="cs-CZ" dirty="0"/>
              <a:t>, </a:t>
            </a:r>
            <a:r>
              <a:rPr lang="cs-CZ" dirty="0" err="1"/>
              <a:t>farba</a:t>
            </a:r>
            <a:r>
              <a:rPr lang="cs-CZ" dirty="0"/>
              <a:t> </a:t>
            </a:r>
            <a:r>
              <a:rPr lang="cs-CZ" dirty="0" err="1"/>
              <a:t>oci</a:t>
            </a:r>
            <a:r>
              <a:rPr lang="cs-CZ" dirty="0"/>
              <a:t>, </a:t>
            </a:r>
            <a:r>
              <a:rPr lang="cs-CZ" dirty="0" err="1"/>
              <a:t>vlasov</a:t>
            </a:r>
            <a:r>
              <a:rPr lang="cs-CZ" dirty="0"/>
              <a:t>, </a:t>
            </a:r>
            <a:r>
              <a:rPr lang="cs-CZ" dirty="0" err="1"/>
              <a:t>lavorukost</a:t>
            </a:r>
            <a:r>
              <a:rPr lang="cs-CZ" dirty="0"/>
              <a:t>,…</a:t>
            </a:r>
          </a:p>
          <a:p>
            <a:pPr marL="0" indent="0" algn="l">
              <a:buNone/>
            </a:pPr>
            <a:r>
              <a:rPr lang="cs-CZ" dirty="0"/>
              <a:t>- </a:t>
            </a:r>
            <a:r>
              <a:rPr lang="cs-CZ" dirty="0" err="1"/>
              <a:t>mozu</a:t>
            </a:r>
            <a:r>
              <a:rPr lang="cs-CZ" dirty="0"/>
              <a:t> byt mono ale aj </a:t>
            </a:r>
            <a:r>
              <a:rPr lang="cs-CZ" dirty="0" err="1"/>
              <a:t>polygenne</a:t>
            </a:r>
            <a:r>
              <a:rPr lang="cs-CZ" dirty="0"/>
              <a:t> (</a:t>
            </a:r>
            <a:r>
              <a:rPr lang="cs-CZ" dirty="0" err="1"/>
              <a:t>kvalitativne</a:t>
            </a:r>
            <a:r>
              <a:rPr lang="cs-CZ" dirty="0"/>
              <a:t>/</a:t>
            </a:r>
            <a:r>
              <a:rPr lang="cs-CZ" dirty="0" err="1"/>
              <a:t>kvantitativne</a:t>
            </a:r>
            <a:r>
              <a:rPr lang="cs-CZ" dirty="0"/>
              <a:t>), auto aj </a:t>
            </a:r>
            <a:r>
              <a:rPr lang="cs-CZ" dirty="0" err="1"/>
              <a:t>gonozomalne</a:t>
            </a:r>
            <a:r>
              <a:rPr lang="cs-CZ" dirty="0"/>
              <a:t> </a:t>
            </a:r>
            <a:r>
              <a:rPr lang="cs-CZ" dirty="0" err="1"/>
              <a:t>dedicne</a:t>
            </a:r>
            <a:endParaRPr lang="cs-CZ" dirty="0"/>
          </a:p>
          <a:p>
            <a:pPr algn="l"/>
            <a:endParaRPr lang="cs-CZ" dirty="0"/>
          </a:p>
          <a:p>
            <a:pPr algn="l"/>
            <a:r>
              <a:rPr lang="cs-CZ" dirty="0"/>
              <a:t>2. Dispozice k </a:t>
            </a:r>
            <a:r>
              <a:rPr lang="cs-CZ" dirty="0" err="1"/>
              <a:t>chorobam</a:t>
            </a:r>
            <a:endParaRPr lang="cs-CZ" dirty="0"/>
          </a:p>
          <a:p>
            <a:pPr algn="l"/>
            <a:r>
              <a:rPr lang="cs-CZ" dirty="0"/>
              <a:t>- </a:t>
            </a:r>
            <a:r>
              <a:rPr lang="cs-CZ" dirty="0" err="1"/>
              <a:t>ak</a:t>
            </a:r>
            <a:r>
              <a:rPr lang="cs-CZ" dirty="0"/>
              <a:t> </a:t>
            </a:r>
            <a:r>
              <a:rPr lang="cs-CZ" dirty="0" err="1"/>
              <a:t>ma</a:t>
            </a:r>
            <a:r>
              <a:rPr lang="cs-CZ" dirty="0"/>
              <a:t> choroba </a:t>
            </a:r>
            <a:r>
              <a:rPr lang="cs-CZ" dirty="0" err="1"/>
              <a:t>genotypove</a:t>
            </a:r>
            <a:r>
              <a:rPr lang="cs-CZ" dirty="0"/>
              <a:t> </a:t>
            </a:r>
            <a:r>
              <a:rPr lang="cs-CZ" dirty="0" err="1"/>
              <a:t>podmienenie</a:t>
            </a:r>
            <a:r>
              <a:rPr lang="cs-CZ" dirty="0"/>
              <a:t>, ale k jej </a:t>
            </a:r>
            <a:r>
              <a:rPr lang="cs-CZ" dirty="0" err="1"/>
              <a:t>prejavu</a:t>
            </a:r>
            <a:r>
              <a:rPr lang="cs-CZ" dirty="0"/>
              <a:t> je třeba </a:t>
            </a:r>
            <a:r>
              <a:rPr lang="cs-CZ" dirty="0" err="1"/>
              <a:t>posobenie</a:t>
            </a:r>
            <a:r>
              <a:rPr lang="cs-CZ" dirty="0"/>
              <a:t> určitého </a:t>
            </a:r>
            <a:r>
              <a:rPr lang="cs-CZ" dirty="0" err="1"/>
              <a:t>cinitelaprostredia</a:t>
            </a:r>
            <a:r>
              <a:rPr lang="cs-CZ" dirty="0"/>
              <a:t> (</a:t>
            </a:r>
            <a:r>
              <a:rPr lang="cs-CZ" dirty="0" err="1"/>
              <a:t>prevencia</a:t>
            </a:r>
            <a:r>
              <a:rPr lang="cs-CZ" dirty="0"/>
              <a:t> = </a:t>
            </a:r>
            <a:r>
              <a:rPr lang="cs-CZ" dirty="0" err="1"/>
              <a:t>utlmenie</a:t>
            </a:r>
            <a:r>
              <a:rPr lang="cs-CZ" dirty="0"/>
              <a:t> daného </a:t>
            </a:r>
            <a:r>
              <a:rPr lang="cs-CZ" dirty="0" err="1"/>
              <a:t>cinitela</a:t>
            </a:r>
            <a:r>
              <a:rPr lang="cs-CZ" dirty="0"/>
              <a:t>)</a:t>
            </a:r>
          </a:p>
          <a:p>
            <a:pPr algn="l"/>
            <a:r>
              <a:rPr lang="cs-CZ" dirty="0"/>
              <a:t>- obvykle </a:t>
            </a:r>
            <a:r>
              <a:rPr lang="cs-CZ" dirty="0" err="1"/>
              <a:t>familiarny</a:t>
            </a:r>
            <a:r>
              <a:rPr lang="cs-CZ" dirty="0"/>
              <a:t> </a:t>
            </a:r>
            <a:r>
              <a:rPr lang="cs-CZ" dirty="0" err="1"/>
              <a:t>vyskyt</a:t>
            </a:r>
            <a:r>
              <a:rPr lang="cs-CZ" dirty="0"/>
              <a:t> </a:t>
            </a:r>
            <a:r>
              <a:rPr lang="cs-CZ" dirty="0" err="1"/>
              <a:t>ochorenia</a:t>
            </a:r>
            <a:r>
              <a:rPr lang="cs-CZ" dirty="0"/>
              <a:t> a </a:t>
            </a:r>
            <a:r>
              <a:rPr lang="cs-CZ" dirty="0" err="1"/>
              <a:t>polygenny</a:t>
            </a:r>
            <a:r>
              <a:rPr lang="cs-CZ" dirty="0"/>
              <a:t> zaklad</a:t>
            </a:r>
          </a:p>
          <a:p>
            <a:pPr algn="l"/>
            <a:r>
              <a:rPr lang="cs-CZ" dirty="0"/>
              <a:t>- </a:t>
            </a:r>
            <a:r>
              <a:rPr lang="cs-CZ" dirty="0" err="1"/>
              <a:t>napr</a:t>
            </a:r>
            <a:r>
              <a:rPr lang="cs-CZ" dirty="0"/>
              <a:t>. Neurózy, hypertenze, alergie, </a:t>
            </a:r>
            <a:r>
              <a:rPr lang="cs-CZ" dirty="0" err="1"/>
              <a:t>krcove</a:t>
            </a:r>
            <a:r>
              <a:rPr lang="cs-CZ" dirty="0"/>
              <a:t> </a:t>
            </a:r>
            <a:r>
              <a:rPr lang="cs-CZ" dirty="0" err="1"/>
              <a:t>zily</a:t>
            </a:r>
            <a:r>
              <a:rPr lang="cs-CZ" dirty="0"/>
              <a:t>, cukrovka (I. a II.)</a:t>
            </a:r>
          </a:p>
          <a:p>
            <a:pPr algn="l"/>
            <a:endParaRPr lang="cs-CZ" dirty="0"/>
          </a:p>
          <a:p>
            <a:pPr algn="l"/>
            <a:r>
              <a:rPr lang="cs-CZ" dirty="0"/>
              <a:t>3. Choroby </a:t>
            </a:r>
            <a:r>
              <a:rPr lang="cs-CZ" dirty="0" err="1"/>
              <a:t>samotne</a:t>
            </a:r>
            <a:endParaRPr lang="cs-CZ" dirty="0"/>
          </a:p>
          <a:p>
            <a:pPr algn="l"/>
            <a:r>
              <a:rPr lang="cs-CZ" dirty="0"/>
              <a:t>- </a:t>
            </a:r>
            <a:r>
              <a:rPr lang="cs-CZ" dirty="0" err="1"/>
              <a:t>su</a:t>
            </a:r>
            <a:r>
              <a:rPr lang="cs-CZ" dirty="0"/>
              <a:t> dane odchylkami genotypu (</a:t>
            </a:r>
            <a:r>
              <a:rPr lang="cs-CZ" dirty="0" err="1"/>
              <a:t>specificke</a:t>
            </a:r>
            <a:r>
              <a:rPr lang="cs-CZ" dirty="0"/>
              <a:t> mutace), </a:t>
            </a:r>
            <a:r>
              <a:rPr lang="cs-CZ" dirty="0" err="1"/>
              <a:t>prostredie</a:t>
            </a:r>
            <a:r>
              <a:rPr lang="cs-CZ" dirty="0"/>
              <a:t> </a:t>
            </a:r>
            <a:r>
              <a:rPr lang="cs-CZ" dirty="0" err="1"/>
              <a:t>moze</a:t>
            </a:r>
            <a:r>
              <a:rPr lang="cs-CZ" dirty="0"/>
              <a:t> ovlivnit rozvoj </a:t>
            </a:r>
            <a:r>
              <a:rPr lang="cs-CZ" dirty="0" err="1"/>
              <a:t>ich</a:t>
            </a:r>
            <a:r>
              <a:rPr lang="cs-CZ" dirty="0"/>
              <a:t> </a:t>
            </a:r>
            <a:r>
              <a:rPr lang="cs-CZ" dirty="0" err="1"/>
              <a:t>priznakov</a:t>
            </a:r>
            <a:r>
              <a:rPr lang="cs-CZ" dirty="0"/>
              <a:t> (patogenezi) ale </a:t>
            </a:r>
            <a:r>
              <a:rPr lang="cs-CZ" dirty="0" err="1"/>
              <a:t>nie</a:t>
            </a:r>
            <a:r>
              <a:rPr lang="cs-CZ" dirty="0"/>
              <a:t> </a:t>
            </a:r>
            <a:r>
              <a:rPr lang="cs-CZ" dirty="0" err="1"/>
              <a:t>ich</a:t>
            </a:r>
            <a:r>
              <a:rPr lang="cs-CZ" dirty="0"/>
              <a:t> vznik</a:t>
            </a:r>
          </a:p>
          <a:p>
            <a:pPr algn="l"/>
            <a:endParaRPr lang="cs-CZ" dirty="0"/>
          </a:p>
          <a:p>
            <a:pPr marL="228600" indent="-228600" algn="l">
              <a:buAutoNum type="alphaLcParenR"/>
            </a:pPr>
            <a:r>
              <a:rPr lang="cs-CZ" dirty="0" err="1"/>
              <a:t>Molekularne</a:t>
            </a:r>
            <a:r>
              <a:rPr lang="cs-CZ" dirty="0"/>
              <a:t> choroby</a:t>
            </a:r>
          </a:p>
          <a:p>
            <a:pPr marL="0" indent="0" algn="l">
              <a:buNone/>
            </a:pPr>
            <a:r>
              <a:rPr lang="cs-CZ" dirty="0"/>
              <a:t>- monogenně, obvykle chyba enzym </a:t>
            </a:r>
            <a:r>
              <a:rPr lang="cs-CZ" dirty="0" err="1"/>
              <a:t>pre</a:t>
            </a:r>
            <a:r>
              <a:rPr lang="cs-CZ" dirty="0"/>
              <a:t> </a:t>
            </a:r>
            <a:r>
              <a:rPr lang="cs-CZ" dirty="0" err="1"/>
              <a:t>urcitu</a:t>
            </a:r>
            <a:r>
              <a:rPr lang="cs-CZ" dirty="0"/>
              <a:t> </a:t>
            </a:r>
            <a:r>
              <a:rPr lang="cs-CZ" dirty="0" err="1"/>
              <a:t>reakciu</a:t>
            </a:r>
            <a:r>
              <a:rPr lang="cs-CZ" dirty="0"/>
              <a:t>, </a:t>
            </a:r>
            <a:r>
              <a:rPr lang="cs-CZ" dirty="0" err="1"/>
              <a:t>dedicne</a:t>
            </a:r>
            <a:r>
              <a:rPr lang="cs-CZ" dirty="0"/>
              <a:t> </a:t>
            </a:r>
            <a:r>
              <a:rPr lang="cs-CZ" dirty="0" err="1"/>
              <a:t>roznymi</a:t>
            </a:r>
            <a:r>
              <a:rPr lang="cs-CZ" dirty="0"/>
              <a:t> </a:t>
            </a:r>
            <a:r>
              <a:rPr lang="cs-CZ" dirty="0" err="1"/>
              <a:t>sposobmi</a:t>
            </a:r>
            <a:endParaRPr lang="cs-CZ" dirty="0"/>
          </a:p>
          <a:p>
            <a:pPr marL="0" indent="0" algn="l">
              <a:buNone/>
            </a:pPr>
            <a:r>
              <a:rPr lang="cs-CZ" dirty="0"/>
              <a:t>Fenylketonurie</a:t>
            </a:r>
          </a:p>
          <a:p>
            <a:pPr marL="0" indent="0" algn="l">
              <a:buNone/>
            </a:pPr>
            <a:r>
              <a:rPr lang="cs-CZ" dirty="0"/>
              <a:t>(neschopnost </a:t>
            </a:r>
            <a:r>
              <a:rPr lang="cs-CZ" dirty="0" err="1"/>
              <a:t>tvorit</a:t>
            </a:r>
            <a:r>
              <a:rPr lang="cs-CZ" dirty="0"/>
              <a:t> enzym </a:t>
            </a:r>
            <a:r>
              <a:rPr lang="cs-CZ" dirty="0" err="1"/>
              <a:t>potrebny</a:t>
            </a:r>
            <a:r>
              <a:rPr lang="cs-CZ" dirty="0"/>
              <a:t> k </a:t>
            </a:r>
            <a:r>
              <a:rPr lang="cs-CZ" dirty="0" err="1"/>
              <a:t>premene</a:t>
            </a:r>
            <a:r>
              <a:rPr lang="cs-CZ" dirty="0"/>
              <a:t> AK fenylalaninu na tyrozin, ten potom </a:t>
            </a:r>
            <a:r>
              <a:rPr lang="cs-CZ" dirty="0" err="1"/>
              <a:t>sposobuje</a:t>
            </a:r>
            <a:r>
              <a:rPr lang="cs-CZ" dirty="0"/>
              <a:t> </a:t>
            </a:r>
            <a:r>
              <a:rPr lang="cs-CZ" dirty="0" err="1"/>
              <a:t>poskodenie</a:t>
            </a:r>
            <a:r>
              <a:rPr lang="cs-CZ" dirty="0"/>
              <a:t> </a:t>
            </a:r>
            <a:r>
              <a:rPr lang="cs-CZ" dirty="0" err="1"/>
              <a:t>mozgu</a:t>
            </a:r>
            <a:r>
              <a:rPr lang="cs-CZ" dirty="0"/>
              <a:t> a </a:t>
            </a:r>
            <a:r>
              <a:rPr lang="cs-CZ" dirty="0" err="1"/>
              <a:t>hromadi</a:t>
            </a:r>
            <a:r>
              <a:rPr lang="cs-CZ" dirty="0"/>
              <a:t> v moci. </a:t>
            </a:r>
            <a:r>
              <a:rPr lang="cs-CZ" dirty="0" err="1"/>
              <a:t>Dedi</a:t>
            </a:r>
            <a:r>
              <a:rPr lang="cs-CZ" dirty="0"/>
              <a:t> </a:t>
            </a:r>
            <a:r>
              <a:rPr lang="cs-CZ" dirty="0" err="1"/>
              <a:t>sa</a:t>
            </a:r>
            <a:r>
              <a:rPr lang="cs-CZ" dirty="0"/>
              <a:t> </a:t>
            </a:r>
            <a:r>
              <a:rPr lang="cs-CZ" dirty="0" err="1"/>
              <a:t>autozomalne</a:t>
            </a:r>
            <a:r>
              <a:rPr lang="cs-CZ" dirty="0"/>
              <a:t> </a:t>
            </a:r>
            <a:r>
              <a:rPr lang="cs-CZ" dirty="0" err="1"/>
              <a:t>recesivne</a:t>
            </a:r>
            <a:r>
              <a:rPr lang="cs-CZ" dirty="0"/>
              <a:t>)</a:t>
            </a:r>
          </a:p>
          <a:p>
            <a:pPr algn="l"/>
            <a:r>
              <a:rPr lang="cs-CZ" dirty="0" err="1"/>
              <a:t>Srpkovita</a:t>
            </a:r>
            <a:r>
              <a:rPr lang="cs-CZ" dirty="0"/>
              <a:t> </a:t>
            </a:r>
            <a:r>
              <a:rPr lang="cs-CZ" dirty="0" err="1"/>
              <a:t>anemia</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(porucha v hemoglobine </a:t>
            </a:r>
            <a:r>
              <a:rPr lang="cs-CZ" dirty="0">
                <a:latin typeface="Times New Roman" panose="02020603050405020304" pitchFamily="18" charset="0"/>
                <a:cs typeface="Times New Roman" panose="02020603050405020304" pitchFamily="18" charset="0"/>
              </a:rPr>
              <a:t>→ porucha tvaru </a:t>
            </a:r>
            <a:r>
              <a:rPr lang="cs-CZ" dirty="0" err="1">
                <a:latin typeface="Times New Roman" panose="02020603050405020304" pitchFamily="18" charset="0"/>
                <a:cs typeface="Times New Roman" panose="02020603050405020304" pitchFamily="18" charset="0"/>
              </a:rPr>
              <a:t>erytrocytov</a:t>
            </a:r>
            <a:r>
              <a:rPr lang="cs-CZ" dirty="0">
                <a:latin typeface="Times New Roman" panose="02020603050405020304" pitchFamily="18" charset="0"/>
                <a:cs typeface="Times New Roman" panose="02020603050405020304" pitchFamily="18" charset="0"/>
              </a:rPr>
              <a:t> → porucha </a:t>
            </a:r>
            <a:r>
              <a:rPr lang="cs-CZ" dirty="0" err="1">
                <a:latin typeface="Times New Roman" panose="02020603050405020304" pitchFamily="18" charset="0"/>
                <a:cs typeface="Times New Roman" panose="02020603050405020304" pitchFamily="18" charset="0"/>
              </a:rPr>
              <a:t>funkcie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erytrocytov</a:t>
            </a:r>
            <a:r>
              <a:rPr lang="cs-CZ" dirty="0">
                <a:latin typeface="Times New Roman" panose="02020603050405020304" pitchFamily="18" charset="0"/>
                <a:cs typeface="Times New Roman" panose="02020603050405020304" pitchFamily="18" charset="0"/>
              </a:rPr>
              <a:t>)</a:t>
            </a:r>
            <a:endParaRPr lang="cs-CZ" dirty="0"/>
          </a:p>
          <a:p>
            <a:pPr algn="l"/>
            <a:endParaRPr lang="cs-CZ" dirty="0"/>
          </a:p>
          <a:p>
            <a:pPr algn="l"/>
            <a:r>
              <a:rPr lang="cs-CZ" dirty="0"/>
              <a:t>b) </a:t>
            </a:r>
            <a:r>
              <a:rPr lang="cs-CZ" dirty="0" err="1"/>
              <a:t>Vrodene</a:t>
            </a:r>
            <a:r>
              <a:rPr lang="cs-CZ" dirty="0"/>
              <a:t> </a:t>
            </a:r>
            <a:r>
              <a:rPr lang="cs-CZ" dirty="0" err="1"/>
              <a:t>vyvojove</a:t>
            </a:r>
            <a:r>
              <a:rPr lang="cs-CZ" dirty="0"/>
              <a:t> vady</a:t>
            </a:r>
          </a:p>
          <a:p>
            <a:pPr algn="l"/>
            <a:r>
              <a:rPr lang="cs-CZ" dirty="0"/>
              <a:t>- </a:t>
            </a:r>
            <a:r>
              <a:rPr lang="cs-CZ" dirty="0" err="1"/>
              <a:t>vznikaju</a:t>
            </a:r>
            <a:r>
              <a:rPr lang="cs-CZ" dirty="0"/>
              <a:t> </a:t>
            </a:r>
            <a:r>
              <a:rPr lang="cs-CZ" dirty="0" err="1"/>
              <a:t>behom</a:t>
            </a:r>
            <a:r>
              <a:rPr lang="cs-CZ" dirty="0"/>
              <a:t> IU </a:t>
            </a:r>
            <a:r>
              <a:rPr lang="cs-CZ" dirty="0" err="1"/>
              <a:t>vyvoja</a:t>
            </a:r>
            <a:r>
              <a:rPr lang="cs-CZ" dirty="0"/>
              <a:t>, </a:t>
            </a:r>
            <a:r>
              <a:rPr lang="cs-CZ" dirty="0" err="1"/>
              <a:t>postihnutie</a:t>
            </a:r>
            <a:r>
              <a:rPr lang="cs-CZ" dirty="0"/>
              <a:t> je obvykle na cely život</a:t>
            </a:r>
          </a:p>
          <a:p>
            <a:pPr algn="l"/>
            <a:r>
              <a:rPr lang="cs-CZ" dirty="0" err="1"/>
              <a:t>Napr</a:t>
            </a:r>
            <a:r>
              <a:rPr lang="cs-CZ" dirty="0"/>
              <a:t>. </a:t>
            </a:r>
            <a:r>
              <a:rPr lang="cs-CZ" dirty="0" err="1"/>
              <a:t>Downov</a:t>
            </a:r>
            <a:r>
              <a:rPr lang="cs-CZ" dirty="0"/>
              <a:t> syndrom</a:t>
            </a:r>
          </a:p>
          <a:p>
            <a:pPr algn="l"/>
            <a:endParaRPr lang="cs-CZ" dirty="0"/>
          </a:p>
          <a:p>
            <a:pPr algn="l"/>
            <a:endParaRPr lang="cs-CZ" dirty="0"/>
          </a:p>
          <a:p>
            <a:pPr algn="l"/>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27</a:t>
            </a:fld>
            <a:endParaRPr lang="cs-CZ"/>
          </a:p>
        </p:txBody>
      </p:sp>
    </p:spTree>
    <p:extLst>
      <p:ext uri="{BB962C8B-B14F-4D97-AF65-F5344CB8AC3E}">
        <p14:creationId xmlns:p14="http://schemas.microsoft.com/office/powerpoint/2010/main" val="85646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Fetální faktory</a:t>
            </a:r>
          </a:p>
          <a:p>
            <a:r>
              <a:rPr lang="cs-CZ" dirty="0"/>
              <a:t> chromozomové aberace</a:t>
            </a:r>
          </a:p>
          <a:p>
            <a:r>
              <a:rPr lang="cs-CZ" dirty="0"/>
              <a:t> chronické infekce plodu (rubeola, syfilis, toxoplazmóza, herpes aj.)</a:t>
            </a:r>
          </a:p>
          <a:p>
            <a:r>
              <a:rPr lang="cs-CZ" dirty="0"/>
              <a:t> radiační poškození</a:t>
            </a:r>
          </a:p>
          <a:p>
            <a:r>
              <a:rPr lang="cs-CZ" dirty="0"/>
              <a:t> </a:t>
            </a:r>
            <a:r>
              <a:rPr lang="cs-CZ" dirty="0" err="1"/>
              <a:t>víceplodová</a:t>
            </a:r>
            <a:r>
              <a:rPr lang="cs-CZ" dirty="0"/>
              <a:t> těhotnost</a:t>
            </a:r>
          </a:p>
          <a:p>
            <a:endParaRPr lang="cs-CZ" dirty="0"/>
          </a:p>
          <a:p>
            <a:r>
              <a:rPr lang="cs-CZ" dirty="0"/>
              <a:t>Placentární faktory</a:t>
            </a:r>
          </a:p>
          <a:p>
            <a:r>
              <a:rPr lang="cs-CZ" dirty="0"/>
              <a:t> snížení hmotnosti placenty</a:t>
            </a:r>
          </a:p>
          <a:p>
            <a:r>
              <a:rPr lang="cs-CZ" dirty="0"/>
              <a:t> snížení povrchové plochy placenty</a:t>
            </a:r>
          </a:p>
          <a:p>
            <a:r>
              <a:rPr lang="cs-CZ" dirty="0"/>
              <a:t> nádory</a:t>
            </a:r>
          </a:p>
          <a:p>
            <a:r>
              <a:rPr lang="cs-CZ" dirty="0"/>
              <a:t> odloučení placenty</a:t>
            </a:r>
          </a:p>
          <a:p>
            <a:endParaRPr lang="cs-CZ" dirty="0"/>
          </a:p>
          <a:p>
            <a:r>
              <a:rPr lang="cs-CZ" dirty="0"/>
              <a:t>Faktory ze strany matky</a:t>
            </a:r>
          </a:p>
          <a:p>
            <a:r>
              <a:rPr lang="cs-CZ" dirty="0"/>
              <a:t> hypertenze, ledvinová onemocnění</a:t>
            </a:r>
          </a:p>
          <a:p>
            <a:r>
              <a:rPr lang="cs-CZ" dirty="0"/>
              <a:t> malnutrice, chronická onemocnění</a:t>
            </a:r>
          </a:p>
          <a:p>
            <a:r>
              <a:rPr lang="cs-CZ" dirty="0"/>
              <a:t> anémie</a:t>
            </a:r>
          </a:p>
          <a:p>
            <a:r>
              <a:rPr lang="cs-CZ" dirty="0"/>
              <a:t> léky</a:t>
            </a:r>
          </a:p>
          <a:p>
            <a:r>
              <a:rPr lang="cs-CZ" dirty="0"/>
              <a:t> kouření, narkomanie, alkoholismus, špatné sociální faktory</a:t>
            </a:r>
          </a:p>
          <a:p>
            <a:r>
              <a:rPr lang="cs-CZ" dirty="0"/>
              <a:t> příjem potravy nebo jejích složek (nedostatek některé složky)</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29</a:t>
            </a:fld>
            <a:endParaRPr lang="cs-CZ"/>
          </a:p>
        </p:txBody>
      </p:sp>
    </p:spTree>
    <p:extLst>
      <p:ext uri="{BB962C8B-B14F-4D97-AF65-F5344CB8AC3E}">
        <p14:creationId xmlns:p14="http://schemas.microsoft.com/office/powerpoint/2010/main" val="3130108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Změny v počtu nebo tvaru chromozomu</a:t>
            </a:r>
          </a:p>
          <a:p>
            <a:endParaRPr lang="cs-CZ" dirty="0"/>
          </a:p>
          <a:p>
            <a:r>
              <a:rPr lang="cs-CZ" dirty="0"/>
              <a:t>Dle typu</a:t>
            </a:r>
          </a:p>
          <a:p>
            <a:r>
              <a:rPr lang="cs-CZ" dirty="0">
                <a:latin typeface="Times New Roman" panose="02020603050405020304" pitchFamily="18" charset="0"/>
                <a:cs typeface="Times New Roman" panose="02020603050405020304" pitchFamily="18" charset="0"/>
              </a:rPr>
              <a:t>Numerické (</a:t>
            </a:r>
            <a:r>
              <a:rPr lang="cs-CZ" dirty="0"/>
              <a:t>aneuploidie/polyploidie, </a:t>
            </a:r>
            <a:r>
              <a:rPr lang="cs-CZ" dirty="0" err="1">
                <a:latin typeface="Times New Roman" panose="02020603050405020304" pitchFamily="18" charset="0"/>
                <a:cs typeface="Times New Roman" panose="02020603050405020304" pitchFamily="18" charset="0"/>
              </a:rPr>
              <a:t>autozomalne</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gonozomalne</a:t>
            </a:r>
            <a:r>
              <a:rPr lang="cs-CZ" dirty="0">
                <a:latin typeface="Times New Roman" panose="02020603050405020304" pitchFamily="18" charset="0"/>
                <a:cs typeface="Times New Roman" panose="02020603050405020304" pitchFamily="18" charset="0"/>
              </a:rPr>
              <a:t>)</a:t>
            </a:r>
          </a:p>
          <a:p>
            <a:r>
              <a:rPr lang="cs-CZ" dirty="0">
                <a:latin typeface="Times New Roman" panose="02020603050405020304" pitchFamily="18" charset="0"/>
                <a:cs typeface="Times New Roman" panose="02020603050405020304" pitchFamily="18" charset="0"/>
              </a:rPr>
              <a:t>Strukturální (</a:t>
            </a:r>
            <a:r>
              <a:rPr lang="cs-CZ" b="0" i="0" dirty="0">
                <a:solidFill>
                  <a:srgbClr val="202124"/>
                </a:solidFill>
                <a:effectLst/>
                <a:latin typeface="arial" panose="020B0604020202020204" pitchFamily="34" charset="0"/>
              </a:rPr>
              <a:t>vyvážená - inverze, translokace a nevyvážená - delece, duplikace)</a:t>
            </a:r>
            <a:endParaRPr lang="cs-CZ" dirty="0">
              <a:latin typeface="Times New Roman" panose="02020603050405020304" pitchFamily="18" charset="0"/>
              <a:cs typeface="Times New Roman" panose="02020603050405020304" pitchFamily="18" charset="0"/>
            </a:endParaRPr>
          </a:p>
          <a:p>
            <a:pPr lvl="1"/>
            <a:endParaRPr lang="cs-CZ" dirty="0"/>
          </a:p>
          <a:p>
            <a:r>
              <a:rPr lang="cs-CZ" dirty="0"/>
              <a:t>Dle vzniku</a:t>
            </a:r>
          </a:p>
          <a:p>
            <a:pPr lvl="1"/>
            <a:r>
              <a:rPr lang="cs-CZ" dirty="0"/>
              <a:t>Vrozené (=gametické, </a:t>
            </a:r>
            <a:r>
              <a:rPr lang="cs-CZ" dirty="0" err="1"/>
              <a:t>su</a:t>
            </a:r>
            <a:r>
              <a:rPr lang="cs-CZ" dirty="0"/>
              <a:t> </a:t>
            </a:r>
            <a:r>
              <a:rPr lang="cs-CZ" dirty="0" err="1"/>
              <a:t>pritomne</a:t>
            </a:r>
            <a:r>
              <a:rPr lang="cs-CZ" dirty="0"/>
              <a:t> </a:t>
            </a:r>
            <a:r>
              <a:rPr lang="cs-CZ" dirty="0" err="1"/>
              <a:t>vo</a:t>
            </a:r>
            <a:r>
              <a:rPr lang="cs-CZ" dirty="0"/>
              <a:t> </a:t>
            </a:r>
            <a:r>
              <a:rPr lang="cs-CZ" dirty="0" err="1"/>
              <a:t>vsetkych</a:t>
            </a:r>
            <a:r>
              <a:rPr lang="cs-CZ" dirty="0"/>
              <a:t> buňkách </a:t>
            </a:r>
            <a:r>
              <a:rPr lang="cs-CZ" dirty="0" err="1"/>
              <a:t>jedinca</a:t>
            </a:r>
            <a:r>
              <a:rPr lang="cs-CZ" dirty="0"/>
              <a:t> a </a:t>
            </a:r>
            <a:r>
              <a:rPr lang="cs-CZ" dirty="0" err="1"/>
              <a:t>iektore</a:t>
            </a:r>
            <a:r>
              <a:rPr lang="cs-CZ" dirty="0"/>
              <a:t> </a:t>
            </a:r>
            <a:r>
              <a:rPr lang="cs-CZ" dirty="0" err="1"/>
              <a:t>sa</a:t>
            </a:r>
            <a:r>
              <a:rPr lang="cs-CZ" dirty="0"/>
              <a:t> </a:t>
            </a:r>
            <a:r>
              <a:rPr lang="cs-CZ" dirty="0" err="1"/>
              <a:t>mozu</a:t>
            </a:r>
            <a:r>
              <a:rPr lang="cs-CZ" dirty="0"/>
              <a:t> </a:t>
            </a:r>
            <a:r>
              <a:rPr lang="cs-CZ" dirty="0" err="1"/>
              <a:t>prenasat</a:t>
            </a:r>
            <a:r>
              <a:rPr lang="cs-CZ" dirty="0"/>
              <a:t> na </a:t>
            </a:r>
            <a:r>
              <a:rPr lang="cs-CZ" dirty="0" err="1"/>
              <a:t>potomkov</a:t>
            </a:r>
            <a:r>
              <a:rPr lang="cs-CZ" dirty="0"/>
              <a:t>)</a:t>
            </a:r>
          </a:p>
          <a:p>
            <a:pPr lvl="1"/>
            <a:r>
              <a:rPr lang="cs-CZ" dirty="0"/>
              <a:t>Získané (=somatické, </a:t>
            </a:r>
            <a:r>
              <a:rPr lang="cs-CZ" dirty="0" err="1"/>
              <a:t>vznikaju</a:t>
            </a:r>
            <a:r>
              <a:rPr lang="cs-CZ" dirty="0"/>
              <a:t> v </a:t>
            </a:r>
            <a:r>
              <a:rPr lang="cs-CZ" dirty="0" err="1"/>
              <a:t>priebehu</a:t>
            </a:r>
            <a:r>
              <a:rPr lang="cs-CZ" dirty="0"/>
              <a:t> života, </a:t>
            </a:r>
            <a:r>
              <a:rPr lang="cs-CZ" dirty="0" err="1"/>
              <a:t>nemusia</a:t>
            </a:r>
            <a:r>
              <a:rPr lang="cs-CZ" dirty="0"/>
              <a:t> byt </a:t>
            </a:r>
            <a:r>
              <a:rPr lang="cs-CZ" dirty="0" err="1"/>
              <a:t>pritomne</a:t>
            </a:r>
            <a:r>
              <a:rPr lang="cs-CZ" dirty="0"/>
              <a:t> </a:t>
            </a:r>
            <a:r>
              <a:rPr lang="cs-CZ" dirty="0" err="1"/>
              <a:t>vo</a:t>
            </a:r>
            <a:r>
              <a:rPr lang="cs-CZ" dirty="0"/>
              <a:t> </a:t>
            </a:r>
            <a:r>
              <a:rPr lang="cs-CZ" dirty="0" err="1"/>
              <a:t>vsetkych</a:t>
            </a:r>
            <a:r>
              <a:rPr lang="cs-CZ" dirty="0"/>
              <a:t> buňkách </a:t>
            </a:r>
            <a:r>
              <a:rPr lang="cs-CZ" dirty="0" err="1"/>
              <a:t>tela</a:t>
            </a:r>
            <a:r>
              <a:rPr lang="cs-CZ" dirty="0"/>
              <a:t>, často v </a:t>
            </a:r>
            <a:r>
              <a:rPr lang="cs-CZ" dirty="0" err="1"/>
              <a:t>dosledku</a:t>
            </a:r>
            <a:r>
              <a:rPr lang="cs-CZ" dirty="0"/>
              <a:t> </a:t>
            </a:r>
            <a:r>
              <a:rPr lang="cs-CZ" dirty="0" err="1"/>
              <a:t>posobenia</a:t>
            </a:r>
            <a:r>
              <a:rPr lang="cs-CZ" dirty="0"/>
              <a:t> exogenních </a:t>
            </a:r>
            <a:r>
              <a:rPr lang="cs-CZ" dirty="0" err="1"/>
              <a:t>mutagenov</a:t>
            </a:r>
            <a:r>
              <a:rPr lang="cs-CZ" dirty="0"/>
              <a:t>)</a:t>
            </a:r>
          </a:p>
          <a:p>
            <a:pPr lvl="1"/>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Nie</a:t>
            </a:r>
            <a:r>
              <a:rPr lang="cs-CZ" dirty="0"/>
              <a:t> </a:t>
            </a:r>
            <a:r>
              <a:rPr lang="cs-CZ" dirty="0" err="1"/>
              <a:t>vsetky</a:t>
            </a:r>
            <a:r>
              <a:rPr lang="cs-CZ" dirty="0"/>
              <a:t> ch </a:t>
            </a:r>
            <a:r>
              <a:rPr lang="cs-CZ" dirty="0" err="1"/>
              <a:t>aberacie</a:t>
            </a:r>
            <a:r>
              <a:rPr lang="cs-CZ" dirty="0"/>
              <a:t> </a:t>
            </a:r>
            <a:r>
              <a:rPr lang="cs-CZ" dirty="0" err="1"/>
              <a:t>sa</a:t>
            </a:r>
            <a:r>
              <a:rPr lang="cs-CZ" dirty="0"/>
              <a:t> u </a:t>
            </a:r>
            <a:r>
              <a:rPr lang="cs-CZ" dirty="0" err="1"/>
              <a:t>nositela</a:t>
            </a:r>
            <a:r>
              <a:rPr lang="cs-CZ" dirty="0"/>
              <a:t> </a:t>
            </a:r>
            <a:r>
              <a:rPr lang="cs-CZ" dirty="0" err="1"/>
              <a:t>prejavia</a:t>
            </a:r>
            <a:r>
              <a:rPr lang="cs-CZ" dirty="0"/>
              <a:t>! </a:t>
            </a:r>
            <a:r>
              <a:rPr lang="cs-CZ" dirty="0" err="1"/>
              <a:t>Mnohe</a:t>
            </a:r>
            <a:r>
              <a:rPr lang="cs-CZ" dirty="0"/>
              <a:t> </a:t>
            </a:r>
            <a:r>
              <a:rPr lang="cs-CZ" dirty="0" err="1"/>
              <a:t>su</a:t>
            </a:r>
            <a:r>
              <a:rPr lang="cs-CZ" dirty="0"/>
              <a:t> </a:t>
            </a:r>
            <a:r>
              <a:rPr lang="cs-CZ" dirty="0" err="1"/>
              <a:t>zlucitelne</a:t>
            </a:r>
            <a:r>
              <a:rPr lang="cs-CZ" dirty="0"/>
              <a:t> so </a:t>
            </a:r>
            <a:r>
              <a:rPr lang="cs-CZ" dirty="0" err="1"/>
              <a:t>zivotom</a:t>
            </a:r>
            <a:r>
              <a:rPr lang="cs-CZ" dirty="0"/>
              <a:t> a </a:t>
            </a:r>
            <a:r>
              <a:rPr lang="cs-CZ" dirty="0" err="1"/>
              <a:t>mozu</a:t>
            </a:r>
            <a:r>
              <a:rPr lang="cs-CZ" dirty="0"/>
              <a:t> mat </a:t>
            </a:r>
            <a:r>
              <a:rPr lang="cs-CZ" dirty="0" err="1"/>
              <a:t>rozne</a:t>
            </a:r>
            <a:r>
              <a:rPr lang="cs-CZ" dirty="0"/>
              <a:t> </a:t>
            </a:r>
            <a:r>
              <a:rPr lang="cs-CZ" dirty="0" err="1"/>
              <a:t>zavazny</a:t>
            </a:r>
            <a:r>
              <a:rPr lang="cs-CZ" dirty="0"/>
              <a:t> klinicky </a:t>
            </a:r>
            <a:r>
              <a:rPr lang="cs-CZ" dirty="0" err="1"/>
              <a:t>prejav</a:t>
            </a:r>
            <a:r>
              <a:rPr lang="cs-CZ" dirty="0"/>
              <a:t> </a:t>
            </a:r>
            <a:r>
              <a:rPr lang="cs-CZ" dirty="0" err="1"/>
              <a:t>alebo</a:t>
            </a:r>
            <a:r>
              <a:rPr lang="cs-CZ" dirty="0"/>
              <a:t> mat vplyv na jeho </a:t>
            </a:r>
            <a:r>
              <a:rPr lang="cs-CZ" dirty="0" err="1"/>
              <a:t>reprodukciu</a:t>
            </a:r>
            <a:r>
              <a:rPr lang="cs-CZ" dirty="0"/>
              <a:t>. </a:t>
            </a:r>
            <a:r>
              <a:rPr lang="cs-CZ" dirty="0" err="1"/>
              <a:t>Ak</a:t>
            </a:r>
            <a:r>
              <a:rPr lang="cs-CZ" dirty="0"/>
              <a:t> by bolo </a:t>
            </a:r>
            <a:r>
              <a:rPr lang="cs-CZ" dirty="0" err="1"/>
              <a:t>poskodenie</a:t>
            </a:r>
            <a:r>
              <a:rPr lang="cs-CZ" dirty="0"/>
              <a:t> </a:t>
            </a:r>
            <a:r>
              <a:rPr lang="cs-CZ" dirty="0" err="1"/>
              <a:t>sposobene</a:t>
            </a:r>
            <a:r>
              <a:rPr lang="cs-CZ" dirty="0"/>
              <a:t> </a:t>
            </a:r>
            <a:r>
              <a:rPr lang="cs-CZ" dirty="0" err="1"/>
              <a:t>mutaciou</a:t>
            </a:r>
            <a:r>
              <a:rPr lang="cs-CZ" dirty="0"/>
              <a:t> </a:t>
            </a:r>
            <a:r>
              <a:rPr lang="cs-CZ" dirty="0" err="1"/>
              <a:t>prilis</a:t>
            </a:r>
            <a:r>
              <a:rPr lang="cs-CZ" dirty="0"/>
              <a:t> </a:t>
            </a:r>
            <a:r>
              <a:rPr lang="cs-CZ" dirty="0" err="1"/>
              <a:t>velke</a:t>
            </a:r>
            <a:r>
              <a:rPr lang="cs-CZ" dirty="0"/>
              <a:t> obvykle </a:t>
            </a:r>
            <a:r>
              <a:rPr lang="cs-CZ" dirty="0" err="1"/>
              <a:t>su</a:t>
            </a:r>
            <a:r>
              <a:rPr lang="cs-CZ" dirty="0"/>
              <a:t> </a:t>
            </a:r>
            <a:r>
              <a:rPr lang="cs-CZ" dirty="0" err="1"/>
              <a:t>pricinou</a:t>
            </a:r>
            <a:r>
              <a:rPr lang="cs-CZ" dirty="0"/>
              <a:t> potratu </a:t>
            </a:r>
            <a:r>
              <a:rPr lang="cs-CZ" dirty="0" err="1"/>
              <a:t>uz</a:t>
            </a:r>
            <a:r>
              <a:rPr lang="cs-CZ" dirty="0"/>
              <a:t> v skorých </a:t>
            </a:r>
            <a:r>
              <a:rPr lang="cs-CZ" dirty="0" err="1"/>
              <a:t>stadiach</a:t>
            </a:r>
            <a:r>
              <a:rPr lang="cs-CZ" dirty="0"/>
              <a:t> gravidity.</a:t>
            </a:r>
          </a:p>
          <a:p>
            <a:endParaRPr lang="cs-CZ" dirty="0"/>
          </a:p>
          <a:p>
            <a:pPr marL="342900" lvl="0" indent="-342900">
              <a:lnSpc>
                <a:spcPct val="107000"/>
              </a:lnSpc>
              <a:buFont typeface="Symbol" panose="05050102010706020507" pitchFamily="18" charset="2"/>
              <a:buChar char=""/>
            </a:pPr>
            <a:r>
              <a:rPr lang="sk-SK" sz="1800" u="sng" dirty="0">
                <a:effectLst/>
                <a:latin typeface="Calibri" panose="020F0502020204030204" pitchFamily="34" charset="0"/>
                <a:ea typeface="Calibri" panose="020F0502020204030204" pitchFamily="34" charset="0"/>
                <a:cs typeface="Times New Roman" panose="02020603050405020304" pitchFamily="18" charset="0"/>
              </a:rPr>
              <a:t>Numerické aberácie</a:t>
            </a:r>
            <a:r>
              <a:rPr lang="sk-SK" sz="1800" dirty="0">
                <a:effectLst/>
                <a:latin typeface="Calibri" panose="020F0502020204030204" pitchFamily="34" charset="0"/>
                <a:ea typeface="Calibri" panose="020F0502020204030204" pitchFamily="34" charset="0"/>
                <a:cs typeface="Times New Roman" panose="02020603050405020304" pitchFamily="18" charset="0"/>
              </a:rPr>
              <a:t>: DS, ES, PS, KS, TS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k-SK" sz="1800" u="sng" dirty="0" err="1">
                <a:effectLst/>
                <a:latin typeface="Calibri" panose="020F0502020204030204" pitchFamily="34" charset="0"/>
                <a:ea typeface="Calibri" panose="020F0502020204030204" pitchFamily="34" charset="0"/>
                <a:cs typeface="Times New Roman" panose="02020603050405020304" pitchFamily="18" charset="0"/>
              </a:rPr>
              <a:t>Mikrodelečné</a:t>
            </a:r>
            <a:r>
              <a:rPr lang="sk-SK" sz="1800" u="sng" dirty="0">
                <a:effectLst/>
                <a:latin typeface="Calibri" panose="020F0502020204030204" pitchFamily="34" charset="0"/>
                <a:ea typeface="Calibri" panose="020F0502020204030204" pitchFamily="34" charset="0"/>
                <a:cs typeface="Times New Roman" panose="02020603050405020304" pitchFamily="18" charset="0"/>
              </a:rPr>
              <a:t> syndrómy</a:t>
            </a:r>
            <a:r>
              <a:rPr lang="sk-SK" sz="1800" dirty="0">
                <a:effectLst/>
                <a:latin typeface="Calibri" panose="020F0502020204030204" pitchFamily="34" charset="0"/>
                <a:ea typeface="Calibri" panose="020F0502020204030204" pitchFamily="34" charset="0"/>
                <a:cs typeface="Times New Roman" panose="02020603050405020304" pitchFamily="18" charset="0"/>
              </a:rPr>
              <a:t>: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Angelmanov</a:t>
            </a:r>
            <a:r>
              <a:rPr lang="sk-SK" sz="1800" dirty="0">
                <a:effectLst/>
                <a:latin typeface="Calibri" panose="020F0502020204030204" pitchFamily="34" charset="0"/>
                <a:ea typeface="Calibri" panose="020F0502020204030204" pitchFamily="34" charset="0"/>
                <a:cs typeface="Times New Roman" panose="02020603050405020304" pitchFamily="18" charset="0"/>
              </a:rPr>
              <a:t> syndróm,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DiGeorgeov</a:t>
            </a:r>
            <a:r>
              <a:rPr lang="sk-SK" sz="1800" dirty="0">
                <a:effectLst/>
                <a:latin typeface="Calibri" panose="020F0502020204030204" pitchFamily="34" charset="0"/>
                <a:ea typeface="Calibri" panose="020F0502020204030204" pitchFamily="34" charset="0"/>
                <a:cs typeface="Times New Roman" panose="02020603050405020304" pitchFamily="18" charset="0"/>
              </a:rPr>
              <a:t> syndróm,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Wiliamsov</a:t>
            </a:r>
            <a:r>
              <a:rPr lang="sk-SK" sz="1800" dirty="0">
                <a:effectLst/>
                <a:latin typeface="Calibri" panose="020F0502020204030204" pitchFamily="34" charset="0"/>
                <a:ea typeface="Calibri" panose="020F0502020204030204" pitchFamily="34" charset="0"/>
                <a:cs typeface="Times New Roman" panose="02020603050405020304" pitchFamily="18" charset="0"/>
              </a:rPr>
              <a:t>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syndom</a:t>
            </a:r>
            <a:r>
              <a:rPr lang="sk-SK" sz="1800" dirty="0">
                <a:effectLst/>
                <a:latin typeface="Calibri" panose="020F0502020204030204" pitchFamily="34" charset="0"/>
                <a:ea typeface="Calibri" panose="020F0502020204030204" pitchFamily="34" charset="0"/>
                <a:cs typeface="Times New Roman" panose="02020603050405020304" pitchFamily="18" charset="0"/>
              </a:rPr>
              <a:t>, Wolf-</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Hirchhornov</a:t>
            </a:r>
            <a:r>
              <a:rPr lang="sk-SK" sz="1800" dirty="0">
                <a:effectLst/>
                <a:latin typeface="Calibri" panose="020F0502020204030204" pitchFamily="34" charset="0"/>
                <a:ea typeface="Calibri" panose="020F0502020204030204" pitchFamily="34" charset="0"/>
                <a:cs typeface="Times New Roman" panose="02020603050405020304" pitchFamily="18" charset="0"/>
              </a:rPr>
              <a:t> syndróm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k-SK" sz="1800" u="sng" dirty="0" err="1">
                <a:effectLst/>
                <a:latin typeface="Calibri" panose="020F0502020204030204" pitchFamily="34" charset="0"/>
                <a:ea typeface="Calibri" panose="020F0502020204030204" pitchFamily="34" charset="0"/>
                <a:cs typeface="Times New Roman" panose="02020603050405020304" pitchFamily="18" charset="0"/>
              </a:rPr>
              <a:t>Autozomálne</a:t>
            </a:r>
            <a:r>
              <a:rPr lang="sk-SK" sz="1800" u="sng" dirty="0">
                <a:effectLst/>
                <a:latin typeface="Calibri" panose="020F0502020204030204" pitchFamily="34" charset="0"/>
                <a:ea typeface="Calibri" panose="020F0502020204030204" pitchFamily="34" charset="0"/>
                <a:cs typeface="Times New Roman" panose="02020603050405020304" pitchFamily="18" charset="0"/>
              </a:rPr>
              <a:t> recesívne ochorenia</a:t>
            </a:r>
            <a:r>
              <a:rPr lang="sk-SK" sz="1800" dirty="0">
                <a:effectLst/>
                <a:latin typeface="Calibri" panose="020F0502020204030204" pitchFamily="34" charset="0"/>
                <a:ea typeface="Calibri" panose="020F0502020204030204" pitchFamily="34" charset="0"/>
                <a:cs typeface="Times New Roman" panose="02020603050405020304" pitchFamily="18" charset="0"/>
              </a:rPr>
              <a:t>: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Robertsonov</a:t>
            </a:r>
            <a:r>
              <a:rPr lang="sk-SK" sz="1800" dirty="0">
                <a:effectLst/>
                <a:latin typeface="Calibri" panose="020F0502020204030204" pitchFamily="34" charset="0"/>
                <a:ea typeface="Calibri" panose="020F0502020204030204" pitchFamily="34" charset="0"/>
                <a:cs typeface="Times New Roman" panose="02020603050405020304" pitchFamily="18" charset="0"/>
              </a:rPr>
              <a:t> syndróm,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Opitzov</a:t>
            </a:r>
            <a:r>
              <a:rPr lang="sk-SK" sz="1800" dirty="0">
                <a:effectLst/>
                <a:latin typeface="Calibri" panose="020F0502020204030204" pitchFamily="34" charset="0"/>
                <a:ea typeface="Calibri" panose="020F0502020204030204" pitchFamily="34" charset="0"/>
                <a:cs typeface="Times New Roman" panose="02020603050405020304" pitchFamily="18" charset="0"/>
              </a:rPr>
              <a:t> syndróm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k-SK" sz="1800" u="sng" dirty="0" err="1">
                <a:effectLst/>
                <a:latin typeface="Calibri" panose="020F0502020204030204" pitchFamily="34" charset="0"/>
                <a:ea typeface="Calibri" panose="020F0502020204030204" pitchFamily="34" charset="0"/>
                <a:cs typeface="Times New Roman" panose="02020603050405020304" pitchFamily="18" charset="0"/>
              </a:rPr>
              <a:t>Autozomálne</a:t>
            </a:r>
            <a:r>
              <a:rPr lang="sk-SK" sz="1800" u="sng" dirty="0">
                <a:effectLst/>
                <a:latin typeface="Calibri" panose="020F0502020204030204" pitchFamily="34" charset="0"/>
                <a:ea typeface="Calibri" panose="020F0502020204030204" pitchFamily="34" charset="0"/>
                <a:cs typeface="Times New Roman" panose="02020603050405020304" pitchFamily="18" charset="0"/>
              </a:rPr>
              <a:t> dominantné ochorenia</a:t>
            </a:r>
            <a:r>
              <a:rPr lang="sk-SK" sz="1800" dirty="0">
                <a:effectLst/>
                <a:latin typeface="Calibri" panose="020F0502020204030204" pitchFamily="34" charset="0"/>
                <a:ea typeface="Calibri" panose="020F0502020204030204" pitchFamily="34" charset="0"/>
                <a:cs typeface="Times New Roman" panose="02020603050405020304" pitchFamily="18" charset="0"/>
              </a:rPr>
              <a:t>: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Apertov</a:t>
            </a:r>
            <a:r>
              <a:rPr lang="sk-SK" sz="1800" dirty="0">
                <a:effectLst/>
                <a:latin typeface="Calibri" panose="020F0502020204030204" pitchFamily="34" charset="0"/>
                <a:ea typeface="Calibri" panose="020F0502020204030204" pitchFamily="34" charset="0"/>
                <a:cs typeface="Times New Roman" panose="02020603050405020304" pitchFamily="18" charset="0"/>
              </a:rPr>
              <a:t> syndróm,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Crouzonov</a:t>
            </a:r>
            <a:r>
              <a:rPr lang="sk-SK" sz="1800" dirty="0">
                <a:effectLst/>
                <a:latin typeface="Calibri" panose="020F0502020204030204" pitchFamily="34" charset="0"/>
                <a:ea typeface="Calibri" panose="020F0502020204030204" pitchFamily="34" charset="0"/>
                <a:cs typeface="Times New Roman" panose="02020603050405020304" pitchFamily="18" charset="0"/>
              </a:rPr>
              <a:t> syndróm a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Marfanov</a:t>
            </a:r>
            <a:r>
              <a:rPr lang="sk-SK" sz="1800" dirty="0">
                <a:effectLst/>
                <a:latin typeface="Calibri" panose="020F0502020204030204" pitchFamily="34" charset="0"/>
                <a:ea typeface="Calibri" panose="020F0502020204030204" pitchFamily="34" charset="0"/>
                <a:cs typeface="Times New Roman" panose="02020603050405020304" pitchFamily="18" charset="0"/>
              </a:rPr>
              <a:t> syndróm</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31</a:t>
            </a:fld>
            <a:endParaRPr lang="cs-CZ"/>
          </a:p>
        </p:txBody>
      </p:sp>
    </p:spTree>
    <p:extLst>
      <p:ext uri="{BB962C8B-B14F-4D97-AF65-F5344CB8AC3E}">
        <p14:creationId xmlns:p14="http://schemas.microsoft.com/office/powerpoint/2010/main" val="1051394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výskyt u cca 0,7 % živě narozených dětí, v 50 % potracených plodů a asi u 8 % všech zárodků • způsobují více než 60 klinicky definovaných chorob • pacienti s CHA mají obyčejně typické fenotypy • společným znakem u všech CHA jsou vývojová retardace a malformace</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32</a:t>
            </a:fld>
            <a:endParaRPr lang="cs-CZ"/>
          </a:p>
        </p:txBody>
      </p:sp>
    </p:spTree>
    <p:extLst>
      <p:ext uri="{BB962C8B-B14F-4D97-AF65-F5344CB8AC3E}">
        <p14:creationId xmlns:p14="http://schemas.microsoft.com/office/powerpoint/2010/main" val="974696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Aneuploidie</a:t>
            </a: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Znamenají nepravidelný počet ch, změny počtu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homolgických</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ch, při kterých je 1 ch navíc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trizomie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 2n+1/25ch) nebo chybí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monozomie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 2n-1/23ch)</a:t>
            </a: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Vznikají v průběhu b. dělení kde se homol. Ch neoddělí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nondisjunkce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Nastane-li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nondisjunkce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během meiózy vznikají poškozené gamety a poškozené buňky se nacházejí v celém těle vznikajícího plodu, pokud během mitózy může vzniknout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mozajka</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s odlišným počtem ch v jednotlivých sadách.</a:t>
            </a: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Riziko vzniku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trizomie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roste s věkem rodičů – nad 35 let u matky a nad 50 let u otce</a:t>
            </a:r>
            <a:endParaRPr lang="cs-CZ" sz="4000" dirty="0"/>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Polyploidie</a:t>
            </a: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Znásobení počtu sad ch –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triploidie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(3n/69ch, vznik při oplodnění vajíčka 2 spermiemi),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tetraploidie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(4n/92ch, rozdělení ch bez rozdělení b)</a:t>
            </a: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Vždy letálně u člověka</a:t>
            </a:r>
            <a:endParaRPr lang="cs-CZ" sz="4000" dirty="0"/>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33</a:t>
            </a:fld>
            <a:endParaRPr lang="cs-CZ"/>
          </a:p>
        </p:txBody>
      </p:sp>
    </p:spTree>
    <p:extLst>
      <p:ext uri="{BB962C8B-B14F-4D97-AF65-F5344CB8AC3E}">
        <p14:creationId xmlns:p14="http://schemas.microsoft.com/office/powerpoint/2010/main" val="1131148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Apertův</a:t>
            </a:r>
            <a:r>
              <a:rPr lang="cs-CZ" dirty="0"/>
              <a:t> syndrom Symptomy: </a:t>
            </a:r>
            <a:r>
              <a:rPr lang="cs-CZ" dirty="0" err="1"/>
              <a:t>kraniosynostóza</a:t>
            </a:r>
            <a:r>
              <a:rPr lang="cs-CZ" dirty="0"/>
              <a:t> (sutura </a:t>
            </a:r>
            <a:r>
              <a:rPr lang="cs-CZ" dirty="0" err="1"/>
              <a:t>coronalis</a:t>
            </a:r>
            <a:r>
              <a:rPr lang="cs-CZ" dirty="0"/>
              <a:t>), nízko položené ušní boltce, </a:t>
            </a:r>
            <a:r>
              <a:rPr lang="cs-CZ" dirty="0" err="1"/>
              <a:t>hypertelorismus</a:t>
            </a:r>
            <a:r>
              <a:rPr lang="cs-CZ" dirty="0"/>
              <a:t>, exoftalmus, atrofie optického nervu, mentální retardace </a:t>
            </a:r>
            <a:r>
              <a:rPr lang="cs-CZ" dirty="0" err="1"/>
              <a:t>Crouzonův</a:t>
            </a:r>
            <a:r>
              <a:rPr lang="cs-CZ" dirty="0"/>
              <a:t> syndrom Symptomy: </a:t>
            </a:r>
            <a:r>
              <a:rPr lang="cs-CZ" dirty="0" err="1"/>
              <a:t>turicefalie</a:t>
            </a:r>
            <a:r>
              <a:rPr lang="cs-CZ" dirty="0"/>
              <a:t> se širokým čelem, případně s vysokým hrbolem v oblasti velké fontanely, </a:t>
            </a:r>
            <a:r>
              <a:rPr lang="cs-CZ" dirty="0" err="1"/>
              <a:t>kraniosynostóza</a:t>
            </a:r>
            <a:r>
              <a:rPr lang="cs-CZ" dirty="0"/>
              <a:t>, exoftalmus, </a:t>
            </a:r>
            <a:r>
              <a:rPr lang="cs-CZ" dirty="0" err="1"/>
              <a:t>hypertelorismus</a:t>
            </a:r>
            <a:r>
              <a:rPr lang="cs-CZ" dirty="0"/>
              <a:t>, hypoplazie maxily, zobákovitý nos </a:t>
            </a:r>
            <a:r>
              <a:rPr lang="cs-CZ" dirty="0" err="1"/>
              <a:t>Marfanův</a:t>
            </a:r>
            <a:r>
              <a:rPr lang="cs-CZ" dirty="0"/>
              <a:t> syndrom • častější u mužů Symptomy: vysoká hubená postava (častá astenie), nadměrná ohebnost, </a:t>
            </a:r>
            <a:r>
              <a:rPr lang="cs-CZ" dirty="0" err="1"/>
              <a:t>arachnodaktylie</a:t>
            </a:r>
            <a:r>
              <a:rPr lang="cs-CZ" dirty="0"/>
              <a:t> (dlouhé pavoučí prsty), deformita hrudníku – vpáčené sternum, </a:t>
            </a:r>
            <a:r>
              <a:rPr lang="cs-CZ" dirty="0" err="1"/>
              <a:t>pectus</a:t>
            </a:r>
            <a:r>
              <a:rPr lang="cs-CZ" dirty="0"/>
              <a:t> </a:t>
            </a:r>
            <a:r>
              <a:rPr lang="cs-CZ" dirty="0" err="1"/>
              <a:t>excavatum</a:t>
            </a:r>
            <a:r>
              <a:rPr lang="cs-CZ" dirty="0"/>
              <a:t> nebo </a:t>
            </a:r>
            <a:r>
              <a:rPr lang="cs-CZ" dirty="0" err="1"/>
              <a:t>pectus</a:t>
            </a:r>
            <a:r>
              <a:rPr lang="cs-CZ" dirty="0"/>
              <a:t> </a:t>
            </a:r>
            <a:r>
              <a:rPr lang="cs-CZ" dirty="0" err="1"/>
              <a:t>carinatum</a:t>
            </a:r>
            <a:r>
              <a:rPr lang="cs-CZ" dirty="0"/>
              <a:t>, plicní problémy, skolióza/kyfóza, charakteristický příznak chlopně</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35</a:t>
            </a:fld>
            <a:endParaRPr lang="cs-CZ"/>
          </a:p>
        </p:txBody>
      </p:sp>
    </p:spTree>
    <p:extLst>
      <p:ext uri="{BB962C8B-B14F-4D97-AF65-F5344CB8AC3E}">
        <p14:creationId xmlns:p14="http://schemas.microsoft.com/office/powerpoint/2010/main" val="1772198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Robertsonův</a:t>
            </a:r>
            <a:r>
              <a:rPr lang="cs-CZ" dirty="0"/>
              <a:t> syndrom (gen ESCO2 chromozom 8p21.1) • úmrtí v mladém věku, ale při mírné formě dožití i dospělosti Symptomy: </a:t>
            </a:r>
            <a:r>
              <a:rPr lang="cs-CZ" dirty="0" err="1"/>
              <a:t>tetrafokomélie</a:t>
            </a:r>
            <a:r>
              <a:rPr lang="cs-CZ" dirty="0"/>
              <a:t> (chybění nebo zkrácení dlouhých kostí končetin), redukce prstů rukou, rozštěp rtu, čelisti a patra, zvětšená </a:t>
            </a:r>
            <a:r>
              <a:rPr lang="cs-CZ" dirty="0" err="1"/>
              <a:t>meziočnicová</a:t>
            </a:r>
            <a:r>
              <a:rPr lang="cs-CZ" dirty="0"/>
              <a:t> vzdálenost, řídké vlasy, problémy GIT, </a:t>
            </a:r>
            <a:r>
              <a:rPr lang="cs-CZ" dirty="0" err="1"/>
              <a:t>hydronefróza</a:t>
            </a:r>
            <a:r>
              <a:rPr lang="cs-CZ" dirty="0"/>
              <a:t>, ledvinové cysty, choroby jater, se , hypoplazie labií </a:t>
            </a:r>
            <a:r>
              <a:rPr lang="cs-CZ" dirty="0" err="1"/>
              <a:t>Opitzův</a:t>
            </a:r>
            <a:r>
              <a:rPr lang="cs-CZ" dirty="0"/>
              <a:t> syndrom (gen DHCR7 chromozom 11q12.13) Symptomy: mikrocefalie, </a:t>
            </a:r>
            <a:r>
              <a:rPr lang="cs-CZ" dirty="0" err="1"/>
              <a:t>trigonocefálie</a:t>
            </a:r>
            <a:r>
              <a:rPr lang="cs-CZ" dirty="0"/>
              <a:t>, rozštěp patra, </a:t>
            </a:r>
            <a:r>
              <a:rPr lang="cs-CZ" dirty="0" err="1"/>
              <a:t>syndaktýlie</a:t>
            </a:r>
            <a:r>
              <a:rPr lang="cs-CZ" dirty="0"/>
              <a:t> 2. a 3. prstu na nohou, polydaktylie, hypotonie, nedostatečná syntéza vitaminu D, nedostatek steroidních hormonů, intrauterinní růstová retardace</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39</a:t>
            </a:fld>
            <a:endParaRPr lang="cs-CZ"/>
          </a:p>
        </p:txBody>
      </p:sp>
    </p:spTree>
    <p:extLst>
      <p:ext uri="{BB962C8B-B14F-4D97-AF65-F5344CB8AC3E}">
        <p14:creationId xmlns:p14="http://schemas.microsoft.com/office/powerpoint/2010/main" val="485198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935C82F2-6FA1-7F16-7E87-765D1AF508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6A98C6-5938-4E76-8394-8B1BCC2BFFB4}" type="slidenum">
              <a:rPr lang="en-US" altLang="sk-SK"/>
              <a:pPr>
                <a:spcBef>
                  <a:spcPct val="0"/>
                </a:spcBef>
              </a:pPr>
              <a:t>40</a:t>
            </a:fld>
            <a:endParaRPr lang="en-US" altLang="sk-SK"/>
          </a:p>
        </p:txBody>
      </p:sp>
      <p:sp>
        <p:nvSpPr>
          <p:cNvPr id="69635" name="Rectangle 2">
            <a:extLst>
              <a:ext uri="{FF2B5EF4-FFF2-40B4-BE49-F238E27FC236}">
                <a16:creationId xmlns:a16="http://schemas.microsoft.com/office/drawing/2014/main" id="{F526C44E-2326-E1E6-47CE-34AAC3A76DFE}"/>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DC517E41-C2CE-EE51-189A-78073AE15C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DFC13B2-71FB-5854-5F77-134E9B2B2A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7812D9-57BF-4C2A-AD8A-A26FC700B60F}" type="slidenum">
              <a:rPr lang="en-US" altLang="sk-SK"/>
              <a:pPr>
                <a:spcBef>
                  <a:spcPct val="0"/>
                </a:spcBef>
              </a:pPr>
              <a:t>41</a:t>
            </a:fld>
            <a:endParaRPr lang="en-US" altLang="sk-SK"/>
          </a:p>
        </p:txBody>
      </p:sp>
      <p:sp>
        <p:nvSpPr>
          <p:cNvPr id="53251" name="Rectangle 2">
            <a:extLst>
              <a:ext uri="{FF2B5EF4-FFF2-40B4-BE49-F238E27FC236}">
                <a16:creationId xmlns:a16="http://schemas.microsoft.com/office/drawing/2014/main" id="{D5731D21-B072-DC9C-6DDD-EDB6A944B768}"/>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7D0881B-5481-C629-738A-C03F23F02C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3</a:t>
            </a:fld>
            <a:endParaRPr lang="cs-CZ"/>
          </a:p>
        </p:txBody>
      </p:sp>
    </p:spTree>
    <p:extLst>
      <p:ext uri="{BB962C8B-B14F-4D97-AF65-F5344CB8AC3E}">
        <p14:creationId xmlns:p14="http://schemas.microsoft.com/office/powerpoint/2010/main" val="2168609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E81535AF-F21E-9F57-D914-9AA357C8A9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935E08-1A18-4B26-85A3-F88A6A166873}" type="slidenum">
              <a:rPr lang="en-US" altLang="sk-SK"/>
              <a:pPr>
                <a:spcBef>
                  <a:spcPct val="0"/>
                </a:spcBef>
              </a:pPr>
              <a:t>42</a:t>
            </a:fld>
            <a:endParaRPr lang="en-US" altLang="sk-SK"/>
          </a:p>
        </p:txBody>
      </p:sp>
      <p:sp>
        <p:nvSpPr>
          <p:cNvPr id="55299" name="Rectangle 2">
            <a:extLst>
              <a:ext uri="{FF2B5EF4-FFF2-40B4-BE49-F238E27FC236}">
                <a16:creationId xmlns:a16="http://schemas.microsoft.com/office/drawing/2014/main" id="{C84CD052-AD31-5AC1-8511-69F953E3096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0297EA9-A50B-FC3A-7814-4F8FA68288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Angelmanův</a:t>
            </a:r>
            <a:r>
              <a:rPr lang="cs-CZ" dirty="0"/>
              <a:t> syndrom (de novo </a:t>
            </a:r>
            <a:r>
              <a:rPr lang="cs-CZ" dirty="0" err="1"/>
              <a:t>mikrodelece</a:t>
            </a:r>
            <a:r>
              <a:rPr lang="cs-CZ" dirty="0"/>
              <a:t>) Symptomy: od prvního roku života retardace růstu, zejména lebky (</a:t>
            </a:r>
            <a:r>
              <a:rPr lang="cs-CZ" dirty="0" err="1"/>
              <a:t>mikrobrachycefalie</a:t>
            </a:r>
            <a:r>
              <a:rPr lang="cs-CZ" dirty="0"/>
              <a:t>), hluboce vsazené oči, široký rozestup mezi zuby, svalová hypoplazie, poruchy pigmentace, velký jazyk, slintání, strnulá chůze, mentální retardace (různé stupně, většinou těžká) tváře</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44</a:t>
            </a:fld>
            <a:endParaRPr lang="cs-CZ"/>
          </a:p>
        </p:txBody>
      </p:sp>
    </p:spTree>
    <p:extLst>
      <p:ext uri="{BB962C8B-B14F-4D97-AF65-F5344CB8AC3E}">
        <p14:creationId xmlns:p14="http://schemas.microsoft.com/office/powerpoint/2010/main" val="1817847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DiGergeův</a:t>
            </a:r>
            <a:r>
              <a:rPr lang="cs-CZ" dirty="0"/>
              <a:t> syndrom (</a:t>
            </a:r>
            <a:r>
              <a:rPr lang="cs-CZ" dirty="0" err="1"/>
              <a:t>mikrodelece</a:t>
            </a:r>
            <a:r>
              <a:rPr lang="cs-CZ" dirty="0"/>
              <a:t> chromozom 22q) Symptomy: rozštěp patra, malý vzrůst, skolióza, hypotonie, hypoplazie brzlíku, vrozené srdeční vady, </a:t>
            </a:r>
            <a:r>
              <a:rPr lang="cs-CZ" dirty="0" err="1"/>
              <a:t>hypokalcinémie</a:t>
            </a:r>
            <a:r>
              <a:rPr lang="cs-CZ" dirty="0"/>
              <a:t>, psychomotorická retardace, zubní anomálie, malformace ušního boltce (malé až těžké), </a:t>
            </a:r>
            <a:r>
              <a:rPr lang="cs-CZ" dirty="0" err="1"/>
              <a:t>nízkopoložené</a:t>
            </a:r>
            <a:r>
              <a:rPr lang="cs-CZ" dirty="0"/>
              <a:t> ušní boltce, </a:t>
            </a:r>
            <a:r>
              <a:rPr lang="cs-CZ" dirty="0" err="1"/>
              <a:t>hypertelorismus</a:t>
            </a:r>
            <a:r>
              <a:rPr lang="cs-CZ" dirty="0"/>
              <a:t>, krátké </a:t>
            </a:r>
            <a:r>
              <a:rPr lang="cs-CZ" dirty="0" err="1"/>
              <a:t>filtrum</a:t>
            </a:r>
            <a:r>
              <a:rPr lang="cs-CZ" dirty="0"/>
              <a:t> </a:t>
            </a:r>
            <a:r>
              <a:rPr lang="cs-CZ" dirty="0" err="1"/>
              <a:t>Fallotova</a:t>
            </a:r>
            <a:r>
              <a:rPr lang="cs-CZ" dirty="0"/>
              <a:t> </a:t>
            </a:r>
            <a:r>
              <a:rPr lang="cs-CZ" dirty="0" err="1"/>
              <a:t>tretalogie</a:t>
            </a:r>
            <a:r>
              <a:rPr lang="cs-CZ" dirty="0"/>
              <a:t> je kombinací čtyř vrozených abnormalit, které zahrnují defekt komorového septa, stenózu plicní chlopně, nesprávné umístění aorty a hypertrofii pravé komory. </a:t>
            </a:r>
            <a:r>
              <a:rPr lang="cs-CZ" dirty="0" err="1"/>
              <a:t>Truncus</a:t>
            </a:r>
            <a:r>
              <a:rPr lang="cs-CZ" dirty="0"/>
              <a:t> </a:t>
            </a:r>
            <a:r>
              <a:rPr lang="cs-CZ" dirty="0" err="1"/>
              <a:t>arteriosis</a:t>
            </a:r>
            <a:r>
              <a:rPr lang="cs-CZ" dirty="0"/>
              <a:t>, jedna velká céva vede ze srdce namísto dvou samostatných cév a mezi komorami se nachází díra (defekt komorového septa).</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45</a:t>
            </a:fld>
            <a:endParaRPr lang="cs-CZ"/>
          </a:p>
        </p:txBody>
      </p:sp>
    </p:spTree>
    <p:extLst>
      <p:ext uri="{BB962C8B-B14F-4D97-AF65-F5344CB8AC3E}">
        <p14:creationId xmlns:p14="http://schemas.microsoft.com/office/powerpoint/2010/main" val="1812553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Cri</a:t>
            </a:r>
            <a:r>
              <a:rPr lang="cs-CZ" dirty="0"/>
              <a:t>-</a:t>
            </a:r>
            <a:r>
              <a:rPr lang="cs-CZ" dirty="0" err="1"/>
              <a:t>du</a:t>
            </a:r>
            <a:r>
              <a:rPr lang="cs-CZ" dirty="0"/>
              <a:t>-chat syndrom (úplná nebo částečná delece chromozom 5p) • první popsal </a:t>
            </a:r>
            <a:r>
              <a:rPr lang="cs-CZ" dirty="0" err="1"/>
              <a:t>Lejeune</a:t>
            </a:r>
            <a:r>
              <a:rPr lang="cs-CZ" dirty="0"/>
              <a:t> Symptomy: porucha v hrtanu (pláč jako kočka), asymetrie a </a:t>
            </a:r>
            <a:r>
              <a:rPr lang="cs-CZ" dirty="0" err="1"/>
              <a:t>hyperpigmentace</a:t>
            </a:r>
            <a:r>
              <a:rPr lang="cs-CZ" dirty="0"/>
              <a:t> obličeje, osa </a:t>
            </a:r>
            <a:r>
              <a:rPr lang="cs-CZ" dirty="0" err="1"/>
              <a:t>occipitale</a:t>
            </a:r>
            <a:r>
              <a:rPr lang="cs-CZ" dirty="0"/>
              <a:t> zploštělá a osa frontale malá, ageneze zubů, anatomické změny na </a:t>
            </a:r>
            <a:r>
              <a:rPr lang="cs-CZ" dirty="0" err="1"/>
              <a:t>sella</a:t>
            </a:r>
            <a:r>
              <a:rPr lang="cs-CZ" dirty="0"/>
              <a:t> </a:t>
            </a:r>
            <a:r>
              <a:rPr lang="cs-CZ" dirty="0" err="1"/>
              <a:t>turcica</a:t>
            </a:r>
            <a:r>
              <a:rPr lang="cs-CZ" dirty="0"/>
              <a:t>, mikrocefalie, brachycefalie, </a:t>
            </a:r>
            <a:r>
              <a:rPr lang="cs-CZ" dirty="0" err="1"/>
              <a:t>prominující</a:t>
            </a:r>
            <a:r>
              <a:rPr lang="cs-CZ" dirty="0"/>
              <a:t> </a:t>
            </a:r>
            <a:r>
              <a:rPr lang="cs-CZ" dirty="0" err="1"/>
              <a:t>supraodbitální</a:t>
            </a:r>
            <a:r>
              <a:rPr lang="cs-CZ" dirty="0"/>
              <a:t> </a:t>
            </a:r>
            <a:r>
              <a:rPr lang="cs-CZ" dirty="0" err="1"/>
              <a:t>obras</a:t>
            </a:r>
            <a:r>
              <a:rPr lang="cs-CZ" dirty="0"/>
              <a:t> , rozštěp rtů a patra, malá spodní čelist, nízko nasedající ušní boltce, flekční palmární rýha</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48</a:t>
            </a:fld>
            <a:endParaRPr lang="cs-CZ"/>
          </a:p>
        </p:txBody>
      </p:sp>
    </p:spTree>
    <p:extLst>
      <p:ext uri="{BB962C8B-B14F-4D97-AF65-F5344CB8AC3E}">
        <p14:creationId xmlns:p14="http://schemas.microsoft.com/office/powerpoint/2010/main" val="2515968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Williamsův</a:t>
            </a:r>
            <a:r>
              <a:rPr lang="cs-CZ" dirty="0"/>
              <a:t> (</a:t>
            </a:r>
            <a:r>
              <a:rPr lang="cs-CZ" dirty="0" err="1"/>
              <a:t>Williamsův</a:t>
            </a:r>
            <a:r>
              <a:rPr lang="cs-CZ" dirty="0"/>
              <a:t> – </a:t>
            </a:r>
            <a:r>
              <a:rPr lang="cs-CZ" dirty="0" err="1"/>
              <a:t>Beurenův</a:t>
            </a:r>
            <a:r>
              <a:rPr lang="cs-CZ" dirty="0"/>
              <a:t>) syndrom • popsal novozélandský kardiolog </a:t>
            </a:r>
            <a:r>
              <a:rPr lang="cs-CZ" dirty="0" err="1"/>
              <a:t>Williams</a:t>
            </a:r>
            <a:r>
              <a:rPr lang="cs-CZ" dirty="0"/>
              <a:t>, ale také německý fyziolog </a:t>
            </a:r>
            <a:r>
              <a:rPr lang="cs-CZ" dirty="0" err="1"/>
              <a:t>Beuren</a:t>
            </a:r>
            <a:r>
              <a:rPr lang="cs-CZ" dirty="0"/>
              <a:t> Symptomy: široké čelo, výrazné nadočnicové oblouky, široký kořen nosu, aortální stenóza, zúžení plicních cév, deformace ušního boltce, růstové retardace, PH pod 3000 g, problémy s krmením, snížený svalový tonus, puberta u dívek normální nástup, ale menstruace o 2 roky dříve</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50</a:t>
            </a:fld>
            <a:endParaRPr lang="cs-CZ"/>
          </a:p>
        </p:txBody>
      </p:sp>
    </p:spTree>
    <p:extLst>
      <p:ext uri="{BB962C8B-B14F-4D97-AF65-F5344CB8AC3E}">
        <p14:creationId xmlns:p14="http://schemas.microsoft.com/office/powerpoint/2010/main" val="939008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Williamsův</a:t>
            </a:r>
            <a:r>
              <a:rPr lang="cs-CZ" dirty="0"/>
              <a:t> (</a:t>
            </a:r>
            <a:r>
              <a:rPr lang="cs-CZ" dirty="0" err="1"/>
              <a:t>Williamsův</a:t>
            </a:r>
            <a:r>
              <a:rPr lang="cs-CZ" dirty="0"/>
              <a:t> – </a:t>
            </a:r>
            <a:r>
              <a:rPr lang="cs-CZ" dirty="0" err="1"/>
              <a:t>Beurenův</a:t>
            </a:r>
            <a:r>
              <a:rPr lang="cs-CZ" dirty="0"/>
              <a:t>) syndrom • popsal novozélandský kardiolog </a:t>
            </a:r>
            <a:r>
              <a:rPr lang="cs-CZ" dirty="0" err="1"/>
              <a:t>Williams</a:t>
            </a:r>
            <a:r>
              <a:rPr lang="cs-CZ" dirty="0"/>
              <a:t>, ale také německý fyziolog </a:t>
            </a:r>
            <a:r>
              <a:rPr lang="cs-CZ" dirty="0" err="1"/>
              <a:t>Beuren</a:t>
            </a:r>
            <a:r>
              <a:rPr lang="cs-CZ" dirty="0"/>
              <a:t> Symptomy: široké čelo, výrazné nadočnicové oblouky, široký kořen nosu, aortální stenóza, zúžení plicních cév, deformace ušního boltce, růstové retardace, PH pod 3000 g, problémy s krmením, snížený svalový tonus, puberta u dívek normální nástup, ale menstruace o 2 roky dříve</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51</a:t>
            </a:fld>
            <a:endParaRPr lang="cs-CZ"/>
          </a:p>
        </p:txBody>
      </p:sp>
    </p:spTree>
    <p:extLst>
      <p:ext uri="{BB962C8B-B14F-4D97-AF65-F5344CB8AC3E}">
        <p14:creationId xmlns:p14="http://schemas.microsoft.com/office/powerpoint/2010/main" val="3946493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Wolf – Hirschův syndrom • u dívek 2x častěji • úmrtí kvůli onemocněním GIT Symptomy: neplodnost, u chlapců </a:t>
            </a:r>
            <a:r>
              <a:rPr lang="cs-CZ" dirty="0" err="1"/>
              <a:t>hypoplastický</a:t>
            </a:r>
            <a:r>
              <a:rPr lang="cs-CZ" dirty="0"/>
              <a:t> šourek, špatně členitý, slabě pigmentovaný, malý penis, u dívek velké stydké pysky a klitoris </a:t>
            </a:r>
            <a:r>
              <a:rPr lang="cs-CZ" dirty="0" err="1"/>
              <a:t>hypoplastické</a:t>
            </a:r>
            <a:r>
              <a:rPr lang="cs-CZ" dirty="0"/>
              <a:t>, menstruace až po 30. roce nebo vůbec </a:t>
            </a:r>
            <a:r>
              <a:rPr lang="cs-CZ" dirty="0" err="1"/>
              <a:t>Prader</a:t>
            </a:r>
            <a:r>
              <a:rPr lang="cs-CZ" dirty="0"/>
              <a:t> – Williho syndrom Symptomy: chorobná žravost, strabismus, sklon k sebepoškozování, BMI nad 50, krátké a široké prsty</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52</a:t>
            </a:fld>
            <a:endParaRPr lang="cs-CZ"/>
          </a:p>
        </p:txBody>
      </p:sp>
    </p:spTree>
    <p:extLst>
      <p:ext uri="{BB962C8B-B14F-4D97-AF65-F5344CB8AC3E}">
        <p14:creationId xmlns:p14="http://schemas.microsoft.com/office/powerpoint/2010/main" val="1459123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Downův syndrom (genotyp: 47, XX/XY + 21) </a:t>
            </a:r>
          </a:p>
          <a:p>
            <a:endParaRPr lang="cs-CZ" dirty="0"/>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Jedna z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najcastejsich</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CHA, cca 1:800-1 000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narodených</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kern="100" dirty="0">
                <a:effectLst/>
                <a:latin typeface="Calibri" panose="020F0502020204030204" pitchFamily="34" charset="0"/>
                <a:ea typeface="Calibri" panose="020F0502020204030204" pitchFamily="34" charset="0"/>
                <a:cs typeface="Calibri" panose="020F0502020204030204" pitchFamily="34" charset="0"/>
              </a:rPr>
              <a:t>↑</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riziko po 35r života matky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tab</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z foto)</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Da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sa</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zistit</a:t>
            </a:r>
            <a:r>
              <a:rPr lang="cs-CZ" sz="1800" dirty="0">
                <a:effectLst/>
                <a:latin typeface="Calibri" panose="020F0502020204030204" pitchFamily="34" charset="0"/>
                <a:ea typeface="Calibri" panose="020F0502020204030204" pitchFamily="34" charset="0"/>
                <a:cs typeface="Times New Roman" panose="02020603050405020304" pitchFamily="18" charset="0"/>
              </a:rPr>
              <a:t> z těhotenských skríningových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vysetreni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a:p>
            <a:r>
              <a:rPr lang="cs-CZ" dirty="0"/>
              <a:t>• jiné názvy: mongolismus, </a:t>
            </a:r>
            <a:r>
              <a:rPr lang="cs-CZ" dirty="0" err="1"/>
              <a:t>morbus</a:t>
            </a:r>
            <a:r>
              <a:rPr lang="cs-CZ" dirty="0"/>
              <a:t> Down, </a:t>
            </a:r>
            <a:r>
              <a:rPr lang="cs-CZ" dirty="0" err="1"/>
              <a:t>idiotia</a:t>
            </a:r>
            <a:r>
              <a:rPr lang="cs-CZ" dirty="0"/>
              <a:t> </a:t>
            </a:r>
            <a:r>
              <a:rPr lang="cs-CZ" dirty="0" err="1"/>
              <a:t>mongoloides</a:t>
            </a:r>
            <a:r>
              <a:rPr lang="cs-CZ" dirty="0"/>
              <a:t>, </a:t>
            </a:r>
            <a:r>
              <a:rPr lang="cs-CZ" dirty="0" err="1"/>
              <a:t>imcelitas</a:t>
            </a:r>
            <a:r>
              <a:rPr lang="cs-CZ" dirty="0"/>
              <a:t> </a:t>
            </a:r>
            <a:r>
              <a:rPr lang="cs-CZ" dirty="0" err="1"/>
              <a:t>mongoloides</a:t>
            </a:r>
            <a:r>
              <a:rPr lang="cs-CZ" dirty="0"/>
              <a:t> – pojmenovaný podle anglického lékaře John </a:t>
            </a:r>
            <a:r>
              <a:rPr lang="cs-CZ" dirty="0" err="1"/>
              <a:t>Langdon</a:t>
            </a:r>
            <a:r>
              <a:rPr lang="cs-CZ" dirty="0"/>
              <a:t> H. Down, je to forma vrozené slabomyslnosti </a:t>
            </a:r>
          </a:p>
          <a:p>
            <a:r>
              <a:rPr lang="cs-CZ" dirty="0"/>
              <a:t>• u nás 1:700 – 1:800 (</a:t>
            </a:r>
            <a:r>
              <a:rPr lang="cs-CZ" dirty="0" err="1"/>
              <a:t>Kofer</a:t>
            </a:r>
            <a:r>
              <a:rPr lang="cs-CZ" dirty="0"/>
              <a:t> 1977), Císař et al. (1981) 1:1315, Terchová 1:455 Downův syndrom – tři formy abnormalit -</a:t>
            </a:r>
            <a:r>
              <a:rPr lang="cs-CZ" dirty="0" err="1"/>
              <a:t>trizomie</a:t>
            </a:r>
            <a:r>
              <a:rPr lang="cs-CZ" dirty="0"/>
              <a:t> chromozomu 21 (tvoří 95 % klinických forem nemoci) -translokace mezi chromozomy 21 a 15 nebo 21 a 22 (4 %) -mozaiková forma – pouze část buněk je postižena (1 %) </a:t>
            </a:r>
          </a:p>
          <a:p>
            <a:endParaRPr lang="cs-CZ" dirty="0"/>
          </a:p>
          <a:p>
            <a:r>
              <a:rPr lang="cs-CZ" dirty="0"/>
              <a:t>Symptomy: snížená růstová rychlost, generalizovaná porucha růstu mnoha tkání a orgánů, včetně kostry, menší výška těla (muži 151 – 156 cm, ženy 141 cm), kratší dolní končetiny, </a:t>
            </a:r>
            <a:r>
              <a:rPr lang="cs-CZ" dirty="0" err="1"/>
              <a:t>konjuktivitida</a:t>
            </a:r>
            <a:r>
              <a:rPr lang="cs-CZ" dirty="0"/>
              <a:t>, krátký nos, zploštělý obličej, epikantus, široké ruce, krátké prsty (</a:t>
            </a:r>
            <a:r>
              <a:rPr lang="cs-CZ" dirty="0" err="1"/>
              <a:t>brachydaktýlie</a:t>
            </a:r>
            <a:r>
              <a:rPr lang="cs-CZ" dirty="0"/>
              <a:t> a </a:t>
            </a:r>
            <a:r>
              <a:rPr lang="cs-CZ" dirty="0" err="1"/>
              <a:t>klinodaktýlie</a:t>
            </a:r>
            <a:r>
              <a:rPr lang="cs-CZ" dirty="0"/>
              <a:t> – malíček ohnutý), příčná rýha na dlani, otevřená ústa, povislá koutky úst, velký zbrázděný jazyk, krátký krk, malé uši, nízko postavené, obličej červená, kůže chladnější, svalová hypotonie, zvětšené ochablé břicho břišních svalů, </a:t>
            </a:r>
            <a:r>
              <a:rPr lang="cs-CZ" dirty="0" err="1"/>
              <a:t>hypogenitalismus</a:t>
            </a:r>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56</a:t>
            </a:fld>
            <a:endParaRPr lang="cs-CZ"/>
          </a:p>
        </p:txBody>
      </p:sp>
    </p:spTree>
    <p:extLst>
      <p:ext uri="{BB962C8B-B14F-4D97-AF65-F5344CB8AC3E}">
        <p14:creationId xmlns:p14="http://schemas.microsoft.com/office/powerpoint/2010/main" val="2199201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Edwardsův</a:t>
            </a:r>
            <a:r>
              <a:rPr lang="cs-CZ" dirty="0"/>
              <a:t> syndrom (genotyp: 47, XX/XY + 18)</a:t>
            </a:r>
          </a:p>
          <a:p>
            <a:r>
              <a:rPr lang="cs-CZ" dirty="0"/>
              <a:t>• 1:7 500</a:t>
            </a:r>
          </a:p>
          <a:p>
            <a:r>
              <a:rPr lang="cs-CZ" dirty="0"/>
              <a:t>• vzácná, smrtelná, s životem neslučitelná abnormalita</a:t>
            </a:r>
          </a:p>
          <a:p>
            <a:r>
              <a:rPr lang="cs-CZ" dirty="0"/>
              <a:t>• až 95 % zemře během intrauterinního vývoje</a:t>
            </a:r>
          </a:p>
          <a:p>
            <a:r>
              <a:rPr lang="cs-CZ" dirty="0"/>
              <a:t>Symptomy: mikrocefalie, vysoké a široké čelo, rozštěpy rtů a patra, nízko posazené ušní boltce, </a:t>
            </a:r>
            <a:r>
              <a:rPr lang="cs-CZ" dirty="0" err="1"/>
              <a:t>polydaktýlie</a:t>
            </a:r>
            <a:r>
              <a:rPr lang="cs-CZ" dirty="0"/>
              <a:t>, </a:t>
            </a:r>
            <a:r>
              <a:rPr lang="cs-CZ" dirty="0" err="1"/>
              <a:t>omfalokélie</a:t>
            </a:r>
            <a:r>
              <a:rPr lang="cs-CZ" dirty="0"/>
              <a:t> (defekt břišní dutiny – střeva na povrch), mentální retardace</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58</a:t>
            </a:fld>
            <a:endParaRPr lang="cs-CZ"/>
          </a:p>
        </p:txBody>
      </p:sp>
    </p:spTree>
    <p:extLst>
      <p:ext uri="{BB962C8B-B14F-4D97-AF65-F5344CB8AC3E}">
        <p14:creationId xmlns:p14="http://schemas.microsoft.com/office/powerpoint/2010/main" val="953441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Patauův</a:t>
            </a:r>
            <a:r>
              <a:rPr lang="cs-CZ" dirty="0"/>
              <a:t> syndrom (genotyp: 47, XX/XY + 13) • toto onemocnění známé již před více než 300 lety • diagnostikován v roce 1960 (</a:t>
            </a:r>
            <a:r>
              <a:rPr lang="cs-CZ" dirty="0" err="1"/>
              <a:t>Patau</a:t>
            </a:r>
            <a:r>
              <a:rPr lang="cs-CZ" dirty="0"/>
              <a:t> et al.) • 1:5 000, 86 % umírá do prvního roku Symptomy: těžké anomálie CNS – retardace růstu a těžká mentální retardace, ploché čelo, </a:t>
            </a:r>
            <a:r>
              <a:rPr lang="cs-CZ" dirty="0" err="1"/>
              <a:t>hypertelorismus</a:t>
            </a:r>
            <a:r>
              <a:rPr lang="cs-CZ" dirty="0"/>
              <a:t>, mikrocefalie nebo dokonce </a:t>
            </a:r>
            <a:r>
              <a:rPr lang="cs-CZ" dirty="0" err="1"/>
              <a:t>anoftalmie</a:t>
            </a:r>
            <a:r>
              <a:rPr lang="cs-CZ" dirty="0"/>
              <a:t>, </a:t>
            </a:r>
            <a:r>
              <a:rPr lang="cs-CZ" dirty="0" err="1"/>
              <a:t>malformované</a:t>
            </a:r>
            <a:r>
              <a:rPr lang="cs-CZ" dirty="0"/>
              <a:t> ušní boltce, rozštěp rtu a patra, </a:t>
            </a:r>
            <a:r>
              <a:rPr lang="cs-CZ" dirty="0" err="1"/>
              <a:t>polydaktýlie</a:t>
            </a:r>
            <a:r>
              <a:rPr lang="cs-CZ" dirty="0"/>
              <a:t>, překřížené prsty, deformace DK, deformace DK, deformace DK axiální </a:t>
            </a:r>
            <a:r>
              <a:rPr lang="cs-CZ" dirty="0" err="1"/>
              <a:t>trirádia</a:t>
            </a:r>
            <a:r>
              <a:rPr lang="cs-CZ" dirty="0"/>
              <a:t> a typický nález na palci, Abnormality vnitřních orgánů – srdeční vady, urogenitální anomálie</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61</a:t>
            </a:fld>
            <a:endParaRPr lang="cs-CZ"/>
          </a:p>
        </p:txBody>
      </p:sp>
    </p:spTree>
    <p:extLst>
      <p:ext uri="{BB962C8B-B14F-4D97-AF65-F5344CB8AC3E}">
        <p14:creationId xmlns:p14="http://schemas.microsoft.com/office/powerpoint/2010/main" val="333391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4</a:t>
            </a:fld>
            <a:endParaRPr lang="cs-CZ"/>
          </a:p>
        </p:txBody>
      </p:sp>
    </p:spTree>
    <p:extLst>
      <p:ext uri="{BB962C8B-B14F-4D97-AF65-F5344CB8AC3E}">
        <p14:creationId xmlns:p14="http://schemas.microsoft.com/office/powerpoint/2010/main" val="796038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Turnerův</a:t>
            </a:r>
            <a:r>
              <a:rPr lang="cs-CZ" dirty="0"/>
              <a:t>/</a:t>
            </a:r>
            <a:r>
              <a:rPr lang="cs-CZ" dirty="0" err="1"/>
              <a:t>Šereševského</a:t>
            </a:r>
            <a:r>
              <a:rPr lang="cs-CZ" dirty="0"/>
              <a:t> syndrom (genotyp: 45, XO, mozaika 46, XX/45, XO) • </a:t>
            </a:r>
            <a:r>
              <a:rPr lang="cs-CZ" dirty="0" err="1"/>
              <a:t>Šereševskij</a:t>
            </a:r>
            <a:r>
              <a:rPr lang="cs-CZ" dirty="0"/>
              <a:t> – ruský endokrinolog, Turner – americký endokrinolog • 45, XO – 80 % • 46, XX/45, XO – 20 % • 1:2 500 dívek • vyskytují se dominantní nebo onemocnění vázaná na X chromozom Symptomy: růst zpomalený i před narozením i po narození, výraznější zpomalení po 4. roce, kostní zrání zpomaleno až do 20. roku, chybí předpubertální růstové zrychlení, cca 140 cm, častý mentální defekt, </a:t>
            </a:r>
            <a:r>
              <a:rPr lang="cs-CZ" dirty="0" err="1"/>
              <a:t>pterygium</a:t>
            </a:r>
            <a:r>
              <a:rPr lang="cs-CZ" dirty="0"/>
              <a:t> </a:t>
            </a:r>
            <a:r>
              <a:rPr lang="cs-CZ" dirty="0" err="1"/>
              <a:t>colli</a:t>
            </a:r>
            <a:r>
              <a:rPr lang="cs-CZ" dirty="0"/>
              <a:t> na krku, hranice vlasů na dolní krku, pohlavní orgány jsou infantilní (</a:t>
            </a:r>
            <a:r>
              <a:rPr lang="cs-CZ" dirty="0" err="1"/>
              <a:t>mamily</a:t>
            </a:r>
            <a:r>
              <a:rPr lang="cs-CZ" dirty="0"/>
              <a:t>, vagína, uterus), ochlupení je normální, trpasličí proporcionální vzrůst, opožděná osifikace </a:t>
            </a:r>
            <a:r>
              <a:rPr lang="cs-CZ" dirty="0" err="1"/>
              <a:t>epifyzárních</a:t>
            </a:r>
            <a:r>
              <a:rPr lang="cs-CZ" dirty="0"/>
              <a:t> štěrbin, mnohočetné deformace hrudníku, nadměrný rozestup mezi prsními hlávkami, časté anomálie žeber a stav -</a:t>
            </a:r>
            <a:r>
              <a:rPr lang="cs-CZ" dirty="0" err="1"/>
              <a:t>ketosteridy</a:t>
            </a:r>
            <a:r>
              <a:rPr lang="cs-CZ" dirty="0"/>
              <a:t>, hluchota, katarakta, exoftalmus, pigmentová degenerace sítnice, zúžení aortálního oblouku, defekty septa komor, ledvinové anomálie, intelekt normální nebo lehce snížený</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64</a:t>
            </a:fld>
            <a:endParaRPr lang="cs-CZ"/>
          </a:p>
        </p:txBody>
      </p:sp>
    </p:spTree>
    <p:extLst>
      <p:ext uri="{BB962C8B-B14F-4D97-AF65-F5344CB8AC3E}">
        <p14:creationId xmlns:p14="http://schemas.microsoft.com/office/powerpoint/2010/main" val="1580292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Klinefelterův</a:t>
            </a:r>
            <a:r>
              <a:rPr lang="cs-CZ" dirty="0"/>
              <a:t> syndrom (genotyp: 47,XXY nebo XXXY, XXXXY, XXYY, mozaika XXY/XY) • popsal jej H. </a:t>
            </a:r>
            <a:r>
              <a:rPr lang="cs-CZ" dirty="0" err="1"/>
              <a:t>Klinefelter</a:t>
            </a:r>
            <a:r>
              <a:rPr lang="cs-CZ" dirty="0"/>
              <a:t> (1942) • není </a:t>
            </a:r>
            <a:r>
              <a:rPr lang="cs-CZ" dirty="0" err="1"/>
              <a:t>diagnostikovatelný</a:t>
            </a:r>
            <a:r>
              <a:rPr lang="cs-CZ" dirty="0"/>
              <a:t> před pubertou • asi 15% má mozaikovou formu, nejčastější 46, XY/47, XXY, při formě 47, XXY je věk matky vyšší Symptomy: opožděný pohlavní vývin, mentální retardace, malé </a:t>
            </a:r>
            <a:r>
              <a:rPr lang="cs-CZ" dirty="0" err="1"/>
              <a:t>testes</a:t>
            </a:r>
            <a:r>
              <a:rPr lang="cs-CZ" dirty="0"/>
              <a:t>, nedostatečně vyvinuté pohlavní znaky, gynekomastie, TV vysoká (</a:t>
            </a:r>
            <a:r>
              <a:rPr lang="cs-CZ" dirty="0" err="1"/>
              <a:t>eunuchoidní</a:t>
            </a:r>
            <a:r>
              <a:rPr lang="cs-CZ" dirty="0"/>
              <a:t> vzhled), končetiny dlouhé, PH vyšší, OHL menší a přetrvává, řídké pubické a axiální ochlupení, nižší intelekt nižší, ale od 12 roku věku dosáhne průměru, potíže s učením</a:t>
            </a:r>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66</a:t>
            </a:fld>
            <a:endParaRPr lang="cs-CZ"/>
          </a:p>
        </p:txBody>
      </p:sp>
    </p:spTree>
    <p:extLst>
      <p:ext uri="{BB962C8B-B14F-4D97-AF65-F5344CB8AC3E}">
        <p14:creationId xmlns:p14="http://schemas.microsoft.com/office/powerpoint/2010/main" val="358534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5</a:t>
            </a:fld>
            <a:endParaRPr lang="cs-CZ"/>
          </a:p>
        </p:txBody>
      </p:sp>
    </p:spTree>
    <p:extLst>
      <p:ext uri="{BB962C8B-B14F-4D97-AF65-F5344CB8AC3E}">
        <p14:creationId xmlns:p14="http://schemas.microsoft.com/office/powerpoint/2010/main" val="298614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6</a:t>
            </a:fld>
            <a:endParaRPr lang="cs-CZ"/>
          </a:p>
        </p:txBody>
      </p:sp>
    </p:spTree>
    <p:extLst>
      <p:ext uri="{BB962C8B-B14F-4D97-AF65-F5344CB8AC3E}">
        <p14:creationId xmlns:p14="http://schemas.microsoft.com/office/powerpoint/2010/main" val="386517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7</a:t>
            </a:fld>
            <a:endParaRPr lang="cs-CZ"/>
          </a:p>
        </p:txBody>
      </p:sp>
    </p:spTree>
    <p:extLst>
      <p:ext uri="{BB962C8B-B14F-4D97-AF65-F5344CB8AC3E}">
        <p14:creationId xmlns:p14="http://schemas.microsoft.com/office/powerpoint/2010/main" val="251841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8</a:t>
            </a:fld>
            <a:endParaRPr lang="cs-CZ"/>
          </a:p>
        </p:txBody>
      </p:sp>
    </p:spTree>
    <p:extLst>
      <p:ext uri="{BB962C8B-B14F-4D97-AF65-F5344CB8AC3E}">
        <p14:creationId xmlns:p14="http://schemas.microsoft.com/office/powerpoint/2010/main" val="257974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ch u člověka</a:t>
            </a:r>
          </a:p>
          <a:p>
            <a:r>
              <a:rPr lang="cs-CZ" dirty="0" err="1"/>
              <a:t>Porovnanie</a:t>
            </a:r>
            <a:r>
              <a:rPr lang="cs-CZ" dirty="0"/>
              <a:t> s </a:t>
            </a:r>
            <a:r>
              <a:rPr lang="cs-CZ" dirty="0" err="1"/>
              <a:t>inymi</a:t>
            </a:r>
            <a:r>
              <a:rPr lang="cs-CZ" dirty="0"/>
              <a:t> </a:t>
            </a:r>
            <a:r>
              <a:rPr lang="cs-CZ" dirty="0" err="1"/>
              <a:t>druhmi</a:t>
            </a:r>
            <a:endParaRPr lang="cs-CZ" dirty="0"/>
          </a:p>
          <a:p>
            <a:r>
              <a:rPr lang="cs-CZ" dirty="0"/>
              <a:t>Struktura GI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 </a:t>
            </a:r>
            <a:r>
              <a:rPr lang="cs-CZ" dirty="0" err="1"/>
              <a:t>Pdf</a:t>
            </a:r>
            <a:r>
              <a:rPr lang="cs-CZ" dirty="0"/>
              <a:t> genetika člověka str 14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Typy </a:t>
            </a:r>
            <a:r>
              <a:rPr lang="cs-CZ" dirty="0" err="1"/>
              <a:t>dedicnosti</a:t>
            </a:r>
            <a:r>
              <a:rPr lang="cs-CZ" dirty="0"/>
              <a:t> – (4. Genetika člověka; s.2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dirty="0" err="1"/>
              <a:t>Vyznam</a:t>
            </a:r>
            <a:r>
              <a:rPr lang="cs-CZ" dirty="0"/>
              <a:t> GI</a:t>
            </a:r>
          </a:p>
          <a:p>
            <a:r>
              <a:rPr lang="cs-CZ" dirty="0"/>
              <a:t>Vztah genetika vs </a:t>
            </a:r>
            <a:r>
              <a:rPr lang="cs-CZ" dirty="0" err="1"/>
              <a:t>prostredie</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- 4. Genetika člověka; s.3 – studium </a:t>
            </a:r>
            <a:r>
              <a:rPr lang="cs-CZ" dirty="0" err="1"/>
              <a:t>dvjciat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aj </a:t>
            </a:r>
            <a:r>
              <a:rPr lang="cs-CZ" dirty="0" err="1"/>
              <a:t>mozna</a:t>
            </a:r>
            <a:r>
              <a:rPr lang="cs-CZ" dirty="0"/>
              <a:t> </a:t>
            </a:r>
            <a:r>
              <a:rPr lang="cs-CZ" dirty="0" err="1"/>
              <a:t>prevencia</a:t>
            </a:r>
            <a:r>
              <a:rPr lang="cs-CZ" dirty="0"/>
              <a:t> (dat </a:t>
            </a:r>
            <a:r>
              <a:rPr lang="cs-CZ" dirty="0" err="1"/>
              <a:t>az</a:t>
            </a:r>
            <a:r>
              <a:rPr lang="cs-CZ" dirty="0"/>
              <a:t> na </a:t>
            </a:r>
            <a:r>
              <a:rPr lang="cs-CZ" dirty="0" err="1"/>
              <a:t>koniec</a:t>
            </a:r>
            <a:r>
              <a:rPr lang="cs-CZ" dirty="0"/>
              <a:t>?)</a:t>
            </a:r>
          </a:p>
          <a:p>
            <a:endParaRPr lang="cs-CZ" dirty="0"/>
          </a:p>
          <a:p>
            <a:r>
              <a:rPr lang="cs-CZ" dirty="0"/>
              <a:t>Variabilita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Pdf</a:t>
            </a:r>
            <a:r>
              <a:rPr lang="cs-CZ" dirty="0"/>
              <a:t> genetika člověka str 8+</a:t>
            </a:r>
          </a:p>
          <a:p>
            <a:endParaRPr lang="cs-CZ" dirty="0"/>
          </a:p>
        </p:txBody>
      </p:sp>
      <p:sp>
        <p:nvSpPr>
          <p:cNvPr id="4" name="Zástupný symbol pro číslo snímku 3"/>
          <p:cNvSpPr>
            <a:spLocks noGrp="1"/>
          </p:cNvSpPr>
          <p:nvPr>
            <p:ph type="sldNum" sz="quarter" idx="5"/>
          </p:nvPr>
        </p:nvSpPr>
        <p:spPr/>
        <p:txBody>
          <a:bodyPr/>
          <a:lstStyle/>
          <a:p>
            <a:fld id="{D45992E1-06EE-4C75-8BD0-07A3E6AF792F}" type="slidenum">
              <a:rPr lang="cs-CZ" smtClean="0"/>
              <a:t>9</a:t>
            </a:fld>
            <a:endParaRPr lang="cs-CZ"/>
          </a:p>
        </p:txBody>
      </p:sp>
    </p:spTree>
    <p:extLst>
      <p:ext uri="{BB962C8B-B14F-4D97-AF65-F5344CB8AC3E}">
        <p14:creationId xmlns:p14="http://schemas.microsoft.com/office/powerpoint/2010/main" val="29192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BE633D-66EE-4B93-89F6-A974349A4362}" type="datetimeFigureOut">
              <a:rPr lang="cs-CZ" smtClean="0"/>
              <a:t>16.10.2023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C6AE72-9AAF-4726-A79B-AC50FD97C98A}" type="slidenum">
              <a:rPr lang="cs-CZ" smtClean="0"/>
              <a:t>‹#›</a:t>
            </a:fld>
            <a:endParaRPr lang="cs-CZ"/>
          </a:p>
        </p:txBody>
      </p:sp>
    </p:spTree>
    <p:extLst>
      <p:ext uri="{BB962C8B-B14F-4D97-AF65-F5344CB8AC3E}">
        <p14:creationId xmlns:p14="http://schemas.microsoft.com/office/powerpoint/2010/main" val="273065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BE633D-66EE-4B93-89F6-A974349A4362}" type="datetimeFigureOut">
              <a:rPr lang="cs-CZ" smtClean="0"/>
              <a:t>16.10.2023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C6AE72-9AAF-4726-A79B-AC50FD97C98A}" type="slidenum">
              <a:rPr lang="cs-CZ" smtClean="0"/>
              <a:t>‹#›</a:t>
            </a:fld>
            <a:endParaRPr lang="cs-CZ"/>
          </a:p>
        </p:txBody>
      </p:sp>
    </p:spTree>
    <p:extLst>
      <p:ext uri="{BB962C8B-B14F-4D97-AF65-F5344CB8AC3E}">
        <p14:creationId xmlns:p14="http://schemas.microsoft.com/office/powerpoint/2010/main" val="353847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BE633D-66EE-4B93-89F6-A974349A4362}" type="datetimeFigureOut">
              <a:rPr lang="cs-CZ" smtClean="0"/>
              <a:t>16.10.2023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C6AE72-9AAF-4726-A79B-AC50FD97C98A}" type="slidenum">
              <a:rPr lang="cs-CZ" smtClean="0"/>
              <a:t>‹#›</a:t>
            </a:fld>
            <a:endParaRPr lang="cs-CZ"/>
          </a:p>
        </p:txBody>
      </p:sp>
    </p:spTree>
    <p:extLst>
      <p:ext uri="{BB962C8B-B14F-4D97-AF65-F5344CB8AC3E}">
        <p14:creationId xmlns:p14="http://schemas.microsoft.com/office/powerpoint/2010/main" val="1777762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FB58B0-00C0-C940-4B7A-9A40E52A7A72}"/>
              </a:ext>
            </a:extLst>
          </p:cNvPr>
          <p:cNvSpPr>
            <a:spLocks noGrp="1"/>
          </p:cNvSpPr>
          <p:nvPr>
            <p:ph type="title"/>
          </p:nvPr>
        </p:nvSpPr>
        <p:spPr>
          <a:xfrm>
            <a:off x="609600" y="30163"/>
            <a:ext cx="10972800" cy="1143000"/>
          </a:xfrm>
        </p:spPr>
        <p:txBody>
          <a:bodyPr/>
          <a:lstStyle/>
          <a:p>
            <a:r>
              <a:rPr lang="cs-CZ"/>
              <a:t>Kliknutím lze upravit styl.</a:t>
            </a:r>
          </a:p>
        </p:txBody>
      </p:sp>
      <p:sp>
        <p:nvSpPr>
          <p:cNvPr id="3" name="Zástupný text 2">
            <a:extLst>
              <a:ext uri="{FF2B5EF4-FFF2-40B4-BE49-F238E27FC236}">
                <a16:creationId xmlns:a16="http://schemas.microsoft.com/office/drawing/2014/main" id="{7B638A35-0508-EA03-37C2-A20B916B50D4}"/>
              </a:ext>
            </a:extLst>
          </p:cNvPr>
          <p:cNvSpPr>
            <a:spLocks noGrp="1"/>
          </p:cNvSpPr>
          <p:nvPr>
            <p:ph type="body" sz="half" idx="1"/>
          </p:nvPr>
        </p:nvSpPr>
        <p:spPr>
          <a:xfrm>
            <a:off x="609600" y="1484313"/>
            <a:ext cx="5384800" cy="452596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64DDAE6-DFE0-7CF5-477A-3BE1CAFF4014}"/>
              </a:ext>
            </a:extLst>
          </p:cNvPr>
          <p:cNvSpPr>
            <a:spLocks noGrp="1"/>
          </p:cNvSpPr>
          <p:nvPr>
            <p:ph sz="half" idx="2"/>
          </p:nvPr>
        </p:nvSpPr>
        <p:spPr>
          <a:xfrm>
            <a:off x="6197600" y="1484313"/>
            <a:ext cx="5384800" cy="452596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02970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BE633D-66EE-4B93-89F6-A974349A4362}" type="datetimeFigureOut">
              <a:rPr lang="cs-CZ" smtClean="0"/>
              <a:t>16.10.2023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C6AE72-9AAF-4726-A79B-AC50FD97C98A}" type="slidenum">
              <a:rPr lang="cs-CZ" smtClean="0"/>
              <a:t>‹#›</a:t>
            </a:fld>
            <a:endParaRPr lang="cs-CZ"/>
          </a:p>
        </p:txBody>
      </p:sp>
    </p:spTree>
    <p:extLst>
      <p:ext uri="{BB962C8B-B14F-4D97-AF65-F5344CB8AC3E}">
        <p14:creationId xmlns:p14="http://schemas.microsoft.com/office/powerpoint/2010/main" val="137045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BE633D-66EE-4B93-89F6-A974349A4362}" type="datetimeFigureOut">
              <a:rPr lang="cs-CZ" smtClean="0"/>
              <a:t>16.10.2023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C6AE72-9AAF-4726-A79B-AC50FD97C98A}" type="slidenum">
              <a:rPr lang="cs-CZ" smtClean="0"/>
              <a:t>‹#›</a:t>
            </a:fld>
            <a:endParaRPr lang="cs-CZ"/>
          </a:p>
        </p:txBody>
      </p:sp>
    </p:spTree>
    <p:extLst>
      <p:ext uri="{BB962C8B-B14F-4D97-AF65-F5344CB8AC3E}">
        <p14:creationId xmlns:p14="http://schemas.microsoft.com/office/powerpoint/2010/main" val="309568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BE633D-66EE-4B93-89F6-A974349A4362}" type="datetimeFigureOut">
              <a:rPr lang="cs-CZ" smtClean="0"/>
              <a:t>16.10.2023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9C6AE72-9AAF-4726-A79B-AC50FD97C98A}" type="slidenum">
              <a:rPr lang="cs-CZ" smtClean="0"/>
              <a:t>‹#›</a:t>
            </a:fld>
            <a:endParaRPr lang="cs-CZ"/>
          </a:p>
        </p:txBody>
      </p:sp>
    </p:spTree>
    <p:extLst>
      <p:ext uri="{BB962C8B-B14F-4D97-AF65-F5344CB8AC3E}">
        <p14:creationId xmlns:p14="http://schemas.microsoft.com/office/powerpoint/2010/main" val="95973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BE633D-66EE-4B93-89F6-A974349A4362}" type="datetimeFigureOut">
              <a:rPr lang="cs-CZ" smtClean="0"/>
              <a:t>16.10.2023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9C6AE72-9AAF-4726-A79B-AC50FD97C98A}" type="slidenum">
              <a:rPr lang="cs-CZ" smtClean="0"/>
              <a:t>‹#›</a:t>
            </a:fld>
            <a:endParaRPr lang="cs-CZ"/>
          </a:p>
        </p:txBody>
      </p:sp>
    </p:spTree>
    <p:extLst>
      <p:ext uri="{BB962C8B-B14F-4D97-AF65-F5344CB8AC3E}">
        <p14:creationId xmlns:p14="http://schemas.microsoft.com/office/powerpoint/2010/main" val="92404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BE633D-66EE-4B93-89F6-A974349A4362}" type="datetimeFigureOut">
              <a:rPr lang="cs-CZ" smtClean="0"/>
              <a:t>16.10.2023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9C6AE72-9AAF-4726-A79B-AC50FD97C98A}" type="slidenum">
              <a:rPr lang="cs-CZ" smtClean="0"/>
              <a:t>‹#›</a:t>
            </a:fld>
            <a:endParaRPr lang="cs-CZ"/>
          </a:p>
        </p:txBody>
      </p:sp>
    </p:spTree>
    <p:extLst>
      <p:ext uri="{BB962C8B-B14F-4D97-AF65-F5344CB8AC3E}">
        <p14:creationId xmlns:p14="http://schemas.microsoft.com/office/powerpoint/2010/main" val="309203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E633D-66EE-4B93-89F6-A974349A4362}" type="datetimeFigureOut">
              <a:rPr lang="cs-CZ" smtClean="0"/>
              <a:t>16.10.2023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9C6AE72-9AAF-4726-A79B-AC50FD97C98A}" type="slidenum">
              <a:rPr lang="cs-CZ" smtClean="0"/>
              <a:t>‹#›</a:t>
            </a:fld>
            <a:endParaRPr lang="cs-CZ"/>
          </a:p>
        </p:txBody>
      </p:sp>
    </p:spTree>
    <p:extLst>
      <p:ext uri="{BB962C8B-B14F-4D97-AF65-F5344CB8AC3E}">
        <p14:creationId xmlns:p14="http://schemas.microsoft.com/office/powerpoint/2010/main" val="376434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BE633D-66EE-4B93-89F6-A974349A4362}" type="datetimeFigureOut">
              <a:rPr lang="cs-CZ" smtClean="0"/>
              <a:t>16.10.2023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9C6AE72-9AAF-4726-A79B-AC50FD97C98A}" type="slidenum">
              <a:rPr lang="cs-CZ" smtClean="0"/>
              <a:t>‹#›</a:t>
            </a:fld>
            <a:endParaRPr lang="cs-CZ"/>
          </a:p>
        </p:txBody>
      </p:sp>
    </p:spTree>
    <p:extLst>
      <p:ext uri="{BB962C8B-B14F-4D97-AF65-F5344CB8AC3E}">
        <p14:creationId xmlns:p14="http://schemas.microsoft.com/office/powerpoint/2010/main" val="390771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BE633D-66EE-4B93-89F6-A974349A4362}" type="datetimeFigureOut">
              <a:rPr lang="cs-CZ" smtClean="0"/>
              <a:t>16.10.2023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9C6AE72-9AAF-4726-A79B-AC50FD97C98A}" type="slidenum">
              <a:rPr lang="cs-CZ" smtClean="0"/>
              <a:t>‹#›</a:t>
            </a:fld>
            <a:endParaRPr lang="cs-CZ"/>
          </a:p>
        </p:txBody>
      </p:sp>
    </p:spTree>
    <p:extLst>
      <p:ext uri="{BB962C8B-B14F-4D97-AF65-F5344CB8AC3E}">
        <p14:creationId xmlns:p14="http://schemas.microsoft.com/office/powerpoint/2010/main" val="50792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E633D-66EE-4B93-89F6-A974349A4362}" type="datetimeFigureOut">
              <a:rPr lang="cs-CZ" smtClean="0"/>
              <a:t>16.10.2023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6AE72-9AAF-4726-A79B-AC50FD97C98A}" type="slidenum">
              <a:rPr lang="cs-CZ" smtClean="0"/>
              <a:t>‹#›</a:t>
            </a:fld>
            <a:endParaRPr lang="cs-CZ"/>
          </a:p>
        </p:txBody>
      </p:sp>
    </p:spTree>
    <p:extLst>
      <p:ext uri="{BB962C8B-B14F-4D97-AF65-F5344CB8AC3E}">
        <p14:creationId xmlns:p14="http://schemas.microsoft.com/office/powerpoint/2010/main" val="392841676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images.google.com/imgres?imgurl=http://www.emedhome.com/docs/sc.jpg&amp;imgrefurl=http://www.emedhome.com/features_article.cfm&amp;h=250&amp;w=196&amp;sz=10&amp;tbnid=2a8JAZoXJdEJ:&amp;tbnh=105&amp;tbnw=83&amp;start=354&amp;prev=/images%3Fq%3Dhemoglobin%26start%3D340%26hl%3Den%26lr%3D%26sa%3DN"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jpeg"/></Relationships>
</file>

<file path=ppt/slides/_rels/slide6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6.xml"/><Relationship Id="rId6" Type="http://schemas.openxmlformats.org/officeDocument/2006/relationships/image" Target="../media/image79.jpg"/><Relationship Id="rId5" Type="http://schemas.openxmlformats.org/officeDocument/2006/relationships/image" Target="../media/image78.jpeg"/><Relationship Id="rId4" Type="http://schemas.openxmlformats.org/officeDocument/2006/relationships/image" Target="../media/image7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88C75A-EC53-7E73-FD32-ECC58662B70B}"/>
              </a:ext>
            </a:extLst>
          </p:cNvPr>
          <p:cNvSpPr>
            <a:spLocks noGrp="1"/>
          </p:cNvSpPr>
          <p:nvPr>
            <p:ph type="ctrTitle"/>
          </p:nvPr>
        </p:nvSpPr>
        <p:spPr/>
        <p:txBody>
          <a:bodyPr>
            <a:normAutofit/>
          </a:bodyPr>
          <a:lstStyle/>
          <a:p>
            <a:r>
              <a:rPr lang="cs-CZ" dirty="0"/>
              <a:t>Vrozené, genetické a chromozomální poruchy</a:t>
            </a:r>
          </a:p>
        </p:txBody>
      </p:sp>
      <p:sp>
        <p:nvSpPr>
          <p:cNvPr id="3" name="Podnadpis 2">
            <a:extLst>
              <a:ext uri="{FF2B5EF4-FFF2-40B4-BE49-F238E27FC236}">
                <a16:creationId xmlns:a16="http://schemas.microsoft.com/office/drawing/2014/main" id="{CAD856E5-9FF6-267C-7E46-004B5C5AF8F0}"/>
              </a:ext>
            </a:extLst>
          </p:cNvPr>
          <p:cNvSpPr>
            <a:spLocks noGrp="1"/>
          </p:cNvSpPr>
          <p:nvPr>
            <p:ph type="subTitle" idx="1"/>
          </p:nvPr>
        </p:nvSpPr>
        <p:spPr>
          <a:xfrm>
            <a:off x="1524000" y="3834054"/>
            <a:ext cx="9144000" cy="1655762"/>
          </a:xfrm>
        </p:spPr>
        <p:txBody>
          <a:bodyPr>
            <a:normAutofit/>
          </a:bodyPr>
          <a:lstStyle/>
          <a:p>
            <a:r>
              <a:rPr lang="cs-CZ" dirty="0"/>
              <a:t>Mgr. Simona Holotová</a:t>
            </a:r>
          </a:p>
          <a:p>
            <a:r>
              <a:rPr lang="cs-CZ" b="0" i="0" dirty="0">
                <a:solidFill>
                  <a:srgbClr val="029123"/>
                </a:solidFill>
                <a:effectLst/>
                <a:latin typeface="Roboto" panose="02000000000000000000" pitchFamily="2" charset="0"/>
              </a:rPr>
              <a:t>E3230 Patofyziologie člověka</a:t>
            </a:r>
          </a:p>
          <a:p>
            <a:r>
              <a:rPr lang="cs-CZ" dirty="0"/>
              <a:t>13.10.2023</a:t>
            </a:r>
          </a:p>
        </p:txBody>
      </p:sp>
    </p:spTree>
    <p:extLst>
      <p:ext uri="{BB962C8B-B14F-4D97-AF65-F5344CB8AC3E}">
        <p14:creationId xmlns:p14="http://schemas.microsoft.com/office/powerpoint/2010/main" val="406352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D465ED-DA0A-6F62-3A0F-5F8020025106}"/>
              </a:ext>
            </a:extLst>
          </p:cNvPr>
          <p:cNvSpPr>
            <a:spLocks noGrp="1"/>
          </p:cNvSpPr>
          <p:nvPr>
            <p:ph type="title"/>
          </p:nvPr>
        </p:nvSpPr>
        <p:spPr>
          <a:xfrm>
            <a:off x="838200" y="570605"/>
            <a:ext cx="10515600" cy="1325563"/>
          </a:xfrm>
        </p:spPr>
        <p:txBody>
          <a:bodyPr>
            <a:normAutofit/>
          </a:bodyPr>
          <a:lstStyle/>
          <a:p>
            <a:r>
              <a:rPr lang="cs-CZ" u="sng" dirty="0">
                <a:solidFill>
                  <a:srgbClr val="92D050"/>
                </a:solidFill>
              </a:rPr>
              <a:t>Úvod do genetiky</a:t>
            </a:r>
          </a:p>
        </p:txBody>
      </p:sp>
      <p:sp>
        <p:nvSpPr>
          <p:cNvPr id="3" name="Zástupný obsah 2">
            <a:extLst>
              <a:ext uri="{FF2B5EF4-FFF2-40B4-BE49-F238E27FC236}">
                <a16:creationId xmlns:a16="http://schemas.microsoft.com/office/drawing/2014/main" id="{5C4C16D9-7A5E-2265-6D0D-A85E5AA6F38C}"/>
              </a:ext>
            </a:extLst>
          </p:cNvPr>
          <p:cNvSpPr>
            <a:spLocks noGrp="1"/>
          </p:cNvSpPr>
          <p:nvPr>
            <p:ph idx="1"/>
          </p:nvPr>
        </p:nvSpPr>
        <p:spPr>
          <a:xfrm>
            <a:off x="838200" y="2290906"/>
            <a:ext cx="10515600" cy="3683927"/>
          </a:xfrm>
        </p:spPr>
        <p:txBody>
          <a:bodyPr/>
          <a:lstStyle/>
          <a:p>
            <a:r>
              <a:rPr lang="cs-CZ" dirty="0">
                <a:solidFill>
                  <a:schemeClr val="tx1">
                    <a:lumMod val="75000"/>
                  </a:schemeClr>
                </a:solidFill>
              </a:rPr>
              <a:t>Počet ch u člověka</a:t>
            </a:r>
          </a:p>
          <a:p>
            <a:r>
              <a:rPr lang="cs-CZ" dirty="0">
                <a:solidFill>
                  <a:schemeClr val="tx1">
                    <a:lumMod val="75000"/>
                  </a:schemeClr>
                </a:solidFill>
              </a:rPr>
              <a:t>Porovnání s jinými druhy</a:t>
            </a:r>
          </a:p>
          <a:p>
            <a:r>
              <a:rPr lang="cs-CZ" dirty="0">
                <a:solidFill>
                  <a:schemeClr val="tx1">
                    <a:lumMod val="75000"/>
                  </a:schemeClr>
                </a:solidFill>
              </a:rPr>
              <a:t>Struktura GI</a:t>
            </a:r>
          </a:p>
          <a:p>
            <a:r>
              <a:rPr lang="cs-CZ" dirty="0">
                <a:solidFill>
                  <a:schemeClr val="tx1">
                    <a:lumMod val="75000"/>
                  </a:schemeClr>
                </a:solidFill>
              </a:rPr>
              <a:t>Význam GI</a:t>
            </a:r>
          </a:p>
          <a:p>
            <a:r>
              <a:rPr lang="cs-CZ" b="1" u="sng" dirty="0"/>
              <a:t>Vztah genetika vs prostředí</a:t>
            </a:r>
          </a:p>
          <a:p>
            <a:r>
              <a:rPr lang="cs-CZ" dirty="0">
                <a:solidFill>
                  <a:schemeClr val="tx1">
                    <a:lumMod val="75000"/>
                  </a:schemeClr>
                </a:solidFill>
              </a:rPr>
              <a:t>Variabilita</a:t>
            </a:r>
          </a:p>
        </p:txBody>
      </p:sp>
      <p:pic>
        <p:nvPicPr>
          <p:cNvPr id="5122" name="Picture 2" descr="Genotype vs Phenotype: Examples and Definitions | Technology Networks">
            <a:extLst>
              <a:ext uri="{FF2B5EF4-FFF2-40B4-BE49-F238E27FC236}">
                <a16:creationId xmlns:a16="http://schemas.microsoft.com/office/drawing/2014/main" id="{D575D428-B0C9-AF75-9418-AD7B4944A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178" y="1587036"/>
            <a:ext cx="6549203" cy="368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21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enes and Environment: Free Analysis Essay Sample">
            <a:extLst>
              <a:ext uri="{FF2B5EF4-FFF2-40B4-BE49-F238E27FC236}">
                <a16:creationId xmlns:a16="http://schemas.microsoft.com/office/drawing/2014/main" id="{E76A142C-2998-4AD0-9B48-6A11DC688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734" y="492121"/>
            <a:ext cx="3736315" cy="239713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Lesson Video: Environmental Effects on Gene Expression | Nagwa">
            <a:extLst>
              <a:ext uri="{FF2B5EF4-FFF2-40B4-BE49-F238E27FC236}">
                <a16:creationId xmlns:a16="http://schemas.microsoft.com/office/drawing/2014/main" id="{FCC9182F-C93D-35DF-A6F0-C92ADA279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1622" y="3151222"/>
            <a:ext cx="5616540" cy="315930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a:extLst>
              <a:ext uri="{FF2B5EF4-FFF2-40B4-BE49-F238E27FC236}">
                <a16:creationId xmlns:a16="http://schemas.microsoft.com/office/drawing/2014/main" id="{E4D1A337-4320-A1DE-2887-BB8CE364C478}"/>
              </a:ext>
            </a:extLst>
          </p:cNvPr>
          <p:cNvSpPr>
            <a:spLocks noGrp="1"/>
          </p:cNvSpPr>
          <p:nvPr>
            <p:ph type="title"/>
          </p:nvPr>
        </p:nvSpPr>
        <p:spPr>
          <a:xfrm>
            <a:off x="838200" y="570605"/>
            <a:ext cx="10515600" cy="1325563"/>
          </a:xfrm>
        </p:spPr>
        <p:txBody>
          <a:bodyPr>
            <a:normAutofit/>
          </a:bodyPr>
          <a:lstStyle/>
          <a:p>
            <a:r>
              <a:rPr lang="cs-CZ" u="sng" dirty="0">
                <a:solidFill>
                  <a:srgbClr val="92D050"/>
                </a:solidFill>
              </a:rPr>
              <a:t>Úvod do genetiky</a:t>
            </a:r>
          </a:p>
        </p:txBody>
      </p:sp>
      <p:sp>
        <p:nvSpPr>
          <p:cNvPr id="9" name="Zástupný obsah 2">
            <a:extLst>
              <a:ext uri="{FF2B5EF4-FFF2-40B4-BE49-F238E27FC236}">
                <a16:creationId xmlns:a16="http://schemas.microsoft.com/office/drawing/2014/main" id="{B61D2E2C-BEB4-6542-1514-F6732B5386F6}"/>
              </a:ext>
            </a:extLst>
          </p:cNvPr>
          <p:cNvSpPr>
            <a:spLocks noGrp="1"/>
          </p:cNvSpPr>
          <p:nvPr>
            <p:ph idx="1"/>
          </p:nvPr>
        </p:nvSpPr>
        <p:spPr>
          <a:xfrm>
            <a:off x="838200" y="2290906"/>
            <a:ext cx="10515600" cy="3683927"/>
          </a:xfrm>
        </p:spPr>
        <p:txBody>
          <a:bodyPr/>
          <a:lstStyle/>
          <a:p>
            <a:r>
              <a:rPr lang="cs-CZ" dirty="0">
                <a:solidFill>
                  <a:schemeClr val="tx1">
                    <a:lumMod val="75000"/>
                  </a:schemeClr>
                </a:solidFill>
              </a:rPr>
              <a:t>Počet ch u člověka</a:t>
            </a:r>
          </a:p>
          <a:p>
            <a:r>
              <a:rPr lang="cs-CZ" dirty="0">
                <a:solidFill>
                  <a:schemeClr val="tx1">
                    <a:lumMod val="75000"/>
                  </a:schemeClr>
                </a:solidFill>
              </a:rPr>
              <a:t>Porovnání s jinými druhy</a:t>
            </a:r>
          </a:p>
          <a:p>
            <a:r>
              <a:rPr lang="cs-CZ" dirty="0">
                <a:solidFill>
                  <a:schemeClr val="tx1">
                    <a:lumMod val="75000"/>
                  </a:schemeClr>
                </a:solidFill>
              </a:rPr>
              <a:t>Struktura GI</a:t>
            </a:r>
          </a:p>
          <a:p>
            <a:r>
              <a:rPr lang="cs-CZ" dirty="0">
                <a:solidFill>
                  <a:schemeClr val="tx1">
                    <a:lumMod val="75000"/>
                  </a:schemeClr>
                </a:solidFill>
              </a:rPr>
              <a:t>Význam GI</a:t>
            </a:r>
          </a:p>
          <a:p>
            <a:r>
              <a:rPr lang="cs-CZ" b="1" u="sng" dirty="0"/>
              <a:t>Vztah genetika vs prostředí</a:t>
            </a:r>
          </a:p>
          <a:p>
            <a:r>
              <a:rPr lang="cs-CZ" dirty="0">
                <a:solidFill>
                  <a:schemeClr val="tx1">
                    <a:lumMod val="75000"/>
                  </a:schemeClr>
                </a:solidFill>
              </a:rPr>
              <a:t>Variabilita</a:t>
            </a:r>
          </a:p>
        </p:txBody>
      </p:sp>
    </p:spTree>
    <p:extLst>
      <p:ext uri="{BB962C8B-B14F-4D97-AF65-F5344CB8AC3E}">
        <p14:creationId xmlns:p14="http://schemas.microsoft.com/office/powerpoint/2010/main" val="17423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Environmental Factors Affect Gene Expression">
            <a:extLst>
              <a:ext uri="{FF2B5EF4-FFF2-40B4-BE49-F238E27FC236}">
                <a16:creationId xmlns:a16="http://schemas.microsoft.com/office/drawing/2014/main" id="{262988A9-5769-5D85-D527-CF155BE92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523" y="766441"/>
            <a:ext cx="6424743" cy="5386762"/>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a:extLst>
              <a:ext uri="{FF2B5EF4-FFF2-40B4-BE49-F238E27FC236}">
                <a16:creationId xmlns:a16="http://schemas.microsoft.com/office/drawing/2014/main" id="{768B3051-6CCA-B3A9-5BDD-589E6D00C540}"/>
              </a:ext>
            </a:extLst>
          </p:cNvPr>
          <p:cNvSpPr>
            <a:spLocks noGrp="1"/>
          </p:cNvSpPr>
          <p:nvPr>
            <p:ph type="title"/>
          </p:nvPr>
        </p:nvSpPr>
        <p:spPr>
          <a:xfrm>
            <a:off x="838200" y="570605"/>
            <a:ext cx="10515600" cy="1325563"/>
          </a:xfrm>
        </p:spPr>
        <p:txBody>
          <a:bodyPr>
            <a:normAutofit/>
          </a:bodyPr>
          <a:lstStyle/>
          <a:p>
            <a:r>
              <a:rPr lang="cs-CZ" u="sng" dirty="0">
                <a:solidFill>
                  <a:srgbClr val="92D050"/>
                </a:solidFill>
              </a:rPr>
              <a:t>Úvod do genetiky</a:t>
            </a:r>
          </a:p>
        </p:txBody>
      </p:sp>
      <p:sp>
        <p:nvSpPr>
          <p:cNvPr id="9" name="Zástupný obsah 2">
            <a:extLst>
              <a:ext uri="{FF2B5EF4-FFF2-40B4-BE49-F238E27FC236}">
                <a16:creationId xmlns:a16="http://schemas.microsoft.com/office/drawing/2014/main" id="{CA8A456A-8B85-8998-A625-4AC25961FF4E}"/>
              </a:ext>
            </a:extLst>
          </p:cNvPr>
          <p:cNvSpPr>
            <a:spLocks noGrp="1"/>
          </p:cNvSpPr>
          <p:nvPr>
            <p:ph idx="1"/>
          </p:nvPr>
        </p:nvSpPr>
        <p:spPr>
          <a:xfrm>
            <a:off x="838200" y="2290906"/>
            <a:ext cx="10515600" cy="3683927"/>
          </a:xfrm>
        </p:spPr>
        <p:txBody>
          <a:bodyPr/>
          <a:lstStyle/>
          <a:p>
            <a:r>
              <a:rPr lang="cs-CZ" dirty="0">
                <a:solidFill>
                  <a:schemeClr val="tx1">
                    <a:lumMod val="75000"/>
                  </a:schemeClr>
                </a:solidFill>
              </a:rPr>
              <a:t>Počet ch u člověka</a:t>
            </a:r>
          </a:p>
          <a:p>
            <a:r>
              <a:rPr lang="cs-CZ" dirty="0">
                <a:solidFill>
                  <a:schemeClr val="tx1">
                    <a:lumMod val="75000"/>
                  </a:schemeClr>
                </a:solidFill>
              </a:rPr>
              <a:t>Porovnání s jinými druhy</a:t>
            </a:r>
          </a:p>
          <a:p>
            <a:r>
              <a:rPr lang="cs-CZ" dirty="0">
                <a:solidFill>
                  <a:schemeClr val="tx1">
                    <a:lumMod val="75000"/>
                  </a:schemeClr>
                </a:solidFill>
              </a:rPr>
              <a:t>Struktura GI</a:t>
            </a:r>
          </a:p>
          <a:p>
            <a:r>
              <a:rPr lang="cs-CZ" dirty="0">
                <a:solidFill>
                  <a:schemeClr val="tx1">
                    <a:lumMod val="75000"/>
                  </a:schemeClr>
                </a:solidFill>
              </a:rPr>
              <a:t>Význam GI</a:t>
            </a:r>
          </a:p>
          <a:p>
            <a:r>
              <a:rPr lang="cs-CZ" b="1" u="sng" dirty="0"/>
              <a:t>Vztah genetika vs prostředí</a:t>
            </a:r>
          </a:p>
          <a:p>
            <a:r>
              <a:rPr lang="cs-CZ" dirty="0">
                <a:solidFill>
                  <a:schemeClr val="tx1">
                    <a:lumMod val="75000"/>
                  </a:schemeClr>
                </a:solidFill>
              </a:rPr>
              <a:t>Variabilita</a:t>
            </a:r>
          </a:p>
        </p:txBody>
      </p:sp>
    </p:spTree>
    <p:extLst>
      <p:ext uri="{BB962C8B-B14F-4D97-AF65-F5344CB8AC3E}">
        <p14:creationId xmlns:p14="http://schemas.microsoft.com/office/powerpoint/2010/main" val="95506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Frontiers Genetics, Epigenetics And Transgenerational, 44% OFF">
            <a:extLst>
              <a:ext uri="{FF2B5EF4-FFF2-40B4-BE49-F238E27FC236}">
                <a16:creationId xmlns:a16="http://schemas.microsoft.com/office/drawing/2014/main" id="{0F869250-91E6-2669-52D6-EE138AB72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995" y="853246"/>
            <a:ext cx="6243023" cy="5508550"/>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a:extLst>
              <a:ext uri="{FF2B5EF4-FFF2-40B4-BE49-F238E27FC236}">
                <a16:creationId xmlns:a16="http://schemas.microsoft.com/office/drawing/2014/main" id="{B7B1A03E-D7C6-559A-38FE-B8B353926890}"/>
              </a:ext>
            </a:extLst>
          </p:cNvPr>
          <p:cNvSpPr>
            <a:spLocks noGrp="1"/>
          </p:cNvSpPr>
          <p:nvPr>
            <p:ph type="title"/>
          </p:nvPr>
        </p:nvSpPr>
        <p:spPr>
          <a:xfrm>
            <a:off x="838200" y="570605"/>
            <a:ext cx="10515600" cy="1325563"/>
          </a:xfrm>
        </p:spPr>
        <p:txBody>
          <a:bodyPr>
            <a:normAutofit/>
          </a:bodyPr>
          <a:lstStyle/>
          <a:p>
            <a:r>
              <a:rPr lang="cs-CZ" u="sng" dirty="0">
                <a:solidFill>
                  <a:srgbClr val="92D050"/>
                </a:solidFill>
              </a:rPr>
              <a:t>Úvod do genetiky</a:t>
            </a:r>
          </a:p>
        </p:txBody>
      </p:sp>
      <p:sp>
        <p:nvSpPr>
          <p:cNvPr id="9" name="Zástupný obsah 2">
            <a:extLst>
              <a:ext uri="{FF2B5EF4-FFF2-40B4-BE49-F238E27FC236}">
                <a16:creationId xmlns:a16="http://schemas.microsoft.com/office/drawing/2014/main" id="{50087FCF-B2D1-A9B7-25F4-8CE461592966}"/>
              </a:ext>
            </a:extLst>
          </p:cNvPr>
          <p:cNvSpPr>
            <a:spLocks noGrp="1"/>
          </p:cNvSpPr>
          <p:nvPr>
            <p:ph idx="1"/>
          </p:nvPr>
        </p:nvSpPr>
        <p:spPr>
          <a:xfrm>
            <a:off x="838200" y="2290906"/>
            <a:ext cx="10515600" cy="3683927"/>
          </a:xfrm>
        </p:spPr>
        <p:txBody>
          <a:bodyPr/>
          <a:lstStyle/>
          <a:p>
            <a:r>
              <a:rPr lang="cs-CZ" dirty="0">
                <a:solidFill>
                  <a:schemeClr val="tx1">
                    <a:lumMod val="75000"/>
                  </a:schemeClr>
                </a:solidFill>
              </a:rPr>
              <a:t>Počet ch u člověka</a:t>
            </a:r>
          </a:p>
          <a:p>
            <a:r>
              <a:rPr lang="cs-CZ" dirty="0">
                <a:solidFill>
                  <a:schemeClr val="tx1">
                    <a:lumMod val="75000"/>
                  </a:schemeClr>
                </a:solidFill>
              </a:rPr>
              <a:t>Porovnání s jinými druhy</a:t>
            </a:r>
          </a:p>
          <a:p>
            <a:r>
              <a:rPr lang="cs-CZ" dirty="0">
                <a:solidFill>
                  <a:schemeClr val="tx1">
                    <a:lumMod val="75000"/>
                  </a:schemeClr>
                </a:solidFill>
              </a:rPr>
              <a:t>Struktura GI</a:t>
            </a:r>
          </a:p>
          <a:p>
            <a:r>
              <a:rPr lang="cs-CZ" dirty="0">
                <a:solidFill>
                  <a:schemeClr val="tx1">
                    <a:lumMod val="75000"/>
                  </a:schemeClr>
                </a:solidFill>
              </a:rPr>
              <a:t>Význam GI</a:t>
            </a:r>
          </a:p>
          <a:p>
            <a:r>
              <a:rPr lang="cs-CZ" b="1" u="sng" dirty="0"/>
              <a:t>Vztah genetika vs prostředí</a:t>
            </a:r>
          </a:p>
          <a:p>
            <a:r>
              <a:rPr lang="cs-CZ" dirty="0">
                <a:solidFill>
                  <a:schemeClr val="tx1">
                    <a:lumMod val="75000"/>
                  </a:schemeClr>
                </a:solidFill>
              </a:rPr>
              <a:t>Variabilita</a:t>
            </a:r>
          </a:p>
        </p:txBody>
      </p:sp>
    </p:spTree>
    <p:extLst>
      <p:ext uri="{BB962C8B-B14F-4D97-AF65-F5344CB8AC3E}">
        <p14:creationId xmlns:p14="http://schemas.microsoft.com/office/powerpoint/2010/main" val="74565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Can Environmental Factors Affect Gene Expression">
            <a:extLst>
              <a:ext uri="{FF2B5EF4-FFF2-40B4-BE49-F238E27FC236}">
                <a16:creationId xmlns:a16="http://schemas.microsoft.com/office/drawing/2014/main" id="{0F228CFA-F963-CAF8-2CFF-C693C95D4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415" y="1219698"/>
            <a:ext cx="6456666" cy="4933665"/>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a:extLst>
              <a:ext uri="{FF2B5EF4-FFF2-40B4-BE49-F238E27FC236}">
                <a16:creationId xmlns:a16="http://schemas.microsoft.com/office/drawing/2014/main" id="{31418BAE-8AF7-F470-14BB-F444C595A29D}"/>
              </a:ext>
            </a:extLst>
          </p:cNvPr>
          <p:cNvSpPr>
            <a:spLocks noGrp="1"/>
          </p:cNvSpPr>
          <p:nvPr>
            <p:ph type="title"/>
          </p:nvPr>
        </p:nvSpPr>
        <p:spPr>
          <a:xfrm>
            <a:off x="838200" y="570605"/>
            <a:ext cx="10515600" cy="1325563"/>
          </a:xfrm>
        </p:spPr>
        <p:txBody>
          <a:bodyPr>
            <a:normAutofit/>
          </a:bodyPr>
          <a:lstStyle/>
          <a:p>
            <a:r>
              <a:rPr lang="cs-CZ" u="sng" dirty="0">
                <a:solidFill>
                  <a:srgbClr val="92D050"/>
                </a:solidFill>
              </a:rPr>
              <a:t>Úvod do genetiky</a:t>
            </a:r>
          </a:p>
        </p:txBody>
      </p:sp>
      <p:sp>
        <p:nvSpPr>
          <p:cNvPr id="9" name="Zástupný obsah 2">
            <a:extLst>
              <a:ext uri="{FF2B5EF4-FFF2-40B4-BE49-F238E27FC236}">
                <a16:creationId xmlns:a16="http://schemas.microsoft.com/office/drawing/2014/main" id="{862739B3-EA9D-997F-4BE5-3AF0650D9F30}"/>
              </a:ext>
            </a:extLst>
          </p:cNvPr>
          <p:cNvSpPr>
            <a:spLocks noGrp="1"/>
          </p:cNvSpPr>
          <p:nvPr>
            <p:ph idx="1"/>
          </p:nvPr>
        </p:nvSpPr>
        <p:spPr>
          <a:xfrm>
            <a:off x="838200" y="2290906"/>
            <a:ext cx="10515600" cy="3683927"/>
          </a:xfrm>
        </p:spPr>
        <p:txBody>
          <a:bodyPr/>
          <a:lstStyle/>
          <a:p>
            <a:r>
              <a:rPr lang="cs-CZ" dirty="0">
                <a:solidFill>
                  <a:schemeClr val="tx1">
                    <a:lumMod val="75000"/>
                  </a:schemeClr>
                </a:solidFill>
              </a:rPr>
              <a:t>Počet ch u člověka</a:t>
            </a:r>
          </a:p>
          <a:p>
            <a:r>
              <a:rPr lang="cs-CZ" dirty="0">
                <a:solidFill>
                  <a:schemeClr val="tx1">
                    <a:lumMod val="75000"/>
                  </a:schemeClr>
                </a:solidFill>
              </a:rPr>
              <a:t>Porovnání s jinými druhy</a:t>
            </a:r>
          </a:p>
          <a:p>
            <a:r>
              <a:rPr lang="cs-CZ" dirty="0">
                <a:solidFill>
                  <a:schemeClr val="tx1">
                    <a:lumMod val="75000"/>
                  </a:schemeClr>
                </a:solidFill>
              </a:rPr>
              <a:t>Struktura GI</a:t>
            </a:r>
          </a:p>
          <a:p>
            <a:r>
              <a:rPr lang="cs-CZ" dirty="0">
                <a:solidFill>
                  <a:schemeClr val="tx1">
                    <a:lumMod val="75000"/>
                  </a:schemeClr>
                </a:solidFill>
              </a:rPr>
              <a:t>Význam GI</a:t>
            </a:r>
          </a:p>
          <a:p>
            <a:r>
              <a:rPr lang="cs-CZ" b="1" u="sng" dirty="0"/>
              <a:t>Vztah genetika vs prostředí</a:t>
            </a:r>
          </a:p>
          <a:p>
            <a:r>
              <a:rPr lang="cs-CZ" dirty="0">
                <a:solidFill>
                  <a:schemeClr val="tx1">
                    <a:lumMod val="75000"/>
                  </a:schemeClr>
                </a:solidFill>
              </a:rPr>
              <a:t>Variabilita</a:t>
            </a:r>
          </a:p>
        </p:txBody>
      </p:sp>
    </p:spTree>
    <p:extLst>
      <p:ext uri="{BB962C8B-B14F-4D97-AF65-F5344CB8AC3E}">
        <p14:creationId xmlns:p14="http://schemas.microsoft.com/office/powerpoint/2010/main" val="1785831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D465ED-DA0A-6F62-3A0F-5F8020025106}"/>
              </a:ext>
            </a:extLst>
          </p:cNvPr>
          <p:cNvSpPr>
            <a:spLocks noGrp="1"/>
          </p:cNvSpPr>
          <p:nvPr>
            <p:ph type="title"/>
          </p:nvPr>
        </p:nvSpPr>
        <p:spPr>
          <a:xfrm>
            <a:off x="838200" y="560338"/>
            <a:ext cx="10515600" cy="1325563"/>
          </a:xfrm>
        </p:spPr>
        <p:txBody>
          <a:bodyPr>
            <a:normAutofit/>
          </a:bodyPr>
          <a:lstStyle/>
          <a:p>
            <a:r>
              <a:rPr lang="cs-CZ" u="sng" dirty="0">
                <a:solidFill>
                  <a:srgbClr val="92D050"/>
                </a:solidFill>
              </a:rPr>
              <a:t>Úvod do genetiky</a:t>
            </a:r>
          </a:p>
        </p:txBody>
      </p:sp>
      <p:sp>
        <p:nvSpPr>
          <p:cNvPr id="3" name="Zástupný obsah 2">
            <a:extLst>
              <a:ext uri="{FF2B5EF4-FFF2-40B4-BE49-F238E27FC236}">
                <a16:creationId xmlns:a16="http://schemas.microsoft.com/office/drawing/2014/main" id="{5C4C16D9-7A5E-2265-6D0D-A85E5AA6F38C}"/>
              </a:ext>
            </a:extLst>
          </p:cNvPr>
          <p:cNvSpPr>
            <a:spLocks noGrp="1"/>
          </p:cNvSpPr>
          <p:nvPr>
            <p:ph idx="1"/>
          </p:nvPr>
        </p:nvSpPr>
        <p:spPr>
          <a:xfrm>
            <a:off x="838200" y="2301124"/>
            <a:ext cx="10515600" cy="3585575"/>
          </a:xfrm>
        </p:spPr>
        <p:txBody>
          <a:bodyPr/>
          <a:lstStyle/>
          <a:p>
            <a:r>
              <a:rPr lang="cs-CZ" dirty="0">
                <a:solidFill>
                  <a:schemeClr val="tx1">
                    <a:lumMod val="75000"/>
                  </a:schemeClr>
                </a:solidFill>
              </a:rPr>
              <a:t>Počet ch u člověka</a:t>
            </a:r>
          </a:p>
          <a:p>
            <a:r>
              <a:rPr lang="cs-CZ" dirty="0">
                <a:solidFill>
                  <a:schemeClr val="tx1">
                    <a:lumMod val="75000"/>
                  </a:schemeClr>
                </a:solidFill>
              </a:rPr>
              <a:t>Porovnání s jinými druhy</a:t>
            </a:r>
          </a:p>
          <a:p>
            <a:r>
              <a:rPr lang="cs-CZ" dirty="0">
                <a:solidFill>
                  <a:schemeClr val="tx1">
                    <a:lumMod val="75000"/>
                  </a:schemeClr>
                </a:solidFill>
              </a:rPr>
              <a:t>Struktura GI</a:t>
            </a:r>
          </a:p>
          <a:p>
            <a:r>
              <a:rPr lang="cs-CZ" dirty="0">
                <a:solidFill>
                  <a:schemeClr val="tx1">
                    <a:lumMod val="75000"/>
                  </a:schemeClr>
                </a:solidFill>
              </a:rPr>
              <a:t>Význam GI</a:t>
            </a:r>
          </a:p>
          <a:p>
            <a:r>
              <a:rPr lang="cs-CZ" dirty="0">
                <a:solidFill>
                  <a:schemeClr val="tx1">
                    <a:lumMod val="75000"/>
                  </a:schemeClr>
                </a:solidFill>
              </a:rPr>
              <a:t>Vztah genetika vs prostředí</a:t>
            </a:r>
          </a:p>
          <a:p>
            <a:r>
              <a:rPr lang="cs-CZ" b="1" u="sng" dirty="0"/>
              <a:t>Variabilita</a:t>
            </a:r>
          </a:p>
        </p:txBody>
      </p:sp>
      <p:pic>
        <p:nvPicPr>
          <p:cNvPr id="5" name="Obrázek 4">
            <a:extLst>
              <a:ext uri="{FF2B5EF4-FFF2-40B4-BE49-F238E27FC236}">
                <a16:creationId xmlns:a16="http://schemas.microsoft.com/office/drawing/2014/main" id="{F1C49286-CE11-2279-DE29-B1A1595DE361}"/>
              </a:ext>
            </a:extLst>
          </p:cNvPr>
          <p:cNvPicPr>
            <a:picLocks noChangeAspect="1"/>
          </p:cNvPicPr>
          <p:nvPr/>
        </p:nvPicPr>
        <p:blipFill>
          <a:blip r:embed="rId3"/>
          <a:stretch>
            <a:fillRect/>
          </a:stretch>
        </p:blipFill>
        <p:spPr>
          <a:xfrm>
            <a:off x="5578867" y="1690688"/>
            <a:ext cx="6490431" cy="3585575"/>
          </a:xfrm>
          <a:prstGeom prst="rect">
            <a:avLst/>
          </a:prstGeom>
        </p:spPr>
      </p:pic>
    </p:spTree>
    <p:extLst>
      <p:ext uri="{BB962C8B-B14F-4D97-AF65-F5344CB8AC3E}">
        <p14:creationId xmlns:p14="http://schemas.microsoft.com/office/powerpoint/2010/main" val="184740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dataisbeautiful - [OC] Human genetic diversity is highest in Africa">
            <a:extLst>
              <a:ext uri="{FF2B5EF4-FFF2-40B4-BE49-F238E27FC236}">
                <a16:creationId xmlns:a16="http://schemas.microsoft.com/office/drawing/2014/main" id="{5577A758-2B06-1CAD-CBB6-117A141E3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207" y="1898256"/>
            <a:ext cx="6678202" cy="3151277"/>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a:extLst>
              <a:ext uri="{FF2B5EF4-FFF2-40B4-BE49-F238E27FC236}">
                <a16:creationId xmlns:a16="http://schemas.microsoft.com/office/drawing/2014/main" id="{E401802D-28C9-FE22-C858-0F3646E96AB0}"/>
              </a:ext>
            </a:extLst>
          </p:cNvPr>
          <p:cNvSpPr>
            <a:spLocks noGrp="1"/>
          </p:cNvSpPr>
          <p:nvPr>
            <p:ph type="title"/>
          </p:nvPr>
        </p:nvSpPr>
        <p:spPr>
          <a:xfrm>
            <a:off x="838200" y="560338"/>
            <a:ext cx="10515600" cy="1325563"/>
          </a:xfrm>
        </p:spPr>
        <p:txBody>
          <a:bodyPr>
            <a:normAutofit/>
          </a:bodyPr>
          <a:lstStyle/>
          <a:p>
            <a:r>
              <a:rPr lang="cs-CZ" u="sng" dirty="0">
                <a:solidFill>
                  <a:srgbClr val="92D050"/>
                </a:solidFill>
              </a:rPr>
              <a:t>Úvod do genetiky</a:t>
            </a:r>
          </a:p>
        </p:txBody>
      </p:sp>
      <p:sp>
        <p:nvSpPr>
          <p:cNvPr id="9" name="Zástupný obsah 2">
            <a:extLst>
              <a:ext uri="{FF2B5EF4-FFF2-40B4-BE49-F238E27FC236}">
                <a16:creationId xmlns:a16="http://schemas.microsoft.com/office/drawing/2014/main" id="{61A3A2C4-AFE2-2F22-3AFC-887C933380CF}"/>
              </a:ext>
            </a:extLst>
          </p:cNvPr>
          <p:cNvSpPr>
            <a:spLocks noGrp="1"/>
          </p:cNvSpPr>
          <p:nvPr>
            <p:ph idx="1"/>
          </p:nvPr>
        </p:nvSpPr>
        <p:spPr>
          <a:xfrm>
            <a:off x="838200" y="2301124"/>
            <a:ext cx="10515600" cy="3585575"/>
          </a:xfrm>
        </p:spPr>
        <p:txBody>
          <a:bodyPr/>
          <a:lstStyle/>
          <a:p>
            <a:r>
              <a:rPr lang="cs-CZ" dirty="0">
                <a:solidFill>
                  <a:schemeClr val="tx1">
                    <a:lumMod val="75000"/>
                  </a:schemeClr>
                </a:solidFill>
              </a:rPr>
              <a:t>Počet ch u člověka</a:t>
            </a:r>
          </a:p>
          <a:p>
            <a:r>
              <a:rPr lang="cs-CZ" dirty="0">
                <a:solidFill>
                  <a:schemeClr val="tx1">
                    <a:lumMod val="75000"/>
                  </a:schemeClr>
                </a:solidFill>
              </a:rPr>
              <a:t>Porovnání s jinými druhy</a:t>
            </a:r>
          </a:p>
          <a:p>
            <a:r>
              <a:rPr lang="cs-CZ" dirty="0">
                <a:solidFill>
                  <a:schemeClr val="tx1">
                    <a:lumMod val="75000"/>
                  </a:schemeClr>
                </a:solidFill>
              </a:rPr>
              <a:t>Struktura GI</a:t>
            </a:r>
          </a:p>
          <a:p>
            <a:r>
              <a:rPr lang="cs-CZ" dirty="0">
                <a:solidFill>
                  <a:schemeClr val="tx1">
                    <a:lumMod val="75000"/>
                  </a:schemeClr>
                </a:solidFill>
              </a:rPr>
              <a:t>Význam GI</a:t>
            </a:r>
          </a:p>
          <a:p>
            <a:r>
              <a:rPr lang="cs-CZ" dirty="0">
                <a:solidFill>
                  <a:schemeClr val="tx1">
                    <a:lumMod val="75000"/>
                  </a:schemeClr>
                </a:solidFill>
              </a:rPr>
              <a:t>Vztah genetika vs prostředí</a:t>
            </a:r>
          </a:p>
          <a:p>
            <a:r>
              <a:rPr lang="cs-CZ" b="1" u="sng" dirty="0"/>
              <a:t>Variabilita</a:t>
            </a:r>
          </a:p>
        </p:txBody>
      </p:sp>
    </p:spTree>
    <p:extLst>
      <p:ext uri="{BB962C8B-B14F-4D97-AF65-F5344CB8AC3E}">
        <p14:creationId xmlns:p14="http://schemas.microsoft.com/office/powerpoint/2010/main" val="249750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Opis fotky nie je k dispozícii.">
            <a:extLst>
              <a:ext uri="{FF2B5EF4-FFF2-40B4-BE49-F238E27FC236}">
                <a16:creationId xmlns:a16="http://schemas.microsoft.com/office/drawing/2014/main" id="{210491E5-A4E1-F520-BCEB-AF519D2C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538" y="139683"/>
            <a:ext cx="6400462" cy="6578633"/>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a:extLst>
              <a:ext uri="{FF2B5EF4-FFF2-40B4-BE49-F238E27FC236}">
                <a16:creationId xmlns:a16="http://schemas.microsoft.com/office/drawing/2014/main" id="{5BD0A4B6-5BF0-6DFA-B4FF-04AD6FD883FA}"/>
              </a:ext>
            </a:extLst>
          </p:cNvPr>
          <p:cNvSpPr>
            <a:spLocks noGrp="1"/>
          </p:cNvSpPr>
          <p:nvPr>
            <p:ph type="title"/>
          </p:nvPr>
        </p:nvSpPr>
        <p:spPr>
          <a:xfrm>
            <a:off x="838200" y="560338"/>
            <a:ext cx="10515600" cy="1325563"/>
          </a:xfrm>
        </p:spPr>
        <p:txBody>
          <a:bodyPr>
            <a:normAutofit/>
          </a:bodyPr>
          <a:lstStyle/>
          <a:p>
            <a:r>
              <a:rPr lang="cs-CZ" u="sng" dirty="0">
                <a:solidFill>
                  <a:srgbClr val="92D050"/>
                </a:solidFill>
              </a:rPr>
              <a:t>Úvod do genetiky</a:t>
            </a:r>
          </a:p>
        </p:txBody>
      </p:sp>
      <p:sp>
        <p:nvSpPr>
          <p:cNvPr id="9" name="Zástupný obsah 2">
            <a:extLst>
              <a:ext uri="{FF2B5EF4-FFF2-40B4-BE49-F238E27FC236}">
                <a16:creationId xmlns:a16="http://schemas.microsoft.com/office/drawing/2014/main" id="{DE38C57E-C519-CB23-4852-1EFFE6256F36}"/>
              </a:ext>
            </a:extLst>
          </p:cNvPr>
          <p:cNvSpPr>
            <a:spLocks noGrp="1"/>
          </p:cNvSpPr>
          <p:nvPr>
            <p:ph idx="1"/>
          </p:nvPr>
        </p:nvSpPr>
        <p:spPr>
          <a:xfrm>
            <a:off x="838200" y="2301124"/>
            <a:ext cx="10515600" cy="3585575"/>
          </a:xfrm>
        </p:spPr>
        <p:txBody>
          <a:bodyPr/>
          <a:lstStyle/>
          <a:p>
            <a:r>
              <a:rPr lang="cs-CZ" dirty="0">
                <a:solidFill>
                  <a:schemeClr val="tx1">
                    <a:lumMod val="75000"/>
                  </a:schemeClr>
                </a:solidFill>
              </a:rPr>
              <a:t>Počet ch u člověka</a:t>
            </a:r>
          </a:p>
          <a:p>
            <a:r>
              <a:rPr lang="cs-CZ" dirty="0">
                <a:solidFill>
                  <a:schemeClr val="tx1">
                    <a:lumMod val="75000"/>
                  </a:schemeClr>
                </a:solidFill>
              </a:rPr>
              <a:t>Porovnání s jinými druhy</a:t>
            </a:r>
          </a:p>
          <a:p>
            <a:r>
              <a:rPr lang="cs-CZ" dirty="0">
                <a:solidFill>
                  <a:schemeClr val="tx1">
                    <a:lumMod val="75000"/>
                  </a:schemeClr>
                </a:solidFill>
              </a:rPr>
              <a:t>Struktura GI</a:t>
            </a:r>
          </a:p>
          <a:p>
            <a:r>
              <a:rPr lang="cs-CZ" dirty="0">
                <a:solidFill>
                  <a:schemeClr val="tx1">
                    <a:lumMod val="75000"/>
                  </a:schemeClr>
                </a:solidFill>
              </a:rPr>
              <a:t>Význam GI</a:t>
            </a:r>
          </a:p>
          <a:p>
            <a:r>
              <a:rPr lang="cs-CZ" dirty="0">
                <a:solidFill>
                  <a:schemeClr val="tx1">
                    <a:lumMod val="75000"/>
                  </a:schemeClr>
                </a:solidFill>
              </a:rPr>
              <a:t>Vztah genetika vs prostředí</a:t>
            </a:r>
          </a:p>
          <a:p>
            <a:r>
              <a:rPr lang="cs-CZ" b="1" u="sng" dirty="0"/>
              <a:t>Variabilita</a:t>
            </a:r>
          </a:p>
        </p:txBody>
      </p:sp>
    </p:spTree>
    <p:extLst>
      <p:ext uri="{BB962C8B-B14F-4D97-AF65-F5344CB8AC3E}">
        <p14:creationId xmlns:p14="http://schemas.microsoft.com/office/powerpoint/2010/main" val="732467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3DBC33-9E72-5EB6-DC6D-CB57D48F5FDC}"/>
              </a:ext>
            </a:extLst>
          </p:cNvPr>
          <p:cNvSpPr>
            <a:spLocks noGrp="1"/>
          </p:cNvSpPr>
          <p:nvPr>
            <p:ph type="title"/>
          </p:nvPr>
        </p:nvSpPr>
        <p:spPr>
          <a:xfrm>
            <a:off x="838200" y="546517"/>
            <a:ext cx="10515600" cy="1325563"/>
          </a:xfrm>
        </p:spPr>
        <p:txBody>
          <a:bodyPr>
            <a:normAutofit/>
          </a:bodyPr>
          <a:lstStyle/>
          <a:p>
            <a:r>
              <a:rPr lang="cs-CZ" u="sng" dirty="0">
                <a:solidFill>
                  <a:srgbClr val="92D050"/>
                </a:solidFill>
              </a:rPr>
              <a:t>Důležité pojmy v genetice</a:t>
            </a:r>
          </a:p>
        </p:txBody>
      </p:sp>
      <p:sp>
        <p:nvSpPr>
          <p:cNvPr id="3" name="Zástupný obsah 2">
            <a:extLst>
              <a:ext uri="{FF2B5EF4-FFF2-40B4-BE49-F238E27FC236}">
                <a16:creationId xmlns:a16="http://schemas.microsoft.com/office/drawing/2014/main" id="{25F0542C-9C6A-9A47-726D-2D4D4719D3BF}"/>
              </a:ext>
            </a:extLst>
          </p:cNvPr>
          <p:cNvSpPr>
            <a:spLocks noGrp="1"/>
          </p:cNvSpPr>
          <p:nvPr>
            <p:ph idx="1"/>
          </p:nvPr>
        </p:nvSpPr>
        <p:spPr>
          <a:xfrm>
            <a:off x="838200" y="2504697"/>
            <a:ext cx="10515600" cy="2347874"/>
          </a:xfrm>
        </p:spPr>
        <p:txBody>
          <a:bodyPr/>
          <a:lstStyle/>
          <a:p>
            <a:r>
              <a:rPr lang="cs-CZ" b="1" dirty="0" err="1"/>
              <a:t>Lokus</a:t>
            </a:r>
            <a:r>
              <a:rPr lang="cs-CZ" b="1" dirty="0"/>
              <a:t> </a:t>
            </a:r>
            <a:r>
              <a:rPr lang="cs-CZ" dirty="0"/>
              <a:t>– chromozomální pozice v genomu</a:t>
            </a:r>
          </a:p>
          <a:p>
            <a:r>
              <a:rPr lang="cs-CZ" b="1" dirty="0"/>
              <a:t>Gen </a:t>
            </a:r>
            <a:r>
              <a:rPr lang="cs-CZ" dirty="0"/>
              <a:t>– exprimovaný úsek DNA se specifickou funkcí</a:t>
            </a:r>
          </a:p>
          <a:p>
            <a:r>
              <a:rPr lang="cs-CZ" b="1" dirty="0"/>
              <a:t>Alela </a:t>
            </a:r>
            <a:r>
              <a:rPr lang="cs-CZ" dirty="0"/>
              <a:t>– forma (variant) genu, resp. Libovolného místa (polymorfizmus)</a:t>
            </a:r>
          </a:p>
          <a:p>
            <a:r>
              <a:rPr lang="cs-CZ" b="1" dirty="0"/>
              <a:t>Genom </a:t>
            </a:r>
            <a:r>
              <a:rPr lang="cs-CZ" dirty="0"/>
              <a:t>– soubor genů organismu </a:t>
            </a:r>
          </a:p>
        </p:txBody>
      </p:sp>
      <p:pic>
        <p:nvPicPr>
          <p:cNvPr id="4" name="Grafický objekt 3" descr="Cihlová zeď budovy obrys">
            <a:extLst>
              <a:ext uri="{FF2B5EF4-FFF2-40B4-BE49-F238E27FC236}">
                <a16:creationId xmlns:a16="http://schemas.microsoft.com/office/drawing/2014/main" id="{67A82AB4-DBC1-0C4C-3149-4D1397A2FB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1030" y="389146"/>
            <a:ext cx="1640306" cy="1640306"/>
          </a:xfrm>
          <a:prstGeom prst="rect">
            <a:avLst/>
          </a:prstGeom>
        </p:spPr>
      </p:pic>
      <p:pic>
        <p:nvPicPr>
          <p:cNvPr id="5" name="Grafický objekt 4" descr="Základní obrazce obrys">
            <a:extLst>
              <a:ext uri="{FF2B5EF4-FFF2-40B4-BE49-F238E27FC236}">
                <a16:creationId xmlns:a16="http://schemas.microsoft.com/office/drawing/2014/main" id="{A414E819-D035-F326-6E63-5EADA9FF93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3189" y="365125"/>
            <a:ext cx="1640305" cy="1640305"/>
          </a:xfrm>
          <a:prstGeom prst="rect">
            <a:avLst/>
          </a:prstGeom>
        </p:spPr>
      </p:pic>
    </p:spTree>
    <p:extLst>
      <p:ext uri="{BB962C8B-B14F-4D97-AF65-F5344CB8AC3E}">
        <p14:creationId xmlns:p14="http://schemas.microsoft.com/office/powerpoint/2010/main" val="4095668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D14E553-CBC3-CE3A-7399-DA0755FB9DBB}"/>
              </a:ext>
            </a:extLst>
          </p:cNvPr>
          <p:cNvSpPr>
            <a:spLocks noGrp="1" noChangeArrowheads="1"/>
          </p:cNvSpPr>
          <p:nvPr>
            <p:ph type="title"/>
          </p:nvPr>
        </p:nvSpPr>
        <p:spPr>
          <a:xfrm>
            <a:off x="1981200" y="182564"/>
            <a:ext cx="8229600" cy="561975"/>
          </a:xfrm>
        </p:spPr>
        <p:txBody>
          <a:bodyPr>
            <a:noAutofit/>
          </a:bodyPr>
          <a:lstStyle/>
          <a:p>
            <a:pPr algn="ctr"/>
            <a:r>
              <a:rPr lang="cs-CZ" altLang="cs-CZ" sz="3600" u="sng" dirty="0">
                <a:solidFill>
                  <a:srgbClr val="92D050"/>
                </a:solidFill>
              </a:rPr>
              <a:t>Všeobecný přehled genomu</a:t>
            </a:r>
          </a:p>
        </p:txBody>
      </p:sp>
      <p:sp>
        <p:nvSpPr>
          <p:cNvPr id="20484" name="Text Box 4">
            <a:extLst>
              <a:ext uri="{FF2B5EF4-FFF2-40B4-BE49-F238E27FC236}">
                <a16:creationId xmlns:a16="http://schemas.microsoft.com/office/drawing/2014/main" id="{0650C505-1196-642C-D52F-21C52AE7E4C8}"/>
              </a:ext>
            </a:extLst>
          </p:cNvPr>
          <p:cNvSpPr txBox="1">
            <a:spLocks noChangeArrowheads="1"/>
          </p:cNvSpPr>
          <p:nvPr/>
        </p:nvSpPr>
        <p:spPr bwMode="auto">
          <a:xfrm>
            <a:off x="1385778" y="2089151"/>
            <a:ext cx="1763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dirty="0">
                <a:latin typeface="Calibri" panose="020F0502020204030204" pitchFamily="34" charset="0"/>
                <a:cs typeface="Calibri" panose="020F0502020204030204" pitchFamily="34" charset="0"/>
              </a:rPr>
              <a:t>Jádrový genom</a:t>
            </a:r>
          </a:p>
        </p:txBody>
      </p:sp>
      <p:sp>
        <p:nvSpPr>
          <p:cNvPr id="20492" name="Text Box 12">
            <a:extLst>
              <a:ext uri="{FF2B5EF4-FFF2-40B4-BE49-F238E27FC236}">
                <a16:creationId xmlns:a16="http://schemas.microsoft.com/office/drawing/2014/main" id="{873284A8-AFEF-EDD3-2155-627E92C12CCE}"/>
              </a:ext>
            </a:extLst>
          </p:cNvPr>
          <p:cNvSpPr txBox="1">
            <a:spLocks noChangeArrowheads="1"/>
          </p:cNvSpPr>
          <p:nvPr/>
        </p:nvSpPr>
        <p:spPr bwMode="auto">
          <a:xfrm>
            <a:off x="1258187" y="5103812"/>
            <a:ext cx="1692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cs-CZ" altLang="cs-CZ" dirty="0" err="1">
                <a:latin typeface="Calibri" panose="020F0502020204030204" pitchFamily="34" charset="0"/>
                <a:cs typeface="Calibri" panose="020F0502020204030204" pitchFamily="34" charset="0"/>
              </a:rPr>
              <a:t>mtDNA</a:t>
            </a:r>
            <a:endParaRPr lang="cs-CZ" altLang="cs-CZ" dirty="0">
              <a:latin typeface="Calibri" panose="020F0502020204030204" pitchFamily="34" charset="0"/>
              <a:cs typeface="Calibri" panose="020F0502020204030204" pitchFamily="34" charset="0"/>
            </a:endParaRPr>
          </a:p>
        </p:txBody>
      </p:sp>
      <p:sp>
        <p:nvSpPr>
          <p:cNvPr id="20493" name="Text Box 13">
            <a:extLst>
              <a:ext uri="{FF2B5EF4-FFF2-40B4-BE49-F238E27FC236}">
                <a16:creationId xmlns:a16="http://schemas.microsoft.com/office/drawing/2014/main" id="{FAA5D621-AA7F-8187-203E-7FC8333F59BD}"/>
              </a:ext>
            </a:extLst>
          </p:cNvPr>
          <p:cNvSpPr txBox="1">
            <a:spLocks noChangeArrowheads="1"/>
          </p:cNvSpPr>
          <p:nvPr/>
        </p:nvSpPr>
        <p:spPr bwMode="auto">
          <a:xfrm>
            <a:off x="5159375" y="5470526"/>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dirty="0">
                <a:solidFill>
                  <a:schemeClr val="bg1"/>
                </a:solidFill>
                <a:latin typeface="Calibri" panose="020F0502020204030204" pitchFamily="34" charset="0"/>
                <a:cs typeface="Calibri" panose="020F0502020204030204" pitchFamily="34" charset="0"/>
              </a:rPr>
              <a:t>93%</a:t>
            </a:r>
          </a:p>
        </p:txBody>
      </p:sp>
      <p:pic>
        <p:nvPicPr>
          <p:cNvPr id="6" name="Obrázek 5">
            <a:extLst>
              <a:ext uri="{FF2B5EF4-FFF2-40B4-BE49-F238E27FC236}">
                <a16:creationId xmlns:a16="http://schemas.microsoft.com/office/drawing/2014/main" id="{1383270F-377C-ED88-D07F-A118CE85BA2A}"/>
              </a:ext>
            </a:extLst>
          </p:cNvPr>
          <p:cNvPicPr>
            <a:picLocks noChangeAspect="1"/>
          </p:cNvPicPr>
          <p:nvPr/>
        </p:nvPicPr>
        <p:blipFill>
          <a:blip r:embed="rId2"/>
          <a:stretch>
            <a:fillRect/>
          </a:stretch>
        </p:blipFill>
        <p:spPr>
          <a:xfrm>
            <a:off x="3297237" y="873834"/>
            <a:ext cx="7223245" cy="3164059"/>
          </a:xfrm>
          <a:prstGeom prst="rect">
            <a:avLst/>
          </a:prstGeom>
        </p:spPr>
      </p:pic>
      <p:pic>
        <p:nvPicPr>
          <p:cNvPr id="14" name="Obrázek 13">
            <a:extLst>
              <a:ext uri="{FF2B5EF4-FFF2-40B4-BE49-F238E27FC236}">
                <a16:creationId xmlns:a16="http://schemas.microsoft.com/office/drawing/2014/main" id="{235D4A1F-D683-4621-909B-A33030968B29}"/>
              </a:ext>
            </a:extLst>
          </p:cNvPr>
          <p:cNvPicPr>
            <a:picLocks noChangeAspect="1"/>
          </p:cNvPicPr>
          <p:nvPr/>
        </p:nvPicPr>
        <p:blipFill>
          <a:blip r:embed="rId3"/>
          <a:stretch>
            <a:fillRect/>
          </a:stretch>
        </p:blipFill>
        <p:spPr>
          <a:xfrm>
            <a:off x="3297237" y="4140301"/>
            <a:ext cx="4426535" cy="26604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8C29BAA1-EA9F-1904-9E21-36777924C56A}"/>
              </a:ext>
            </a:extLst>
          </p:cNvPr>
          <p:cNvSpPr>
            <a:spLocks noGrp="1"/>
          </p:cNvSpPr>
          <p:nvPr>
            <p:ph type="title"/>
          </p:nvPr>
        </p:nvSpPr>
        <p:spPr>
          <a:xfrm>
            <a:off x="640080" y="325369"/>
            <a:ext cx="4368602" cy="1956841"/>
          </a:xfrm>
        </p:spPr>
        <p:txBody>
          <a:bodyPr anchor="b">
            <a:normAutofit/>
          </a:bodyPr>
          <a:lstStyle/>
          <a:p>
            <a:r>
              <a:rPr lang="cs-CZ" sz="5400" dirty="0">
                <a:solidFill>
                  <a:srgbClr val="92D050"/>
                </a:solidFill>
              </a:rPr>
              <a:t>Osnova přednášky</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CFA08982-DC45-ED2F-4DBF-5D48CC931467}"/>
              </a:ext>
            </a:extLst>
          </p:cNvPr>
          <p:cNvSpPr>
            <a:spLocks noGrp="1"/>
          </p:cNvSpPr>
          <p:nvPr>
            <p:ph idx="1"/>
          </p:nvPr>
        </p:nvSpPr>
        <p:spPr>
          <a:xfrm>
            <a:off x="640081" y="2872899"/>
            <a:ext cx="4368602" cy="3641444"/>
          </a:xfrm>
        </p:spPr>
        <p:txBody>
          <a:bodyPr>
            <a:normAutofit/>
          </a:bodyPr>
          <a:lstStyle/>
          <a:p>
            <a:r>
              <a:rPr lang="cs-CZ" sz="2400" dirty="0"/>
              <a:t>Základní genetické principy</a:t>
            </a:r>
          </a:p>
          <a:p>
            <a:pPr marL="0" indent="0">
              <a:buNone/>
            </a:pPr>
            <a:r>
              <a:rPr lang="cs-CZ" sz="2400" dirty="0"/>
              <a:t>    a pojmy</a:t>
            </a:r>
          </a:p>
          <a:p>
            <a:pPr marL="0" indent="0">
              <a:buNone/>
            </a:pPr>
            <a:r>
              <a:rPr lang="cs-CZ" sz="100" dirty="0"/>
              <a:t>   </a:t>
            </a:r>
          </a:p>
          <a:p>
            <a:r>
              <a:rPr lang="cs-CZ" sz="2400" dirty="0"/>
              <a:t>Příčiny</a:t>
            </a:r>
          </a:p>
          <a:p>
            <a:pPr marL="457200" lvl="1" indent="0">
              <a:buNone/>
            </a:pPr>
            <a:r>
              <a:rPr lang="cs-CZ" dirty="0"/>
              <a:t>- Multifaktoriální dědičnost</a:t>
            </a:r>
          </a:p>
          <a:p>
            <a:pPr marL="457200" lvl="1" indent="0">
              <a:buNone/>
            </a:pPr>
            <a:r>
              <a:rPr lang="cs-CZ" sz="100" dirty="0"/>
              <a:t>   </a:t>
            </a:r>
          </a:p>
          <a:p>
            <a:r>
              <a:rPr lang="cs-CZ" sz="2400" dirty="0"/>
              <a:t>Definice poškození in </a:t>
            </a:r>
            <a:r>
              <a:rPr lang="cs-CZ" sz="2400" dirty="0" err="1"/>
              <a:t>utero</a:t>
            </a:r>
            <a:endParaRPr lang="cs-CZ" sz="2400" dirty="0"/>
          </a:p>
          <a:p>
            <a:pPr marL="0" indent="0">
              <a:buNone/>
            </a:pPr>
            <a:r>
              <a:rPr lang="cs-CZ" sz="100" dirty="0"/>
              <a:t>   </a:t>
            </a:r>
          </a:p>
          <a:p>
            <a:r>
              <a:rPr lang="cs-CZ" sz="2400" dirty="0"/>
              <a:t>Diagnostika</a:t>
            </a:r>
          </a:p>
          <a:p>
            <a:pPr marL="0" indent="0">
              <a:buNone/>
            </a:pPr>
            <a:r>
              <a:rPr lang="cs-CZ" sz="100" dirty="0"/>
              <a:t>   </a:t>
            </a:r>
          </a:p>
          <a:p>
            <a:r>
              <a:rPr lang="cs-CZ" sz="2400" dirty="0"/>
              <a:t>Klinické příklady</a:t>
            </a:r>
          </a:p>
          <a:p>
            <a:endParaRPr lang="cs-CZ" sz="2400" dirty="0"/>
          </a:p>
        </p:txBody>
      </p:sp>
      <p:pic>
        <p:nvPicPr>
          <p:cNvPr id="1026" name="Picture 2" descr="Lékařská genetika | SANUS">
            <a:extLst>
              <a:ext uri="{FF2B5EF4-FFF2-40B4-BE49-F238E27FC236}">
                <a16:creationId xmlns:a16="http://schemas.microsoft.com/office/drawing/2014/main" id="{137ECA7D-28BC-39E4-0C5F-CC59E0EDC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62" r="1900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00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a:extLst>
              <a:ext uri="{FF2B5EF4-FFF2-40B4-BE49-F238E27FC236}">
                <a16:creationId xmlns:a16="http://schemas.microsoft.com/office/drawing/2014/main" id="{8F678335-B163-FB0D-E280-DF29FFE689CC}"/>
              </a:ext>
            </a:extLst>
          </p:cNvPr>
          <p:cNvSpPr>
            <a:spLocks noGrp="1" noChangeArrowheads="1"/>
          </p:cNvSpPr>
          <p:nvPr>
            <p:ph type="title"/>
          </p:nvPr>
        </p:nvSpPr>
        <p:spPr>
          <a:xfrm>
            <a:off x="406400" y="158750"/>
            <a:ext cx="11379199" cy="1728788"/>
          </a:xfrm>
          <a:noFill/>
          <a:ln/>
        </p:spPr>
        <p:txBody>
          <a:bodyPr>
            <a:normAutofit/>
          </a:bodyPr>
          <a:lstStyle/>
          <a:p>
            <a:pPr algn="ctr"/>
            <a:r>
              <a:rPr lang="cs-CZ" altLang="cs-CZ" sz="3600" u="sng" dirty="0">
                <a:solidFill>
                  <a:srgbClr val="92D050"/>
                </a:solidFill>
              </a:rPr>
              <a:t>Polymorfismy Y-chromozómu a </a:t>
            </a:r>
            <a:r>
              <a:rPr lang="cs-CZ" altLang="cs-CZ" sz="3600" u="sng" dirty="0" err="1">
                <a:solidFill>
                  <a:srgbClr val="92D050"/>
                </a:solidFill>
              </a:rPr>
              <a:t>mtDNA</a:t>
            </a:r>
            <a:r>
              <a:rPr lang="cs-CZ" altLang="cs-CZ" sz="3600" u="sng" dirty="0">
                <a:solidFill>
                  <a:srgbClr val="92D050"/>
                </a:solidFill>
              </a:rPr>
              <a:t> při studiu evoluce </a:t>
            </a:r>
            <a:r>
              <a:rPr lang="cs-CZ" altLang="cs-CZ" sz="3600" u="sng" dirty="0" err="1">
                <a:solidFill>
                  <a:srgbClr val="92D050"/>
                </a:solidFill>
              </a:rPr>
              <a:t>H.sapiens</a:t>
            </a:r>
            <a:endParaRPr lang="cs-CZ" altLang="cs-CZ" sz="3600" u="sng" dirty="0">
              <a:solidFill>
                <a:srgbClr val="92D050"/>
              </a:solidFill>
            </a:endParaRPr>
          </a:p>
        </p:txBody>
      </p:sp>
      <p:sp>
        <p:nvSpPr>
          <p:cNvPr id="35845" name="Rectangle 5">
            <a:extLst>
              <a:ext uri="{FF2B5EF4-FFF2-40B4-BE49-F238E27FC236}">
                <a16:creationId xmlns:a16="http://schemas.microsoft.com/office/drawing/2014/main" id="{56FAAEBE-8593-F35E-0093-0E47A26F815C}"/>
              </a:ext>
            </a:extLst>
          </p:cNvPr>
          <p:cNvSpPr>
            <a:spLocks noGrp="1" noChangeArrowheads="1"/>
          </p:cNvSpPr>
          <p:nvPr>
            <p:ph type="body" idx="1"/>
          </p:nvPr>
        </p:nvSpPr>
        <p:spPr>
          <a:xfrm>
            <a:off x="584199" y="2395539"/>
            <a:ext cx="11201400" cy="3754437"/>
          </a:xfrm>
          <a:noFill/>
          <a:ln/>
        </p:spPr>
        <p:txBody>
          <a:bodyPr>
            <a:normAutofit/>
          </a:bodyPr>
          <a:lstStyle/>
          <a:p>
            <a:r>
              <a:rPr lang="cs-CZ" altLang="cs-CZ" dirty="0" err="1"/>
              <a:t>mtNDA</a:t>
            </a:r>
            <a:r>
              <a:rPr lang="cs-CZ" altLang="cs-CZ" dirty="0"/>
              <a:t> a Y-DNA nepodstupují rekombinaci, polymorfismy jsou </a:t>
            </a:r>
            <a:r>
              <a:rPr lang="cs-CZ" altLang="cs-CZ" dirty="0" err="1"/>
              <a:t>prenášané</a:t>
            </a:r>
            <a:r>
              <a:rPr lang="cs-CZ" altLang="cs-CZ" dirty="0"/>
              <a:t> spolu a tvoří </a:t>
            </a:r>
            <a:r>
              <a:rPr lang="cs-CZ" altLang="cs-CZ" dirty="0" err="1"/>
              <a:t>haplotyp</a:t>
            </a:r>
            <a:r>
              <a:rPr lang="cs-CZ" altLang="cs-CZ" dirty="0"/>
              <a:t> se samostatnou historií</a:t>
            </a:r>
          </a:p>
          <a:p>
            <a:r>
              <a:rPr lang="cs-CZ" altLang="cs-CZ" dirty="0"/>
              <a:t>Dědí se </a:t>
            </a:r>
            <a:r>
              <a:rPr lang="cs-CZ" altLang="cs-CZ" dirty="0" err="1"/>
              <a:t>uniparentálně</a:t>
            </a:r>
            <a:r>
              <a:rPr lang="cs-CZ" altLang="cs-CZ" dirty="0"/>
              <a:t>, poskytují možnost sledovat individuálně </a:t>
            </a:r>
            <a:r>
              <a:rPr lang="cs-CZ" altLang="cs-CZ" dirty="0" err="1"/>
              <a:t>maternální</a:t>
            </a:r>
            <a:r>
              <a:rPr lang="cs-CZ" altLang="cs-CZ" dirty="0"/>
              <a:t>/</a:t>
            </a:r>
            <a:r>
              <a:rPr lang="cs-CZ" altLang="cs-CZ" dirty="0" err="1"/>
              <a:t>paternální</a:t>
            </a:r>
            <a:r>
              <a:rPr lang="cs-CZ" altLang="cs-CZ" dirty="0"/>
              <a:t> </a:t>
            </a:r>
            <a:r>
              <a:rPr lang="cs-CZ" altLang="cs-CZ" dirty="0" err="1"/>
              <a:t>línie</a:t>
            </a:r>
            <a:r>
              <a:rPr lang="cs-CZ" altLang="cs-CZ" dirty="0"/>
              <a:t> – migrace lidských skupin</a:t>
            </a:r>
          </a:p>
          <a:p>
            <a:r>
              <a:rPr lang="cs-CZ" altLang="cs-CZ" dirty="0"/>
              <a:t>Mutační rychlost ideální pro relativní krátkou evoluci </a:t>
            </a:r>
            <a:r>
              <a:rPr lang="cs-CZ" altLang="cs-CZ" dirty="0" err="1"/>
              <a:t>anat</a:t>
            </a:r>
            <a:r>
              <a:rPr lang="cs-CZ" altLang="cs-CZ" dirty="0"/>
              <a:t>. </a:t>
            </a:r>
            <a:r>
              <a:rPr lang="cs-CZ" altLang="cs-CZ" dirty="0" err="1"/>
              <a:t>mod</a:t>
            </a:r>
            <a:r>
              <a:rPr lang="cs-CZ" altLang="cs-CZ" dirty="0"/>
              <a:t>. člověka, umožňuje datování </a:t>
            </a:r>
            <a:r>
              <a:rPr lang="cs-CZ" altLang="cs-CZ" dirty="0" err="1"/>
              <a:t>recentných</a:t>
            </a:r>
            <a:r>
              <a:rPr lang="cs-CZ" altLang="cs-CZ" dirty="0"/>
              <a:t> událostí, osídlování </a:t>
            </a:r>
            <a:r>
              <a:rPr lang="cs-CZ" altLang="cs-CZ" dirty="0" err="1"/>
              <a:t>kontinentú</a:t>
            </a:r>
            <a:r>
              <a:rPr lang="cs-CZ" altLang="cs-CZ" dirty="0"/>
              <a:t> (SNP, in-</a:t>
            </a:r>
            <a:r>
              <a:rPr lang="cs-CZ" altLang="cs-CZ" dirty="0" err="1"/>
              <a:t>del</a:t>
            </a:r>
            <a:r>
              <a:rPr lang="cs-CZ" altLang="cs-CZ" dirty="0"/>
              <a:t> a STR polymorfismy)</a:t>
            </a:r>
            <a:endParaRPr lang="sk-SK" alt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85" name="Rectangle 57">
            <a:extLst>
              <a:ext uri="{FF2B5EF4-FFF2-40B4-BE49-F238E27FC236}">
                <a16:creationId xmlns:a16="http://schemas.microsoft.com/office/drawing/2014/main" id="{E4EBE318-6EFD-D022-4194-3E44B3D0628F}"/>
              </a:ext>
            </a:extLst>
          </p:cNvPr>
          <p:cNvSpPr>
            <a:spLocks noGrp="1" noChangeArrowheads="1"/>
          </p:cNvSpPr>
          <p:nvPr>
            <p:ph type="title"/>
          </p:nvPr>
        </p:nvSpPr>
        <p:spPr>
          <a:xfrm>
            <a:off x="1163638" y="170978"/>
            <a:ext cx="10193337" cy="1143000"/>
          </a:xfrm>
          <a:noFill/>
          <a:ln/>
        </p:spPr>
        <p:txBody>
          <a:bodyPr>
            <a:normAutofit fontScale="90000"/>
          </a:bodyPr>
          <a:lstStyle/>
          <a:p>
            <a:pPr algn="ctr"/>
            <a:r>
              <a:rPr lang="pl-PL" altLang="cs-CZ" sz="4000" u="sng" dirty="0">
                <a:solidFill>
                  <a:srgbClr val="92D050"/>
                </a:solidFill>
              </a:rPr>
              <a:t>Přenos mtDNA, Y-chromozální DNA </a:t>
            </a:r>
            <a:br>
              <a:rPr lang="pl-PL" altLang="cs-CZ" sz="4000" u="sng" dirty="0">
                <a:solidFill>
                  <a:srgbClr val="92D050"/>
                </a:solidFill>
              </a:rPr>
            </a:br>
            <a:r>
              <a:rPr lang="pl-PL" altLang="cs-CZ" sz="4000" u="sng" dirty="0">
                <a:solidFill>
                  <a:srgbClr val="92D050"/>
                </a:solidFill>
              </a:rPr>
              <a:t>a autozomální DNA</a:t>
            </a:r>
            <a:endParaRPr lang="en-US" altLang="cs-CZ" sz="4000" u="sng" dirty="0">
              <a:solidFill>
                <a:srgbClr val="92D050"/>
              </a:solidFill>
            </a:endParaRPr>
          </a:p>
        </p:txBody>
      </p:sp>
      <p:sp>
        <p:nvSpPr>
          <p:cNvPr id="22586" name="Rectangle 58">
            <a:extLst>
              <a:ext uri="{FF2B5EF4-FFF2-40B4-BE49-F238E27FC236}">
                <a16:creationId xmlns:a16="http://schemas.microsoft.com/office/drawing/2014/main" id="{0FE41DEC-020E-95B6-4DCB-9C481C87D086}"/>
              </a:ext>
            </a:extLst>
          </p:cNvPr>
          <p:cNvSpPr>
            <a:spLocks noChangeArrowheads="1"/>
          </p:cNvSpPr>
          <p:nvPr/>
        </p:nvSpPr>
        <p:spPr bwMode="auto">
          <a:xfrm>
            <a:off x="4119681" y="5924473"/>
            <a:ext cx="503238" cy="288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587" name="Rectangle 59">
            <a:extLst>
              <a:ext uri="{FF2B5EF4-FFF2-40B4-BE49-F238E27FC236}">
                <a16:creationId xmlns:a16="http://schemas.microsoft.com/office/drawing/2014/main" id="{3EACAD0C-794C-0634-3353-716334FDA7B6}"/>
              </a:ext>
            </a:extLst>
          </p:cNvPr>
          <p:cNvSpPr>
            <a:spLocks noChangeArrowheads="1"/>
          </p:cNvSpPr>
          <p:nvPr/>
        </p:nvSpPr>
        <p:spPr bwMode="auto">
          <a:xfrm>
            <a:off x="4767381" y="6284835"/>
            <a:ext cx="647700"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588" name="Rectangle 60">
            <a:extLst>
              <a:ext uri="{FF2B5EF4-FFF2-40B4-BE49-F238E27FC236}">
                <a16:creationId xmlns:a16="http://schemas.microsoft.com/office/drawing/2014/main" id="{717FFFA9-50E6-BA17-53C6-C7D400BBB705}"/>
              </a:ext>
            </a:extLst>
          </p:cNvPr>
          <p:cNvSpPr>
            <a:spLocks noChangeArrowheads="1"/>
          </p:cNvSpPr>
          <p:nvPr/>
        </p:nvSpPr>
        <p:spPr bwMode="auto">
          <a:xfrm>
            <a:off x="5630982" y="5924472"/>
            <a:ext cx="576263"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589" name="Text Box 61">
            <a:extLst>
              <a:ext uri="{FF2B5EF4-FFF2-40B4-BE49-F238E27FC236}">
                <a16:creationId xmlns:a16="http://schemas.microsoft.com/office/drawing/2014/main" id="{FA1CC2A4-FCAA-9499-B49E-E3114E2EEC3C}"/>
              </a:ext>
            </a:extLst>
          </p:cNvPr>
          <p:cNvSpPr txBox="1">
            <a:spLocks noChangeArrowheads="1"/>
          </p:cNvSpPr>
          <p:nvPr/>
        </p:nvSpPr>
        <p:spPr bwMode="auto">
          <a:xfrm>
            <a:off x="9492362" y="1431988"/>
            <a:ext cx="1800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cs-CZ" sz="2000" dirty="0" err="1"/>
              <a:t>mtDNA</a:t>
            </a:r>
            <a:r>
              <a:rPr lang="es-ES" altLang="cs-CZ" sz="2000" dirty="0"/>
              <a:t> a Y-DNA: </a:t>
            </a:r>
            <a:r>
              <a:rPr lang="es-ES" altLang="cs-CZ" sz="2000" dirty="0" err="1"/>
              <a:t>žádná</a:t>
            </a:r>
            <a:r>
              <a:rPr lang="es-ES" altLang="cs-CZ" sz="2000" dirty="0"/>
              <a:t> </a:t>
            </a:r>
            <a:r>
              <a:rPr lang="es-ES" altLang="cs-CZ" sz="2000" dirty="0" err="1"/>
              <a:t>rekombinace</a:t>
            </a:r>
            <a:endParaRPr lang="en-US" altLang="cs-CZ" sz="2000" dirty="0"/>
          </a:p>
        </p:txBody>
      </p:sp>
      <p:sp>
        <p:nvSpPr>
          <p:cNvPr id="22590" name="AutoShape 62">
            <a:extLst>
              <a:ext uri="{FF2B5EF4-FFF2-40B4-BE49-F238E27FC236}">
                <a16:creationId xmlns:a16="http://schemas.microsoft.com/office/drawing/2014/main" id="{A7653333-C7EF-C5B2-99C2-CF0758EF3503}"/>
              </a:ext>
            </a:extLst>
          </p:cNvPr>
          <p:cNvSpPr>
            <a:spLocks noChangeArrowheads="1"/>
          </p:cNvSpPr>
          <p:nvPr/>
        </p:nvSpPr>
        <p:spPr bwMode="auto">
          <a:xfrm>
            <a:off x="10282936" y="2790886"/>
            <a:ext cx="215900" cy="433388"/>
          </a:xfrm>
          <a:prstGeom prst="downArrow">
            <a:avLst>
              <a:gd name="adj1" fmla="val 50000"/>
              <a:gd name="adj2" fmla="val 501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22591" name="Text Box 63">
            <a:extLst>
              <a:ext uri="{FF2B5EF4-FFF2-40B4-BE49-F238E27FC236}">
                <a16:creationId xmlns:a16="http://schemas.microsoft.com/office/drawing/2014/main" id="{00EEDCB9-6646-DF0F-B06E-801AADED8DD8}"/>
              </a:ext>
            </a:extLst>
          </p:cNvPr>
          <p:cNvSpPr txBox="1">
            <a:spLocks noChangeArrowheads="1"/>
          </p:cNvSpPr>
          <p:nvPr/>
        </p:nvSpPr>
        <p:spPr bwMode="auto">
          <a:xfrm>
            <a:off x="9492362" y="3367150"/>
            <a:ext cx="2087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cs-CZ" sz="2000" dirty="0" err="1"/>
              <a:t>přenos</a:t>
            </a:r>
            <a:r>
              <a:rPr lang="es-ES" altLang="cs-CZ" sz="2000" dirty="0"/>
              <a:t> „en bloc“ </a:t>
            </a:r>
            <a:r>
              <a:rPr lang="es-ES" altLang="cs-CZ" sz="2000" dirty="0" err="1"/>
              <a:t>přes</a:t>
            </a:r>
            <a:r>
              <a:rPr lang="es-ES" altLang="cs-CZ" sz="2000" dirty="0"/>
              <a:t> </a:t>
            </a:r>
            <a:r>
              <a:rPr lang="es-ES" altLang="cs-CZ" sz="2000" dirty="0" err="1"/>
              <a:t>generace</a:t>
            </a:r>
            <a:endParaRPr lang="en-US" altLang="cs-CZ" sz="2000" dirty="0"/>
          </a:p>
        </p:txBody>
      </p:sp>
      <p:sp>
        <p:nvSpPr>
          <p:cNvPr id="22592" name="AutoShape 64">
            <a:extLst>
              <a:ext uri="{FF2B5EF4-FFF2-40B4-BE49-F238E27FC236}">
                <a16:creationId xmlns:a16="http://schemas.microsoft.com/office/drawing/2014/main" id="{C0AD8AA5-0039-A972-42AA-0A6A2BD0223D}"/>
              </a:ext>
            </a:extLst>
          </p:cNvPr>
          <p:cNvSpPr>
            <a:spLocks noChangeArrowheads="1"/>
          </p:cNvSpPr>
          <p:nvPr/>
        </p:nvSpPr>
        <p:spPr bwMode="auto">
          <a:xfrm>
            <a:off x="10290786" y="4282071"/>
            <a:ext cx="215900" cy="433387"/>
          </a:xfrm>
          <a:prstGeom prst="downArrow">
            <a:avLst>
              <a:gd name="adj1" fmla="val 50000"/>
              <a:gd name="adj2" fmla="val 501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p>
        </p:txBody>
      </p:sp>
      <p:sp>
        <p:nvSpPr>
          <p:cNvPr id="22593" name="Text Box 65">
            <a:extLst>
              <a:ext uri="{FF2B5EF4-FFF2-40B4-BE49-F238E27FC236}">
                <a16:creationId xmlns:a16="http://schemas.microsoft.com/office/drawing/2014/main" id="{B3A3DB57-827F-943C-9C57-6042E2E62361}"/>
              </a:ext>
            </a:extLst>
          </p:cNvPr>
          <p:cNvSpPr txBox="1">
            <a:spLocks noChangeArrowheads="1"/>
          </p:cNvSpPr>
          <p:nvPr/>
        </p:nvSpPr>
        <p:spPr bwMode="auto">
          <a:xfrm>
            <a:off x="9347899" y="4919725"/>
            <a:ext cx="237648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k-SK" altLang="cs-CZ" sz="2000" dirty="0"/>
              <a:t>Každý má </a:t>
            </a:r>
            <a:r>
              <a:rPr lang="sk-SK" altLang="cs-CZ" sz="2000" dirty="0" err="1"/>
              <a:t>právě</a:t>
            </a:r>
            <a:r>
              <a:rPr lang="sk-SK" altLang="cs-CZ" sz="2000" dirty="0"/>
              <a:t> </a:t>
            </a:r>
            <a:r>
              <a:rPr lang="sk-SK" altLang="cs-CZ" sz="2000" dirty="0" err="1"/>
              <a:t>jednoho</a:t>
            </a:r>
            <a:r>
              <a:rPr lang="sk-SK" altLang="cs-CZ" sz="2000" dirty="0"/>
              <a:t> Y-</a:t>
            </a:r>
            <a:r>
              <a:rPr lang="sk-SK" altLang="cs-CZ" sz="2000" dirty="0" err="1"/>
              <a:t>předka</a:t>
            </a:r>
            <a:r>
              <a:rPr lang="sk-SK" altLang="cs-CZ" sz="2000" dirty="0"/>
              <a:t> a </a:t>
            </a:r>
            <a:r>
              <a:rPr lang="sk-SK" altLang="cs-CZ" sz="2000" dirty="0" err="1"/>
              <a:t>jednoho</a:t>
            </a:r>
            <a:r>
              <a:rPr lang="sk-SK" altLang="cs-CZ" sz="2000" dirty="0"/>
              <a:t> </a:t>
            </a:r>
            <a:r>
              <a:rPr lang="sk-SK" altLang="cs-CZ" sz="2000" dirty="0" err="1"/>
              <a:t>mt</a:t>
            </a:r>
            <a:r>
              <a:rPr lang="sk-SK" altLang="cs-CZ" sz="2000" dirty="0"/>
              <a:t> </a:t>
            </a:r>
            <a:r>
              <a:rPr lang="sk-SK" altLang="cs-CZ" sz="2000" dirty="0" err="1"/>
              <a:t>předka</a:t>
            </a:r>
            <a:r>
              <a:rPr lang="sk-SK" altLang="cs-CZ" sz="2000" dirty="0"/>
              <a:t> v každé </a:t>
            </a:r>
            <a:r>
              <a:rPr lang="sk-SK" altLang="cs-CZ" sz="2000" dirty="0" err="1"/>
              <a:t>předešlé</a:t>
            </a:r>
            <a:r>
              <a:rPr lang="sk-SK" altLang="cs-CZ" sz="2000" dirty="0"/>
              <a:t> </a:t>
            </a:r>
            <a:r>
              <a:rPr lang="sk-SK" altLang="cs-CZ" sz="2000" dirty="0" err="1"/>
              <a:t>generaci</a:t>
            </a:r>
            <a:endParaRPr lang="en-US" altLang="cs-CZ" sz="2000" dirty="0"/>
          </a:p>
        </p:txBody>
      </p:sp>
      <p:grpSp>
        <p:nvGrpSpPr>
          <p:cNvPr id="22595" name="Group 67">
            <a:extLst>
              <a:ext uri="{FF2B5EF4-FFF2-40B4-BE49-F238E27FC236}">
                <a16:creationId xmlns:a16="http://schemas.microsoft.com/office/drawing/2014/main" id="{F47A8FF0-9008-92AB-A4A2-6F4755AC0808}"/>
              </a:ext>
            </a:extLst>
          </p:cNvPr>
          <p:cNvGrpSpPr>
            <a:grpSpLocks/>
          </p:cNvGrpSpPr>
          <p:nvPr/>
        </p:nvGrpSpPr>
        <p:grpSpPr bwMode="auto">
          <a:xfrm>
            <a:off x="1291072" y="2616776"/>
            <a:ext cx="6840222" cy="3958490"/>
            <a:chOff x="113" y="1842"/>
            <a:chExt cx="4309" cy="2357"/>
          </a:xfrm>
          <a:solidFill>
            <a:srgbClr val="00B050"/>
          </a:solidFill>
        </p:grpSpPr>
        <p:pic>
          <p:nvPicPr>
            <p:cNvPr id="22596" name="Picture 68">
              <a:extLst>
                <a:ext uri="{FF2B5EF4-FFF2-40B4-BE49-F238E27FC236}">
                  <a16:creationId xmlns:a16="http://schemas.microsoft.com/office/drawing/2014/main" id="{B1934128-1B95-6322-8479-B74D05503F13}"/>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t="29726"/>
            <a:stretch>
              <a:fillRect/>
            </a:stretch>
          </p:blipFill>
          <p:spPr bwMode="auto">
            <a:xfrm>
              <a:off x="113" y="1842"/>
              <a:ext cx="4309" cy="2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98" name="Line 70">
              <a:extLst>
                <a:ext uri="{FF2B5EF4-FFF2-40B4-BE49-F238E27FC236}">
                  <a16:creationId xmlns:a16="http://schemas.microsoft.com/office/drawing/2014/main" id="{1470FF70-DE1E-277A-7876-324626BABD3B}"/>
                </a:ext>
              </a:extLst>
            </p:cNvPr>
            <p:cNvSpPr>
              <a:spLocks noChangeShapeType="1"/>
            </p:cNvSpPr>
            <p:nvPr/>
          </p:nvSpPr>
          <p:spPr bwMode="auto">
            <a:xfrm flipH="1">
              <a:off x="2064" y="1933"/>
              <a:ext cx="46" cy="318"/>
            </a:xfrm>
            <a:prstGeom prst="line">
              <a:avLst/>
            </a:prstGeom>
            <a:grpFill/>
            <a:ln w="571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2599" name="Line 71">
              <a:extLst>
                <a:ext uri="{FF2B5EF4-FFF2-40B4-BE49-F238E27FC236}">
                  <a16:creationId xmlns:a16="http://schemas.microsoft.com/office/drawing/2014/main" id="{734CE687-ADFE-926D-9774-D7348D126606}"/>
                </a:ext>
              </a:extLst>
            </p:cNvPr>
            <p:cNvSpPr>
              <a:spLocks noChangeShapeType="1"/>
            </p:cNvSpPr>
            <p:nvPr/>
          </p:nvSpPr>
          <p:spPr bwMode="auto">
            <a:xfrm flipH="1">
              <a:off x="2019" y="2342"/>
              <a:ext cx="46" cy="318"/>
            </a:xfrm>
            <a:prstGeom prst="line">
              <a:avLst/>
            </a:prstGeom>
            <a:grpFill/>
            <a:ln w="571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2600" name="Line 72">
              <a:extLst>
                <a:ext uri="{FF2B5EF4-FFF2-40B4-BE49-F238E27FC236}">
                  <a16:creationId xmlns:a16="http://schemas.microsoft.com/office/drawing/2014/main" id="{2458926E-9044-683B-16E3-FE0C785FB47A}"/>
                </a:ext>
              </a:extLst>
            </p:cNvPr>
            <p:cNvSpPr>
              <a:spLocks noChangeShapeType="1"/>
            </p:cNvSpPr>
            <p:nvPr/>
          </p:nvSpPr>
          <p:spPr bwMode="auto">
            <a:xfrm flipH="1">
              <a:off x="1973" y="2795"/>
              <a:ext cx="46" cy="318"/>
            </a:xfrm>
            <a:prstGeom prst="line">
              <a:avLst/>
            </a:prstGeom>
            <a:grpFill/>
            <a:ln w="571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2601" name="Line 73">
              <a:extLst>
                <a:ext uri="{FF2B5EF4-FFF2-40B4-BE49-F238E27FC236}">
                  <a16:creationId xmlns:a16="http://schemas.microsoft.com/office/drawing/2014/main" id="{90D1E297-9A21-FEF7-4A1C-CE246C32D894}"/>
                </a:ext>
              </a:extLst>
            </p:cNvPr>
            <p:cNvSpPr>
              <a:spLocks noChangeShapeType="1"/>
            </p:cNvSpPr>
            <p:nvPr/>
          </p:nvSpPr>
          <p:spPr bwMode="auto">
            <a:xfrm>
              <a:off x="1973" y="3203"/>
              <a:ext cx="0" cy="318"/>
            </a:xfrm>
            <a:prstGeom prst="line">
              <a:avLst/>
            </a:prstGeom>
            <a:grpFill/>
            <a:ln w="571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2602" name="Line 74">
              <a:extLst>
                <a:ext uri="{FF2B5EF4-FFF2-40B4-BE49-F238E27FC236}">
                  <a16:creationId xmlns:a16="http://schemas.microsoft.com/office/drawing/2014/main" id="{E2568A15-2934-AF83-1D12-4A848241E555}"/>
                </a:ext>
              </a:extLst>
            </p:cNvPr>
            <p:cNvSpPr>
              <a:spLocks noChangeShapeType="1"/>
            </p:cNvSpPr>
            <p:nvPr/>
          </p:nvSpPr>
          <p:spPr bwMode="auto">
            <a:xfrm>
              <a:off x="1974" y="3657"/>
              <a:ext cx="272" cy="227"/>
            </a:xfrm>
            <a:prstGeom prst="line">
              <a:avLst/>
            </a:prstGeom>
            <a:grpFill/>
            <a:ln w="571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2604" name="Text Box 76">
            <a:extLst>
              <a:ext uri="{FF2B5EF4-FFF2-40B4-BE49-F238E27FC236}">
                <a16:creationId xmlns:a16="http://schemas.microsoft.com/office/drawing/2014/main" id="{2D32E452-2CAA-0620-E49F-082CAEE6E0F7}"/>
              </a:ext>
            </a:extLst>
          </p:cNvPr>
          <p:cNvSpPr txBox="1">
            <a:spLocks noChangeArrowheads="1"/>
          </p:cNvSpPr>
          <p:nvPr/>
        </p:nvSpPr>
        <p:spPr bwMode="auto">
          <a:xfrm>
            <a:off x="301447" y="1600632"/>
            <a:ext cx="89287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cs-CZ" sz="2400" dirty="0" err="1">
                <a:effectLst>
                  <a:outerShdw blurRad="38100" dist="38100" dir="2700000" algn="tl">
                    <a:srgbClr val="C0C0C0"/>
                  </a:outerShdw>
                </a:effectLst>
              </a:rPr>
              <a:t>Před</a:t>
            </a:r>
            <a:r>
              <a:rPr lang="en-US" altLang="cs-CZ" sz="2400" dirty="0">
                <a:effectLst>
                  <a:outerShdw blurRad="38100" dist="38100" dir="2700000" algn="tl">
                    <a:srgbClr val="C0C0C0"/>
                  </a:outerShdw>
                </a:effectLst>
              </a:rPr>
              <a:t> 5 </a:t>
            </a:r>
            <a:r>
              <a:rPr lang="en-US" altLang="cs-CZ" sz="2400" dirty="0" err="1">
                <a:effectLst>
                  <a:outerShdw blurRad="38100" dist="38100" dir="2700000" algn="tl">
                    <a:srgbClr val="C0C0C0"/>
                  </a:outerShdw>
                </a:effectLst>
              </a:rPr>
              <a:t>generacemi</a:t>
            </a:r>
            <a:r>
              <a:rPr lang="en-US" altLang="cs-CZ" sz="2400" dirty="0">
                <a:effectLst>
                  <a:outerShdw blurRad="38100" dist="38100" dir="2700000" algn="tl">
                    <a:srgbClr val="C0C0C0"/>
                  </a:outerShdw>
                </a:effectLst>
              </a:rPr>
              <a:t> </a:t>
            </a:r>
            <a:r>
              <a:rPr lang="en-US" altLang="cs-CZ" sz="2400" dirty="0" err="1">
                <a:effectLst>
                  <a:outerShdw blurRad="38100" dist="38100" dir="2700000" algn="tl">
                    <a:srgbClr val="C0C0C0"/>
                  </a:outerShdw>
                </a:effectLst>
              </a:rPr>
              <a:t>měl</a:t>
            </a:r>
            <a:r>
              <a:rPr lang="en-US" altLang="cs-CZ" sz="2400" dirty="0">
                <a:effectLst>
                  <a:outerShdw blurRad="38100" dist="38100" dir="2700000" algn="tl">
                    <a:srgbClr val="C0C0C0"/>
                  </a:outerShdw>
                </a:effectLst>
              </a:rPr>
              <a:t> </a:t>
            </a:r>
            <a:r>
              <a:rPr lang="en-US" altLang="cs-CZ" sz="2400" dirty="0" err="1">
                <a:effectLst>
                  <a:outerShdw blurRad="38100" dist="38100" dir="2700000" algn="tl">
                    <a:srgbClr val="C0C0C0"/>
                  </a:outerShdw>
                </a:effectLst>
              </a:rPr>
              <a:t>každý</a:t>
            </a:r>
            <a:r>
              <a:rPr lang="en-US" altLang="cs-CZ" sz="2400" dirty="0">
                <a:effectLst>
                  <a:outerShdw blurRad="38100" dist="38100" dir="2700000" algn="tl">
                    <a:srgbClr val="C0C0C0"/>
                  </a:outerShdw>
                </a:effectLst>
              </a:rPr>
              <a:t> </a:t>
            </a:r>
            <a:r>
              <a:rPr lang="en-US" altLang="cs-CZ" sz="2400" dirty="0" err="1">
                <a:effectLst>
                  <a:outerShdw blurRad="38100" dist="38100" dir="2700000" algn="tl">
                    <a:srgbClr val="C0C0C0"/>
                  </a:outerShdw>
                </a:effectLst>
              </a:rPr>
              <a:t>jedinec</a:t>
            </a:r>
            <a:r>
              <a:rPr lang="en-US" altLang="cs-CZ" sz="2400" dirty="0">
                <a:effectLst>
                  <a:outerShdw blurRad="38100" dist="38100" dir="2700000" algn="tl">
                    <a:srgbClr val="C0C0C0"/>
                  </a:outerShdw>
                </a:effectLst>
              </a:rPr>
              <a:t> </a:t>
            </a:r>
            <a:r>
              <a:rPr lang="cs-CZ" altLang="cs-CZ" sz="2400" dirty="0">
                <a:effectLst>
                  <a:outerShdw blurRad="38100" dist="38100" dir="2700000" algn="tl">
                    <a:srgbClr val="C0C0C0"/>
                  </a:outerShdw>
                </a:effectLst>
              </a:rPr>
              <a:t>mnoho </a:t>
            </a:r>
            <a:r>
              <a:rPr lang="en-US" altLang="cs-CZ" sz="2400" dirty="0" err="1">
                <a:effectLst>
                  <a:outerShdw blurRad="38100" dist="38100" dir="2700000" algn="tl">
                    <a:srgbClr val="C0C0C0"/>
                  </a:outerShdw>
                </a:effectLst>
              </a:rPr>
              <a:t>předků</a:t>
            </a:r>
            <a:r>
              <a:rPr lang="en-US" altLang="cs-CZ" sz="2400" dirty="0">
                <a:effectLst>
                  <a:outerShdw blurRad="38100" dist="38100" dir="2700000" algn="tl">
                    <a:srgbClr val="C0C0C0"/>
                  </a:outerShdw>
                </a:effectLst>
              </a:rPr>
              <a:t>, z </a:t>
            </a:r>
            <a:r>
              <a:rPr lang="en-US" altLang="cs-CZ" sz="2400" dirty="0" err="1">
                <a:effectLst>
                  <a:outerShdw blurRad="38100" dist="38100" dir="2700000" algn="tl">
                    <a:srgbClr val="C0C0C0"/>
                  </a:outerShdw>
                </a:effectLst>
              </a:rPr>
              <a:t>nichž</a:t>
            </a:r>
            <a:r>
              <a:rPr lang="en-US" altLang="cs-CZ" sz="2400" dirty="0">
                <a:effectLst>
                  <a:outerShdw blurRad="38100" dist="38100" dir="2700000" algn="tl">
                    <a:srgbClr val="C0C0C0"/>
                  </a:outerShdw>
                </a:effectLst>
              </a:rPr>
              <a:t> od </a:t>
            </a:r>
            <a:r>
              <a:rPr lang="en-US" altLang="cs-CZ" sz="2400" dirty="0" err="1">
                <a:effectLst>
                  <a:outerShdw blurRad="38100" dist="38100" dir="2700000" algn="tl">
                    <a:srgbClr val="C0C0C0"/>
                  </a:outerShdw>
                </a:effectLst>
              </a:rPr>
              <a:t>všech</a:t>
            </a:r>
            <a:r>
              <a:rPr lang="en-US" altLang="cs-CZ" sz="2400" dirty="0">
                <a:effectLst>
                  <a:outerShdw blurRad="38100" dist="38100" dir="2700000" algn="tl">
                    <a:srgbClr val="C0C0C0"/>
                  </a:outerShdw>
                </a:effectLst>
              </a:rPr>
              <a:t> </a:t>
            </a:r>
            <a:r>
              <a:rPr lang="en-US" altLang="cs-CZ" sz="2400" dirty="0" err="1">
                <a:effectLst>
                  <a:outerShdw blurRad="38100" dist="38100" dir="2700000" algn="tl">
                    <a:srgbClr val="C0C0C0"/>
                  </a:outerShdw>
                </a:effectLst>
              </a:rPr>
              <a:t>zdědil</a:t>
            </a:r>
            <a:r>
              <a:rPr lang="en-US" altLang="cs-CZ" sz="2400" dirty="0">
                <a:effectLst>
                  <a:outerShdw blurRad="38100" dist="38100" dir="2700000" algn="tl">
                    <a:srgbClr val="C0C0C0"/>
                  </a:outerShdw>
                </a:effectLst>
              </a:rPr>
              <a:t> </a:t>
            </a:r>
            <a:r>
              <a:rPr lang="en-US" altLang="cs-CZ" sz="2400" dirty="0" err="1">
                <a:effectLst>
                  <a:outerShdw blurRad="38100" dist="38100" dir="2700000" algn="tl">
                    <a:srgbClr val="C0C0C0"/>
                  </a:outerShdw>
                </a:effectLst>
              </a:rPr>
              <a:t>autosomální</a:t>
            </a:r>
            <a:r>
              <a:rPr lang="en-US" altLang="cs-CZ" sz="2400" dirty="0">
                <a:effectLst>
                  <a:outerShdw blurRad="38100" dist="38100" dir="2700000" algn="tl">
                    <a:srgbClr val="C0C0C0"/>
                  </a:outerShdw>
                </a:effectLst>
              </a:rPr>
              <a:t> DNA </a:t>
            </a:r>
            <a:r>
              <a:rPr lang="cs-CZ" altLang="cs-CZ" sz="2400" dirty="0">
                <a:effectLst>
                  <a:outerShdw blurRad="38100" dist="38100" dir="2700000" algn="tl">
                    <a:srgbClr val="C0C0C0"/>
                  </a:outerShdw>
                </a:effectLst>
              </a:rPr>
              <a:t>ale </a:t>
            </a:r>
            <a:r>
              <a:rPr lang="en-US" altLang="cs-CZ" sz="2400" dirty="0" err="1">
                <a:effectLst>
                  <a:outerShdw blurRad="38100" dist="38100" dir="2700000" algn="tl">
                    <a:srgbClr val="C0C0C0"/>
                  </a:outerShdw>
                </a:effectLst>
              </a:rPr>
              <a:t>jen</a:t>
            </a:r>
            <a:r>
              <a:rPr lang="en-US" altLang="cs-CZ" sz="2400" dirty="0">
                <a:effectLst>
                  <a:outerShdw blurRad="38100" dist="38100" dir="2700000" algn="tl">
                    <a:srgbClr val="C0C0C0"/>
                  </a:outerShdw>
                </a:effectLst>
              </a:rPr>
              <a:t> od </a:t>
            </a:r>
            <a:r>
              <a:rPr lang="en-US" altLang="cs-CZ" sz="2400" dirty="0" err="1">
                <a:effectLst>
                  <a:outerShdw blurRad="38100" dist="38100" dir="2700000" algn="tl">
                    <a:srgbClr val="C0C0C0"/>
                  </a:outerShdw>
                </a:effectLst>
              </a:rPr>
              <a:t>jednoho</a:t>
            </a:r>
            <a:r>
              <a:rPr lang="en-US" altLang="cs-CZ" sz="2400" dirty="0">
                <a:effectLst>
                  <a:outerShdw blurRad="38100" dist="38100" dir="2700000" algn="tl">
                    <a:srgbClr val="C0C0C0"/>
                  </a:outerShdw>
                </a:effectLst>
              </a:rPr>
              <a:t> Y, od </a:t>
            </a:r>
            <a:r>
              <a:rPr lang="en-US" altLang="cs-CZ" sz="2400" dirty="0" err="1">
                <a:effectLst>
                  <a:outerShdw blurRad="38100" dist="38100" dir="2700000" algn="tl">
                    <a:srgbClr val="C0C0C0"/>
                  </a:outerShdw>
                </a:effectLst>
              </a:rPr>
              <a:t>jednoho</a:t>
            </a:r>
            <a:r>
              <a:rPr lang="en-US" altLang="cs-CZ" sz="2400" dirty="0">
                <a:effectLst>
                  <a:outerShdw blurRad="38100" dist="38100" dir="2700000" algn="tl">
                    <a:srgbClr val="C0C0C0"/>
                  </a:outerShdw>
                </a:effectLst>
              </a:rPr>
              <a:t> </a:t>
            </a:r>
            <a:r>
              <a:rPr lang="en-US" altLang="cs-CZ" sz="2400" dirty="0" err="1">
                <a:effectLst>
                  <a:outerShdw blurRad="38100" dist="38100" dir="2700000" algn="tl">
                    <a:srgbClr val="C0C0C0"/>
                  </a:outerShdw>
                </a:effectLst>
              </a:rPr>
              <a:t>mtDNA</a:t>
            </a:r>
            <a:r>
              <a:rPr lang="cs-CZ" altLang="cs-CZ" sz="2400" dirty="0">
                <a:effectLst>
                  <a:outerShdw blurRad="38100" dist="38100" dir="2700000" algn="tl">
                    <a:srgbClr val="C0C0C0"/>
                  </a:outerShdw>
                </a:effectLst>
              </a:rPr>
              <a:t>.</a:t>
            </a:r>
            <a:endParaRPr lang="en-US" altLang="cs-CZ" sz="2400" dirty="0">
              <a:effectLst>
                <a:outerShdw blurRad="38100" dist="38100" dir="2700000" algn="tl">
                  <a:srgbClr val="C0C0C0"/>
                </a:outerShdw>
              </a:effectLst>
            </a:endParaRPr>
          </a:p>
        </p:txBody>
      </p:sp>
      <p:sp>
        <p:nvSpPr>
          <p:cNvPr id="22605" name="Text Box 77">
            <a:extLst>
              <a:ext uri="{FF2B5EF4-FFF2-40B4-BE49-F238E27FC236}">
                <a16:creationId xmlns:a16="http://schemas.microsoft.com/office/drawing/2014/main" id="{ADFB7272-28AD-6923-DF9C-D76EC2EC2F45}"/>
              </a:ext>
            </a:extLst>
          </p:cNvPr>
          <p:cNvSpPr txBox="1">
            <a:spLocks noChangeArrowheads="1"/>
          </p:cNvSpPr>
          <p:nvPr/>
        </p:nvSpPr>
        <p:spPr bwMode="auto">
          <a:xfrm>
            <a:off x="3594219" y="5803822"/>
            <a:ext cx="6477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k-SK" altLang="cs-CZ" sz="1600" b="1" dirty="0"/>
              <a:t>Otec</a:t>
            </a:r>
            <a:endParaRPr lang="en-US" altLang="cs-CZ" sz="1600" b="1" dirty="0"/>
          </a:p>
        </p:txBody>
      </p:sp>
      <p:sp>
        <p:nvSpPr>
          <p:cNvPr id="22606" name="Text Box 78">
            <a:extLst>
              <a:ext uri="{FF2B5EF4-FFF2-40B4-BE49-F238E27FC236}">
                <a16:creationId xmlns:a16="http://schemas.microsoft.com/office/drawing/2014/main" id="{E0A15EBD-88D1-5E6E-1D4C-5FF967357DB8}"/>
              </a:ext>
            </a:extLst>
          </p:cNvPr>
          <p:cNvSpPr txBox="1">
            <a:spLocks noChangeArrowheads="1"/>
          </p:cNvSpPr>
          <p:nvPr/>
        </p:nvSpPr>
        <p:spPr bwMode="auto">
          <a:xfrm>
            <a:off x="4314944" y="6178472"/>
            <a:ext cx="792162"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1600" b="1" dirty="0"/>
              <a:t>Dítě</a:t>
            </a:r>
          </a:p>
        </p:txBody>
      </p:sp>
      <p:sp>
        <p:nvSpPr>
          <p:cNvPr id="22607" name="Text Box 79">
            <a:extLst>
              <a:ext uri="{FF2B5EF4-FFF2-40B4-BE49-F238E27FC236}">
                <a16:creationId xmlns:a16="http://schemas.microsoft.com/office/drawing/2014/main" id="{45BADACC-2D37-FC88-EFE6-B9FBF583FC45}"/>
              </a:ext>
            </a:extLst>
          </p:cNvPr>
          <p:cNvSpPr txBox="1">
            <a:spLocks noChangeArrowheads="1"/>
          </p:cNvSpPr>
          <p:nvPr/>
        </p:nvSpPr>
        <p:spPr bwMode="auto">
          <a:xfrm>
            <a:off x="5178544" y="5732385"/>
            <a:ext cx="792162"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k-SK" altLang="cs-CZ" sz="1600" b="1" dirty="0"/>
              <a:t>Matka</a:t>
            </a:r>
            <a:endParaRPr lang="en-US" altLang="cs-CZ" sz="1600" b="1" dirty="0"/>
          </a:p>
        </p:txBody>
      </p:sp>
      <p:sp>
        <p:nvSpPr>
          <p:cNvPr id="2" name="Obdélník 1">
            <a:extLst>
              <a:ext uri="{FF2B5EF4-FFF2-40B4-BE49-F238E27FC236}">
                <a16:creationId xmlns:a16="http://schemas.microsoft.com/office/drawing/2014/main" id="{DFAADC3A-6F48-FD05-6375-4E7F66471902}"/>
              </a:ext>
            </a:extLst>
          </p:cNvPr>
          <p:cNvSpPr/>
          <p:nvPr/>
        </p:nvSpPr>
        <p:spPr>
          <a:xfrm>
            <a:off x="1362192" y="2614715"/>
            <a:ext cx="1079450" cy="534069"/>
          </a:xfrm>
          <a:prstGeom prst="rect">
            <a:avLst/>
          </a:prstGeom>
          <a:solidFill>
            <a:srgbClr val="FFFF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a:extLst>
              <a:ext uri="{FF2B5EF4-FFF2-40B4-BE49-F238E27FC236}">
                <a16:creationId xmlns:a16="http://schemas.microsoft.com/office/drawing/2014/main" id="{A2E52A5F-B57A-759D-C6EF-E34FA44B731D}"/>
              </a:ext>
            </a:extLst>
          </p:cNvPr>
          <p:cNvCxnSpPr/>
          <p:nvPr/>
        </p:nvCxnSpPr>
        <p:spPr>
          <a:xfrm flipV="1">
            <a:off x="4805612" y="5667904"/>
            <a:ext cx="351390" cy="3645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Přímá spojnice 6">
            <a:extLst>
              <a:ext uri="{FF2B5EF4-FFF2-40B4-BE49-F238E27FC236}">
                <a16:creationId xmlns:a16="http://schemas.microsoft.com/office/drawing/2014/main" id="{AB693436-7340-1860-BB9A-6BACE2CCB843}"/>
              </a:ext>
            </a:extLst>
          </p:cNvPr>
          <p:cNvCxnSpPr>
            <a:cxnSpLocks/>
          </p:cNvCxnSpPr>
          <p:nvPr/>
        </p:nvCxnSpPr>
        <p:spPr>
          <a:xfrm flipV="1">
            <a:off x="5209583" y="4920482"/>
            <a:ext cx="31039" cy="59600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CAB7B0E8-A7FC-0C84-9576-18592E590CB9}"/>
              </a:ext>
            </a:extLst>
          </p:cNvPr>
          <p:cNvCxnSpPr>
            <a:cxnSpLocks/>
          </p:cNvCxnSpPr>
          <p:nvPr/>
        </p:nvCxnSpPr>
        <p:spPr>
          <a:xfrm flipH="1" flipV="1">
            <a:off x="5157002" y="4192996"/>
            <a:ext cx="68100" cy="511586"/>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7E182544-8CAE-3750-1EC4-E845FDF6B376}"/>
              </a:ext>
            </a:extLst>
          </p:cNvPr>
          <p:cNvCxnSpPr>
            <a:cxnSpLocks/>
          </p:cNvCxnSpPr>
          <p:nvPr/>
        </p:nvCxnSpPr>
        <p:spPr>
          <a:xfrm flipH="1" flipV="1">
            <a:off x="5091231" y="3456507"/>
            <a:ext cx="49337" cy="58696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50520A3B-7CC0-049F-1EB2-DFE30F6A0557}"/>
              </a:ext>
            </a:extLst>
          </p:cNvPr>
          <p:cNvCxnSpPr>
            <a:cxnSpLocks/>
          </p:cNvCxnSpPr>
          <p:nvPr/>
        </p:nvCxnSpPr>
        <p:spPr>
          <a:xfrm flipV="1">
            <a:off x="4981307" y="2839227"/>
            <a:ext cx="0" cy="42142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4820E034-93B4-1823-7E96-8D752BEEA391}"/>
              </a:ext>
            </a:extLst>
          </p:cNvPr>
          <p:cNvSpPr>
            <a:spLocks noGrp="1" noChangeArrowheads="1"/>
          </p:cNvSpPr>
          <p:nvPr>
            <p:ph type="title"/>
          </p:nvPr>
        </p:nvSpPr>
        <p:spPr>
          <a:xfrm>
            <a:off x="556089" y="139093"/>
            <a:ext cx="11079822" cy="1325563"/>
          </a:xfrm>
          <a:noFill/>
          <a:ln/>
        </p:spPr>
        <p:txBody>
          <a:bodyPr/>
          <a:lstStyle/>
          <a:p>
            <a:pPr algn="ctr"/>
            <a:r>
              <a:rPr lang="en-US" altLang="cs-CZ" sz="4000" u="sng" dirty="0" err="1">
                <a:solidFill>
                  <a:srgbClr val="92D050"/>
                </a:solidFill>
              </a:rPr>
              <a:t>Osídlování</a:t>
            </a:r>
            <a:r>
              <a:rPr lang="en-US" altLang="cs-CZ" sz="4000" u="sng" dirty="0">
                <a:solidFill>
                  <a:srgbClr val="92D050"/>
                </a:solidFill>
              </a:rPr>
              <a:t> </a:t>
            </a:r>
            <a:r>
              <a:rPr lang="en-US" altLang="cs-CZ" sz="4000" u="sng" dirty="0" err="1">
                <a:solidFill>
                  <a:srgbClr val="92D050"/>
                </a:solidFill>
              </a:rPr>
              <a:t>kontinentů</a:t>
            </a:r>
            <a:r>
              <a:rPr lang="en-US" altLang="cs-CZ" sz="4000" u="sng" dirty="0">
                <a:solidFill>
                  <a:srgbClr val="92D050"/>
                </a:solidFill>
              </a:rPr>
              <a:t> – </a:t>
            </a:r>
            <a:r>
              <a:rPr lang="en-US" altLang="cs-CZ" sz="4000" u="sng" dirty="0" err="1">
                <a:solidFill>
                  <a:srgbClr val="92D050"/>
                </a:solidFill>
              </a:rPr>
              <a:t>podle</a:t>
            </a:r>
            <a:r>
              <a:rPr lang="en-US" altLang="cs-CZ" sz="4000" u="sng" dirty="0">
                <a:solidFill>
                  <a:srgbClr val="92D050"/>
                </a:solidFill>
              </a:rPr>
              <a:t> </a:t>
            </a:r>
            <a:r>
              <a:rPr lang="en-US" altLang="cs-CZ" sz="4000" u="sng" dirty="0" err="1">
                <a:solidFill>
                  <a:srgbClr val="92D050"/>
                </a:solidFill>
              </a:rPr>
              <a:t>mtDNA</a:t>
            </a:r>
            <a:r>
              <a:rPr lang="en-US" altLang="cs-CZ" sz="4000" u="sng" dirty="0">
                <a:solidFill>
                  <a:srgbClr val="92D050"/>
                </a:solidFill>
              </a:rPr>
              <a:t> Y-DNA</a:t>
            </a:r>
          </a:p>
        </p:txBody>
      </p:sp>
      <p:pic>
        <p:nvPicPr>
          <p:cNvPr id="33797" name="Picture 5">
            <a:extLst>
              <a:ext uri="{FF2B5EF4-FFF2-40B4-BE49-F238E27FC236}">
                <a16:creationId xmlns:a16="http://schemas.microsoft.com/office/drawing/2014/main" id="{D6CFD956-FD4F-D8F1-97B4-8E169407A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288"/>
          <a:stretch>
            <a:fillRect/>
          </a:stretch>
        </p:blipFill>
        <p:spPr bwMode="auto">
          <a:xfrm>
            <a:off x="1560513" y="1390953"/>
            <a:ext cx="8856662"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F8CEC3C-A78C-6155-8138-FF77634767A1}"/>
              </a:ext>
            </a:extLst>
          </p:cNvPr>
          <p:cNvSpPr>
            <a:spLocks noGrp="1" noChangeArrowheads="1"/>
          </p:cNvSpPr>
          <p:nvPr>
            <p:ph type="title"/>
          </p:nvPr>
        </p:nvSpPr>
        <p:spPr>
          <a:xfrm>
            <a:off x="1524000" y="508000"/>
            <a:ext cx="9144000" cy="1295400"/>
          </a:xfrm>
        </p:spPr>
        <p:txBody>
          <a:bodyPr>
            <a:normAutofit fontScale="90000"/>
          </a:bodyPr>
          <a:lstStyle/>
          <a:p>
            <a:pPr algn="ctr"/>
            <a:r>
              <a:rPr lang="sk-SK" altLang="cs-CZ" u="sng" dirty="0" err="1">
                <a:solidFill>
                  <a:srgbClr val="92D050"/>
                </a:solidFill>
              </a:rPr>
              <a:t>Rozšíření</a:t>
            </a:r>
            <a:r>
              <a:rPr lang="sk-SK" altLang="cs-CZ" u="sng" dirty="0">
                <a:solidFill>
                  <a:srgbClr val="92D050"/>
                </a:solidFill>
              </a:rPr>
              <a:t> H. sapiens – </a:t>
            </a:r>
            <a:r>
              <a:rPr lang="sk-SK" altLang="cs-CZ" u="sng" dirty="0" err="1">
                <a:solidFill>
                  <a:srgbClr val="92D050"/>
                </a:solidFill>
              </a:rPr>
              <a:t>osidlování</a:t>
            </a:r>
            <a:r>
              <a:rPr lang="sk-SK" altLang="cs-CZ" u="sng" dirty="0">
                <a:solidFill>
                  <a:srgbClr val="92D050"/>
                </a:solidFill>
              </a:rPr>
              <a:t> </a:t>
            </a:r>
            <a:r>
              <a:rPr lang="sk-SK" altLang="cs-CZ" u="sng" dirty="0" err="1">
                <a:solidFill>
                  <a:srgbClr val="92D050"/>
                </a:solidFill>
              </a:rPr>
              <a:t>kontinentů</a:t>
            </a:r>
            <a:r>
              <a:rPr lang="sk-SK" altLang="cs-CZ" u="sng" dirty="0">
                <a:solidFill>
                  <a:srgbClr val="92D050"/>
                </a:solidFill>
              </a:rPr>
              <a:t> Hypotéza „</a:t>
            </a:r>
            <a:r>
              <a:rPr lang="sk-SK" altLang="cs-CZ" u="sng" dirty="0" err="1">
                <a:solidFill>
                  <a:srgbClr val="92D050"/>
                </a:solidFill>
              </a:rPr>
              <a:t>Out</a:t>
            </a:r>
            <a:r>
              <a:rPr lang="sk-SK" altLang="cs-CZ" u="sng" dirty="0">
                <a:solidFill>
                  <a:srgbClr val="92D050"/>
                </a:solidFill>
              </a:rPr>
              <a:t> of </a:t>
            </a:r>
            <a:r>
              <a:rPr lang="sk-SK" altLang="cs-CZ" u="sng" dirty="0" err="1">
                <a:solidFill>
                  <a:srgbClr val="92D050"/>
                </a:solidFill>
              </a:rPr>
              <a:t>Africa</a:t>
            </a:r>
            <a:r>
              <a:rPr lang="sk-SK" altLang="cs-CZ" u="sng" dirty="0">
                <a:solidFill>
                  <a:srgbClr val="92D050"/>
                </a:solidFill>
              </a:rPr>
              <a:t>“</a:t>
            </a:r>
          </a:p>
        </p:txBody>
      </p:sp>
      <p:sp>
        <p:nvSpPr>
          <p:cNvPr id="67587" name="Rectangle 3">
            <a:extLst>
              <a:ext uri="{FF2B5EF4-FFF2-40B4-BE49-F238E27FC236}">
                <a16:creationId xmlns:a16="http://schemas.microsoft.com/office/drawing/2014/main" id="{0C38CF65-69E3-5209-9CD9-F376FEA6D355}"/>
              </a:ext>
            </a:extLst>
          </p:cNvPr>
          <p:cNvSpPr>
            <a:spLocks noGrp="1" noChangeArrowheads="1"/>
          </p:cNvSpPr>
          <p:nvPr>
            <p:ph type="body" idx="1"/>
          </p:nvPr>
        </p:nvSpPr>
        <p:spPr>
          <a:xfrm>
            <a:off x="854472" y="2370138"/>
            <a:ext cx="10483056" cy="4259262"/>
          </a:xfrm>
        </p:spPr>
        <p:txBody>
          <a:bodyPr>
            <a:normAutofit/>
          </a:bodyPr>
          <a:lstStyle/>
          <a:p>
            <a:pPr>
              <a:spcBef>
                <a:spcPct val="30000"/>
              </a:spcBef>
              <a:spcAft>
                <a:spcPct val="30000"/>
              </a:spcAft>
            </a:pPr>
            <a:r>
              <a:rPr lang="en-US" altLang="cs-CZ" sz="2400" dirty="0" err="1"/>
              <a:t>společný</a:t>
            </a:r>
            <a:r>
              <a:rPr lang="en-US" altLang="cs-CZ" sz="2400" dirty="0"/>
              <a:t> </a:t>
            </a:r>
            <a:r>
              <a:rPr lang="en-US" altLang="cs-CZ" sz="2400" dirty="0" err="1"/>
              <a:t>předek</a:t>
            </a:r>
            <a:r>
              <a:rPr lang="en-US" altLang="cs-CZ" sz="2400" dirty="0"/>
              <a:t> </a:t>
            </a:r>
            <a:r>
              <a:rPr lang="en-US" altLang="cs-CZ" sz="2400" dirty="0" err="1"/>
              <a:t>všech</a:t>
            </a:r>
            <a:r>
              <a:rPr lang="en-US" altLang="cs-CZ" sz="2400" dirty="0"/>
              <a:t> </a:t>
            </a:r>
            <a:r>
              <a:rPr lang="en-US" altLang="cs-CZ" sz="2400" dirty="0" err="1"/>
              <a:t>dnešních</a:t>
            </a:r>
            <a:r>
              <a:rPr lang="en-US" altLang="cs-CZ" sz="2400" dirty="0"/>
              <a:t> </a:t>
            </a:r>
            <a:r>
              <a:rPr lang="en-US" altLang="cs-CZ" sz="2400" dirty="0" err="1"/>
              <a:t>lidí</a:t>
            </a:r>
            <a:r>
              <a:rPr lang="en-US" altLang="cs-CZ" sz="2400" dirty="0"/>
              <a:t> </a:t>
            </a:r>
            <a:r>
              <a:rPr lang="en-US" altLang="cs-CZ" sz="2400" dirty="0" err="1"/>
              <a:t>žil</a:t>
            </a:r>
            <a:r>
              <a:rPr lang="en-US" altLang="cs-CZ" sz="2400" dirty="0"/>
              <a:t> v </a:t>
            </a:r>
            <a:r>
              <a:rPr lang="en-US" altLang="cs-CZ" sz="2400" dirty="0" err="1"/>
              <a:t>Africe</a:t>
            </a:r>
            <a:r>
              <a:rPr lang="en-US" altLang="cs-CZ" sz="2400" dirty="0"/>
              <a:t> </a:t>
            </a:r>
            <a:r>
              <a:rPr lang="en-US" altLang="cs-CZ" sz="2400" dirty="0" err="1"/>
              <a:t>přibližně</a:t>
            </a:r>
            <a:r>
              <a:rPr lang="en-US" altLang="cs-CZ" sz="2400" dirty="0"/>
              <a:t> </a:t>
            </a:r>
            <a:r>
              <a:rPr lang="en-US" altLang="cs-CZ" sz="2400" dirty="0" err="1"/>
              <a:t>před</a:t>
            </a:r>
            <a:r>
              <a:rPr lang="en-US" altLang="cs-CZ" sz="2400" dirty="0"/>
              <a:t> 150 000 </a:t>
            </a:r>
            <a:r>
              <a:rPr lang="en-US" altLang="cs-CZ" sz="2400" dirty="0" err="1"/>
              <a:t>lety</a:t>
            </a:r>
            <a:r>
              <a:rPr lang="en-US" altLang="cs-CZ" sz="2400" dirty="0"/>
              <a:t>,</a:t>
            </a:r>
          </a:p>
          <a:p>
            <a:pPr>
              <a:spcBef>
                <a:spcPct val="30000"/>
              </a:spcBef>
              <a:spcAft>
                <a:spcPct val="30000"/>
              </a:spcAft>
            </a:pPr>
            <a:r>
              <a:rPr lang="en-US" altLang="cs-CZ" sz="2400" dirty="0" err="1"/>
              <a:t>poslední</a:t>
            </a:r>
            <a:r>
              <a:rPr lang="en-US" altLang="cs-CZ" sz="2400" dirty="0"/>
              <a:t> </a:t>
            </a:r>
            <a:r>
              <a:rPr lang="en-US" altLang="cs-CZ" sz="2400" dirty="0" err="1"/>
              <a:t>společný</a:t>
            </a:r>
            <a:r>
              <a:rPr lang="en-US" altLang="cs-CZ" sz="2400" dirty="0"/>
              <a:t> </a:t>
            </a:r>
            <a:r>
              <a:rPr lang="en-US" altLang="cs-CZ" sz="2400" dirty="0" err="1"/>
              <a:t>př</a:t>
            </a:r>
            <a:r>
              <a:rPr lang="cs-CZ" altLang="cs-CZ" sz="2400" dirty="0" err="1"/>
              <a:t>edek</a:t>
            </a:r>
            <a:r>
              <a:rPr lang="en-US" altLang="cs-CZ" sz="2400" dirty="0"/>
              <a:t> pro </a:t>
            </a:r>
            <a:r>
              <a:rPr lang="en-US" altLang="cs-CZ" sz="2400" dirty="0" err="1"/>
              <a:t>africké</a:t>
            </a:r>
            <a:r>
              <a:rPr lang="en-US" altLang="cs-CZ" sz="2400" dirty="0"/>
              <a:t> a </a:t>
            </a:r>
            <a:r>
              <a:rPr lang="en-US" altLang="cs-CZ" sz="2400" dirty="0" err="1"/>
              <a:t>neafrické</a:t>
            </a:r>
            <a:r>
              <a:rPr lang="en-US" altLang="cs-CZ" sz="2400" dirty="0"/>
              <a:t> </a:t>
            </a:r>
            <a:r>
              <a:rPr lang="en-US" altLang="cs-CZ" sz="2400" dirty="0" err="1"/>
              <a:t>mtDNA</a:t>
            </a:r>
            <a:r>
              <a:rPr lang="en-US" altLang="cs-CZ" sz="2400" dirty="0"/>
              <a:t> Y-DNA </a:t>
            </a:r>
            <a:r>
              <a:rPr lang="en-US" altLang="cs-CZ" sz="2400" dirty="0" err="1"/>
              <a:t>žil</a:t>
            </a:r>
            <a:r>
              <a:rPr lang="en-US" altLang="cs-CZ" sz="2400" dirty="0"/>
              <a:t> </a:t>
            </a:r>
            <a:r>
              <a:rPr lang="en-US" altLang="cs-CZ" sz="2400" dirty="0" err="1"/>
              <a:t>před</a:t>
            </a:r>
            <a:r>
              <a:rPr lang="en-US" altLang="cs-CZ" sz="2400" dirty="0"/>
              <a:t> </a:t>
            </a:r>
            <a:r>
              <a:rPr lang="en-US" altLang="cs-CZ" sz="2400" dirty="0" err="1"/>
              <a:t>asi</a:t>
            </a:r>
            <a:r>
              <a:rPr lang="cs-CZ" altLang="cs-CZ" sz="2400" dirty="0"/>
              <a:t>       </a:t>
            </a:r>
            <a:r>
              <a:rPr lang="en-US" altLang="cs-CZ" sz="2400" dirty="0"/>
              <a:t>100 000 </a:t>
            </a:r>
            <a:r>
              <a:rPr lang="en-US" altLang="cs-CZ" sz="2400" dirty="0" err="1"/>
              <a:t>lety</a:t>
            </a:r>
            <a:r>
              <a:rPr lang="en-US" altLang="cs-CZ" sz="2400" dirty="0"/>
              <a:t> – </a:t>
            </a:r>
            <a:r>
              <a:rPr lang="en-US" altLang="cs-CZ" sz="2400" dirty="0" err="1"/>
              <a:t>migrace</a:t>
            </a:r>
            <a:r>
              <a:rPr lang="en-US" altLang="cs-CZ" sz="2400" dirty="0"/>
              <a:t> </a:t>
            </a:r>
            <a:r>
              <a:rPr lang="en-US" altLang="cs-CZ" sz="2400" dirty="0" err="1"/>
              <a:t>anatomicky</a:t>
            </a:r>
            <a:r>
              <a:rPr lang="en-US" altLang="cs-CZ" sz="2400" dirty="0"/>
              <a:t> </a:t>
            </a:r>
            <a:r>
              <a:rPr lang="en-US" altLang="cs-CZ" sz="2400" dirty="0" err="1"/>
              <a:t>moderních</a:t>
            </a:r>
            <a:r>
              <a:rPr lang="en-US" altLang="cs-CZ" sz="2400" dirty="0"/>
              <a:t> </a:t>
            </a:r>
            <a:r>
              <a:rPr lang="cs-CZ" altLang="cs-CZ" sz="2400" dirty="0"/>
              <a:t>lidí </a:t>
            </a:r>
            <a:r>
              <a:rPr lang="en-US" altLang="cs-CZ" sz="2400" dirty="0"/>
              <a:t>do </a:t>
            </a:r>
            <a:r>
              <a:rPr lang="en-US" altLang="cs-CZ" sz="2400" dirty="0" err="1"/>
              <a:t>Asie</a:t>
            </a:r>
            <a:r>
              <a:rPr lang="en-US" altLang="cs-CZ" sz="2400" dirty="0"/>
              <a:t> a </a:t>
            </a:r>
            <a:r>
              <a:rPr lang="en-US" altLang="cs-CZ" sz="2400" dirty="0" err="1"/>
              <a:t>Evropy</a:t>
            </a:r>
            <a:r>
              <a:rPr lang="en-US" altLang="cs-CZ" sz="2400" dirty="0"/>
              <a:t> </a:t>
            </a:r>
            <a:r>
              <a:rPr lang="en-US" altLang="cs-CZ" sz="2400" dirty="0" err="1"/>
              <a:t>před</a:t>
            </a:r>
            <a:r>
              <a:rPr lang="en-US" altLang="cs-CZ" sz="2400" dirty="0"/>
              <a:t> </a:t>
            </a:r>
            <a:r>
              <a:rPr lang="en-US" altLang="cs-CZ" sz="2400" dirty="0" err="1"/>
              <a:t>cca</a:t>
            </a:r>
            <a:r>
              <a:rPr lang="en-US" altLang="cs-CZ" sz="2400" dirty="0"/>
              <a:t> 60 – 40 tis. </a:t>
            </a:r>
            <a:r>
              <a:rPr lang="en-US" altLang="cs-CZ" sz="2400" dirty="0" err="1"/>
              <a:t>lety</a:t>
            </a:r>
            <a:r>
              <a:rPr lang="en-US" altLang="cs-CZ" sz="2400" dirty="0"/>
              <a:t>,</a:t>
            </a:r>
          </a:p>
          <a:p>
            <a:pPr>
              <a:spcBef>
                <a:spcPct val="30000"/>
              </a:spcBef>
              <a:spcAft>
                <a:spcPct val="30000"/>
              </a:spcAft>
            </a:pPr>
            <a:r>
              <a:rPr lang="en-US" altLang="cs-CZ" sz="2400" dirty="0" err="1"/>
              <a:t>nahrazení</a:t>
            </a:r>
            <a:r>
              <a:rPr lang="en-US" altLang="cs-CZ" sz="2400" dirty="0"/>
              <a:t> </a:t>
            </a:r>
            <a:r>
              <a:rPr lang="en-US" altLang="cs-CZ" sz="2400" dirty="0" err="1"/>
              <a:t>populací</a:t>
            </a:r>
            <a:r>
              <a:rPr lang="en-US" altLang="cs-CZ" sz="2400" dirty="0"/>
              <a:t> H. erectus (H. ergaster, H. heidelbergensis, H. e. </a:t>
            </a:r>
            <a:r>
              <a:rPr lang="en-US" altLang="cs-CZ" sz="2400" dirty="0" err="1"/>
              <a:t>javensis</a:t>
            </a:r>
            <a:r>
              <a:rPr lang="en-US" altLang="cs-CZ" sz="2400" dirty="0"/>
              <a:t> </a:t>
            </a:r>
            <a:r>
              <a:rPr lang="en-US" altLang="cs-CZ" sz="2400" dirty="0" err="1"/>
              <a:t>atd</a:t>
            </a:r>
            <a:r>
              <a:rPr lang="en-US" altLang="cs-CZ" sz="2400" dirty="0"/>
              <a:t>.) </a:t>
            </a:r>
            <a:r>
              <a:rPr lang="en-US" altLang="cs-CZ" sz="2400" dirty="0" err="1"/>
              <a:t>moderním</a:t>
            </a:r>
            <a:r>
              <a:rPr lang="en-US" altLang="cs-CZ" sz="2400" dirty="0"/>
              <a:t> H. sapiens </a:t>
            </a:r>
            <a:r>
              <a:rPr lang="en-US" altLang="cs-CZ" sz="2400" dirty="0" err="1"/>
              <a:t>afrického</a:t>
            </a:r>
            <a:r>
              <a:rPr lang="en-US" altLang="cs-CZ" sz="2400" dirty="0"/>
              <a:t> </a:t>
            </a:r>
            <a:r>
              <a:rPr lang="en-US" altLang="cs-CZ" sz="2400" dirty="0" err="1"/>
              <a:t>původu</a:t>
            </a:r>
            <a:r>
              <a:rPr lang="en-US" altLang="cs-CZ" sz="2400" dirty="0"/>
              <a:t>,</a:t>
            </a:r>
          </a:p>
          <a:p>
            <a:pPr>
              <a:spcBef>
                <a:spcPct val="30000"/>
              </a:spcBef>
              <a:spcAft>
                <a:spcPct val="30000"/>
              </a:spcAft>
            </a:pPr>
            <a:r>
              <a:rPr lang="en-US" altLang="cs-CZ" sz="2400" dirty="0" err="1"/>
              <a:t>celá</a:t>
            </a:r>
            <a:r>
              <a:rPr lang="en-US" altLang="cs-CZ" sz="2400" dirty="0"/>
              <a:t> </a:t>
            </a:r>
            <a:r>
              <a:rPr lang="en-US" altLang="cs-CZ" sz="2400" dirty="0" err="1"/>
              <a:t>současná</a:t>
            </a:r>
            <a:r>
              <a:rPr lang="en-US" altLang="cs-CZ" sz="2400" dirty="0"/>
              <a:t> </a:t>
            </a:r>
            <a:r>
              <a:rPr lang="en-US" altLang="cs-CZ" sz="2400" dirty="0" err="1"/>
              <a:t>variabilita</a:t>
            </a:r>
            <a:r>
              <a:rPr lang="en-US" altLang="cs-CZ" sz="2400" dirty="0"/>
              <a:t> </a:t>
            </a:r>
            <a:r>
              <a:rPr lang="en-US" altLang="cs-CZ" sz="2400" dirty="0" err="1"/>
              <a:t>mtDNA</a:t>
            </a:r>
            <a:r>
              <a:rPr lang="en-US" altLang="cs-CZ" sz="2400" dirty="0"/>
              <a:t> je </a:t>
            </a:r>
            <a:r>
              <a:rPr lang="en-US" altLang="cs-CZ" sz="2400" dirty="0" err="1"/>
              <a:t>největší</a:t>
            </a:r>
            <a:r>
              <a:rPr lang="en-US" altLang="cs-CZ" sz="2400" dirty="0"/>
              <a:t> </a:t>
            </a:r>
            <a:r>
              <a:rPr lang="en-US" altLang="cs-CZ" sz="2400" dirty="0" err="1"/>
              <a:t>mezi</a:t>
            </a:r>
            <a:r>
              <a:rPr lang="en-US" altLang="cs-CZ" sz="2400" dirty="0"/>
              <a:t> </a:t>
            </a:r>
            <a:r>
              <a:rPr lang="en-US" altLang="cs-CZ" sz="2400" dirty="0" err="1"/>
              <a:t>africkými</a:t>
            </a:r>
            <a:r>
              <a:rPr lang="en-US" altLang="cs-CZ" sz="2400" dirty="0"/>
              <a:t> </a:t>
            </a:r>
            <a:r>
              <a:rPr lang="en-US" altLang="cs-CZ" sz="2400" dirty="0" err="1"/>
              <a:t>populacemi</a:t>
            </a:r>
            <a:r>
              <a:rPr lang="en-US" altLang="cs-CZ" sz="2400" dirty="0"/>
              <a:t>,</a:t>
            </a:r>
          </a:p>
          <a:p>
            <a:pPr>
              <a:spcBef>
                <a:spcPct val="30000"/>
              </a:spcBef>
              <a:spcAft>
                <a:spcPct val="30000"/>
              </a:spcAft>
            </a:pPr>
            <a:r>
              <a:rPr lang="en-US" altLang="cs-CZ" sz="2400" dirty="0" err="1"/>
              <a:t>všechny</a:t>
            </a:r>
            <a:r>
              <a:rPr lang="en-US" altLang="cs-CZ" sz="2400" dirty="0"/>
              <a:t> </a:t>
            </a:r>
            <a:r>
              <a:rPr lang="en-US" altLang="cs-CZ" sz="2400" dirty="0" err="1"/>
              <a:t>ostatní</a:t>
            </a:r>
            <a:r>
              <a:rPr lang="en-US" altLang="cs-CZ" sz="2400" dirty="0"/>
              <a:t> </a:t>
            </a:r>
            <a:r>
              <a:rPr lang="en-US" altLang="cs-CZ" sz="2400" dirty="0" err="1"/>
              <a:t>mtDNA</a:t>
            </a:r>
            <a:r>
              <a:rPr lang="en-US" altLang="cs-CZ" sz="2400" dirty="0"/>
              <a:t> </a:t>
            </a:r>
            <a:r>
              <a:rPr lang="en-US" altLang="cs-CZ" sz="2400" dirty="0" err="1"/>
              <a:t>typy</a:t>
            </a:r>
            <a:r>
              <a:rPr lang="en-US" altLang="cs-CZ" sz="2400" dirty="0"/>
              <a:t> </a:t>
            </a:r>
            <a:r>
              <a:rPr lang="en-US" altLang="cs-CZ" sz="2400" dirty="0" err="1"/>
              <a:t>jsou</a:t>
            </a:r>
            <a:r>
              <a:rPr lang="en-US" altLang="cs-CZ" sz="2400" dirty="0"/>
              <a:t> </a:t>
            </a:r>
            <a:r>
              <a:rPr lang="en-US" altLang="cs-CZ" sz="2400" dirty="0" err="1"/>
              <a:t>odvozeny</a:t>
            </a:r>
            <a:r>
              <a:rPr lang="en-US" altLang="cs-CZ" sz="2400" dirty="0"/>
              <a:t> od </a:t>
            </a:r>
            <a:r>
              <a:rPr lang="en-US" altLang="cs-CZ" sz="2400" dirty="0" err="1"/>
              <a:t>původních</a:t>
            </a:r>
            <a:r>
              <a:rPr lang="en-US" altLang="cs-CZ" sz="2400" dirty="0"/>
              <a:t> </a:t>
            </a:r>
            <a:r>
              <a:rPr lang="en-US" altLang="cs-CZ" sz="2400" dirty="0" err="1"/>
              <a:t>haploskupin</a:t>
            </a:r>
            <a:r>
              <a:rPr lang="en-US" altLang="cs-CZ" sz="2400" dirty="0"/>
              <a:t> </a:t>
            </a:r>
            <a:r>
              <a:rPr lang="en-US" altLang="cs-CZ" sz="2400" dirty="0" err="1"/>
              <a:t>nalezených</a:t>
            </a:r>
            <a:r>
              <a:rPr lang="en-US" altLang="cs-CZ" sz="2400" dirty="0"/>
              <a:t> v </a:t>
            </a:r>
            <a:r>
              <a:rPr lang="en-US" altLang="cs-CZ" sz="2400" dirty="0" err="1"/>
              <a:t>Africe</a:t>
            </a:r>
            <a:r>
              <a:rPr lang="en-US" altLang="cs-CZ" sz="2400" dirty="0"/>
              <a:t>.</a:t>
            </a:r>
            <a:endParaRPr lang="sk-SK" altLang="cs-CZ"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62B1E1-84F7-A787-CE75-D49D0FE52391}"/>
              </a:ext>
            </a:extLst>
          </p:cNvPr>
          <p:cNvSpPr>
            <a:spLocks noGrp="1"/>
          </p:cNvSpPr>
          <p:nvPr>
            <p:ph type="title"/>
          </p:nvPr>
        </p:nvSpPr>
        <p:spPr>
          <a:xfrm>
            <a:off x="838199" y="136478"/>
            <a:ext cx="10515600" cy="873458"/>
          </a:xfrm>
        </p:spPr>
        <p:txBody>
          <a:bodyPr>
            <a:normAutofit/>
          </a:bodyPr>
          <a:lstStyle/>
          <a:p>
            <a:pPr algn="ctr"/>
            <a:r>
              <a:rPr lang="cs-CZ" u="sng" dirty="0">
                <a:solidFill>
                  <a:srgbClr val="92D050"/>
                </a:solidFill>
              </a:rPr>
              <a:t>Typy dědičnosti</a:t>
            </a:r>
          </a:p>
        </p:txBody>
      </p:sp>
      <p:pic>
        <p:nvPicPr>
          <p:cNvPr id="1026" name="Picture 2" descr="Jak funguje genetika | Zahradnictví - časopis profesionálních zahradníků">
            <a:extLst>
              <a:ext uri="{FF2B5EF4-FFF2-40B4-BE49-F238E27FC236}">
                <a16:creationId xmlns:a16="http://schemas.microsoft.com/office/drawing/2014/main" id="{7426B793-E272-6F02-96AD-D550E7948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902" y="1009935"/>
            <a:ext cx="8078195" cy="571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6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8ED526-6D73-7D4F-974C-1236B538E09F}"/>
              </a:ext>
            </a:extLst>
          </p:cNvPr>
          <p:cNvSpPr>
            <a:spLocks noGrp="1"/>
          </p:cNvSpPr>
          <p:nvPr>
            <p:ph type="title"/>
          </p:nvPr>
        </p:nvSpPr>
        <p:spPr>
          <a:xfrm>
            <a:off x="578892" y="1394085"/>
            <a:ext cx="4925705" cy="1325563"/>
          </a:xfrm>
        </p:spPr>
        <p:txBody>
          <a:bodyPr>
            <a:normAutofit fontScale="90000"/>
          </a:bodyPr>
          <a:lstStyle/>
          <a:p>
            <a:r>
              <a:rPr lang="cs-CZ" u="sng" dirty="0">
                <a:solidFill>
                  <a:srgbClr val="92D050"/>
                </a:solidFill>
              </a:rPr>
              <a:t>Základní způsoby dědičnosti u člověka</a:t>
            </a:r>
            <a:br>
              <a:rPr lang="cs-CZ" u="sng" dirty="0">
                <a:solidFill>
                  <a:srgbClr val="92D050"/>
                </a:solidFill>
              </a:rPr>
            </a:br>
            <a:endParaRPr lang="cs-CZ" dirty="0"/>
          </a:p>
        </p:txBody>
      </p:sp>
      <p:sp>
        <p:nvSpPr>
          <p:cNvPr id="3" name="Zástupný obsah 2">
            <a:extLst>
              <a:ext uri="{FF2B5EF4-FFF2-40B4-BE49-F238E27FC236}">
                <a16:creationId xmlns:a16="http://schemas.microsoft.com/office/drawing/2014/main" id="{36F3D5E2-EB36-9DCC-5E84-698E119F746E}"/>
              </a:ext>
            </a:extLst>
          </p:cNvPr>
          <p:cNvSpPr>
            <a:spLocks noGrp="1"/>
          </p:cNvSpPr>
          <p:nvPr>
            <p:ph idx="1"/>
          </p:nvPr>
        </p:nvSpPr>
        <p:spPr>
          <a:xfrm>
            <a:off x="578892" y="2962475"/>
            <a:ext cx="10515600" cy="2377885"/>
          </a:xfrm>
        </p:spPr>
        <p:txBody>
          <a:bodyPr/>
          <a:lstStyle/>
          <a:p>
            <a:r>
              <a:rPr lang="cs-CZ" dirty="0"/>
              <a:t>Autozomálně dominantní</a:t>
            </a:r>
          </a:p>
          <a:p>
            <a:r>
              <a:rPr lang="cs-CZ" dirty="0"/>
              <a:t>Autozomálně recesivní</a:t>
            </a:r>
          </a:p>
          <a:p>
            <a:r>
              <a:rPr lang="cs-CZ" dirty="0" err="1"/>
              <a:t>Gonozomálně</a:t>
            </a:r>
            <a:r>
              <a:rPr lang="cs-CZ" dirty="0"/>
              <a:t> recesivní</a:t>
            </a:r>
          </a:p>
        </p:txBody>
      </p:sp>
      <p:pic>
        <p:nvPicPr>
          <p:cNvPr id="1027" name="Picture 3" descr="Karyotyp člověka | Genetika - Biologie">
            <a:extLst>
              <a:ext uri="{FF2B5EF4-FFF2-40B4-BE49-F238E27FC236}">
                <a16:creationId xmlns:a16="http://schemas.microsoft.com/office/drawing/2014/main" id="{35F3E908-7EB3-DF94-7470-3688E3880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314" y="1151257"/>
            <a:ext cx="6096000"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28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8ED526-6D73-7D4F-974C-1236B538E09F}"/>
              </a:ext>
            </a:extLst>
          </p:cNvPr>
          <p:cNvSpPr>
            <a:spLocks noGrp="1"/>
          </p:cNvSpPr>
          <p:nvPr>
            <p:ph type="title"/>
          </p:nvPr>
        </p:nvSpPr>
        <p:spPr>
          <a:xfrm>
            <a:off x="578892" y="1394085"/>
            <a:ext cx="4925705" cy="1325563"/>
          </a:xfrm>
        </p:spPr>
        <p:txBody>
          <a:bodyPr>
            <a:normAutofit fontScale="90000"/>
          </a:bodyPr>
          <a:lstStyle/>
          <a:p>
            <a:r>
              <a:rPr lang="cs-CZ" u="sng" dirty="0">
                <a:solidFill>
                  <a:srgbClr val="92D050"/>
                </a:solidFill>
              </a:rPr>
              <a:t>Základní způsoby dědičnosti u člověka</a:t>
            </a:r>
            <a:br>
              <a:rPr lang="cs-CZ" u="sng" dirty="0">
                <a:solidFill>
                  <a:srgbClr val="92D050"/>
                </a:solidFill>
              </a:rPr>
            </a:br>
            <a:endParaRPr lang="cs-CZ" dirty="0"/>
          </a:p>
        </p:txBody>
      </p:sp>
      <p:sp>
        <p:nvSpPr>
          <p:cNvPr id="3" name="Zástupný obsah 2">
            <a:extLst>
              <a:ext uri="{FF2B5EF4-FFF2-40B4-BE49-F238E27FC236}">
                <a16:creationId xmlns:a16="http://schemas.microsoft.com/office/drawing/2014/main" id="{36F3D5E2-EB36-9DCC-5E84-698E119F746E}"/>
              </a:ext>
            </a:extLst>
          </p:cNvPr>
          <p:cNvSpPr>
            <a:spLocks noGrp="1"/>
          </p:cNvSpPr>
          <p:nvPr>
            <p:ph idx="1"/>
          </p:nvPr>
        </p:nvSpPr>
        <p:spPr>
          <a:xfrm>
            <a:off x="578892" y="2962475"/>
            <a:ext cx="10515600" cy="2377885"/>
          </a:xfrm>
        </p:spPr>
        <p:txBody>
          <a:bodyPr/>
          <a:lstStyle/>
          <a:p>
            <a:r>
              <a:rPr lang="cs-CZ" dirty="0"/>
              <a:t>Autozomálně dominantní</a:t>
            </a:r>
          </a:p>
          <a:p>
            <a:r>
              <a:rPr lang="cs-CZ" dirty="0"/>
              <a:t>Autozomálně recesivní</a:t>
            </a:r>
          </a:p>
          <a:p>
            <a:r>
              <a:rPr lang="cs-CZ" dirty="0" err="1"/>
              <a:t>Gonozomálně</a:t>
            </a:r>
            <a:r>
              <a:rPr lang="cs-CZ" dirty="0"/>
              <a:t> recesivní</a:t>
            </a:r>
          </a:p>
        </p:txBody>
      </p:sp>
      <p:pic>
        <p:nvPicPr>
          <p:cNvPr id="1027" name="Picture 3" descr="Karyotyp člověka | Genetika - Biologie">
            <a:extLst>
              <a:ext uri="{FF2B5EF4-FFF2-40B4-BE49-F238E27FC236}">
                <a16:creationId xmlns:a16="http://schemas.microsoft.com/office/drawing/2014/main" id="{35F3E908-7EB3-DF94-7470-3688E3880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314" y="1151257"/>
            <a:ext cx="6096000" cy="4772025"/>
          </a:xfrm>
          <a:prstGeom prst="rect">
            <a:avLst/>
          </a:prstGeom>
          <a:noFill/>
          <a:extLst>
            <a:ext uri="{909E8E84-426E-40DD-AFC4-6F175D3DCCD1}">
              <a14:hiddenFill xmlns:a14="http://schemas.microsoft.com/office/drawing/2010/main">
                <a:solidFill>
                  <a:srgbClr val="FFFFFF"/>
                </a:solidFill>
              </a14:hiddenFill>
            </a:ext>
          </a:extLst>
        </p:spPr>
      </p:pic>
      <p:sp>
        <p:nvSpPr>
          <p:cNvPr id="4" name="Ovál 3">
            <a:extLst>
              <a:ext uri="{FF2B5EF4-FFF2-40B4-BE49-F238E27FC236}">
                <a16:creationId xmlns:a16="http://schemas.microsoft.com/office/drawing/2014/main" id="{26AAEC92-642D-6928-68F5-7BE9325EF674}"/>
              </a:ext>
            </a:extLst>
          </p:cNvPr>
          <p:cNvSpPr/>
          <p:nvPr/>
        </p:nvSpPr>
        <p:spPr>
          <a:xfrm>
            <a:off x="10815280" y="4848051"/>
            <a:ext cx="1105470" cy="957322"/>
          </a:xfrm>
          <a:prstGeom prst="ellipse">
            <a:avLst/>
          </a:prstGeom>
          <a:noFill/>
          <a:ln>
            <a:solidFill>
              <a:srgbClr val="FF0000"/>
            </a:solidFill>
          </a:ln>
          <a:effectLst>
            <a:glow rad="88900">
              <a:srgbClr val="FF00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00371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6FEB68-30EF-C5B0-7278-7C656DE22804}"/>
              </a:ext>
            </a:extLst>
          </p:cNvPr>
          <p:cNvSpPr>
            <a:spLocks noGrp="1"/>
          </p:cNvSpPr>
          <p:nvPr>
            <p:ph type="title"/>
          </p:nvPr>
        </p:nvSpPr>
        <p:spPr>
          <a:xfrm>
            <a:off x="838200" y="296889"/>
            <a:ext cx="10515600" cy="876821"/>
          </a:xfrm>
        </p:spPr>
        <p:txBody>
          <a:bodyPr/>
          <a:lstStyle/>
          <a:p>
            <a:r>
              <a:rPr lang="cs-CZ" u="sng" dirty="0">
                <a:solidFill>
                  <a:srgbClr val="92D050"/>
                </a:solidFill>
              </a:rPr>
              <a:t>Dědičnost</a:t>
            </a:r>
          </a:p>
        </p:txBody>
      </p:sp>
      <p:sp>
        <p:nvSpPr>
          <p:cNvPr id="3" name="Zástupný obsah 2">
            <a:extLst>
              <a:ext uri="{FF2B5EF4-FFF2-40B4-BE49-F238E27FC236}">
                <a16:creationId xmlns:a16="http://schemas.microsoft.com/office/drawing/2014/main" id="{B26CBBAF-FB1E-9AD3-090A-3C8225C9771C}"/>
              </a:ext>
            </a:extLst>
          </p:cNvPr>
          <p:cNvSpPr>
            <a:spLocks noGrp="1"/>
          </p:cNvSpPr>
          <p:nvPr>
            <p:ph idx="1"/>
          </p:nvPr>
        </p:nvSpPr>
        <p:spPr>
          <a:xfrm>
            <a:off x="343469" y="1317008"/>
            <a:ext cx="11505061" cy="5117910"/>
          </a:xfrm>
        </p:spPr>
        <p:txBody>
          <a:bodyPr>
            <a:noAutofit/>
          </a:bodyPr>
          <a:lstStyle/>
          <a:p>
            <a:pPr marL="0" indent="0">
              <a:buNone/>
            </a:pPr>
            <a:r>
              <a:rPr lang="cs-CZ" dirty="0"/>
              <a:t>1.) </a:t>
            </a:r>
            <a:r>
              <a:rPr lang="cs-CZ" u="sng" dirty="0"/>
              <a:t>„normálních znaků“</a:t>
            </a:r>
          </a:p>
          <a:p>
            <a:pPr lvl="1"/>
            <a:r>
              <a:rPr lang="cs-CZ" dirty="0"/>
              <a:t>Např. Krevní skupiny, výška, barva tati, vlasů, levorukost,…</a:t>
            </a:r>
          </a:p>
          <a:p>
            <a:pPr lvl="1"/>
            <a:r>
              <a:rPr lang="cs-CZ" dirty="0"/>
              <a:t>Mohou být mono ale i polygenní (kvalitativní/kvantitativní), auto i </a:t>
            </a:r>
            <a:r>
              <a:rPr lang="cs-CZ" dirty="0" err="1"/>
              <a:t>gonozomálně</a:t>
            </a:r>
            <a:r>
              <a:rPr lang="cs-CZ" dirty="0"/>
              <a:t> dědičné</a:t>
            </a:r>
          </a:p>
          <a:p>
            <a:pPr marL="0" indent="0">
              <a:buNone/>
            </a:pPr>
            <a:r>
              <a:rPr lang="cs-CZ" sz="200" dirty="0"/>
              <a:t>   </a:t>
            </a:r>
          </a:p>
          <a:p>
            <a:pPr marL="0" indent="0">
              <a:buNone/>
            </a:pPr>
            <a:r>
              <a:rPr lang="cs-CZ" dirty="0"/>
              <a:t>2.) </a:t>
            </a:r>
            <a:r>
              <a:rPr lang="cs-CZ" u="sng" dirty="0"/>
              <a:t>Dispozice k chorobám</a:t>
            </a:r>
          </a:p>
          <a:p>
            <a:pPr lvl="1"/>
            <a:r>
              <a:rPr lang="cs-CZ" dirty="0"/>
              <a:t>pokud má nemoc genotypové podmínění, ale k jejímu projevu je třeba působení určitého činitele prostředí (prevence = utlumení daného činitele)</a:t>
            </a:r>
          </a:p>
          <a:p>
            <a:pPr lvl="1"/>
            <a:r>
              <a:rPr lang="cs-CZ" dirty="0"/>
              <a:t>obvykle familiární výskyt onemocnění a polygenní zaklad</a:t>
            </a:r>
          </a:p>
          <a:p>
            <a:pPr lvl="1"/>
            <a:r>
              <a:rPr lang="cs-CZ" dirty="0"/>
              <a:t>Např. Neurózy, hypertenze, alergie, křečové žíly, cukrovka (I. a II.)</a:t>
            </a:r>
          </a:p>
          <a:p>
            <a:pPr marL="0" indent="0">
              <a:buNone/>
            </a:pPr>
            <a:r>
              <a:rPr lang="cs-CZ" sz="200" dirty="0"/>
              <a:t>   </a:t>
            </a:r>
          </a:p>
          <a:p>
            <a:pPr marL="0" indent="0">
              <a:buNone/>
            </a:pPr>
            <a:r>
              <a:rPr lang="cs-CZ" dirty="0"/>
              <a:t>3.) </a:t>
            </a:r>
            <a:r>
              <a:rPr lang="cs-CZ" u="sng" dirty="0"/>
              <a:t>Nemoci samotné</a:t>
            </a:r>
          </a:p>
          <a:p>
            <a:pPr lvl="1"/>
            <a:r>
              <a:rPr lang="cs-CZ" dirty="0"/>
              <a:t>jsou daně odchylkami genotypu (specifické mutace), prostředí může ovlivnit rozvoj jejich příznaků (patogenezi) ale ne jejich vznik</a:t>
            </a:r>
          </a:p>
          <a:p>
            <a:pPr marL="0" indent="0">
              <a:buNone/>
            </a:pPr>
            <a:r>
              <a:rPr lang="cs-CZ" sz="200" dirty="0"/>
              <a:t>   </a:t>
            </a:r>
          </a:p>
        </p:txBody>
      </p:sp>
    </p:spTree>
    <p:extLst>
      <p:ext uri="{BB962C8B-B14F-4D97-AF65-F5344CB8AC3E}">
        <p14:creationId xmlns:p14="http://schemas.microsoft.com/office/powerpoint/2010/main" val="1056198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BD57D1A-C7FE-BFBA-39DC-72CD9DD97A05}"/>
              </a:ext>
            </a:extLst>
          </p:cNvPr>
          <p:cNvSpPr>
            <a:spLocks noGrp="1"/>
          </p:cNvSpPr>
          <p:nvPr>
            <p:ph idx="1"/>
          </p:nvPr>
        </p:nvSpPr>
        <p:spPr>
          <a:xfrm>
            <a:off x="578324" y="1121397"/>
            <a:ext cx="11035352" cy="4860866"/>
          </a:xfrm>
        </p:spPr>
        <p:txBody>
          <a:bodyPr>
            <a:normAutofit lnSpcReduction="10000"/>
          </a:bodyPr>
          <a:lstStyle/>
          <a:p>
            <a:pPr marL="0" indent="0">
              <a:buNone/>
            </a:pPr>
            <a:r>
              <a:rPr lang="cs-CZ" sz="3200" dirty="0"/>
              <a:t>3.) </a:t>
            </a:r>
            <a:r>
              <a:rPr lang="cs-CZ" sz="3200" u="sng" dirty="0"/>
              <a:t>Nemoci samotné</a:t>
            </a:r>
          </a:p>
          <a:p>
            <a:pPr marL="914400" lvl="1" indent="-457200">
              <a:buFont typeface="+mj-lt"/>
              <a:buAutoNum type="alphaLcParenR"/>
            </a:pPr>
            <a:endParaRPr lang="cs-CZ" dirty="0"/>
          </a:p>
          <a:p>
            <a:pPr marL="914400" lvl="1" indent="-457200">
              <a:buFont typeface="+mj-lt"/>
              <a:buAutoNum type="alphaLcParenR"/>
            </a:pPr>
            <a:r>
              <a:rPr lang="cs-CZ" b="1" dirty="0"/>
              <a:t>Molekulární choroby</a:t>
            </a:r>
          </a:p>
          <a:p>
            <a:pPr lvl="2"/>
            <a:r>
              <a:rPr lang="cs-CZ" sz="2400" dirty="0" err="1"/>
              <a:t>monogenní</a:t>
            </a:r>
            <a:r>
              <a:rPr lang="cs-CZ" sz="2400" dirty="0"/>
              <a:t>, obvykle chybí enzym pro určitou reakci, dědičně různými způsoby</a:t>
            </a:r>
          </a:p>
          <a:p>
            <a:pPr lvl="2"/>
            <a:r>
              <a:rPr lang="cs-CZ" sz="2400" dirty="0"/>
              <a:t>Fenylketonurie (neschopnost tvořit enzym potřebný k přeměně AK fenylalaninu na tyrosin, ten pak způsobuje poškození mozku a hromadí v moči. Dědí se autozomálně recesivní)</a:t>
            </a:r>
          </a:p>
          <a:p>
            <a:pPr lvl="2"/>
            <a:r>
              <a:rPr lang="cs-CZ" sz="2400" dirty="0"/>
              <a:t>Srpkovitá anémie (porucha v hemoglobinu → porucha tvaru erytrocytů → porucha funkce erytrocytů)</a:t>
            </a:r>
          </a:p>
          <a:p>
            <a:pPr lvl="2"/>
            <a:endParaRPr lang="cs-CZ" sz="2400" dirty="0"/>
          </a:p>
          <a:p>
            <a:pPr marL="457200" lvl="1" indent="0">
              <a:buNone/>
            </a:pPr>
            <a:r>
              <a:rPr lang="cs-CZ" b="1" dirty="0"/>
              <a:t>b)    Vrozené vývojové vady</a:t>
            </a:r>
          </a:p>
          <a:p>
            <a:pPr lvl="2"/>
            <a:r>
              <a:rPr lang="cs-CZ" sz="2400" dirty="0"/>
              <a:t>vznikají během IU vývoje, postižení je obvykle na celý život</a:t>
            </a:r>
          </a:p>
          <a:p>
            <a:pPr lvl="2"/>
            <a:r>
              <a:rPr lang="cs-CZ" sz="2400" dirty="0"/>
              <a:t>Např. Downův syndrom</a:t>
            </a:r>
          </a:p>
          <a:p>
            <a:endParaRPr lang="cs-CZ" sz="3200" dirty="0"/>
          </a:p>
        </p:txBody>
      </p:sp>
    </p:spTree>
    <p:extLst>
      <p:ext uri="{BB962C8B-B14F-4D97-AF65-F5344CB8AC3E}">
        <p14:creationId xmlns:p14="http://schemas.microsoft.com/office/powerpoint/2010/main" val="2904283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5011FFB-549E-3154-DAFB-9D6ABD75E474}"/>
              </a:ext>
            </a:extLst>
          </p:cNvPr>
          <p:cNvSpPr>
            <a:spLocks noGrp="1"/>
          </p:cNvSpPr>
          <p:nvPr>
            <p:ph idx="1"/>
          </p:nvPr>
        </p:nvSpPr>
        <p:spPr>
          <a:xfrm>
            <a:off x="1501254" y="136480"/>
            <a:ext cx="10375618" cy="7209382"/>
          </a:xfrm>
        </p:spPr>
        <p:txBody>
          <a:bodyPr>
            <a:normAutofit/>
          </a:bodyPr>
          <a:lstStyle/>
          <a:p>
            <a:pPr marL="514350" indent="-514350">
              <a:buFont typeface="+mj-lt"/>
              <a:buAutoNum type="arabicPeriod"/>
            </a:pPr>
            <a:r>
              <a:rPr lang="cs-CZ" sz="2200" b="1" u="sng" dirty="0">
                <a:solidFill>
                  <a:schemeClr val="accent6"/>
                </a:solidFill>
              </a:rPr>
              <a:t>Fetální faktory</a:t>
            </a:r>
          </a:p>
          <a:p>
            <a:pPr lvl="1"/>
            <a:r>
              <a:rPr lang="cs-CZ" sz="2200" dirty="0"/>
              <a:t>chromozomové aberace</a:t>
            </a:r>
          </a:p>
          <a:p>
            <a:pPr lvl="1"/>
            <a:r>
              <a:rPr lang="cs-CZ" sz="2200" dirty="0"/>
              <a:t>chronické infekce plodu (rubeola, syfilis, toxoplazmóza, herpes aj.)</a:t>
            </a:r>
          </a:p>
          <a:p>
            <a:pPr lvl="1"/>
            <a:r>
              <a:rPr lang="cs-CZ" sz="2200" dirty="0"/>
              <a:t>radiační poškození</a:t>
            </a:r>
          </a:p>
          <a:p>
            <a:pPr lvl="1"/>
            <a:r>
              <a:rPr lang="cs-CZ" sz="2200" dirty="0" err="1"/>
              <a:t>víceplodová</a:t>
            </a:r>
            <a:r>
              <a:rPr lang="cs-CZ" sz="2200" dirty="0"/>
              <a:t> těhotnost</a:t>
            </a:r>
          </a:p>
          <a:p>
            <a:pPr marL="457200" lvl="1" indent="0">
              <a:buNone/>
            </a:pPr>
            <a:r>
              <a:rPr lang="cs-CZ" sz="100" dirty="0"/>
              <a:t>   </a:t>
            </a:r>
          </a:p>
          <a:p>
            <a:pPr marL="514350" indent="-514350">
              <a:buFont typeface="+mj-lt"/>
              <a:buAutoNum type="arabicPeriod"/>
            </a:pPr>
            <a:r>
              <a:rPr lang="cs-CZ" sz="2200" b="1" u="sng" dirty="0">
                <a:solidFill>
                  <a:schemeClr val="accent6"/>
                </a:solidFill>
              </a:rPr>
              <a:t>Placentární faktory</a:t>
            </a:r>
          </a:p>
          <a:p>
            <a:pPr lvl="1"/>
            <a:r>
              <a:rPr lang="cs-CZ" sz="2200" dirty="0"/>
              <a:t>snížení hmotnosti placenty</a:t>
            </a:r>
          </a:p>
          <a:p>
            <a:pPr lvl="1"/>
            <a:r>
              <a:rPr lang="cs-CZ" sz="2200" dirty="0"/>
              <a:t>snížení povrchové plochy placenty</a:t>
            </a:r>
          </a:p>
          <a:p>
            <a:pPr lvl="1"/>
            <a:r>
              <a:rPr lang="cs-CZ" sz="2200" dirty="0"/>
              <a:t>nádory</a:t>
            </a:r>
          </a:p>
          <a:p>
            <a:pPr lvl="1"/>
            <a:r>
              <a:rPr lang="cs-CZ" sz="2200" dirty="0"/>
              <a:t>odloučení placenty</a:t>
            </a:r>
          </a:p>
          <a:p>
            <a:pPr marL="457200" lvl="1" indent="0">
              <a:buNone/>
            </a:pPr>
            <a:r>
              <a:rPr lang="cs-CZ" sz="100" dirty="0"/>
              <a:t>   </a:t>
            </a:r>
          </a:p>
          <a:p>
            <a:pPr marL="514350" indent="-514350">
              <a:buFont typeface="+mj-lt"/>
              <a:buAutoNum type="arabicPeriod"/>
            </a:pPr>
            <a:r>
              <a:rPr lang="cs-CZ" sz="2200" b="1" u="sng" dirty="0">
                <a:solidFill>
                  <a:schemeClr val="accent6"/>
                </a:solidFill>
              </a:rPr>
              <a:t>Faktory ze strany matky</a:t>
            </a:r>
          </a:p>
          <a:p>
            <a:pPr lvl="1"/>
            <a:r>
              <a:rPr lang="cs-CZ" sz="2200" dirty="0"/>
              <a:t>hypertenze, ledvinová onemocnění</a:t>
            </a:r>
          </a:p>
          <a:p>
            <a:pPr lvl="1"/>
            <a:r>
              <a:rPr lang="cs-CZ" sz="2200" dirty="0"/>
              <a:t>malnutrice, chronická onemocnění</a:t>
            </a:r>
          </a:p>
          <a:p>
            <a:pPr lvl="1"/>
            <a:r>
              <a:rPr lang="cs-CZ" sz="2200" dirty="0"/>
              <a:t>anémie</a:t>
            </a:r>
          </a:p>
          <a:p>
            <a:pPr lvl="1"/>
            <a:r>
              <a:rPr lang="cs-CZ" sz="2200" dirty="0"/>
              <a:t>léky</a:t>
            </a:r>
          </a:p>
          <a:p>
            <a:pPr lvl="1"/>
            <a:r>
              <a:rPr lang="cs-CZ" sz="2200" dirty="0"/>
              <a:t>kouření, narkomanie, alkoholismus, špatné sociální faktory</a:t>
            </a:r>
          </a:p>
          <a:p>
            <a:pPr lvl="1"/>
            <a:r>
              <a:rPr lang="cs-CZ" sz="2200" dirty="0"/>
              <a:t>příjem potravy nebo jejích složek (nedostatek některé složky)</a:t>
            </a:r>
          </a:p>
        </p:txBody>
      </p:sp>
      <p:pic>
        <p:nvPicPr>
          <p:cNvPr id="1026" name="Picture 2" descr="Epigenetika: zázrak evoluce kdy tělem i myslí ovlivňujeme naši DNA –  Lehčínežjstečekali- Mudr. Dagmar Peřková">
            <a:extLst>
              <a:ext uri="{FF2B5EF4-FFF2-40B4-BE49-F238E27FC236}">
                <a16:creationId xmlns:a16="http://schemas.microsoft.com/office/drawing/2014/main" id="{D2FB02DA-9415-B9BB-8794-239A330A8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427" y="1308600"/>
            <a:ext cx="5732889" cy="4355219"/>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44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D465ED-DA0A-6F62-3A0F-5F8020025106}"/>
              </a:ext>
            </a:extLst>
          </p:cNvPr>
          <p:cNvSpPr>
            <a:spLocks noGrp="1"/>
          </p:cNvSpPr>
          <p:nvPr>
            <p:ph type="title"/>
          </p:nvPr>
        </p:nvSpPr>
        <p:spPr>
          <a:xfrm>
            <a:off x="838200" y="575253"/>
            <a:ext cx="10515600" cy="1325563"/>
          </a:xfrm>
        </p:spPr>
        <p:txBody>
          <a:bodyPr>
            <a:normAutofit/>
          </a:bodyPr>
          <a:lstStyle/>
          <a:p>
            <a:r>
              <a:rPr lang="cs-CZ" u="sng" dirty="0">
                <a:solidFill>
                  <a:srgbClr val="92D050"/>
                </a:solidFill>
              </a:rPr>
              <a:t>Úvod do genetiky</a:t>
            </a:r>
          </a:p>
        </p:txBody>
      </p:sp>
      <p:sp>
        <p:nvSpPr>
          <p:cNvPr id="3" name="Zástupný obsah 2">
            <a:extLst>
              <a:ext uri="{FF2B5EF4-FFF2-40B4-BE49-F238E27FC236}">
                <a16:creationId xmlns:a16="http://schemas.microsoft.com/office/drawing/2014/main" id="{5C4C16D9-7A5E-2265-6D0D-A85E5AA6F38C}"/>
              </a:ext>
            </a:extLst>
          </p:cNvPr>
          <p:cNvSpPr>
            <a:spLocks noGrp="1"/>
          </p:cNvSpPr>
          <p:nvPr>
            <p:ph idx="1"/>
          </p:nvPr>
        </p:nvSpPr>
        <p:spPr>
          <a:xfrm>
            <a:off x="838200" y="2298237"/>
            <a:ext cx="10515600" cy="3321728"/>
          </a:xfrm>
        </p:spPr>
        <p:txBody>
          <a:bodyPr/>
          <a:lstStyle/>
          <a:p>
            <a:r>
              <a:rPr lang="cs-CZ" dirty="0"/>
              <a:t>Počet ch u člověka</a:t>
            </a:r>
          </a:p>
          <a:p>
            <a:r>
              <a:rPr lang="cs-CZ" dirty="0"/>
              <a:t>Porovnání s jinými druhy</a:t>
            </a:r>
          </a:p>
          <a:p>
            <a:r>
              <a:rPr lang="cs-CZ" dirty="0"/>
              <a:t>Struktura GI</a:t>
            </a:r>
          </a:p>
          <a:p>
            <a:r>
              <a:rPr lang="cs-CZ" dirty="0"/>
              <a:t>Význam GI</a:t>
            </a:r>
          </a:p>
          <a:p>
            <a:r>
              <a:rPr lang="cs-CZ" dirty="0"/>
              <a:t>Vztah genetika vs prostředí</a:t>
            </a:r>
          </a:p>
          <a:p>
            <a:r>
              <a:rPr lang="cs-CZ" dirty="0"/>
              <a:t>Variabilita</a:t>
            </a:r>
          </a:p>
        </p:txBody>
      </p:sp>
    </p:spTree>
    <p:extLst>
      <p:ext uri="{BB962C8B-B14F-4D97-AF65-F5344CB8AC3E}">
        <p14:creationId xmlns:p14="http://schemas.microsoft.com/office/powerpoint/2010/main" val="253025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FB4866-554F-E82E-0419-3A27D32960C7}"/>
              </a:ext>
            </a:extLst>
          </p:cNvPr>
          <p:cNvSpPr>
            <a:spLocks noGrp="1"/>
          </p:cNvSpPr>
          <p:nvPr>
            <p:ph type="title"/>
          </p:nvPr>
        </p:nvSpPr>
        <p:spPr/>
        <p:txBody>
          <a:bodyPr/>
          <a:lstStyle/>
          <a:p>
            <a:r>
              <a:rPr lang="cs-CZ" u="sng" dirty="0">
                <a:solidFill>
                  <a:srgbClr val="92D050"/>
                </a:solidFill>
              </a:rPr>
              <a:t>Diagnostika</a:t>
            </a:r>
          </a:p>
        </p:txBody>
      </p:sp>
      <p:sp>
        <p:nvSpPr>
          <p:cNvPr id="3" name="Zástupný obsah 2">
            <a:extLst>
              <a:ext uri="{FF2B5EF4-FFF2-40B4-BE49-F238E27FC236}">
                <a16:creationId xmlns:a16="http://schemas.microsoft.com/office/drawing/2014/main" id="{D616F003-3314-7811-BDFA-5AEEFA5897DA}"/>
              </a:ext>
            </a:extLst>
          </p:cNvPr>
          <p:cNvSpPr>
            <a:spLocks noGrp="1"/>
          </p:cNvSpPr>
          <p:nvPr>
            <p:ph idx="1"/>
          </p:nvPr>
        </p:nvSpPr>
        <p:spPr>
          <a:xfrm>
            <a:off x="838200" y="2333767"/>
            <a:ext cx="10515600" cy="3843196"/>
          </a:xfrm>
        </p:spPr>
        <p:txBody>
          <a:bodyPr/>
          <a:lstStyle/>
          <a:p>
            <a:r>
              <a:rPr lang="cs-CZ" dirty="0" err="1"/>
              <a:t>Prenatalní</a:t>
            </a:r>
            <a:r>
              <a:rPr lang="cs-CZ" dirty="0"/>
              <a:t> </a:t>
            </a:r>
            <a:r>
              <a:rPr lang="cs-CZ" dirty="0" err="1"/>
              <a:t>skríning</a:t>
            </a:r>
            <a:endParaRPr lang="cs-CZ" dirty="0"/>
          </a:p>
          <a:p>
            <a:pPr lvl="1"/>
            <a:r>
              <a:rPr lang="cs-CZ" dirty="0" err="1"/>
              <a:t>Amnioncentéza</a:t>
            </a:r>
            <a:endParaRPr lang="cs-CZ" dirty="0"/>
          </a:p>
          <a:p>
            <a:pPr marL="457200" lvl="1" indent="0">
              <a:buNone/>
            </a:pPr>
            <a:r>
              <a:rPr lang="cs-CZ" sz="500" dirty="0"/>
              <a:t>   </a:t>
            </a:r>
          </a:p>
          <a:p>
            <a:r>
              <a:rPr lang="cs-CZ" dirty="0"/>
              <a:t>Polymorfismy</a:t>
            </a:r>
          </a:p>
          <a:p>
            <a:pPr marL="0" indent="0">
              <a:buNone/>
            </a:pPr>
            <a:r>
              <a:rPr lang="cs-CZ" sz="500" dirty="0"/>
              <a:t>    </a:t>
            </a:r>
          </a:p>
          <a:p>
            <a:r>
              <a:rPr lang="cs-CZ" dirty="0" err="1"/>
              <a:t>Sekvenace</a:t>
            </a:r>
            <a:r>
              <a:rPr lang="cs-CZ" dirty="0"/>
              <a:t> genomu</a:t>
            </a:r>
          </a:p>
          <a:p>
            <a:endParaRPr lang="cs-CZ" dirty="0"/>
          </a:p>
        </p:txBody>
      </p:sp>
      <p:pic>
        <p:nvPicPr>
          <p:cNvPr id="5" name="Obrázek 4">
            <a:extLst>
              <a:ext uri="{FF2B5EF4-FFF2-40B4-BE49-F238E27FC236}">
                <a16:creationId xmlns:a16="http://schemas.microsoft.com/office/drawing/2014/main" id="{860DE0DA-D4F5-2704-2FB5-463A3017C904}"/>
              </a:ext>
            </a:extLst>
          </p:cNvPr>
          <p:cNvPicPr>
            <a:picLocks noChangeAspect="1"/>
          </p:cNvPicPr>
          <p:nvPr/>
        </p:nvPicPr>
        <p:blipFill>
          <a:blip r:embed="rId2"/>
          <a:stretch>
            <a:fillRect/>
          </a:stretch>
        </p:blipFill>
        <p:spPr>
          <a:xfrm>
            <a:off x="5867400" y="2439194"/>
            <a:ext cx="5943600" cy="3124200"/>
          </a:xfrm>
          <a:prstGeom prst="rect">
            <a:avLst/>
          </a:prstGeom>
        </p:spPr>
      </p:pic>
    </p:spTree>
    <p:extLst>
      <p:ext uri="{BB962C8B-B14F-4D97-AF65-F5344CB8AC3E}">
        <p14:creationId xmlns:p14="http://schemas.microsoft.com/office/powerpoint/2010/main" val="2119532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78B25A-163A-CBEC-0782-1924DD693E43}"/>
              </a:ext>
            </a:extLst>
          </p:cNvPr>
          <p:cNvSpPr>
            <a:spLocks noGrp="1"/>
          </p:cNvSpPr>
          <p:nvPr>
            <p:ph type="title"/>
          </p:nvPr>
        </p:nvSpPr>
        <p:spPr/>
        <p:txBody>
          <a:bodyPr>
            <a:normAutofit/>
          </a:bodyPr>
          <a:lstStyle/>
          <a:p>
            <a:r>
              <a:rPr lang="cs-CZ" u="sng" dirty="0">
                <a:solidFill>
                  <a:srgbClr val="92D050"/>
                </a:solidFill>
              </a:rPr>
              <a:t>Poruchy – chromozomové aberace</a:t>
            </a:r>
          </a:p>
        </p:txBody>
      </p:sp>
      <p:sp>
        <p:nvSpPr>
          <p:cNvPr id="3" name="Zástupný obsah 2">
            <a:extLst>
              <a:ext uri="{FF2B5EF4-FFF2-40B4-BE49-F238E27FC236}">
                <a16:creationId xmlns:a16="http://schemas.microsoft.com/office/drawing/2014/main" id="{8353DAF9-B211-2168-DE26-C7CF08503337}"/>
              </a:ext>
            </a:extLst>
          </p:cNvPr>
          <p:cNvSpPr>
            <a:spLocks noGrp="1"/>
          </p:cNvSpPr>
          <p:nvPr>
            <p:ph idx="1"/>
          </p:nvPr>
        </p:nvSpPr>
        <p:spPr>
          <a:xfrm>
            <a:off x="838200" y="1825625"/>
            <a:ext cx="10515600" cy="4667250"/>
          </a:xfrm>
        </p:spPr>
        <p:txBody>
          <a:bodyPr>
            <a:normAutofit/>
          </a:bodyPr>
          <a:lstStyle/>
          <a:p>
            <a:pPr marL="0" indent="0">
              <a:buNone/>
            </a:pPr>
            <a:r>
              <a:rPr lang="cs-CZ" dirty="0"/>
              <a:t>= Změny v počtu nebo tvaru chromozomu</a:t>
            </a:r>
          </a:p>
          <a:p>
            <a:endParaRPr lang="cs-CZ" dirty="0"/>
          </a:p>
          <a:p>
            <a:pPr lvl="3">
              <a:buFont typeface="Wingdings" panose="05000000000000000000" pitchFamily="2" charset="2"/>
              <a:buChar char="Ø"/>
            </a:pPr>
            <a:r>
              <a:rPr lang="cs-CZ" sz="2800" dirty="0"/>
              <a:t>  Dle typu</a:t>
            </a:r>
          </a:p>
          <a:p>
            <a:pPr lvl="4"/>
            <a:r>
              <a:rPr lang="cs-CZ" sz="2800" dirty="0">
                <a:latin typeface="Times New Roman" panose="02020603050405020304" pitchFamily="18" charset="0"/>
                <a:cs typeface="Times New Roman" panose="02020603050405020304" pitchFamily="18" charset="0"/>
              </a:rPr>
              <a:t>Numerické</a:t>
            </a:r>
          </a:p>
          <a:p>
            <a:pPr lvl="4"/>
            <a:r>
              <a:rPr lang="cs-CZ" sz="2800" dirty="0">
                <a:latin typeface="Times New Roman" panose="02020603050405020304" pitchFamily="18" charset="0"/>
                <a:cs typeface="Times New Roman" panose="02020603050405020304" pitchFamily="18" charset="0"/>
              </a:rPr>
              <a:t>Strukturální</a:t>
            </a:r>
          </a:p>
          <a:p>
            <a:pPr lvl="4"/>
            <a:endParaRPr lang="cs-CZ" sz="2800" dirty="0"/>
          </a:p>
          <a:p>
            <a:pPr lvl="3">
              <a:buFont typeface="Wingdings" panose="05000000000000000000" pitchFamily="2" charset="2"/>
              <a:buChar char="Ø"/>
            </a:pPr>
            <a:r>
              <a:rPr lang="cs-CZ" sz="2800" dirty="0"/>
              <a:t>  Dle vzniku</a:t>
            </a:r>
          </a:p>
          <a:p>
            <a:pPr lvl="4"/>
            <a:r>
              <a:rPr lang="cs-CZ" sz="2800" dirty="0"/>
              <a:t>Vrozené</a:t>
            </a:r>
          </a:p>
          <a:p>
            <a:pPr lvl="4"/>
            <a:r>
              <a:rPr lang="cs-CZ" sz="2800" dirty="0"/>
              <a:t>Získané</a:t>
            </a:r>
          </a:p>
          <a:p>
            <a:pPr lvl="1"/>
            <a:endParaRPr lang="cs-CZ" dirty="0"/>
          </a:p>
        </p:txBody>
      </p:sp>
      <p:pic>
        <p:nvPicPr>
          <p:cNvPr id="8" name="Grafický objekt 7" descr="Rozhodovací graf obrys">
            <a:extLst>
              <a:ext uri="{FF2B5EF4-FFF2-40B4-BE49-F238E27FC236}">
                <a16:creationId xmlns:a16="http://schemas.microsoft.com/office/drawing/2014/main" id="{6A1F4667-0920-A4ED-48A4-5C274B8184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3630" y="2415654"/>
            <a:ext cx="3556593" cy="3556593"/>
          </a:xfrm>
          <a:prstGeom prst="rect">
            <a:avLst/>
          </a:prstGeom>
        </p:spPr>
      </p:pic>
    </p:spTree>
    <p:extLst>
      <p:ext uri="{BB962C8B-B14F-4D97-AF65-F5344CB8AC3E}">
        <p14:creationId xmlns:p14="http://schemas.microsoft.com/office/powerpoint/2010/main" val="489431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0D2E9-EBCB-A34D-6E50-A62A174D7A37}"/>
              </a:ext>
            </a:extLst>
          </p:cNvPr>
          <p:cNvSpPr>
            <a:spLocks noGrp="1"/>
          </p:cNvSpPr>
          <p:nvPr>
            <p:ph type="title"/>
          </p:nvPr>
        </p:nvSpPr>
        <p:spPr/>
        <p:txBody>
          <a:bodyPr>
            <a:normAutofit/>
          </a:bodyPr>
          <a:lstStyle/>
          <a:p>
            <a:r>
              <a:rPr lang="cs-CZ" u="sng" dirty="0">
                <a:solidFill>
                  <a:srgbClr val="92D050"/>
                </a:solidFill>
              </a:rPr>
              <a:t>Poruchy – chromozomové aberace</a:t>
            </a:r>
          </a:p>
        </p:txBody>
      </p:sp>
      <p:sp>
        <p:nvSpPr>
          <p:cNvPr id="3" name="Zástupný obsah 2">
            <a:extLst>
              <a:ext uri="{FF2B5EF4-FFF2-40B4-BE49-F238E27FC236}">
                <a16:creationId xmlns:a16="http://schemas.microsoft.com/office/drawing/2014/main" id="{48CB3B23-171C-72FF-5FA6-FA42195564DE}"/>
              </a:ext>
            </a:extLst>
          </p:cNvPr>
          <p:cNvSpPr>
            <a:spLocks noGrp="1"/>
          </p:cNvSpPr>
          <p:nvPr>
            <p:ph idx="1"/>
          </p:nvPr>
        </p:nvSpPr>
        <p:spPr>
          <a:xfrm>
            <a:off x="838200" y="2357888"/>
            <a:ext cx="10515600" cy="4351338"/>
          </a:xfrm>
        </p:spPr>
        <p:txBody>
          <a:bodyPr/>
          <a:lstStyle/>
          <a:p>
            <a:r>
              <a:rPr lang="cs-CZ" dirty="0"/>
              <a:t>výskyt u cca 0,7 % živě narozených dětí, v 50 % potracených plodů a asi u 8 % všech zárodků</a:t>
            </a:r>
          </a:p>
          <a:p>
            <a:r>
              <a:rPr lang="cs-CZ" dirty="0"/>
              <a:t>způsobují více než 60 klinicky definovaných chorob</a:t>
            </a:r>
          </a:p>
          <a:p>
            <a:r>
              <a:rPr lang="cs-CZ" dirty="0"/>
              <a:t>pacienti s CHA mají obyčejně typické fenotypy</a:t>
            </a:r>
          </a:p>
          <a:p>
            <a:r>
              <a:rPr lang="cs-CZ" dirty="0"/>
              <a:t>společným znakem u všech CHA jsou vývojová retardace a malformace</a:t>
            </a:r>
          </a:p>
        </p:txBody>
      </p:sp>
    </p:spTree>
    <p:extLst>
      <p:ext uri="{BB962C8B-B14F-4D97-AF65-F5344CB8AC3E}">
        <p14:creationId xmlns:p14="http://schemas.microsoft.com/office/powerpoint/2010/main" val="2976895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D01EC82C-7192-91A8-E06D-3DA8499AE66C}"/>
              </a:ext>
            </a:extLst>
          </p:cNvPr>
          <p:cNvSpPr>
            <a:spLocks noGrp="1"/>
          </p:cNvSpPr>
          <p:nvPr>
            <p:ph type="body" idx="1"/>
          </p:nvPr>
        </p:nvSpPr>
        <p:spPr>
          <a:xfrm>
            <a:off x="1073965" y="376474"/>
            <a:ext cx="5157787" cy="823912"/>
          </a:xfrm>
        </p:spPr>
        <p:txBody>
          <a:bodyPr/>
          <a:lstStyle/>
          <a:p>
            <a:r>
              <a:rPr lang="cs-CZ" sz="4400" u="sng" dirty="0">
                <a:solidFill>
                  <a:srgbClr val="92D050"/>
                </a:solidFill>
                <a:latin typeface="+mj-lt"/>
                <a:ea typeface="+mj-ea"/>
                <a:cs typeface="+mj-cs"/>
              </a:rPr>
              <a:t>Aneuploidie</a:t>
            </a:r>
          </a:p>
        </p:txBody>
      </p:sp>
      <p:sp>
        <p:nvSpPr>
          <p:cNvPr id="4" name="Zástupný obsah 3">
            <a:extLst>
              <a:ext uri="{FF2B5EF4-FFF2-40B4-BE49-F238E27FC236}">
                <a16:creationId xmlns:a16="http://schemas.microsoft.com/office/drawing/2014/main" id="{DAEB6EFD-6F4A-B5B9-39A7-7B14FC7F5E82}"/>
              </a:ext>
            </a:extLst>
          </p:cNvPr>
          <p:cNvSpPr>
            <a:spLocks noGrp="1"/>
          </p:cNvSpPr>
          <p:nvPr>
            <p:ph sz="half" idx="2"/>
          </p:nvPr>
        </p:nvSpPr>
        <p:spPr>
          <a:xfrm>
            <a:off x="839788" y="1512615"/>
            <a:ext cx="5157787" cy="5281140"/>
          </a:xfrm>
        </p:spPr>
        <p:txBody>
          <a:bodyPr>
            <a:normAutofit fontScale="77500" lnSpcReduction="20000"/>
          </a:bodyPr>
          <a:lstStyle/>
          <a:p>
            <a:pPr>
              <a:lnSpc>
                <a:spcPct val="107000"/>
              </a:lnSpc>
              <a:spcAft>
                <a:spcPts val="800"/>
              </a:spcAft>
            </a:pP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Znamenají nepravidelný počet ch, změny počtu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homolgických</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ch, při kterých je 1 ch navíc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trizomie</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 2n+1/25ch) nebo chybí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monozomie</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 2n-1/23ch)</a:t>
            </a:r>
          </a:p>
          <a:p>
            <a:pPr>
              <a:lnSpc>
                <a:spcPct val="107000"/>
              </a:lnSpc>
              <a:spcAft>
                <a:spcPts val="800"/>
              </a:spcAft>
            </a:pP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Vznikají v průběhu b. dělení kde se homol. Ch neoddělí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nondisjunkce</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Nastane-li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nondisjunkce</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během meiózy vznikají poškozené gamety a poškozené buňky se nacházejí v celém těle vznikajícího plodu, pokud během mitózy může vzniknout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mozajka</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s odlišným počtem ch v jednotlivých sadách.</a:t>
            </a:r>
          </a:p>
          <a:p>
            <a:pPr>
              <a:lnSpc>
                <a:spcPct val="107000"/>
              </a:lnSpc>
              <a:spcAft>
                <a:spcPts val="800"/>
              </a:spcAft>
            </a:pP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Riziko vzniku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trizomie</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roste s věkem rodičů – nad 35 let u matky a nad 50 let u otce</a:t>
            </a:r>
            <a:endParaRPr lang="cs-CZ" dirty="0"/>
          </a:p>
        </p:txBody>
      </p:sp>
      <p:sp>
        <p:nvSpPr>
          <p:cNvPr id="5" name="Zástupný text 4">
            <a:extLst>
              <a:ext uri="{FF2B5EF4-FFF2-40B4-BE49-F238E27FC236}">
                <a16:creationId xmlns:a16="http://schemas.microsoft.com/office/drawing/2014/main" id="{CE9079D6-AE2F-9AEB-10B8-DCBAC67DE552}"/>
              </a:ext>
            </a:extLst>
          </p:cNvPr>
          <p:cNvSpPr>
            <a:spLocks noGrp="1"/>
          </p:cNvSpPr>
          <p:nvPr>
            <p:ph type="body" sz="quarter" idx="3"/>
          </p:nvPr>
        </p:nvSpPr>
        <p:spPr>
          <a:xfrm>
            <a:off x="6406377" y="376474"/>
            <a:ext cx="5183188" cy="823912"/>
          </a:xfrm>
        </p:spPr>
        <p:txBody>
          <a:bodyPr>
            <a:normAutofit/>
          </a:bodyPr>
          <a:lstStyle/>
          <a:p>
            <a:r>
              <a:rPr lang="cs-CZ" sz="4400" u="sng" dirty="0">
                <a:solidFill>
                  <a:srgbClr val="92D050"/>
                </a:solidFill>
                <a:latin typeface="+mj-lt"/>
                <a:ea typeface="+mj-ea"/>
                <a:cs typeface="+mj-cs"/>
              </a:rPr>
              <a:t>Polyploidie</a:t>
            </a:r>
          </a:p>
        </p:txBody>
      </p:sp>
      <p:sp>
        <p:nvSpPr>
          <p:cNvPr id="6" name="Zástupný obsah 5">
            <a:extLst>
              <a:ext uri="{FF2B5EF4-FFF2-40B4-BE49-F238E27FC236}">
                <a16:creationId xmlns:a16="http://schemas.microsoft.com/office/drawing/2014/main" id="{EA628EA2-7206-50DB-9F86-C32927549EA0}"/>
              </a:ext>
            </a:extLst>
          </p:cNvPr>
          <p:cNvSpPr>
            <a:spLocks noGrp="1"/>
          </p:cNvSpPr>
          <p:nvPr>
            <p:ph sz="quarter" idx="4"/>
          </p:nvPr>
        </p:nvSpPr>
        <p:spPr>
          <a:xfrm>
            <a:off x="6172200" y="1512615"/>
            <a:ext cx="5183188" cy="5281140"/>
          </a:xfrm>
        </p:spPr>
        <p:txBody>
          <a:bodyPr>
            <a:normAutofit fontScale="77500" lnSpcReduction="20000"/>
          </a:bodyPr>
          <a:lstStyle/>
          <a:p>
            <a:pPr>
              <a:lnSpc>
                <a:spcPct val="107000"/>
              </a:lnSpc>
              <a:spcAft>
                <a:spcPts val="800"/>
              </a:spcAft>
            </a:pP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Znásobení počtu sad ch –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triploidie</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(3n/69ch, vznik při oplodnění vajíčka 2 spermiemi), </a:t>
            </a:r>
            <a:r>
              <a:rPr lang="cs-CZ" sz="2800" kern="100" dirty="0" err="1">
                <a:effectLst/>
                <a:latin typeface="Calibri" panose="020F0502020204030204" pitchFamily="34" charset="0"/>
                <a:ea typeface="Calibri" panose="020F0502020204030204" pitchFamily="34" charset="0"/>
                <a:cs typeface="Times New Roman" panose="02020603050405020304" pitchFamily="18" charset="0"/>
              </a:rPr>
              <a:t>tetraploidie</a:t>
            </a: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 (4n/92ch, rozdělení ch bez rozdělení b)</a:t>
            </a:r>
          </a:p>
          <a:p>
            <a:pPr>
              <a:lnSpc>
                <a:spcPct val="107000"/>
              </a:lnSpc>
              <a:spcAft>
                <a:spcPts val="800"/>
              </a:spcAft>
            </a:pPr>
            <a:r>
              <a:rPr lang="cs-CZ" sz="2800" kern="100" dirty="0">
                <a:effectLst/>
                <a:latin typeface="Calibri" panose="020F0502020204030204" pitchFamily="34" charset="0"/>
                <a:ea typeface="Calibri" panose="020F0502020204030204" pitchFamily="34" charset="0"/>
                <a:cs typeface="Times New Roman" panose="02020603050405020304" pitchFamily="18" charset="0"/>
              </a:rPr>
              <a:t>Vždy letálně u člověka</a:t>
            </a:r>
            <a:endParaRPr lang="cs-CZ" dirty="0"/>
          </a:p>
        </p:txBody>
      </p:sp>
      <p:pic>
        <p:nvPicPr>
          <p:cNvPr id="8" name="Obrázek 7">
            <a:extLst>
              <a:ext uri="{FF2B5EF4-FFF2-40B4-BE49-F238E27FC236}">
                <a16:creationId xmlns:a16="http://schemas.microsoft.com/office/drawing/2014/main" id="{134D71D8-AAC6-6306-501C-B8DA14B343F8}"/>
              </a:ext>
            </a:extLst>
          </p:cNvPr>
          <p:cNvPicPr>
            <a:picLocks noChangeAspect="1"/>
          </p:cNvPicPr>
          <p:nvPr/>
        </p:nvPicPr>
        <p:blipFill>
          <a:blip r:embed="rId3"/>
          <a:stretch>
            <a:fillRect/>
          </a:stretch>
        </p:blipFill>
        <p:spPr>
          <a:xfrm>
            <a:off x="6319352" y="3830444"/>
            <a:ext cx="5617137" cy="2525751"/>
          </a:xfrm>
          <a:prstGeom prst="rect">
            <a:avLst/>
          </a:prstGeom>
        </p:spPr>
      </p:pic>
    </p:spTree>
    <p:extLst>
      <p:ext uri="{BB962C8B-B14F-4D97-AF65-F5344CB8AC3E}">
        <p14:creationId xmlns:p14="http://schemas.microsoft.com/office/powerpoint/2010/main" val="520913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465139-EDF3-C0F1-1230-C915E6E8A1D4}"/>
              </a:ext>
            </a:extLst>
          </p:cNvPr>
          <p:cNvSpPr>
            <a:spLocks noGrp="1"/>
          </p:cNvSpPr>
          <p:nvPr>
            <p:ph type="title"/>
          </p:nvPr>
        </p:nvSpPr>
        <p:spPr>
          <a:xfrm>
            <a:off x="838200" y="2766218"/>
            <a:ext cx="10515600" cy="1325563"/>
          </a:xfrm>
        </p:spPr>
        <p:txBody>
          <a:bodyPr/>
          <a:lstStyle/>
          <a:p>
            <a:pPr algn="ctr"/>
            <a:r>
              <a:rPr lang="cs-CZ" u="sng" dirty="0">
                <a:solidFill>
                  <a:srgbClr val="92D050"/>
                </a:solidFill>
              </a:rPr>
              <a:t>Autozomálně dominantní onemocnění</a:t>
            </a:r>
          </a:p>
        </p:txBody>
      </p:sp>
    </p:spTree>
    <p:extLst>
      <p:ext uri="{BB962C8B-B14F-4D97-AF65-F5344CB8AC3E}">
        <p14:creationId xmlns:p14="http://schemas.microsoft.com/office/powerpoint/2010/main" val="1031786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5F878F9-FDFF-C48C-FD53-6C85D94E3CEF}"/>
              </a:ext>
            </a:extLst>
          </p:cNvPr>
          <p:cNvSpPr>
            <a:spLocks noGrp="1"/>
          </p:cNvSpPr>
          <p:nvPr>
            <p:ph idx="1"/>
          </p:nvPr>
        </p:nvSpPr>
        <p:spPr>
          <a:xfrm>
            <a:off x="382736" y="243685"/>
            <a:ext cx="11426527" cy="6370630"/>
          </a:xfrm>
        </p:spPr>
        <p:txBody>
          <a:bodyPr>
            <a:normAutofit fontScale="92500" lnSpcReduction="20000"/>
          </a:bodyPr>
          <a:lstStyle/>
          <a:p>
            <a:r>
              <a:rPr lang="cs-CZ" b="1" u="sng" dirty="0" err="1">
                <a:solidFill>
                  <a:schemeClr val="accent6"/>
                </a:solidFill>
              </a:rPr>
              <a:t>Apertův</a:t>
            </a:r>
            <a:r>
              <a:rPr lang="cs-CZ" b="1" u="sng" dirty="0">
                <a:solidFill>
                  <a:schemeClr val="accent6"/>
                </a:solidFill>
              </a:rPr>
              <a:t> syndrom</a:t>
            </a:r>
          </a:p>
          <a:p>
            <a:pPr marL="0" indent="0">
              <a:buNone/>
            </a:pPr>
            <a:r>
              <a:rPr lang="cs-CZ" dirty="0"/>
              <a:t>	Symptomy: </a:t>
            </a:r>
            <a:r>
              <a:rPr lang="cs-CZ" dirty="0" err="1"/>
              <a:t>kraniosynostóza</a:t>
            </a:r>
            <a:r>
              <a:rPr lang="cs-CZ" dirty="0"/>
              <a:t> (sutura </a:t>
            </a:r>
            <a:r>
              <a:rPr lang="cs-CZ" dirty="0" err="1"/>
              <a:t>coronalis</a:t>
            </a:r>
            <a:r>
              <a:rPr lang="cs-CZ" dirty="0"/>
              <a:t>), nízko položené ušní boltce, 	</a:t>
            </a:r>
            <a:r>
              <a:rPr lang="cs-CZ" dirty="0" err="1"/>
              <a:t>hypertelorismus</a:t>
            </a:r>
            <a:r>
              <a:rPr lang="cs-CZ" dirty="0"/>
              <a:t>, exoftalmus, atrofie optického nervu, mentální retardace</a:t>
            </a:r>
          </a:p>
          <a:p>
            <a:endParaRPr lang="cs-CZ" dirty="0"/>
          </a:p>
          <a:p>
            <a:r>
              <a:rPr lang="cs-CZ" b="1" u="sng" dirty="0" err="1">
                <a:solidFill>
                  <a:schemeClr val="accent6"/>
                </a:solidFill>
              </a:rPr>
              <a:t>Crouzonův</a:t>
            </a:r>
            <a:r>
              <a:rPr lang="cs-CZ" b="1" u="sng" dirty="0">
                <a:solidFill>
                  <a:schemeClr val="accent6"/>
                </a:solidFill>
              </a:rPr>
              <a:t> syndrom</a:t>
            </a:r>
          </a:p>
          <a:p>
            <a:pPr marL="0" indent="0">
              <a:buNone/>
            </a:pPr>
            <a:r>
              <a:rPr lang="cs-CZ" dirty="0"/>
              <a:t>	Symptomy: </a:t>
            </a:r>
            <a:r>
              <a:rPr lang="cs-CZ" dirty="0" err="1"/>
              <a:t>turicefalie</a:t>
            </a:r>
            <a:r>
              <a:rPr lang="cs-CZ" dirty="0"/>
              <a:t> se širokým čelem, případně s vysokým hrbolem v 	oblasti  velké fontanely, </a:t>
            </a:r>
            <a:r>
              <a:rPr lang="cs-CZ" dirty="0" err="1"/>
              <a:t>kraniosynostóza</a:t>
            </a:r>
            <a:r>
              <a:rPr lang="cs-CZ" dirty="0"/>
              <a:t>, exoftalmus, </a:t>
            </a:r>
            <a:r>
              <a:rPr lang="cs-CZ" dirty="0" err="1"/>
              <a:t>hypertelorismus</a:t>
            </a:r>
            <a:r>
              <a:rPr lang="cs-CZ" dirty="0"/>
              <a:t>, 	hypoplazie maxily, zobákovitý nos</a:t>
            </a:r>
          </a:p>
          <a:p>
            <a:endParaRPr lang="cs-CZ" dirty="0"/>
          </a:p>
          <a:p>
            <a:r>
              <a:rPr lang="cs-CZ" b="1" u="sng" dirty="0" err="1">
                <a:solidFill>
                  <a:schemeClr val="accent6"/>
                </a:solidFill>
              </a:rPr>
              <a:t>Marfanův</a:t>
            </a:r>
            <a:r>
              <a:rPr lang="cs-CZ" b="1" u="sng" dirty="0">
                <a:solidFill>
                  <a:schemeClr val="accent6"/>
                </a:solidFill>
              </a:rPr>
              <a:t> syndrom</a:t>
            </a:r>
          </a:p>
          <a:p>
            <a:pPr marL="0" indent="0">
              <a:buNone/>
            </a:pPr>
            <a:r>
              <a:rPr lang="cs-CZ" dirty="0"/>
              <a:t>	častější u mužů</a:t>
            </a:r>
          </a:p>
          <a:p>
            <a:pPr marL="0" indent="0">
              <a:buNone/>
            </a:pPr>
            <a:r>
              <a:rPr lang="cs-CZ" dirty="0"/>
              <a:t>	Symptomy: vysoká hubená postava (častá astenie), nadměrná 	ohebnost, </a:t>
            </a:r>
            <a:r>
              <a:rPr lang="cs-CZ" dirty="0" err="1"/>
              <a:t>arachnodaktylie</a:t>
            </a:r>
            <a:r>
              <a:rPr lang="cs-CZ" dirty="0"/>
              <a:t> (dlouhé pavoučí prsty), deformita 	hrudníku 	 	vpáčené sternum, </a:t>
            </a:r>
            <a:r>
              <a:rPr lang="cs-CZ" dirty="0" err="1"/>
              <a:t>pectus</a:t>
            </a:r>
            <a:r>
              <a:rPr lang="cs-CZ" dirty="0"/>
              <a:t> </a:t>
            </a:r>
            <a:r>
              <a:rPr lang="cs-CZ" dirty="0" err="1"/>
              <a:t>excavatum</a:t>
            </a:r>
            <a:r>
              <a:rPr lang="cs-CZ" dirty="0"/>
              <a:t> nebo </a:t>
            </a:r>
            <a:r>
              <a:rPr lang="cs-CZ" dirty="0" err="1"/>
              <a:t>pectus</a:t>
            </a:r>
            <a:r>
              <a:rPr lang="cs-CZ" dirty="0"/>
              <a:t> </a:t>
            </a:r>
            <a:r>
              <a:rPr lang="cs-CZ" dirty="0" err="1"/>
              <a:t>carinatum</a:t>
            </a:r>
            <a:r>
              <a:rPr lang="cs-CZ" dirty="0"/>
              <a:t>, plicní 	problémy, skolióza/kyfóza, rozšíření aorty (dilatace), disekce aorty – vzniká 	roztržením vnitřní stěny aorty a postupem krve tzv. falešným kanálem mezi 	vnitřní a vnější vrstvou stěny aorty, prolaps mitrální chlopně – poškození cípů 	mitrální chlopně, palpitace (bušení srdce), dušnost</a:t>
            </a:r>
          </a:p>
        </p:txBody>
      </p:sp>
    </p:spTree>
    <p:extLst>
      <p:ext uri="{BB962C8B-B14F-4D97-AF65-F5344CB8AC3E}">
        <p14:creationId xmlns:p14="http://schemas.microsoft.com/office/powerpoint/2010/main" val="2613159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www.pinkjooz.com/wp-content/uploads/2014/05/marfan.jpg">
            <a:extLst>
              <a:ext uri="{FF2B5EF4-FFF2-40B4-BE49-F238E27FC236}">
                <a16:creationId xmlns:a16="http://schemas.microsoft.com/office/drawing/2014/main" id="{975EB76F-F3AF-AD56-2BED-208B67F5258C}"/>
              </a:ext>
            </a:extLst>
          </p:cNvPr>
          <p:cNvPicPr>
            <a:picLocks noChangeAspect="1" noChangeArrowheads="1"/>
          </p:cNvPicPr>
          <p:nvPr/>
        </p:nvPicPr>
        <p:blipFill>
          <a:blip r:embed="rId2" cstate="print"/>
          <a:stretch>
            <a:fillRect/>
          </a:stretch>
        </p:blipFill>
        <p:spPr bwMode="auto">
          <a:xfrm>
            <a:off x="863876" y="643466"/>
            <a:ext cx="2837473" cy="2624663"/>
          </a:xfrm>
          <a:prstGeom prst="rect">
            <a:avLst/>
          </a:prstGeom>
          <a:noFill/>
        </p:spPr>
      </p:pic>
      <p:pic>
        <p:nvPicPr>
          <p:cNvPr id="5" name="Picture 2" descr="http://www.hormonemale.com/img/compil_images/syndromemarfan/syndrome_marfan_12.jpg">
            <a:extLst>
              <a:ext uri="{FF2B5EF4-FFF2-40B4-BE49-F238E27FC236}">
                <a16:creationId xmlns:a16="http://schemas.microsoft.com/office/drawing/2014/main" id="{261E0E47-454C-F831-C772-7545D3928F23}"/>
              </a:ext>
            </a:extLst>
          </p:cNvPr>
          <p:cNvPicPr>
            <a:picLocks noChangeAspect="1" noChangeArrowheads="1"/>
          </p:cNvPicPr>
          <p:nvPr/>
        </p:nvPicPr>
        <p:blipFill>
          <a:blip r:embed="rId3" cstate="print"/>
          <a:srcRect t="5883" b="17638"/>
          <a:stretch>
            <a:fillRect/>
          </a:stretch>
        </p:blipFill>
        <p:spPr bwMode="auto">
          <a:xfrm>
            <a:off x="4243493" y="1000264"/>
            <a:ext cx="3743538" cy="1911066"/>
          </a:xfrm>
          <a:prstGeom prst="rect">
            <a:avLst/>
          </a:prstGeom>
          <a:noFill/>
        </p:spPr>
      </p:pic>
      <p:pic>
        <p:nvPicPr>
          <p:cNvPr id="2" name="Picture 18" descr="ANd9GcQuR_tyo1qubf69niqEXnMO7gU-_o50qt05bclQbTQV_9nqIZU&amp;t=1&amp;usg=__i49M49J4vZ64TogktM1Hrs2p1lk=">
            <a:extLst>
              <a:ext uri="{FF2B5EF4-FFF2-40B4-BE49-F238E27FC236}">
                <a16:creationId xmlns:a16="http://schemas.microsoft.com/office/drawing/2014/main" id="{1B80AA69-C509-2686-0DAF-53A6AC17F29D}"/>
              </a:ext>
            </a:extLst>
          </p:cNvPr>
          <p:cNvPicPr>
            <a:picLocks noChangeAspect="1" noChangeArrowheads="1"/>
          </p:cNvPicPr>
          <p:nvPr/>
        </p:nvPicPr>
        <p:blipFill>
          <a:blip r:embed="rId4" cstate="print"/>
          <a:stretch>
            <a:fillRect/>
          </a:stretch>
        </p:blipFill>
        <p:spPr bwMode="auto">
          <a:xfrm>
            <a:off x="8844780" y="643466"/>
            <a:ext cx="2167737" cy="2624662"/>
          </a:xfrm>
          <a:prstGeom prst="rect">
            <a:avLst/>
          </a:prstGeom>
          <a:noFill/>
        </p:spPr>
      </p:pic>
      <p:pic>
        <p:nvPicPr>
          <p:cNvPr id="6" name="Picture 6" descr="http://www.marfanvic.org.au/wp-content/uploads/2011/03/marfan3.jpg">
            <a:extLst>
              <a:ext uri="{FF2B5EF4-FFF2-40B4-BE49-F238E27FC236}">
                <a16:creationId xmlns:a16="http://schemas.microsoft.com/office/drawing/2014/main" id="{B1437F4F-0431-717F-6A8E-4089C137F08E}"/>
              </a:ext>
            </a:extLst>
          </p:cNvPr>
          <p:cNvPicPr>
            <a:picLocks noChangeAspect="1" noChangeArrowheads="1"/>
          </p:cNvPicPr>
          <p:nvPr/>
        </p:nvPicPr>
        <p:blipFill>
          <a:blip r:embed="rId5" cstate="print"/>
          <a:stretch>
            <a:fillRect/>
          </a:stretch>
        </p:blipFill>
        <p:spPr bwMode="auto">
          <a:xfrm>
            <a:off x="816320" y="3589863"/>
            <a:ext cx="2932586" cy="2624665"/>
          </a:xfrm>
          <a:prstGeom prst="rect">
            <a:avLst/>
          </a:prstGeom>
          <a:noFill/>
        </p:spPr>
      </p:pic>
      <p:pic>
        <p:nvPicPr>
          <p:cNvPr id="7" name="Picture 23" descr="marfan syndrome">
            <a:extLst>
              <a:ext uri="{FF2B5EF4-FFF2-40B4-BE49-F238E27FC236}">
                <a16:creationId xmlns:a16="http://schemas.microsoft.com/office/drawing/2014/main" id="{4CC43947-7D40-4A2F-F65D-BA4AA29F67A2}"/>
              </a:ext>
            </a:extLst>
          </p:cNvPr>
          <p:cNvPicPr>
            <a:picLocks noChangeAspect="1" noChangeArrowheads="1"/>
          </p:cNvPicPr>
          <p:nvPr/>
        </p:nvPicPr>
        <p:blipFill>
          <a:blip r:embed="rId6" cstate="print"/>
          <a:stretch>
            <a:fillRect/>
          </a:stretch>
        </p:blipFill>
        <p:spPr>
          <a:xfrm>
            <a:off x="4462767" y="3589863"/>
            <a:ext cx="3304991" cy="2643993"/>
          </a:xfrm>
          <a:prstGeom prst="rect">
            <a:avLst/>
          </a:prstGeom>
          <a:noFill/>
        </p:spPr>
      </p:pic>
      <p:pic>
        <p:nvPicPr>
          <p:cNvPr id="3" name="Picture 7" descr="http://www.primehealthchannel.com/wp-content/uploads/2010/10/marfan-syndrome.jpg">
            <a:extLst>
              <a:ext uri="{FF2B5EF4-FFF2-40B4-BE49-F238E27FC236}">
                <a16:creationId xmlns:a16="http://schemas.microsoft.com/office/drawing/2014/main" id="{9E1CA178-BB80-24D7-2308-08E72EA779A2}"/>
              </a:ext>
            </a:extLst>
          </p:cNvPr>
          <p:cNvPicPr>
            <a:picLocks noChangeAspect="1" noChangeArrowheads="1"/>
          </p:cNvPicPr>
          <p:nvPr/>
        </p:nvPicPr>
        <p:blipFill>
          <a:blip r:embed="rId7" cstate="print"/>
          <a:stretch>
            <a:fillRect/>
          </a:stretch>
        </p:blipFill>
        <p:spPr bwMode="auto">
          <a:xfrm>
            <a:off x="9085875" y="3589863"/>
            <a:ext cx="1685544" cy="2643992"/>
          </a:xfrm>
          <a:prstGeom prst="rect">
            <a:avLst/>
          </a:prstGeom>
          <a:noFill/>
        </p:spPr>
      </p:pic>
      <p:sp>
        <p:nvSpPr>
          <p:cNvPr id="9" name="TextovéPole 8">
            <a:extLst>
              <a:ext uri="{FF2B5EF4-FFF2-40B4-BE49-F238E27FC236}">
                <a16:creationId xmlns:a16="http://schemas.microsoft.com/office/drawing/2014/main" id="{F897D8D6-5182-4416-C830-1669CA529321}"/>
              </a:ext>
            </a:extLst>
          </p:cNvPr>
          <p:cNvSpPr txBox="1"/>
          <p:nvPr/>
        </p:nvSpPr>
        <p:spPr>
          <a:xfrm>
            <a:off x="4353724" y="153107"/>
            <a:ext cx="3838680" cy="646331"/>
          </a:xfrm>
          <a:prstGeom prst="rect">
            <a:avLst/>
          </a:prstGeom>
          <a:noFill/>
        </p:spPr>
        <p:txBody>
          <a:bodyPr wrap="none" rtlCol="0">
            <a:spAutoFit/>
          </a:bodyPr>
          <a:lstStyle/>
          <a:p>
            <a:r>
              <a:rPr lang="cs-CZ" sz="3600" b="1" u="sng" dirty="0" err="1">
                <a:solidFill>
                  <a:schemeClr val="accent6"/>
                </a:solidFill>
              </a:rPr>
              <a:t>Marfanův</a:t>
            </a:r>
            <a:r>
              <a:rPr lang="cs-CZ" sz="3600" b="1" u="sng" dirty="0">
                <a:solidFill>
                  <a:schemeClr val="accent6"/>
                </a:solidFill>
              </a:rPr>
              <a:t> syndrom</a:t>
            </a:r>
          </a:p>
        </p:txBody>
      </p:sp>
    </p:spTree>
    <p:extLst>
      <p:ext uri="{BB962C8B-B14F-4D97-AF65-F5344CB8AC3E}">
        <p14:creationId xmlns:p14="http://schemas.microsoft.com/office/powerpoint/2010/main" val="741503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http://www.handresearch.com/diagnostics/marfan-syndrome/marfan-syndrome-hand-test.jpg">
            <a:extLst>
              <a:ext uri="{FF2B5EF4-FFF2-40B4-BE49-F238E27FC236}">
                <a16:creationId xmlns:a16="http://schemas.microsoft.com/office/drawing/2014/main" id="{38348506-7A00-F95B-3FF5-95D2534D5735}"/>
              </a:ext>
            </a:extLst>
          </p:cNvPr>
          <p:cNvPicPr>
            <a:picLocks noChangeAspect="1" noChangeArrowheads="1"/>
          </p:cNvPicPr>
          <p:nvPr/>
        </p:nvPicPr>
        <p:blipFill>
          <a:blip r:embed="rId2" cstate="print"/>
          <a:srcRect l="56863" t="17529" b="58200"/>
          <a:stretch>
            <a:fillRect/>
          </a:stretch>
        </p:blipFill>
        <p:spPr bwMode="auto">
          <a:xfrm>
            <a:off x="484632" y="1986725"/>
            <a:ext cx="3517119" cy="2878403"/>
          </a:xfrm>
          <a:prstGeom prst="rect">
            <a:avLst/>
          </a:prstGeom>
          <a:noFill/>
        </p:spPr>
      </p:pic>
      <p:cxnSp>
        <p:nvCxnSpPr>
          <p:cNvPr id="9" name="Straight Connector 8">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4" descr="http://www.handresearch.com/diagnostics/marfan-syndrome/marfan-syndrome-hand-test.jpg">
            <a:extLst>
              <a:ext uri="{FF2B5EF4-FFF2-40B4-BE49-F238E27FC236}">
                <a16:creationId xmlns:a16="http://schemas.microsoft.com/office/drawing/2014/main" id="{C8F53583-4CF6-5E8F-9920-BAF7E88CB905}"/>
              </a:ext>
            </a:extLst>
          </p:cNvPr>
          <p:cNvPicPr>
            <a:picLocks noChangeAspect="1" noChangeArrowheads="1"/>
          </p:cNvPicPr>
          <p:nvPr/>
        </p:nvPicPr>
        <p:blipFill>
          <a:blip r:embed="rId2" cstate="print"/>
          <a:srcRect t="68663" b="3905"/>
          <a:stretch>
            <a:fillRect/>
          </a:stretch>
        </p:blipFill>
        <p:spPr bwMode="auto">
          <a:xfrm>
            <a:off x="4310676" y="2720208"/>
            <a:ext cx="3537345" cy="1411439"/>
          </a:xfrm>
          <a:prstGeom prst="rect">
            <a:avLst/>
          </a:prstGeom>
          <a:noFill/>
        </p:spPr>
      </p:pic>
      <p:cxnSp>
        <p:nvCxnSpPr>
          <p:cNvPr id="11" name="Straight Connector 10">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4" descr="http://www.handresearch.com/diagnostics/marfan-syndrome/marfan-syndrome-hand-test.jpg">
            <a:extLst>
              <a:ext uri="{FF2B5EF4-FFF2-40B4-BE49-F238E27FC236}">
                <a16:creationId xmlns:a16="http://schemas.microsoft.com/office/drawing/2014/main" id="{41C9E0E3-CC21-FC8F-2FD8-312781602C4E}"/>
              </a:ext>
            </a:extLst>
          </p:cNvPr>
          <p:cNvPicPr>
            <a:picLocks noChangeAspect="1" noChangeArrowheads="1"/>
          </p:cNvPicPr>
          <p:nvPr/>
        </p:nvPicPr>
        <p:blipFill>
          <a:blip r:embed="rId2" cstate="print"/>
          <a:srcRect l="10227" t="41418" r="13636" b="31231"/>
          <a:stretch>
            <a:fillRect/>
          </a:stretch>
        </p:blipFill>
        <p:spPr bwMode="auto">
          <a:xfrm>
            <a:off x="8162336" y="2507041"/>
            <a:ext cx="3517120" cy="1837773"/>
          </a:xfrm>
          <a:prstGeom prst="rect">
            <a:avLst/>
          </a:prstGeom>
          <a:noFill/>
        </p:spPr>
      </p:pic>
      <p:sp>
        <p:nvSpPr>
          <p:cNvPr id="5" name="TextovéPole 4">
            <a:extLst>
              <a:ext uri="{FF2B5EF4-FFF2-40B4-BE49-F238E27FC236}">
                <a16:creationId xmlns:a16="http://schemas.microsoft.com/office/drawing/2014/main" id="{B2444E49-6C84-C9A2-D980-E61EC6AC7186}"/>
              </a:ext>
            </a:extLst>
          </p:cNvPr>
          <p:cNvSpPr txBox="1"/>
          <p:nvPr/>
        </p:nvSpPr>
        <p:spPr>
          <a:xfrm>
            <a:off x="3770107" y="393739"/>
            <a:ext cx="4651786" cy="769441"/>
          </a:xfrm>
          <a:prstGeom prst="rect">
            <a:avLst/>
          </a:prstGeom>
          <a:noFill/>
        </p:spPr>
        <p:txBody>
          <a:bodyPr wrap="none" rtlCol="0">
            <a:spAutoFit/>
          </a:bodyPr>
          <a:lstStyle/>
          <a:p>
            <a:r>
              <a:rPr lang="cs-CZ" sz="4400" b="1" u="sng" dirty="0" err="1">
                <a:solidFill>
                  <a:schemeClr val="accent6"/>
                </a:solidFill>
              </a:rPr>
              <a:t>Marfanův</a:t>
            </a:r>
            <a:r>
              <a:rPr lang="cs-CZ" sz="4400" b="1" u="sng" dirty="0">
                <a:solidFill>
                  <a:schemeClr val="accent6"/>
                </a:solidFill>
              </a:rPr>
              <a:t> syndrom</a:t>
            </a:r>
          </a:p>
        </p:txBody>
      </p:sp>
    </p:spTree>
    <p:extLst>
      <p:ext uri="{BB962C8B-B14F-4D97-AF65-F5344CB8AC3E}">
        <p14:creationId xmlns:p14="http://schemas.microsoft.com/office/powerpoint/2010/main" val="2954102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0EAD13-4AF2-3AAB-65A6-7B71B3399A57}"/>
              </a:ext>
            </a:extLst>
          </p:cNvPr>
          <p:cNvSpPr>
            <a:spLocks noGrp="1"/>
          </p:cNvSpPr>
          <p:nvPr>
            <p:ph type="title"/>
          </p:nvPr>
        </p:nvSpPr>
        <p:spPr>
          <a:xfrm>
            <a:off x="838200" y="2425937"/>
            <a:ext cx="10515600" cy="1325563"/>
          </a:xfrm>
        </p:spPr>
        <p:txBody>
          <a:bodyPr/>
          <a:lstStyle/>
          <a:p>
            <a:pPr algn="ctr"/>
            <a:r>
              <a:rPr lang="cs-CZ" u="sng" dirty="0">
                <a:solidFill>
                  <a:srgbClr val="92D050"/>
                </a:solidFill>
              </a:rPr>
              <a:t>Autozomálně recesivní onemocnění</a:t>
            </a:r>
          </a:p>
        </p:txBody>
      </p:sp>
    </p:spTree>
    <p:extLst>
      <p:ext uri="{BB962C8B-B14F-4D97-AF65-F5344CB8AC3E}">
        <p14:creationId xmlns:p14="http://schemas.microsoft.com/office/powerpoint/2010/main" val="2895461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5F878F9-FDFF-C48C-FD53-6C85D94E3CEF}"/>
              </a:ext>
            </a:extLst>
          </p:cNvPr>
          <p:cNvSpPr>
            <a:spLocks noGrp="1"/>
          </p:cNvSpPr>
          <p:nvPr>
            <p:ph idx="1"/>
          </p:nvPr>
        </p:nvSpPr>
        <p:spPr>
          <a:xfrm>
            <a:off x="838200" y="696036"/>
            <a:ext cx="10515600" cy="5480927"/>
          </a:xfrm>
        </p:spPr>
        <p:txBody>
          <a:bodyPr>
            <a:normAutofit/>
          </a:bodyPr>
          <a:lstStyle/>
          <a:p>
            <a:r>
              <a:rPr lang="cs-CZ" b="1" u="sng" dirty="0" err="1">
                <a:solidFill>
                  <a:schemeClr val="accent6"/>
                </a:solidFill>
              </a:rPr>
              <a:t>Robertsonův</a:t>
            </a:r>
            <a:r>
              <a:rPr lang="cs-CZ" b="1" u="sng" dirty="0">
                <a:solidFill>
                  <a:schemeClr val="accent6"/>
                </a:solidFill>
              </a:rPr>
              <a:t> syndrom (gen ESCO2 chromozom 8p21.1)</a:t>
            </a:r>
          </a:p>
          <a:p>
            <a:pPr marL="0" indent="0">
              <a:buNone/>
            </a:pPr>
            <a:r>
              <a:rPr lang="cs-CZ" dirty="0"/>
              <a:t>	úmrtí v mladém věku, ale při mírné formě dožití i dospělosti</a:t>
            </a:r>
          </a:p>
          <a:p>
            <a:pPr marL="0" indent="0">
              <a:buNone/>
            </a:pPr>
            <a:r>
              <a:rPr lang="cs-CZ" dirty="0"/>
              <a:t>	Symptomy: </a:t>
            </a:r>
            <a:r>
              <a:rPr lang="cs-CZ" dirty="0" err="1"/>
              <a:t>tetrafokomélie</a:t>
            </a:r>
            <a:r>
              <a:rPr lang="cs-CZ" dirty="0"/>
              <a:t> (chybění nebo zkrácení dlouhých kostí 	končetin), redukce prstů rukou, rozštěp rtu, čelisti a patra, 	zvětšená </a:t>
            </a:r>
            <a:r>
              <a:rPr lang="cs-CZ" dirty="0" err="1"/>
              <a:t>meziočnicová</a:t>
            </a:r>
            <a:r>
              <a:rPr lang="cs-CZ" dirty="0"/>
              <a:t> vzdálenost, řídké vlasy, problémy GIT, 	</a:t>
            </a:r>
            <a:r>
              <a:rPr lang="cs-CZ" dirty="0" err="1"/>
              <a:t>hydronefróza</a:t>
            </a:r>
            <a:r>
              <a:rPr lang="cs-CZ" dirty="0"/>
              <a:t>, ledvinové cysty, choroby jater, se , hypoplazie labií</a:t>
            </a:r>
          </a:p>
          <a:p>
            <a:pPr marL="0" indent="0">
              <a:buNone/>
            </a:pPr>
            <a:endParaRPr lang="cs-CZ" dirty="0"/>
          </a:p>
          <a:p>
            <a:r>
              <a:rPr lang="cs-CZ" b="1" u="sng" dirty="0" err="1">
                <a:solidFill>
                  <a:schemeClr val="accent6"/>
                </a:solidFill>
              </a:rPr>
              <a:t>Opitzův</a:t>
            </a:r>
            <a:r>
              <a:rPr lang="cs-CZ" b="1" u="sng" dirty="0">
                <a:solidFill>
                  <a:schemeClr val="accent6"/>
                </a:solidFill>
              </a:rPr>
              <a:t> syndrom (gen DHCR7 chromozom 11q12.13)</a:t>
            </a:r>
          </a:p>
          <a:p>
            <a:pPr marL="0" indent="0">
              <a:buNone/>
            </a:pPr>
            <a:r>
              <a:rPr lang="cs-CZ" dirty="0"/>
              <a:t>	Symptomy: mikrocefalie, </a:t>
            </a:r>
            <a:r>
              <a:rPr lang="cs-CZ" dirty="0" err="1"/>
              <a:t>trigonocefálie</a:t>
            </a:r>
            <a:r>
              <a:rPr lang="cs-CZ" dirty="0"/>
              <a:t>, rozštěp patra, 	</a:t>
            </a:r>
            <a:r>
              <a:rPr lang="cs-CZ" dirty="0" err="1"/>
              <a:t>syndaktýlie</a:t>
            </a:r>
            <a:r>
              <a:rPr lang="cs-CZ" dirty="0"/>
              <a:t> 2. a 3. prstu na nohou, polydaktylie, hypotonie, 	nedostatečná syntéza vitaminu D, nedostatek steroidních 	hormonů, intrauterinní růstová 	retardace</a:t>
            </a:r>
          </a:p>
        </p:txBody>
      </p:sp>
    </p:spTree>
    <p:extLst>
      <p:ext uri="{BB962C8B-B14F-4D97-AF65-F5344CB8AC3E}">
        <p14:creationId xmlns:p14="http://schemas.microsoft.com/office/powerpoint/2010/main" val="147477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D465ED-DA0A-6F62-3A0F-5F8020025106}"/>
              </a:ext>
            </a:extLst>
          </p:cNvPr>
          <p:cNvSpPr>
            <a:spLocks noGrp="1"/>
          </p:cNvSpPr>
          <p:nvPr>
            <p:ph type="title"/>
          </p:nvPr>
        </p:nvSpPr>
        <p:spPr>
          <a:xfrm>
            <a:off x="838200" y="570605"/>
            <a:ext cx="10515600" cy="1325563"/>
          </a:xfrm>
        </p:spPr>
        <p:txBody>
          <a:bodyPr>
            <a:normAutofit/>
          </a:bodyPr>
          <a:lstStyle/>
          <a:p>
            <a:r>
              <a:rPr lang="cs-CZ" u="sng" dirty="0">
                <a:solidFill>
                  <a:srgbClr val="92D050"/>
                </a:solidFill>
              </a:rPr>
              <a:t>Úvod do genetiky</a:t>
            </a:r>
          </a:p>
        </p:txBody>
      </p:sp>
      <p:sp>
        <p:nvSpPr>
          <p:cNvPr id="3" name="Zástupný obsah 2">
            <a:extLst>
              <a:ext uri="{FF2B5EF4-FFF2-40B4-BE49-F238E27FC236}">
                <a16:creationId xmlns:a16="http://schemas.microsoft.com/office/drawing/2014/main" id="{5C4C16D9-7A5E-2265-6D0D-A85E5AA6F38C}"/>
              </a:ext>
            </a:extLst>
          </p:cNvPr>
          <p:cNvSpPr>
            <a:spLocks noGrp="1"/>
          </p:cNvSpPr>
          <p:nvPr>
            <p:ph idx="1"/>
          </p:nvPr>
        </p:nvSpPr>
        <p:spPr>
          <a:xfrm>
            <a:off x="838200" y="2287960"/>
            <a:ext cx="10515600" cy="3414195"/>
          </a:xfrm>
        </p:spPr>
        <p:txBody>
          <a:bodyPr/>
          <a:lstStyle/>
          <a:p>
            <a:r>
              <a:rPr lang="cs-CZ" b="1" u="sng" dirty="0"/>
              <a:t>Počet ch u člověka</a:t>
            </a:r>
          </a:p>
          <a:p>
            <a:r>
              <a:rPr lang="cs-CZ" dirty="0">
                <a:solidFill>
                  <a:schemeClr val="tx1">
                    <a:lumMod val="75000"/>
                  </a:schemeClr>
                </a:solidFill>
              </a:rPr>
              <a:t>Porovnání s jinými druhy</a:t>
            </a:r>
          </a:p>
          <a:p>
            <a:r>
              <a:rPr lang="cs-CZ" dirty="0">
                <a:solidFill>
                  <a:schemeClr val="tx1">
                    <a:lumMod val="75000"/>
                  </a:schemeClr>
                </a:solidFill>
              </a:rPr>
              <a:t>Struktura GI</a:t>
            </a:r>
          </a:p>
          <a:p>
            <a:r>
              <a:rPr lang="cs-CZ" dirty="0">
                <a:solidFill>
                  <a:schemeClr val="tx1">
                    <a:lumMod val="75000"/>
                  </a:schemeClr>
                </a:solidFill>
              </a:rPr>
              <a:t>Význam GI</a:t>
            </a:r>
          </a:p>
          <a:p>
            <a:r>
              <a:rPr lang="cs-CZ" dirty="0">
                <a:solidFill>
                  <a:schemeClr val="tx1">
                    <a:lumMod val="75000"/>
                  </a:schemeClr>
                </a:solidFill>
              </a:rPr>
              <a:t>Vztah genetika vs prostředí</a:t>
            </a:r>
          </a:p>
          <a:p>
            <a:r>
              <a:rPr lang="cs-CZ" dirty="0">
                <a:solidFill>
                  <a:schemeClr val="tx1">
                    <a:lumMod val="75000"/>
                  </a:schemeClr>
                </a:solidFill>
              </a:rPr>
              <a:t>Variabilita</a:t>
            </a:r>
          </a:p>
        </p:txBody>
      </p:sp>
      <p:pic>
        <p:nvPicPr>
          <p:cNvPr id="4" name="Picture 4" descr="46 – a magical number! | East London Genes &amp; Health">
            <a:extLst>
              <a:ext uri="{FF2B5EF4-FFF2-40B4-BE49-F238E27FC236}">
                <a16:creationId xmlns:a16="http://schemas.microsoft.com/office/drawing/2014/main" id="{D1C86838-9056-69EC-5DCB-220D4A9AA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495" y="681037"/>
            <a:ext cx="6798665"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12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53CBDE1-D75C-C0DD-4832-4A257A8A0D7D}"/>
              </a:ext>
            </a:extLst>
          </p:cNvPr>
          <p:cNvSpPr>
            <a:spLocks noGrp="1" noChangeArrowheads="1"/>
          </p:cNvSpPr>
          <p:nvPr>
            <p:ph type="title"/>
          </p:nvPr>
        </p:nvSpPr>
        <p:spPr>
          <a:xfrm>
            <a:off x="1415256" y="456204"/>
            <a:ext cx="9361487" cy="1358947"/>
          </a:xfrm>
        </p:spPr>
        <p:txBody>
          <a:bodyPr>
            <a:normAutofit/>
          </a:bodyPr>
          <a:lstStyle/>
          <a:p>
            <a:pPr algn="ctr" eaLnBrk="1" hangingPunct="1"/>
            <a:r>
              <a:rPr lang="cs-CZ" altLang="sk-SK" sz="4000" u="sng" dirty="0" err="1">
                <a:solidFill>
                  <a:srgbClr val="92D050"/>
                </a:solidFill>
              </a:rPr>
              <a:t>Hemoglobinopatie</a:t>
            </a:r>
            <a:r>
              <a:rPr lang="cs-CZ" altLang="sk-SK" sz="4000" u="sng" dirty="0">
                <a:solidFill>
                  <a:srgbClr val="92D050"/>
                </a:solidFill>
              </a:rPr>
              <a:t>: změny struktury nebo kvantity </a:t>
            </a:r>
            <a:r>
              <a:rPr lang="cs-CZ" altLang="sk-SK" sz="4000" u="sng" dirty="0" err="1">
                <a:solidFill>
                  <a:srgbClr val="92D050"/>
                </a:solidFill>
              </a:rPr>
              <a:t>Hb</a:t>
            </a:r>
            <a:r>
              <a:rPr lang="cs-CZ" altLang="sk-SK" sz="4000" u="sng" dirty="0">
                <a:solidFill>
                  <a:srgbClr val="92D050"/>
                </a:solidFill>
              </a:rPr>
              <a:t> řetězců</a:t>
            </a:r>
            <a:endParaRPr lang="en-US" altLang="sk-SK" sz="4000" dirty="0">
              <a:solidFill>
                <a:srgbClr val="0066FF"/>
              </a:solidFill>
            </a:endParaRPr>
          </a:p>
        </p:txBody>
      </p:sp>
      <p:sp>
        <p:nvSpPr>
          <p:cNvPr id="68611" name="Rectangle 3">
            <a:extLst>
              <a:ext uri="{FF2B5EF4-FFF2-40B4-BE49-F238E27FC236}">
                <a16:creationId xmlns:a16="http://schemas.microsoft.com/office/drawing/2014/main" id="{53B78775-BB5F-80EC-BC40-9D48D1E2064B}"/>
              </a:ext>
            </a:extLst>
          </p:cNvPr>
          <p:cNvSpPr>
            <a:spLocks noGrp="1" noChangeArrowheads="1"/>
          </p:cNvSpPr>
          <p:nvPr>
            <p:ph type="body" idx="1"/>
          </p:nvPr>
        </p:nvSpPr>
        <p:spPr>
          <a:xfrm>
            <a:off x="838200" y="2057639"/>
            <a:ext cx="10515600" cy="4351338"/>
          </a:xfrm>
        </p:spPr>
        <p:txBody>
          <a:bodyPr>
            <a:normAutofit fontScale="92500" lnSpcReduction="10000"/>
          </a:bodyPr>
          <a:lstStyle/>
          <a:p>
            <a:pPr eaLnBrk="1" hangingPunct="1"/>
            <a:r>
              <a:rPr lang="sk-SK" altLang="sk-SK" dirty="0">
                <a:effectLst/>
              </a:rPr>
              <a:t>Veľká </a:t>
            </a:r>
            <a:r>
              <a:rPr lang="sk-SK" altLang="sk-SK" dirty="0" err="1">
                <a:effectLst/>
              </a:rPr>
              <a:t>lokusová</a:t>
            </a:r>
            <a:r>
              <a:rPr lang="sk-SK" altLang="sk-SK" dirty="0">
                <a:effectLst/>
              </a:rPr>
              <a:t> heterogenita</a:t>
            </a:r>
          </a:p>
          <a:p>
            <a:pPr eaLnBrk="1" hangingPunct="1">
              <a:buFontTx/>
              <a:buNone/>
            </a:pPr>
            <a:endParaRPr lang="sk-SK" altLang="sk-SK" dirty="0">
              <a:effectLst/>
            </a:endParaRPr>
          </a:p>
          <a:p>
            <a:pPr eaLnBrk="1" hangingPunct="1"/>
            <a:r>
              <a:rPr lang="sk-SK" altLang="sk-SK" dirty="0">
                <a:effectLst/>
              </a:rPr>
              <a:t>Obrovská </a:t>
            </a:r>
            <a:r>
              <a:rPr lang="sk-SK" altLang="sk-SK" dirty="0" err="1">
                <a:effectLst/>
              </a:rPr>
              <a:t>alelová</a:t>
            </a:r>
            <a:r>
              <a:rPr lang="sk-SK" altLang="sk-SK" dirty="0">
                <a:effectLst/>
              </a:rPr>
              <a:t> heterogenita</a:t>
            </a:r>
          </a:p>
          <a:p>
            <a:pPr eaLnBrk="1" hangingPunct="1">
              <a:buFontTx/>
              <a:buNone/>
            </a:pPr>
            <a:r>
              <a:rPr lang="sk-SK" altLang="sk-SK" dirty="0">
                <a:effectLst/>
              </a:rPr>
              <a:t>    - často pri rovnakom </a:t>
            </a:r>
            <a:r>
              <a:rPr lang="sk-SK" altLang="sk-SK" dirty="0" err="1">
                <a:effectLst/>
              </a:rPr>
              <a:t>fenotypovom</a:t>
            </a:r>
            <a:r>
              <a:rPr lang="sk-SK" altLang="sk-SK" dirty="0">
                <a:effectLst/>
              </a:rPr>
              <a:t> (klinickom) prejave</a:t>
            </a:r>
          </a:p>
          <a:p>
            <a:pPr eaLnBrk="1" hangingPunct="1">
              <a:buFontTx/>
              <a:buNone/>
            </a:pPr>
            <a:endParaRPr lang="sk-SK" altLang="sk-SK" dirty="0">
              <a:effectLst/>
            </a:endParaRPr>
          </a:p>
          <a:p>
            <a:pPr eaLnBrk="1" hangingPunct="1"/>
            <a:r>
              <a:rPr lang="sk-SK" altLang="sk-SK" dirty="0">
                <a:effectLst/>
              </a:rPr>
              <a:t>Väčšina mutácií s </a:t>
            </a:r>
            <a:r>
              <a:rPr lang="sk-SK" altLang="sk-SK" dirty="0" err="1">
                <a:effectLst/>
              </a:rPr>
              <a:t>fenotypovým</a:t>
            </a:r>
            <a:r>
              <a:rPr lang="sk-SK" altLang="sk-SK" dirty="0">
                <a:effectLst/>
              </a:rPr>
              <a:t> (klinickým) prejavom je priamo v géne alebo v jeho tesnej blízkosti (regulačné sekvencie): dôsledok pre génovú terapiu a </a:t>
            </a:r>
            <a:r>
              <a:rPr lang="sk-SK" altLang="sk-SK" dirty="0" err="1">
                <a:effectLst/>
              </a:rPr>
              <a:t>transgenézu</a:t>
            </a:r>
            <a:endParaRPr lang="sk-SK" altLang="sk-SK" dirty="0">
              <a:effectLst/>
            </a:endParaRPr>
          </a:p>
          <a:p>
            <a:pPr eaLnBrk="1" hangingPunct="1"/>
            <a:endParaRPr lang="sk-SK" altLang="sk-SK" dirty="0">
              <a:effectLst/>
            </a:endParaRPr>
          </a:p>
          <a:p>
            <a:pPr eaLnBrk="1" hangingPunct="1"/>
            <a:r>
              <a:rPr lang="sk-SK" altLang="sk-SK" dirty="0">
                <a:effectLst/>
              </a:rPr>
              <a:t>Model pre iné </a:t>
            </a:r>
            <a:r>
              <a:rPr lang="sk-SK" altLang="sk-SK" dirty="0" err="1">
                <a:effectLst/>
              </a:rPr>
              <a:t>monogénne</a:t>
            </a:r>
            <a:r>
              <a:rPr lang="sk-SK" altLang="sk-SK" dirty="0">
                <a:effectLst/>
              </a:rPr>
              <a:t> ochorenia</a:t>
            </a:r>
            <a:endParaRPr lang="en-US" altLang="sk-SK" dirty="0">
              <a:effectLst/>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6A30B25-BB07-8175-E57A-F09F1942BBE7}"/>
              </a:ext>
            </a:extLst>
          </p:cNvPr>
          <p:cNvSpPr>
            <a:spLocks noGrp="1" noChangeArrowheads="1"/>
          </p:cNvSpPr>
          <p:nvPr>
            <p:ph type="title"/>
          </p:nvPr>
        </p:nvSpPr>
        <p:spPr>
          <a:xfrm>
            <a:off x="641445" y="365125"/>
            <a:ext cx="11368585" cy="1325563"/>
          </a:xfrm>
        </p:spPr>
        <p:txBody>
          <a:bodyPr/>
          <a:lstStyle/>
          <a:p>
            <a:pPr algn="ctr" eaLnBrk="1" hangingPunct="1"/>
            <a:r>
              <a:rPr lang="cs-CZ" altLang="sk-SK" u="sng" dirty="0" err="1">
                <a:solidFill>
                  <a:srgbClr val="92D050"/>
                </a:solidFill>
              </a:rPr>
              <a:t>Hemoglobinopatie</a:t>
            </a:r>
            <a:r>
              <a:rPr lang="cs-CZ" altLang="sk-SK" u="sng" dirty="0">
                <a:solidFill>
                  <a:srgbClr val="92D050"/>
                </a:solidFill>
              </a:rPr>
              <a:t>: změny struktury nebo kvantity </a:t>
            </a:r>
            <a:r>
              <a:rPr lang="cs-CZ" altLang="sk-SK" u="sng" dirty="0" err="1">
                <a:solidFill>
                  <a:srgbClr val="92D050"/>
                </a:solidFill>
              </a:rPr>
              <a:t>Hb</a:t>
            </a:r>
            <a:r>
              <a:rPr lang="cs-CZ" altLang="sk-SK" u="sng" dirty="0">
                <a:solidFill>
                  <a:srgbClr val="92D050"/>
                </a:solidFill>
              </a:rPr>
              <a:t> řetězců</a:t>
            </a:r>
          </a:p>
        </p:txBody>
      </p:sp>
      <p:sp>
        <p:nvSpPr>
          <p:cNvPr id="52227" name="Rectangle 3">
            <a:extLst>
              <a:ext uri="{FF2B5EF4-FFF2-40B4-BE49-F238E27FC236}">
                <a16:creationId xmlns:a16="http://schemas.microsoft.com/office/drawing/2014/main" id="{1F3E6269-BBE2-0C2E-B446-C5EED8DBA4EF}"/>
              </a:ext>
            </a:extLst>
          </p:cNvPr>
          <p:cNvSpPr>
            <a:spLocks noGrp="1" noChangeArrowheads="1"/>
          </p:cNvSpPr>
          <p:nvPr>
            <p:ph type="body" sz="half" idx="1"/>
          </p:nvPr>
        </p:nvSpPr>
        <p:spPr>
          <a:xfrm>
            <a:off x="1023582" y="1914098"/>
            <a:ext cx="4875661" cy="5257800"/>
          </a:xfrm>
        </p:spPr>
        <p:txBody>
          <a:bodyPr>
            <a:normAutofit/>
          </a:bodyPr>
          <a:lstStyle/>
          <a:p>
            <a:pPr eaLnBrk="1" hangingPunct="1">
              <a:lnSpc>
                <a:spcPct val="80000"/>
              </a:lnSpc>
              <a:buFontTx/>
              <a:buNone/>
            </a:pPr>
            <a:r>
              <a:rPr lang="cs-CZ" altLang="sk-SK" b="1" u="sng" dirty="0"/>
              <a:t>Abnormální hemoglobiny</a:t>
            </a:r>
          </a:p>
          <a:p>
            <a:pPr eaLnBrk="1" hangingPunct="1">
              <a:lnSpc>
                <a:spcPct val="80000"/>
              </a:lnSpc>
              <a:buFontTx/>
              <a:buNone/>
            </a:pPr>
            <a:r>
              <a:rPr lang="cs-CZ" altLang="sk-SK" sz="2200" dirty="0"/>
              <a:t>(změna struktury)</a:t>
            </a:r>
          </a:p>
          <a:p>
            <a:pPr eaLnBrk="1" hangingPunct="1">
              <a:lnSpc>
                <a:spcPct val="80000"/>
              </a:lnSpc>
              <a:buFontTx/>
              <a:buNone/>
            </a:pPr>
            <a:endParaRPr lang="cs-CZ" altLang="sk-SK" sz="2200" dirty="0"/>
          </a:p>
          <a:p>
            <a:pPr eaLnBrk="1" hangingPunct="1">
              <a:lnSpc>
                <a:spcPct val="80000"/>
              </a:lnSpc>
            </a:pPr>
            <a:r>
              <a:rPr lang="cs-CZ" altLang="sk-SK" sz="2200" dirty="0" err="1"/>
              <a:t>HbS</a:t>
            </a:r>
            <a:r>
              <a:rPr lang="cs-CZ" altLang="sk-SK" sz="2200" dirty="0"/>
              <a:t>: srpkovitá anémie</a:t>
            </a:r>
          </a:p>
          <a:p>
            <a:pPr eaLnBrk="1" hangingPunct="1">
              <a:lnSpc>
                <a:spcPct val="80000"/>
              </a:lnSpc>
            </a:pPr>
            <a:r>
              <a:rPr lang="cs-CZ" altLang="sk-SK" sz="2200" b="1" dirty="0"/>
              <a:t>beta-globinový gen –</a:t>
            </a:r>
            <a:r>
              <a:rPr lang="cs-CZ" altLang="sk-SK" sz="2200" dirty="0"/>
              <a:t> </a:t>
            </a:r>
            <a:r>
              <a:rPr lang="cs-CZ" altLang="sk-SK" sz="2200" b="1" dirty="0"/>
              <a:t>Glu6Val</a:t>
            </a:r>
            <a:r>
              <a:rPr lang="cs-CZ" altLang="sk-SK" sz="2200" dirty="0"/>
              <a:t>	</a:t>
            </a:r>
          </a:p>
          <a:p>
            <a:pPr>
              <a:lnSpc>
                <a:spcPct val="80000"/>
              </a:lnSpc>
            </a:pPr>
            <a:r>
              <a:rPr lang="cs-CZ" altLang="sk-SK" sz="2200" b="1" dirty="0"/>
              <a:t>příčinou je mutace v kódující sekvenci</a:t>
            </a:r>
          </a:p>
        </p:txBody>
      </p:sp>
      <p:sp>
        <p:nvSpPr>
          <p:cNvPr id="52228" name="Rectangle 4">
            <a:extLst>
              <a:ext uri="{FF2B5EF4-FFF2-40B4-BE49-F238E27FC236}">
                <a16:creationId xmlns:a16="http://schemas.microsoft.com/office/drawing/2014/main" id="{4A31F33A-C1C3-A1F0-56ED-5D5A10149980}"/>
              </a:ext>
            </a:extLst>
          </p:cNvPr>
          <p:cNvSpPr>
            <a:spLocks noGrp="1" noChangeArrowheads="1"/>
          </p:cNvSpPr>
          <p:nvPr>
            <p:ph type="body" sz="half" idx="2"/>
          </p:nvPr>
        </p:nvSpPr>
        <p:spPr>
          <a:xfrm>
            <a:off x="6647597" y="1914098"/>
            <a:ext cx="4875661" cy="5068888"/>
          </a:xfrm>
        </p:spPr>
        <p:txBody>
          <a:bodyPr>
            <a:noAutofit/>
          </a:bodyPr>
          <a:lstStyle/>
          <a:p>
            <a:pPr eaLnBrk="1" hangingPunct="1">
              <a:lnSpc>
                <a:spcPct val="80000"/>
              </a:lnSpc>
              <a:buFontTx/>
              <a:buNone/>
            </a:pPr>
            <a:r>
              <a:rPr lang="sk-SK" altLang="sk-SK" b="1" u="sng" dirty="0" err="1"/>
              <a:t>Talasémie</a:t>
            </a:r>
            <a:endParaRPr lang="sk-SK" altLang="sk-SK" b="1" u="sng" dirty="0"/>
          </a:p>
          <a:p>
            <a:pPr eaLnBrk="1" hangingPunct="1">
              <a:lnSpc>
                <a:spcPct val="80000"/>
              </a:lnSpc>
              <a:buFontTx/>
              <a:buNone/>
            </a:pPr>
            <a:r>
              <a:rPr lang="sk-SK" altLang="sk-SK" sz="2200" dirty="0"/>
              <a:t>(väčšinou zmena intenzity syntézy)</a:t>
            </a:r>
          </a:p>
          <a:p>
            <a:pPr eaLnBrk="1" hangingPunct="1">
              <a:lnSpc>
                <a:spcPct val="80000"/>
              </a:lnSpc>
              <a:buFontTx/>
              <a:buNone/>
            </a:pPr>
            <a:endParaRPr lang="sk-SK" altLang="sk-SK" sz="2200" dirty="0"/>
          </a:p>
          <a:p>
            <a:pPr eaLnBrk="1" hangingPunct="1">
              <a:lnSpc>
                <a:spcPct val="80000"/>
              </a:lnSpc>
            </a:pPr>
            <a:r>
              <a:rPr lang="sk-SK" altLang="sk-SK" sz="2200" b="1" dirty="0"/>
              <a:t>nulová tvorba </a:t>
            </a:r>
            <a:r>
              <a:rPr lang="sk-SK" altLang="sk-SK" sz="2200" b="1" dirty="0" err="1"/>
              <a:t>Hb</a:t>
            </a:r>
            <a:r>
              <a:rPr lang="sk-SK" altLang="sk-SK" sz="2200" b="1" dirty="0"/>
              <a:t> </a:t>
            </a:r>
            <a:r>
              <a:rPr lang="sk-SK" altLang="sk-SK" sz="2200" b="1" dirty="0" err="1"/>
              <a:t>polypeptidu</a:t>
            </a:r>
            <a:endParaRPr lang="sk-SK" altLang="sk-SK" sz="2200" b="1" dirty="0"/>
          </a:p>
          <a:p>
            <a:pPr eaLnBrk="1" hangingPunct="1">
              <a:lnSpc>
                <a:spcPct val="80000"/>
              </a:lnSpc>
            </a:pPr>
            <a:r>
              <a:rPr lang="sk-SK" altLang="sk-SK" sz="2200" b="1" dirty="0"/>
              <a:t>znížená tvorba </a:t>
            </a:r>
            <a:r>
              <a:rPr lang="sk-SK" altLang="sk-SK" sz="2200" b="1" dirty="0" err="1"/>
              <a:t>Hb</a:t>
            </a:r>
            <a:r>
              <a:rPr lang="sk-SK" altLang="sk-SK" sz="2200" b="1" dirty="0"/>
              <a:t> </a:t>
            </a:r>
            <a:r>
              <a:rPr lang="sk-SK" altLang="sk-SK" sz="2200" b="1" dirty="0" err="1"/>
              <a:t>polypeptidu</a:t>
            </a:r>
            <a:endParaRPr lang="sk-SK" altLang="sk-SK" sz="2200" b="1" dirty="0"/>
          </a:p>
          <a:p>
            <a:pPr eaLnBrk="1" hangingPunct="1">
              <a:lnSpc>
                <a:spcPct val="80000"/>
              </a:lnSpc>
            </a:pPr>
            <a:r>
              <a:rPr lang="sk-SK" altLang="sk-SK" sz="2200" b="1" dirty="0"/>
              <a:t>nevyvážená tvorba </a:t>
            </a:r>
            <a:r>
              <a:rPr lang="sk-SK" altLang="sk-SK" sz="2200" b="1" dirty="0" err="1"/>
              <a:t>polypeptidov</a:t>
            </a:r>
            <a:endParaRPr lang="sk-SK" altLang="sk-SK" sz="2200" b="1" dirty="0"/>
          </a:p>
          <a:p>
            <a:pPr eaLnBrk="1" hangingPunct="1">
              <a:lnSpc>
                <a:spcPct val="80000"/>
              </a:lnSpc>
            </a:pPr>
            <a:r>
              <a:rPr lang="sk-SK" altLang="sk-SK" sz="2200" b="1" dirty="0" err="1"/>
              <a:t>talasémie</a:t>
            </a:r>
            <a:r>
              <a:rPr lang="sk-SK" altLang="sk-SK" sz="2200" b="1" dirty="0"/>
              <a:t>:         alfa</a:t>
            </a:r>
          </a:p>
          <a:p>
            <a:pPr eaLnBrk="1" hangingPunct="1">
              <a:lnSpc>
                <a:spcPct val="80000"/>
              </a:lnSpc>
              <a:buFontTx/>
              <a:buNone/>
            </a:pPr>
            <a:r>
              <a:rPr lang="sk-SK" altLang="sk-SK" sz="2200" b="1" dirty="0"/>
              <a:t>	                            beta  </a:t>
            </a:r>
          </a:p>
          <a:p>
            <a:pPr>
              <a:lnSpc>
                <a:spcPct val="80000"/>
              </a:lnSpc>
            </a:pPr>
            <a:r>
              <a:rPr lang="sk-SK" altLang="sk-SK" sz="2200" b="1" dirty="0"/>
              <a:t>typy alel: „nula“ (</a:t>
            </a:r>
            <a:r>
              <a:rPr lang="el-GR" altLang="sk-SK" sz="2200" b="1" dirty="0">
                <a:cs typeface="Arial" panose="020B0604020202020204" pitchFamily="34" charset="0"/>
              </a:rPr>
              <a:t>α</a:t>
            </a:r>
            <a:r>
              <a:rPr lang="sk-SK" altLang="sk-SK" sz="2200" b="1" baseline="-25000" dirty="0">
                <a:cs typeface="Arial" panose="020B0604020202020204" pitchFamily="34" charset="0"/>
              </a:rPr>
              <a:t>0</a:t>
            </a:r>
            <a:r>
              <a:rPr lang="sk-SK" altLang="sk-SK" sz="2200" b="1" dirty="0">
                <a:cs typeface="Arial" panose="020B0604020202020204" pitchFamily="34" charset="0"/>
              </a:rPr>
              <a:t> alebo </a:t>
            </a:r>
            <a:r>
              <a:rPr lang="el-GR" altLang="sk-SK" sz="2200" b="1" dirty="0">
                <a:cs typeface="Arial" panose="020B0604020202020204" pitchFamily="34" charset="0"/>
              </a:rPr>
              <a:t>β</a:t>
            </a:r>
            <a:r>
              <a:rPr lang="sk-SK" altLang="sk-SK" sz="2200" b="1" baseline="-25000" dirty="0">
                <a:cs typeface="Arial" panose="020B0604020202020204" pitchFamily="34" charset="0"/>
              </a:rPr>
              <a:t>0</a:t>
            </a:r>
            <a:r>
              <a:rPr lang="sk-SK" altLang="sk-SK" sz="2200" b="1" dirty="0">
                <a:cs typeface="Arial" panose="020B0604020202020204" pitchFamily="34" charset="0"/>
              </a:rPr>
              <a:t>)</a:t>
            </a:r>
          </a:p>
          <a:p>
            <a:pPr eaLnBrk="1" hangingPunct="1">
              <a:lnSpc>
                <a:spcPct val="80000"/>
              </a:lnSpc>
              <a:buFontTx/>
              <a:buNone/>
            </a:pPr>
            <a:r>
              <a:rPr lang="sk-SK" altLang="sk-SK" sz="2200" b="1" dirty="0">
                <a:cs typeface="Arial" panose="020B0604020202020204" pitchFamily="34" charset="0"/>
              </a:rPr>
              <a:t>		       „plus“ (</a:t>
            </a:r>
            <a:r>
              <a:rPr lang="el-GR" altLang="sk-SK" sz="2200" b="1" dirty="0">
                <a:cs typeface="Arial" panose="020B0604020202020204" pitchFamily="34" charset="0"/>
              </a:rPr>
              <a:t>α</a:t>
            </a:r>
            <a:r>
              <a:rPr lang="sk-SK" altLang="sk-SK" sz="2200" b="1" dirty="0">
                <a:cs typeface="Arial" panose="020B0604020202020204" pitchFamily="34" charset="0"/>
              </a:rPr>
              <a:t>+ alebo </a:t>
            </a:r>
            <a:r>
              <a:rPr lang="el-GR" altLang="sk-SK" sz="2200" b="1" dirty="0">
                <a:cs typeface="Arial" panose="020B0604020202020204" pitchFamily="34" charset="0"/>
              </a:rPr>
              <a:t>β</a:t>
            </a:r>
            <a:r>
              <a:rPr lang="sk-SK" altLang="sk-SK" sz="2200" b="1" dirty="0">
                <a:cs typeface="Arial" panose="020B0604020202020204" pitchFamily="34" charset="0"/>
              </a:rPr>
              <a:t>+)</a:t>
            </a:r>
          </a:p>
          <a:p>
            <a:pPr>
              <a:lnSpc>
                <a:spcPct val="80000"/>
              </a:lnSpc>
            </a:pPr>
            <a:r>
              <a:rPr lang="sk-SK" altLang="sk-SK" sz="2200" b="1" dirty="0" err="1">
                <a:cs typeface="Arial" panose="020B0604020202020204" pitchFamily="34" charset="0"/>
              </a:rPr>
              <a:t>příčinou</a:t>
            </a:r>
            <a:r>
              <a:rPr lang="sk-SK" altLang="sk-SK" sz="2200" b="1" dirty="0">
                <a:cs typeface="Arial" panose="020B0604020202020204" pitchFamily="34" charset="0"/>
              </a:rPr>
              <a:t> je </a:t>
            </a:r>
            <a:r>
              <a:rPr lang="sk-SK" altLang="sk-SK" sz="2200" b="1" dirty="0" err="1">
                <a:cs typeface="Arial" panose="020B0604020202020204" pitchFamily="34" charset="0"/>
              </a:rPr>
              <a:t>najčastěji</a:t>
            </a:r>
            <a:r>
              <a:rPr lang="sk-SK" altLang="sk-SK" sz="2200" b="1" dirty="0">
                <a:cs typeface="Arial" panose="020B0604020202020204" pitchFamily="34" charset="0"/>
              </a:rPr>
              <a:t> </a:t>
            </a:r>
            <a:r>
              <a:rPr lang="sk-SK" altLang="sk-SK" sz="2200" b="1" dirty="0" err="1">
                <a:cs typeface="Arial" panose="020B0604020202020204" pitchFamily="34" charset="0"/>
              </a:rPr>
              <a:t>mutace</a:t>
            </a:r>
            <a:r>
              <a:rPr lang="sk-SK" altLang="sk-SK" sz="2200" b="1" dirty="0">
                <a:cs typeface="Arial" panose="020B0604020202020204" pitchFamily="34" charset="0"/>
              </a:rPr>
              <a:t> mimo </a:t>
            </a:r>
            <a:r>
              <a:rPr lang="sk-SK" altLang="sk-SK" sz="2200" b="1" dirty="0" err="1">
                <a:cs typeface="Arial" panose="020B0604020202020204" pitchFamily="34" charset="0"/>
              </a:rPr>
              <a:t>kódující</a:t>
            </a:r>
            <a:r>
              <a:rPr lang="sk-SK" altLang="sk-SK" sz="2200" b="1" dirty="0">
                <a:cs typeface="Arial" panose="020B0604020202020204" pitchFamily="34" charset="0"/>
              </a:rPr>
              <a:t> sekvencie</a:t>
            </a:r>
            <a:endParaRPr lang="el-GR" altLang="sk-SK" sz="2200" b="1" dirty="0">
              <a:cs typeface="Arial" panose="020B0604020202020204" pitchFamily="34" charset="0"/>
            </a:endParaRPr>
          </a:p>
          <a:p>
            <a:pPr eaLnBrk="1" hangingPunct="1">
              <a:lnSpc>
                <a:spcPct val="80000"/>
              </a:lnSpc>
              <a:buFontTx/>
              <a:buNone/>
            </a:pPr>
            <a:endParaRPr lang="en-US" altLang="sk-SK" sz="2200" dirty="0"/>
          </a:p>
        </p:txBody>
      </p:sp>
      <p:pic>
        <p:nvPicPr>
          <p:cNvPr id="52229" name="Picture 5" descr="sc">
            <a:hlinkClick r:id="rId3"/>
            <a:extLst>
              <a:ext uri="{FF2B5EF4-FFF2-40B4-BE49-F238E27FC236}">
                <a16:creationId xmlns:a16="http://schemas.microsoft.com/office/drawing/2014/main" id="{7FB9BC69-E2BA-555E-3CAE-D6D6B22A5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923" y="4653885"/>
            <a:ext cx="1529489" cy="193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806849D-4FEC-EE37-A025-4F78B5FBE8B8}"/>
              </a:ext>
            </a:extLst>
          </p:cNvPr>
          <p:cNvPicPr>
            <a:picLocks noChangeAspect="1"/>
          </p:cNvPicPr>
          <p:nvPr/>
        </p:nvPicPr>
        <p:blipFill>
          <a:blip r:embed="rId3"/>
          <a:stretch>
            <a:fillRect/>
          </a:stretch>
        </p:blipFill>
        <p:spPr>
          <a:xfrm>
            <a:off x="1441032" y="2087034"/>
            <a:ext cx="9534525" cy="3990975"/>
          </a:xfrm>
          <a:prstGeom prst="rect">
            <a:avLst/>
          </a:prstGeom>
        </p:spPr>
      </p:pic>
      <p:sp>
        <p:nvSpPr>
          <p:cNvPr id="54274" name="Rectangle 2">
            <a:extLst>
              <a:ext uri="{FF2B5EF4-FFF2-40B4-BE49-F238E27FC236}">
                <a16:creationId xmlns:a16="http://schemas.microsoft.com/office/drawing/2014/main" id="{9F1193E7-4694-EAF6-EF5D-044CE533DCF1}"/>
              </a:ext>
            </a:extLst>
          </p:cNvPr>
          <p:cNvSpPr>
            <a:spLocks noGrp="1" noChangeArrowheads="1"/>
          </p:cNvSpPr>
          <p:nvPr>
            <p:ph type="title"/>
          </p:nvPr>
        </p:nvSpPr>
        <p:spPr>
          <a:xfrm>
            <a:off x="838199" y="539359"/>
            <a:ext cx="10515600" cy="1325563"/>
          </a:xfrm>
        </p:spPr>
        <p:txBody>
          <a:bodyPr/>
          <a:lstStyle/>
          <a:p>
            <a:pPr algn="ctr" eaLnBrk="1" hangingPunct="1"/>
            <a:r>
              <a:rPr lang="sk-SK" altLang="sk-SK" sz="2400" dirty="0" err="1"/>
              <a:t>Mutace</a:t>
            </a:r>
            <a:r>
              <a:rPr lang="sk-SK" altLang="sk-SK" sz="2400" dirty="0"/>
              <a:t> Glu6Val (E6V) v beta-</a:t>
            </a:r>
            <a:r>
              <a:rPr lang="sk-SK" altLang="sk-SK" sz="2400" dirty="0" err="1"/>
              <a:t>globinovém</a:t>
            </a:r>
            <a:r>
              <a:rPr lang="sk-SK" altLang="sk-SK" sz="2400" dirty="0"/>
              <a:t> </a:t>
            </a:r>
            <a:r>
              <a:rPr lang="sk-SK" altLang="sk-SK" sz="2400" dirty="0" err="1"/>
              <a:t>genu</a:t>
            </a:r>
            <a:r>
              <a:rPr lang="sk-SK" altLang="sk-SK" sz="2400" dirty="0"/>
              <a:t> a </a:t>
            </a:r>
            <a:r>
              <a:rPr lang="sk-SK" altLang="sk-SK" sz="2400" dirty="0" err="1"/>
              <a:t>srpkovitá</a:t>
            </a:r>
            <a:r>
              <a:rPr lang="sk-SK" altLang="sk-SK" sz="2400" dirty="0"/>
              <a:t> anémie</a:t>
            </a:r>
            <a:endParaRPr lang="en-US" altLang="sk-SK" sz="2400" dirty="0"/>
          </a:p>
        </p:txBody>
      </p:sp>
      <p:sp>
        <p:nvSpPr>
          <p:cNvPr id="54277" name="Rectangle 5">
            <a:extLst>
              <a:ext uri="{FF2B5EF4-FFF2-40B4-BE49-F238E27FC236}">
                <a16:creationId xmlns:a16="http://schemas.microsoft.com/office/drawing/2014/main" id="{385D9A99-4CF2-E977-40AA-D0335BEC19C6}"/>
              </a:ext>
            </a:extLst>
          </p:cNvPr>
          <p:cNvSpPr>
            <a:spLocks noChangeArrowheads="1"/>
          </p:cNvSpPr>
          <p:nvPr/>
        </p:nvSpPr>
        <p:spPr bwMode="auto">
          <a:xfrm>
            <a:off x="8546612" y="3856255"/>
            <a:ext cx="2428946" cy="3113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70000"/>
              <a:buBlip>
                <a:blip r:embed="rId4"/>
              </a:buBlip>
              <a:defRPr sz="2400">
                <a:solidFill>
                  <a:srgbClr val="865000"/>
                </a:solidFill>
                <a:latin typeface="Franklin Gothic Medium" panose="020B0603020102020204" pitchFamily="34" charset="0"/>
              </a:defRPr>
            </a:lvl1pPr>
            <a:lvl2pPr marL="742950" indent="-285750">
              <a:spcBef>
                <a:spcPct val="20000"/>
              </a:spcBef>
              <a:buSzPct val="70000"/>
              <a:buChar char="–"/>
              <a:defRPr sz="2400">
                <a:solidFill>
                  <a:srgbClr val="865000"/>
                </a:solidFill>
                <a:latin typeface="Franklin Gothic Medium" panose="020B0603020102020204" pitchFamily="34" charset="0"/>
              </a:defRPr>
            </a:lvl2pPr>
            <a:lvl3pPr marL="1143000" indent="-228600">
              <a:spcBef>
                <a:spcPct val="20000"/>
              </a:spcBef>
              <a:buSzPct val="70000"/>
              <a:buChar char="•"/>
              <a:defRPr sz="2400">
                <a:solidFill>
                  <a:srgbClr val="865000"/>
                </a:solidFill>
                <a:latin typeface="Franklin Gothic Medium" panose="020B0603020102020204" pitchFamily="34" charset="0"/>
              </a:defRPr>
            </a:lvl3pPr>
            <a:lvl4pPr marL="1600200" indent="-228600">
              <a:spcBef>
                <a:spcPct val="20000"/>
              </a:spcBef>
              <a:buSzPct val="70000"/>
              <a:buChar char="–"/>
              <a:defRPr sz="2400">
                <a:solidFill>
                  <a:srgbClr val="865000"/>
                </a:solidFill>
                <a:latin typeface="Franklin Gothic Medium" panose="020B0603020102020204" pitchFamily="34" charset="0"/>
              </a:defRPr>
            </a:lvl4pPr>
            <a:lvl5pPr marL="2057400" indent="-228600">
              <a:spcBef>
                <a:spcPct val="20000"/>
              </a:spcBef>
              <a:buSzPct val="70000"/>
              <a:buChar char="»"/>
              <a:defRPr sz="2400">
                <a:solidFill>
                  <a:srgbClr val="865000"/>
                </a:solidFill>
                <a:latin typeface="Franklin Gothic Medium" panose="020B0603020102020204" pitchFamily="34" charset="0"/>
              </a:defRPr>
            </a:lvl5pPr>
            <a:lvl6pPr marL="25146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6pPr>
            <a:lvl7pPr marL="29718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7pPr>
            <a:lvl8pPr marL="34290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8pPr>
            <a:lvl9pPr marL="38862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9pPr>
          </a:lstStyle>
          <a:p>
            <a:pPr eaLnBrk="1" hangingPunct="1">
              <a:spcBef>
                <a:spcPct val="0"/>
              </a:spcBef>
              <a:buSzTx/>
              <a:buFontTx/>
              <a:buNone/>
            </a:pPr>
            <a:endParaRPr lang="sk-SK" altLang="sk-SK" sz="1800">
              <a:solidFill>
                <a:schemeClr val="tx1"/>
              </a:solidFill>
              <a:latin typeface="Arial" panose="020B0604020202020204" pitchFamily="34" charset="0"/>
            </a:endParaRPr>
          </a:p>
        </p:txBody>
      </p:sp>
      <p:sp>
        <p:nvSpPr>
          <p:cNvPr id="54278" name="Text Box 6">
            <a:extLst>
              <a:ext uri="{FF2B5EF4-FFF2-40B4-BE49-F238E27FC236}">
                <a16:creationId xmlns:a16="http://schemas.microsoft.com/office/drawing/2014/main" id="{40458D54-82F5-0B40-C878-02F4CBA7A6E3}"/>
              </a:ext>
            </a:extLst>
          </p:cNvPr>
          <p:cNvSpPr txBox="1">
            <a:spLocks noChangeArrowheads="1"/>
          </p:cNvSpPr>
          <p:nvPr/>
        </p:nvSpPr>
        <p:spPr bwMode="auto">
          <a:xfrm>
            <a:off x="8681691" y="3815312"/>
            <a:ext cx="24844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Blip>
                <a:blip r:embed="rId4"/>
              </a:buBlip>
              <a:defRPr sz="2400">
                <a:solidFill>
                  <a:srgbClr val="865000"/>
                </a:solidFill>
                <a:latin typeface="Franklin Gothic Medium" panose="020B0603020102020204" pitchFamily="34" charset="0"/>
              </a:defRPr>
            </a:lvl1pPr>
            <a:lvl2pPr marL="742950" indent="-285750">
              <a:spcBef>
                <a:spcPct val="20000"/>
              </a:spcBef>
              <a:buSzPct val="70000"/>
              <a:buChar char="–"/>
              <a:defRPr sz="2400">
                <a:solidFill>
                  <a:srgbClr val="865000"/>
                </a:solidFill>
                <a:latin typeface="Franklin Gothic Medium" panose="020B0603020102020204" pitchFamily="34" charset="0"/>
              </a:defRPr>
            </a:lvl2pPr>
            <a:lvl3pPr marL="1143000" indent="-228600">
              <a:spcBef>
                <a:spcPct val="20000"/>
              </a:spcBef>
              <a:buSzPct val="70000"/>
              <a:buChar char="•"/>
              <a:defRPr sz="2400">
                <a:solidFill>
                  <a:srgbClr val="865000"/>
                </a:solidFill>
                <a:latin typeface="Franklin Gothic Medium" panose="020B0603020102020204" pitchFamily="34" charset="0"/>
              </a:defRPr>
            </a:lvl3pPr>
            <a:lvl4pPr marL="1600200" indent="-228600">
              <a:spcBef>
                <a:spcPct val="20000"/>
              </a:spcBef>
              <a:buSzPct val="70000"/>
              <a:buChar char="–"/>
              <a:defRPr sz="2400">
                <a:solidFill>
                  <a:srgbClr val="865000"/>
                </a:solidFill>
                <a:latin typeface="Franklin Gothic Medium" panose="020B0603020102020204" pitchFamily="34" charset="0"/>
              </a:defRPr>
            </a:lvl4pPr>
            <a:lvl5pPr marL="2057400" indent="-228600">
              <a:spcBef>
                <a:spcPct val="20000"/>
              </a:spcBef>
              <a:buSzPct val="70000"/>
              <a:buChar char="»"/>
              <a:defRPr sz="2400">
                <a:solidFill>
                  <a:srgbClr val="865000"/>
                </a:solidFill>
                <a:latin typeface="Franklin Gothic Medium" panose="020B0603020102020204" pitchFamily="34" charset="0"/>
              </a:defRPr>
            </a:lvl5pPr>
            <a:lvl6pPr marL="25146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6pPr>
            <a:lvl7pPr marL="29718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7pPr>
            <a:lvl8pPr marL="34290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8pPr>
            <a:lvl9pPr marL="38862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9pPr>
          </a:lstStyle>
          <a:p>
            <a:pPr eaLnBrk="1" hangingPunct="1">
              <a:spcBef>
                <a:spcPct val="50000"/>
              </a:spcBef>
              <a:buSzTx/>
              <a:buFontTx/>
              <a:buNone/>
            </a:pPr>
            <a:r>
              <a:rPr lang="sk-SK" altLang="sk-SK" sz="1800" dirty="0" err="1">
                <a:solidFill>
                  <a:schemeClr val="tx1"/>
                </a:solidFill>
                <a:latin typeface="Arial" panose="020B0604020202020204" pitchFamily="34" charset="0"/>
              </a:rPr>
              <a:t>Normální</a:t>
            </a:r>
            <a:r>
              <a:rPr lang="sk-SK" altLang="sk-SK" sz="1800" dirty="0">
                <a:solidFill>
                  <a:schemeClr val="tx1"/>
                </a:solidFill>
                <a:latin typeface="Arial" panose="020B0604020202020204" pitchFamily="34" charset="0"/>
              </a:rPr>
              <a:t> erytrocyty</a:t>
            </a:r>
            <a:endParaRPr lang="en-US" altLang="sk-SK" sz="1800" dirty="0">
              <a:solidFill>
                <a:schemeClr val="tx1"/>
              </a:solidFill>
              <a:latin typeface="Arial" panose="020B0604020202020204" pitchFamily="34" charset="0"/>
            </a:endParaRPr>
          </a:p>
        </p:txBody>
      </p:sp>
      <p:sp>
        <p:nvSpPr>
          <p:cNvPr id="5" name="Rectangle 5">
            <a:extLst>
              <a:ext uri="{FF2B5EF4-FFF2-40B4-BE49-F238E27FC236}">
                <a16:creationId xmlns:a16="http://schemas.microsoft.com/office/drawing/2014/main" id="{A3738064-7668-AEEC-73B5-FB6E29BD9C13}"/>
              </a:ext>
            </a:extLst>
          </p:cNvPr>
          <p:cNvSpPr>
            <a:spLocks noChangeArrowheads="1"/>
          </p:cNvSpPr>
          <p:nvPr/>
        </p:nvSpPr>
        <p:spPr bwMode="auto">
          <a:xfrm>
            <a:off x="8546611" y="5807612"/>
            <a:ext cx="2428946" cy="3113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70000"/>
              <a:buBlip>
                <a:blip r:embed="rId4"/>
              </a:buBlip>
              <a:defRPr sz="2400">
                <a:solidFill>
                  <a:srgbClr val="865000"/>
                </a:solidFill>
                <a:latin typeface="Franklin Gothic Medium" panose="020B0603020102020204" pitchFamily="34" charset="0"/>
              </a:defRPr>
            </a:lvl1pPr>
            <a:lvl2pPr marL="742950" indent="-285750">
              <a:spcBef>
                <a:spcPct val="20000"/>
              </a:spcBef>
              <a:buSzPct val="70000"/>
              <a:buChar char="–"/>
              <a:defRPr sz="2400">
                <a:solidFill>
                  <a:srgbClr val="865000"/>
                </a:solidFill>
                <a:latin typeface="Franklin Gothic Medium" panose="020B0603020102020204" pitchFamily="34" charset="0"/>
              </a:defRPr>
            </a:lvl2pPr>
            <a:lvl3pPr marL="1143000" indent="-228600">
              <a:spcBef>
                <a:spcPct val="20000"/>
              </a:spcBef>
              <a:buSzPct val="70000"/>
              <a:buChar char="•"/>
              <a:defRPr sz="2400">
                <a:solidFill>
                  <a:srgbClr val="865000"/>
                </a:solidFill>
                <a:latin typeface="Franklin Gothic Medium" panose="020B0603020102020204" pitchFamily="34" charset="0"/>
              </a:defRPr>
            </a:lvl3pPr>
            <a:lvl4pPr marL="1600200" indent="-228600">
              <a:spcBef>
                <a:spcPct val="20000"/>
              </a:spcBef>
              <a:buSzPct val="70000"/>
              <a:buChar char="–"/>
              <a:defRPr sz="2400">
                <a:solidFill>
                  <a:srgbClr val="865000"/>
                </a:solidFill>
                <a:latin typeface="Franklin Gothic Medium" panose="020B0603020102020204" pitchFamily="34" charset="0"/>
              </a:defRPr>
            </a:lvl4pPr>
            <a:lvl5pPr marL="2057400" indent="-228600">
              <a:spcBef>
                <a:spcPct val="20000"/>
              </a:spcBef>
              <a:buSzPct val="70000"/>
              <a:buChar char="»"/>
              <a:defRPr sz="2400">
                <a:solidFill>
                  <a:srgbClr val="865000"/>
                </a:solidFill>
                <a:latin typeface="Franklin Gothic Medium" panose="020B0603020102020204" pitchFamily="34" charset="0"/>
              </a:defRPr>
            </a:lvl5pPr>
            <a:lvl6pPr marL="25146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6pPr>
            <a:lvl7pPr marL="29718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7pPr>
            <a:lvl8pPr marL="34290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8pPr>
            <a:lvl9pPr marL="38862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9pPr>
          </a:lstStyle>
          <a:p>
            <a:pPr eaLnBrk="1" hangingPunct="1">
              <a:spcBef>
                <a:spcPct val="0"/>
              </a:spcBef>
              <a:buSzTx/>
              <a:buFontTx/>
              <a:buNone/>
            </a:pPr>
            <a:endParaRPr lang="sk-SK" altLang="sk-SK" sz="1800">
              <a:solidFill>
                <a:schemeClr val="tx1"/>
              </a:solidFill>
              <a:latin typeface="Arial" panose="020B0604020202020204" pitchFamily="34" charset="0"/>
            </a:endParaRPr>
          </a:p>
        </p:txBody>
      </p:sp>
      <p:sp>
        <p:nvSpPr>
          <p:cNvPr id="54280" name="Text Box 8">
            <a:extLst>
              <a:ext uri="{FF2B5EF4-FFF2-40B4-BE49-F238E27FC236}">
                <a16:creationId xmlns:a16="http://schemas.microsoft.com/office/drawing/2014/main" id="{5133E5B3-BEA7-6B58-FF5D-810C1995F48E}"/>
              </a:ext>
            </a:extLst>
          </p:cNvPr>
          <p:cNvSpPr txBox="1">
            <a:spLocks noChangeArrowheads="1"/>
          </p:cNvSpPr>
          <p:nvPr/>
        </p:nvSpPr>
        <p:spPr bwMode="auto">
          <a:xfrm>
            <a:off x="8464723" y="5736761"/>
            <a:ext cx="33676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Blip>
                <a:blip r:embed="rId4"/>
              </a:buBlip>
              <a:defRPr sz="2400">
                <a:solidFill>
                  <a:srgbClr val="865000"/>
                </a:solidFill>
                <a:latin typeface="Franklin Gothic Medium" panose="020B0603020102020204" pitchFamily="34" charset="0"/>
              </a:defRPr>
            </a:lvl1pPr>
            <a:lvl2pPr marL="742950" indent="-285750">
              <a:spcBef>
                <a:spcPct val="20000"/>
              </a:spcBef>
              <a:buSzPct val="70000"/>
              <a:buChar char="–"/>
              <a:defRPr sz="2400">
                <a:solidFill>
                  <a:srgbClr val="865000"/>
                </a:solidFill>
                <a:latin typeface="Franklin Gothic Medium" panose="020B0603020102020204" pitchFamily="34" charset="0"/>
              </a:defRPr>
            </a:lvl2pPr>
            <a:lvl3pPr marL="1143000" indent="-228600">
              <a:spcBef>
                <a:spcPct val="20000"/>
              </a:spcBef>
              <a:buSzPct val="70000"/>
              <a:buChar char="•"/>
              <a:defRPr sz="2400">
                <a:solidFill>
                  <a:srgbClr val="865000"/>
                </a:solidFill>
                <a:latin typeface="Franklin Gothic Medium" panose="020B0603020102020204" pitchFamily="34" charset="0"/>
              </a:defRPr>
            </a:lvl3pPr>
            <a:lvl4pPr marL="1600200" indent="-228600">
              <a:spcBef>
                <a:spcPct val="20000"/>
              </a:spcBef>
              <a:buSzPct val="70000"/>
              <a:buChar char="–"/>
              <a:defRPr sz="2400">
                <a:solidFill>
                  <a:srgbClr val="865000"/>
                </a:solidFill>
                <a:latin typeface="Franklin Gothic Medium" panose="020B0603020102020204" pitchFamily="34" charset="0"/>
              </a:defRPr>
            </a:lvl4pPr>
            <a:lvl5pPr marL="2057400" indent="-228600">
              <a:spcBef>
                <a:spcPct val="20000"/>
              </a:spcBef>
              <a:buSzPct val="70000"/>
              <a:buChar char="»"/>
              <a:defRPr sz="2400">
                <a:solidFill>
                  <a:srgbClr val="865000"/>
                </a:solidFill>
                <a:latin typeface="Franklin Gothic Medium" panose="020B0603020102020204" pitchFamily="34" charset="0"/>
              </a:defRPr>
            </a:lvl5pPr>
            <a:lvl6pPr marL="25146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6pPr>
            <a:lvl7pPr marL="29718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7pPr>
            <a:lvl8pPr marL="34290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8pPr>
            <a:lvl9pPr marL="3886200" indent="-228600" eaLnBrk="0" fontAlgn="base" hangingPunct="0">
              <a:spcBef>
                <a:spcPct val="20000"/>
              </a:spcBef>
              <a:spcAft>
                <a:spcPct val="0"/>
              </a:spcAft>
              <a:buSzPct val="70000"/>
              <a:buChar char="»"/>
              <a:defRPr sz="2400">
                <a:solidFill>
                  <a:srgbClr val="865000"/>
                </a:solidFill>
                <a:latin typeface="Franklin Gothic Medium" panose="020B0603020102020204" pitchFamily="34" charset="0"/>
              </a:defRPr>
            </a:lvl9pPr>
          </a:lstStyle>
          <a:p>
            <a:pPr eaLnBrk="1" hangingPunct="1">
              <a:spcBef>
                <a:spcPct val="50000"/>
              </a:spcBef>
              <a:buSzTx/>
              <a:buFontTx/>
              <a:buNone/>
            </a:pPr>
            <a:r>
              <a:rPr lang="sk-SK" altLang="sk-SK" sz="2000" dirty="0" err="1">
                <a:solidFill>
                  <a:schemeClr val="tx1"/>
                </a:solidFill>
                <a:latin typeface="Arial" panose="020B0604020202020204" pitchFamily="34" charset="0"/>
              </a:rPr>
              <a:t>Kosáčikové</a:t>
            </a:r>
            <a:r>
              <a:rPr lang="sk-SK" altLang="sk-SK" sz="2000" dirty="0">
                <a:solidFill>
                  <a:schemeClr val="tx1"/>
                </a:solidFill>
                <a:latin typeface="Arial" panose="020B0604020202020204" pitchFamily="34" charset="0"/>
              </a:rPr>
              <a:t> erytrocyty </a:t>
            </a:r>
            <a:endParaRPr lang="en-US" altLang="sk-SK" sz="2000" dirty="0">
              <a:solidFill>
                <a:schemeClr val="tx1"/>
              </a:solidFill>
              <a:latin typeface="Arial" panose="020B0604020202020204" pitchFamily="3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59BD32-2C25-AA9F-493F-AFE2FFF79EB1}"/>
              </a:ext>
            </a:extLst>
          </p:cNvPr>
          <p:cNvSpPr>
            <a:spLocks noGrp="1"/>
          </p:cNvSpPr>
          <p:nvPr>
            <p:ph type="title"/>
          </p:nvPr>
        </p:nvSpPr>
        <p:spPr>
          <a:xfrm>
            <a:off x="838200" y="2289459"/>
            <a:ext cx="10515600" cy="1325563"/>
          </a:xfrm>
        </p:spPr>
        <p:txBody>
          <a:bodyPr/>
          <a:lstStyle/>
          <a:p>
            <a:pPr algn="ctr"/>
            <a:r>
              <a:rPr lang="cs-CZ" u="sng" dirty="0" err="1">
                <a:solidFill>
                  <a:srgbClr val="92D050"/>
                </a:solidFill>
              </a:rPr>
              <a:t>Mikrodeleční</a:t>
            </a:r>
            <a:r>
              <a:rPr lang="cs-CZ" u="sng" dirty="0">
                <a:solidFill>
                  <a:srgbClr val="92D050"/>
                </a:solidFill>
              </a:rPr>
              <a:t> syndromy</a:t>
            </a:r>
          </a:p>
        </p:txBody>
      </p:sp>
    </p:spTree>
    <p:extLst>
      <p:ext uri="{BB962C8B-B14F-4D97-AF65-F5344CB8AC3E}">
        <p14:creationId xmlns:p14="http://schemas.microsoft.com/office/powerpoint/2010/main" val="1906309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8B8573-6F8B-4586-DE70-690CFD4080AA}"/>
              </a:ext>
            </a:extLst>
          </p:cNvPr>
          <p:cNvSpPr>
            <a:spLocks noGrp="1"/>
          </p:cNvSpPr>
          <p:nvPr>
            <p:ph type="title"/>
          </p:nvPr>
        </p:nvSpPr>
        <p:spPr>
          <a:xfrm>
            <a:off x="838200" y="477419"/>
            <a:ext cx="10515600" cy="1325563"/>
          </a:xfrm>
        </p:spPr>
        <p:txBody>
          <a:bodyPr/>
          <a:lstStyle/>
          <a:p>
            <a:r>
              <a:rPr lang="cs-CZ" u="sng" dirty="0" err="1">
                <a:solidFill>
                  <a:srgbClr val="92D050"/>
                </a:solidFill>
              </a:rPr>
              <a:t>Angelmanův</a:t>
            </a:r>
            <a:r>
              <a:rPr lang="cs-CZ" u="sng" dirty="0">
                <a:solidFill>
                  <a:srgbClr val="92D050"/>
                </a:solidFill>
              </a:rPr>
              <a:t> syndrom</a:t>
            </a:r>
          </a:p>
        </p:txBody>
      </p:sp>
      <p:sp>
        <p:nvSpPr>
          <p:cNvPr id="3" name="Zástupný obsah 2">
            <a:extLst>
              <a:ext uri="{FF2B5EF4-FFF2-40B4-BE49-F238E27FC236}">
                <a16:creationId xmlns:a16="http://schemas.microsoft.com/office/drawing/2014/main" id="{E9A05BDD-2FB8-7EE9-B348-7D3555C3D23B}"/>
              </a:ext>
            </a:extLst>
          </p:cNvPr>
          <p:cNvSpPr>
            <a:spLocks noGrp="1"/>
          </p:cNvSpPr>
          <p:nvPr>
            <p:ph idx="1"/>
          </p:nvPr>
        </p:nvSpPr>
        <p:spPr>
          <a:xfrm>
            <a:off x="838200" y="2141537"/>
            <a:ext cx="10515600" cy="4351338"/>
          </a:xfrm>
        </p:spPr>
        <p:txBody>
          <a:bodyPr/>
          <a:lstStyle/>
          <a:p>
            <a:r>
              <a:rPr lang="cs-CZ" dirty="0"/>
              <a:t>„happy </a:t>
            </a:r>
            <a:r>
              <a:rPr lang="cs-CZ" dirty="0" err="1"/>
              <a:t>puppet</a:t>
            </a:r>
            <a:r>
              <a:rPr lang="cs-CZ" dirty="0"/>
              <a:t> syndrome“</a:t>
            </a:r>
          </a:p>
          <a:p>
            <a:r>
              <a:rPr lang="cs-CZ" dirty="0" err="1"/>
              <a:t>del</a:t>
            </a:r>
            <a:r>
              <a:rPr lang="cs-CZ" dirty="0"/>
              <a:t> 15q</a:t>
            </a:r>
          </a:p>
          <a:p>
            <a:r>
              <a:rPr lang="cs-CZ" dirty="0"/>
              <a:t>1 : 15 000 </a:t>
            </a:r>
          </a:p>
          <a:p>
            <a:r>
              <a:rPr lang="cs-CZ" dirty="0"/>
              <a:t>Strukturální aberace (de novo </a:t>
            </a:r>
            <a:r>
              <a:rPr lang="cs-CZ" dirty="0" err="1"/>
              <a:t>mikrodelece</a:t>
            </a:r>
            <a:r>
              <a:rPr lang="cs-CZ" dirty="0"/>
              <a:t> - chromozom 15q)</a:t>
            </a:r>
          </a:p>
          <a:p>
            <a:r>
              <a:rPr lang="cs-CZ" dirty="0"/>
              <a:t>Symptomy: od prvního roku života retardace růstu, zejména lebky (</a:t>
            </a:r>
            <a:r>
              <a:rPr lang="cs-CZ" dirty="0" err="1"/>
              <a:t>mikrobrachycefalie</a:t>
            </a:r>
            <a:r>
              <a:rPr lang="cs-CZ" dirty="0"/>
              <a:t>), hluboce vsazené oči, široký rozestup mezi zuby, svalová hypoplazie, poruchy pigmentace, velký jazyk, slintání, strnulá chůze, mentální retardace (různé stupně, většinou těžká) tváře</a:t>
            </a:r>
          </a:p>
        </p:txBody>
      </p:sp>
      <p:pic>
        <p:nvPicPr>
          <p:cNvPr id="5" name="Obrázok 2">
            <a:extLst>
              <a:ext uri="{FF2B5EF4-FFF2-40B4-BE49-F238E27FC236}">
                <a16:creationId xmlns:a16="http://schemas.microsoft.com/office/drawing/2014/main" id="{4C44FA64-F4E8-4585-FAB6-15DB1A4B4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490" y="689579"/>
            <a:ext cx="4161310" cy="2453067"/>
          </a:xfrm>
          <a:prstGeom prst="rect">
            <a:avLst/>
          </a:prstGeom>
        </p:spPr>
      </p:pic>
    </p:spTree>
    <p:extLst>
      <p:ext uri="{BB962C8B-B14F-4D97-AF65-F5344CB8AC3E}">
        <p14:creationId xmlns:p14="http://schemas.microsoft.com/office/powerpoint/2010/main" val="52166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AD5086-BC1B-4680-51C7-DCE83075F0B3}"/>
              </a:ext>
            </a:extLst>
          </p:cNvPr>
          <p:cNvSpPr>
            <a:spLocks noGrp="1"/>
          </p:cNvSpPr>
          <p:nvPr>
            <p:ph type="title"/>
          </p:nvPr>
        </p:nvSpPr>
        <p:spPr/>
        <p:txBody>
          <a:bodyPr/>
          <a:lstStyle/>
          <a:p>
            <a:r>
              <a:rPr lang="cs-CZ" u="sng" dirty="0" err="1">
                <a:solidFill>
                  <a:srgbClr val="92D050"/>
                </a:solidFill>
              </a:rPr>
              <a:t>DiGergeův</a:t>
            </a:r>
            <a:r>
              <a:rPr lang="cs-CZ" u="sng" dirty="0">
                <a:solidFill>
                  <a:srgbClr val="92D050"/>
                </a:solidFill>
              </a:rPr>
              <a:t> syndrom </a:t>
            </a:r>
          </a:p>
        </p:txBody>
      </p:sp>
      <p:sp>
        <p:nvSpPr>
          <p:cNvPr id="3" name="Zástupný obsah 2">
            <a:extLst>
              <a:ext uri="{FF2B5EF4-FFF2-40B4-BE49-F238E27FC236}">
                <a16:creationId xmlns:a16="http://schemas.microsoft.com/office/drawing/2014/main" id="{AD0B30EE-C58D-4C3A-8A15-B9922470A26C}"/>
              </a:ext>
            </a:extLst>
          </p:cNvPr>
          <p:cNvSpPr>
            <a:spLocks noGrp="1"/>
          </p:cNvSpPr>
          <p:nvPr>
            <p:ph idx="1"/>
          </p:nvPr>
        </p:nvSpPr>
        <p:spPr/>
        <p:txBody>
          <a:bodyPr>
            <a:normAutofit lnSpcReduction="10000"/>
          </a:bodyPr>
          <a:lstStyle/>
          <a:p>
            <a:r>
              <a:rPr lang="cs-CZ" dirty="0"/>
              <a:t>Strukturální aberace (</a:t>
            </a:r>
            <a:r>
              <a:rPr lang="cs-CZ" dirty="0" err="1"/>
              <a:t>mikrodelece</a:t>
            </a:r>
            <a:r>
              <a:rPr lang="cs-CZ" dirty="0"/>
              <a:t> chromozom 22q)</a:t>
            </a:r>
          </a:p>
          <a:p>
            <a:r>
              <a:rPr lang="cs-CZ" dirty="0"/>
              <a:t>1 : 4 000 </a:t>
            </a:r>
          </a:p>
          <a:p>
            <a:r>
              <a:rPr lang="cs-CZ" dirty="0"/>
              <a:t>Symptomy: rozštěp patra, malý vzrůst, skolióza, hypotonie, hypoplazie brzlíku, vrozené srdeční vady, </a:t>
            </a:r>
            <a:r>
              <a:rPr lang="cs-CZ" dirty="0" err="1"/>
              <a:t>hypokalcinémie</a:t>
            </a:r>
            <a:r>
              <a:rPr lang="cs-CZ" dirty="0"/>
              <a:t>, psychomotorická retardace, zubní anomálie, malformace ušního boltce (malé až těžké), </a:t>
            </a:r>
            <a:r>
              <a:rPr lang="cs-CZ" dirty="0" err="1"/>
              <a:t>nízkopoložené</a:t>
            </a:r>
            <a:r>
              <a:rPr lang="cs-CZ" dirty="0"/>
              <a:t> ušní boltce, </a:t>
            </a:r>
            <a:r>
              <a:rPr lang="cs-CZ" dirty="0" err="1"/>
              <a:t>hypertelorismus</a:t>
            </a:r>
            <a:r>
              <a:rPr lang="cs-CZ" dirty="0"/>
              <a:t>, </a:t>
            </a:r>
            <a:r>
              <a:rPr lang="cs-CZ" dirty="0" err="1"/>
              <a:t>Fallotova</a:t>
            </a:r>
            <a:r>
              <a:rPr lang="cs-CZ" dirty="0"/>
              <a:t> </a:t>
            </a:r>
            <a:r>
              <a:rPr lang="cs-CZ" dirty="0" err="1"/>
              <a:t>tretalogie</a:t>
            </a:r>
            <a:r>
              <a:rPr lang="cs-CZ" dirty="0"/>
              <a:t> (kombinací čtyř vrozených abnormalit, které zahrnují defekt komorového septa, stenózu plicní chlopně, nesprávné umístění aorty a hypertrofii pravé komory), </a:t>
            </a:r>
            <a:r>
              <a:rPr lang="cs-CZ" dirty="0" err="1"/>
              <a:t>Truncus</a:t>
            </a:r>
            <a:r>
              <a:rPr lang="cs-CZ" dirty="0"/>
              <a:t> </a:t>
            </a:r>
            <a:r>
              <a:rPr lang="cs-CZ" dirty="0" err="1"/>
              <a:t>arteriosis</a:t>
            </a:r>
            <a:r>
              <a:rPr lang="cs-CZ" dirty="0"/>
              <a:t> (defekt komorového septa – jedna velká céva vede ze srdce namísto dvou samostatných cév a mezi komorami se nachází díra).</a:t>
            </a:r>
          </a:p>
        </p:txBody>
      </p:sp>
    </p:spTree>
    <p:extLst>
      <p:ext uri="{BB962C8B-B14F-4D97-AF65-F5344CB8AC3E}">
        <p14:creationId xmlns:p14="http://schemas.microsoft.com/office/powerpoint/2010/main" val="3398288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obsahu 6">
            <a:extLst>
              <a:ext uri="{FF2B5EF4-FFF2-40B4-BE49-F238E27FC236}">
                <a16:creationId xmlns:a16="http://schemas.microsoft.com/office/drawing/2014/main" id="{0290930D-E4C8-8B5B-27F6-62695ADD3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01" y="652462"/>
            <a:ext cx="5061098" cy="5646396"/>
          </a:xfrm>
          <a:prstGeom prst="rect">
            <a:avLst/>
          </a:prstGeom>
        </p:spPr>
      </p:pic>
      <p:pic>
        <p:nvPicPr>
          <p:cNvPr id="5" name="Obrázek 4">
            <a:extLst>
              <a:ext uri="{FF2B5EF4-FFF2-40B4-BE49-F238E27FC236}">
                <a16:creationId xmlns:a16="http://schemas.microsoft.com/office/drawing/2014/main" id="{FB3B6DB8-1F60-54D4-5753-791D7002A99D}"/>
              </a:ext>
            </a:extLst>
          </p:cNvPr>
          <p:cNvPicPr>
            <a:picLocks noChangeAspect="1"/>
          </p:cNvPicPr>
          <p:nvPr/>
        </p:nvPicPr>
        <p:blipFill>
          <a:blip r:embed="rId3"/>
          <a:stretch>
            <a:fillRect/>
          </a:stretch>
        </p:blipFill>
        <p:spPr>
          <a:xfrm>
            <a:off x="5407099" y="673727"/>
            <a:ext cx="6438900" cy="5553075"/>
          </a:xfrm>
          <a:prstGeom prst="rect">
            <a:avLst/>
          </a:prstGeom>
        </p:spPr>
      </p:pic>
    </p:spTree>
    <p:extLst>
      <p:ext uri="{BB962C8B-B14F-4D97-AF65-F5344CB8AC3E}">
        <p14:creationId xmlns:p14="http://schemas.microsoft.com/office/powerpoint/2010/main" val="1936955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39098F2-4677-98C6-3542-4BA1D56BCE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5116" y="1034866"/>
            <a:ext cx="10001767" cy="4430270"/>
          </a:xfrm>
          <a:prstGeom prst="rect">
            <a:avLst/>
          </a:prstGeom>
          <a:noFill/>
          <a:ln>
            <a:noFill/>
          </a:ln>
        </p:spPr>
      </p:pic>
      <p:sp>
        <p:nvSpPr>
          <p:cNvPr id="3" name="TextovéPole 2">
            <a:extLst>
              <a:ext uri="{FF2B5EF4-FFF2-40B4-BE49-F238E27FC236}">
                <a16:creationId xmlns:a16="http://schemas.microsoft.com/office/drawing/2014/main" id="{8C01C5D0-EF11-24D2-1F07-4D78BD67E8D0}"/>
              </a:ext>
            </a:extLst>
          </p:cNvPr>
          <p:cNvSpPr txBox="1"/>
          <p:nvPr/>
        </p:nvSpPr>
        <p:spPr>
          <a:xfrm>
            <a:off x="3241860" y="5801869"/>
            <a:ext cx="5331396" cy="369332"/>
          </a:xfrm>
          <a:prstGeom prst="rect">
            <a:avLst/>
          </a:prstGeom>
          <a:noFill/>
        </p:spPr>
        <p:txBody>
          <a:bodyPr wrap="none" rtlCol="0">
            <a:spAutoFit/>
          </a:bodyPr>
          <a:lstStyle/>
          <a:p>
            <a:r>
              <a:rPr lang="sk-SK" sz="1800" dirty="0" err="1">
                <a:effectLst/>
                <a:latin typeface="Calibri" panose="020F0502020204030204" pitchFamily="34" charset="0"/>
                <a:ea typeface="Calibri" panose="020F0502020204030204" pitchFamily="34" charset="0"/>
                <a:cs typeface="Times New Roman" panose="02020603050405020304" pitchFamily="18" charset="0"/>
              </a:rPr>
              <a:t>Fallotova</a:t>
            </a:r>
            <a:r>
              <a:rPr lang="sk-SK" sz="1800" dirty="0">
                <a:effectLst/>
                <a:latin typeface="Calibri" panose="020F0502020204030204" pitchFamily="34" charset="0"/>
                <a:ea typeface="Calibri" panose="020F0502020204030204" pitchFamily="34" charset="0"/>
                <a:cs typeface="Times New Roman" panose="02020603050405020304" pitchFamily="18" charset="0"/>
              </a:rPr>
              <a:t>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tertalogie</a:t>
            </a:r>
            <a:r>
              <a:rPr lang="sk-SK" sz="1800" dirty="0">
                <a:effectLst/>
                <a:latin typeface="Calibri" panose="020F0502020204030204" pitchFamily="34" charset="0"/>
                <a:ea typeface="Calibri" panose="020F0502020204030204" pitchFamily="34" charset="0"/>
                <a:cs typeface="Times New Roman" panose="02020603050405020304" pitchFamily="18" charset="0"/>
              </a:rPr>
              <a:t>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vlevo</a:t>
            </a:r>
            <a:r>
              <a:rPr lang="sk-SK" sz="1800" dirty="0">
                <a:effectLst/>
                <a:latin typeface="Calibri" panose="020F0502020204030204" pitchFamily="34" charset="0"/>
                <a:ea typeface="Calibri" panose="020F0502020204030204" pitchFamily="34" charset="0"/>
                <a:cs typeface="Times New Roman" panose="02020603050405020304" pitchFamily="18" charset="0"/>
              </a:rPr>
              <a:t>) a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truncus</a:t>
            </a:r>
            <a:r>
              <a:rPr lang="sk-SK" sz="1800" dirty="0">
                <a:effectLst/>
                <a:latin typeface="Calibri" panose="020F0502020204030204" pitchFamily="34" charset="0"/>
                <a:ea typeface="Calibri" panose="020F0502020204030204" pitchFamily="34" charset="0"/>
                <a:cs typeface="Times New Roman" panose="02020603050405020304" pitchFamily="18" charset="0"/>
              </a:rPr>
              <a:t> </a:t>
            </a:r>
            <a:r>
              <a:rPr lang="sk-SK" sz="1800" dirty="0" err="1">
                <a:effectLst/>
                <a:latin typeface="Calibri" panose="020F0502020204030204" pitchFamily="34" charset="0"/>
                <a:ea typeface="Calibri" panose="020F0502020204030204" pitchFamily="34" charset="0"/>
                <a:cs typeface="Times New Roman" panose="02020603050405020304" pitchFamily="18" charset="0"/>
              </a:rPr>
              <a:t>arteriosis</a:t>
            </a:r>
            <a:r>
              <a:rPr lang="sk-SK" sz="1800" dirty="0">
                <a:effectLst/>
                <a:latin typeface="Calibri" panose="020F0502020204030204" pitchFamily="34" charset="0"/>
                <a:ea typeface="Calibri" panose="020F0502020204030204" pitchFamily="34" charset="0"/>
                <a:cs typeface="Times New Roman" panose="02020603050405020304" pitchFamily="18" charset="0"/>
              </a:rPr>
              <a:t> (vpravo)</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71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9E9993-1329-CFAA-A6E0-39C8E720F1A1}"/>
              </a:ext>
            </a:extLst>
          </p:cNvPr>
          <p:cNvSpPr>
            <a:spLocks noGrp="1"/>
          </p:cNvSpPr>
          <p:nvPr>
            <p:ph type="title"/>
          </p:nvPr>
        </p:nvSpPr>
        <p:spPr>
          <a:xfrm>
            <a:off x="838200" y="799139"/>
            <a:ext cx="10515600" cy="1325563"/>
          </a:xfrm>
        </p:spPr>
        <p:txBody>
          <a:bodyPr/>
          <a:lstStyle/>
          <a:p>
            <a:r>
              <a:rPr lang="cs-CZ" u="sng" dirty="0" err="1">
                <a:solidFill>
                  <a:srgbClr val="92D050"/>
                </a:solidFill>
              </a:rPr>
              <a:t>Cri</a:t>
            </a:r>
            <a:r>
              <a:rPr lang="cs-CZ" u="sng" dirty="0">
                <a:solidFill>
                  <a:srgbClr val="92D050"/>
                </a:solidFill>
              </a:rPr>
              <a:t>-</a:t>
            </a:r>
            <a:r>
              <a:rPr lang="cs-CZ" u="sng" dirty="0" err="1">
                <a:solidFill>
                  <a:srgbClr val="92D050"/>
                </a:solidFill>
              </a:rPr>
              <a:t>du</a:t>
            </a:r>
            <a:r>
              <a:rPr lang="cs-CZ" u="sng" dirty="0">
                <a:solidFill>
                  <a:srgbClr val="92D050"/>
                </a:solidFill>
              </a:rPr>
              <a:t>-chat syndrom</a:t>
            </a:r>
          </a:p>
        </p:txBody>
      </p:sp>
      <p:sp>
        <p:nvSpPr>
          <p:cNvPr id="3" name="Zástupný obsah 2">
            <a:extLst>
              <a:ext uri="{FF2B5EF4-FFF2-40B4-BE49-F238E27FC236}">
                <a16:creationId xmlns:a16="http://schemas.microsoft.com/office/drawing/2014/main" id="{75F878F9-FDFF-C48C-FD53-6C85D94E3CEF}"/>
              </a:ext>
            </a:extLst>
          </p:cNvPr>
          <p:cNvSpPr>
            <a:spLocks noGrp="1"/>
          </p:cNvSpPr>
          <p:nvPr>
            <p:ph idx="1"/>
          </p:nvPr>
        </p:nvSpPr>
        <p:spPr>
          <a:xfrm>
            <a:off x="838200" y="2676229"/>
            <a:ext cx="10515600" cy="3299268"/>
          </a:xfrm>
        </p:spPr>
        <p:txBody>
          <a:bodyPr/>
          <a:lstStyle/>
          <a:p>
            <a:r>
              <a:rPr lang="cs-CZ" dirty="0"/>
              <a:t>(úplná nebo částečná delece chromozom 5p)</a:t>
            </a:r>
          </a:p>
          <a:p>
            <a:r>
              <a:rPr lang="cs-CZ" dirty="0"/>
              <a:t>1 : 20 000 – 50 000 </a:t>
            </a:r>
          </a:p>
          <a:p>
            <a:r>
              <a:rPr lang="cs-CZ" dirty="0"/>
              <a:t>↑ u </a:t>
            </a:r>
            <a:r>
              <a:rPr lang="cs-CZ" dirty="0" err="1"/>
              <a:t>žien</a:t>
            </a:r>
            <a:r>
              <a:rPr lang="cs-CZ" dirty="0"/>
              <a:t> </a:t>
            </a:r>
          </a:p>
          <a:p>
            <a:r>
              <a:rPr lang="cs-CZ" dirty="0"/>
              <a:t>Symptomy: porucha v hrtanu (pláč jako kočka), asymetrie a </a:t>
            </a:r>
            <a:r>
              <a:rPr lang="cs-CZ" dirty="0" err="1"/>
              <a:t>hyperpigmentace</a:t>
            </a:r>
            <a:r>
              <a:rPr lang="cs-CZ" dirty="0"/>
              <a:t> obličeje, ageneze zubů, mikrocefalie, brachycefalie, </a:t>
            </a:r>
            <a:r>
              <a:rPr lang="cs-CZ" dirty="0" err="1"/>
              <a:t>prominující</a:t>
            </a:r>
            <a:r>
              <a:rPr lang="cs-CZ" dirty="0"/>
              <a:t>, rozštěp rtů a patra, malá spodní čelist, nízko nasedající ušní boltce</a:t>
            </a:r>
          </a:p>
        </p:txBody>
      </p:sp>
      <p:pic>
        <p:nvPicPr>
          <p:cNvPr id="4" name="Zástupný symbol obsahu 1">
            <a:extLst>
              <a:ext uri="{FF2B5EF4-FFF2-40B4-BE49-F238E27FC236}">
                <a16:creationId xmlns:a16="http://schemas.microsoft.com/office/drawing/2014/main" id="{93CCADB6-D763-92D0-EF3D-2293D1781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092" y="0"/>
            <a:ext cx="4389908" cy="2939362"/>
          </a:xfrm>
          <a:prstGeom prst="rect">
            <a:avLst/>
          </a:prstGeom>
        </p:spPr>
      </p:pic>
    </p:spTree>
    <p:extLst>
      <p:ext uri="{BB962C8B-B14F-4D97-AF65-F5344CB8AC3E}">
        <p14:creationId xmlns:p14="http://schemas.microsoft.com/office/powerpoint/2010/main" val="344255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6" descr="http://www.mun.ca/biology/scarr/iGen3_16_04_Figure-L.jpg">
            <a:extLst>
              <a:ext uri="{FF2B5EF4-FFF2-40B4-BE49-F238E27FC236}">
                <a16:creationId xmlns:a16="http://schemas.microsoft.com/office/drawing/2014/main" id="{AEC95EE8-10AB-45E1-F63A-A9C48C5E920B}"/>
              </a:ext>
            </a:extLst>
          </p:cNvPr>
          <p:cNvPicPr>
            <a:picLocks noChangeAspect="1" noChangeArrowheads="1"/>
          </p:cNvPicPr>
          <p:nvPr/>
        </p:nvPicPr>
        <p:blipFill>
          <a:blip r:embed="rId2" cstate="print"/>
          <a:stretch>
            <a:fillRect/>
          </a:stretch>
        </p:blipFill>
        <p:spPr bwMode="auto">
          <a:xfrm>
            <a:off x="643467" y="770890"/>
            <a:ext cx="10905066" cy="5316219"/>
          </a:xfrm>
          <a:prstGeom prst="rect">
            <a:avLst/>
          </a:prstGeom>
          <a:noFill/>
        </p:spPr>
      </p:pic>
    </p:spTree>
    <p:extLst>
      <p:ext uri="{BB962C8B-B14F-4D97-AF65-F5344CB8AC3E}">
        <p14:creationId xmlns:p14="http://schemas.microsoft.com/office/powerpoint/2010/main" val="307433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D465ED-DA0A-6F62-3A0F-5F8020025106}"/>
              </a:ext>
            </a:extLst>
          </p:cNvPr>
          <p:cNvSpPr>
            <a:spLocks noGrp="1"/>
          </p:cNvSpPr>
          <p:nvPr>
            <p:ph type="title"/>
          </p:nvPr>
        </p:nvSpPr>
        <p:spPr>
          <a:xfrm>
            <a:off x="838200" y="587909"/>
            <a:ext cx="10515600" cy="1325563"/>
          </a:xfrm>
        </p:spPr>
        <p:txBody>
          <a:bodyPr>
            <a:normAutofit/>
          </a:bodyPr>
          <a:lstStyle/>
          <a:p>
            <a:r>
              <a:rPr lang="cs-CZ" u="sng" dirty="0">
                <a:solidFill>
                  <a:srgbClr val="92D050"/>
                </a:solidFill>
              </a:rPr>
              <a:t>Úvod do genetiky</a:t>
            </a:r>
          </a:p>
        </p:txBody>
      </p:sp>
      <p:sp>
        <p:nvSpPr>
          <p:cNvPr id="3" name="Zástupný obsah 2">
            <a:extLst>
              <a:ext uri="{FF2B5EF4-FFF2-40B4-BE49-F238E27FC236}">
                <a16:creationId xmlns:a16="http://schemas.microsoft.com/office/drawing/2014/main" id="{5C4C16D9-7A5E-2265-6D0D-A85E5AA6F38C}"/>
              </a:ext>
            </a:extLst>
          </p:cNvPr>
          <p:cNvSpPr>
            <a:spLocks noGrp="1"/>
          </p:cNvSpPr>
          <p:nvPr>
            <p:ph idx="1"/>
          </p:nvPr>
        </p:nvSpPr>
        <p:spPr>
          <a:xfrm>
            <a:off x="838200" y="2293839"/>
            <a:ext cx="10515600" cy="3393647"/>
          </a:xfrm>
        </p:spPr>
        <p:txBody>
          <a:bodyPr/>
          <a:lstStyle/>
          <a:p>
            <a:r>
              <a:rPr lang="cs-CZ" dirty="0">
                <a:solidFill>
                  <a:schemeClr val="tx1">
                    <a:lumMod val="75000"/>
                  </a:schemeClr>
                </a:solidFill>
              </a:rPr>
              <a:t>Počet ch u člověka</a:t>
            </a:r>
          </a:p>
          <a:p>
            <a:r>
              <a:rPr lang="cs-CZ" b="1" u="sng" dirty="0"/>
              <a:t>Porovnání s jinými druhy</a:t>
            </a:r>
          </a:p>
          <a:p>
            <a:r>
              <a:rPr lang="cs-CZ" dirty="0">
                <a:solidFill>
                  <a:schemeClr val="tx1">
                    <a:lumMod val="75000"/>
                  </a:schemeClr>
                </a:solidFill>
              </a:rPr>
              <a:t>Struktura GI</a:t>
            </a:r>
          </a:p>
          <a:p>
            <a:r>
              <a:rPr lang="cs-CZ" dirty="0">
                <a:solidFill>
                  <a:schemeClr val="tx1">
                    <a:lumMod val="75000"/>
                  </a:schemeClr>
                </a:solidFill>
              </a:rPr>
              <a:t>Význam GI</a:t>
            </a:r>
          </a:p>
          <a:p>
            <a:r>
              <a:rPr lang="cs-CZ" dirty="0">
                <a:solidFill>
                  <a:schemeClr val="tx1">
                    <a:lumMod val="75000"/>
                  </a:schemeClr>
                </a:solidFill>
              </a:rPr>
              <a:t>Vztah genetika vs prostředí</a:t>
            </a:r>
          </a:p>
          <a:p>
            <a:r>
              <a:rPr lang="cs-CZ" dirty="0">
                <a:solidFill>
                  <a:schemeClr val="tx1">
                    <a:lumMod val="75000"/>
                  </a:schemeClr>
                </a:solidFill>
              </a:rPr>
              <a:t>Variabilita</a:t>
            </a:r>
          </a:p>
        </p:txBody>
      </p:sp>
      <p:pic>
        <p:nvPicPr>
          <p:cNvPr id="5" name="Obrázek 4">
            <a:extLst>
              <a:ext uri="{FF2B5EF4-FFF2-40B4-BE49-F238E27FC236}">
                <a16:creationId xmlns:a16="http://schemas.microsoft.com/office/drawing/2014/main" id="{AB9B0058-5BBD-3740-DF21-952CC599A6E5}"/>
              </a:ext>
            </a:extLst>
          </p:cNvPr>
          <p:cNvPicPr>
            <a:picLocks noChangeAspect="1"/>
          </p:cNvPicPr>
          <p:nvPr/>
        </p:nvPicPr>
        <p:blipFill>
          <a:blip r:embed="rId3"/>
          <a:stretch>
            <a:fillRect/>
          </a:stretch>
        </p:blipFill>
        <p:spPr>
          <a:xfrm>
            <a:off x="5455920" y="567361"/>
            <a:ext cx="6597967" cy="5723277"/>
          </a:xfrm>
          <a:prstGeom prst="rect">
            <a:avLst/>
          </a:prstGeom>
        </p:spPr>
      </p:pic>
    </p:spTree>
    <p:extLst>
      <p:ext uri="{BB962C8B-B14F-4D97-AF65-F5344CB8AC3E}">
        <p14:creationId xmlns:p14="http://schemas.microsoft.com/office/powerpoint/2010/main" val="740356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9E9993-1329-CFAA-A6E0-39C8E720F1A1}"/>
              </a:ext>
            </a:extLst>
          </p:cNvPr>
          <p:cNvSpPr>
            <a:spLocks noGrp="1"/>
          </p:cNvSpPr>
          <p:nvPr>
            <p:ph type="title"/>
          </p:nvPr>
        </p:nvSpPr>
        <p:spPr/>
        <p:txBody>
          <a:bodyPr/>
          <a:lstStyle/>
          <a:p>
            <a:r>
              <a:rPr lang="cs-CZ" u="sng" dirty="0" err="1">
                <a:solidFill>
                  <a:srgbClr val="92D050"/>
                </a:solidFill>
              </a:rPr>
              <a:t>Williamsův</a:t>
            </a:r>
            <a:r>
              <a:rPr lang="cs-CZ" u="sng" dirty="0">
                <a:solidFill>
                  <a:srgbClr val="92D050"/>
                </a:solidFill>
              </a:rPr>
              <a:t> (</a:t>
            </a:r>
            <a:r>
              <a:rPr lang="cs-CZ" u="sng" dirty="0" err="1">
                <a:solidFill>
                  <a:srgbClr val="92D050"/>
                </a:solidFill>
              </a:rPr>
              <a:t>Williamsův</a:t>
            </a:r>
            <a:r>
              <a:rPr lang="cs-CZ" u="sng" dirty="0">
                <a:solidFill>
                  <a:srgbClr val="92D050"/>
                </a:solidFill>
              </a:rPr>
              <a:t> – </a:t>
            </a:r>
            <a:r>
              <a:rPr lang="cs-CZ" u="sng" dirty="0" err="1">
                <a:solidFill>
                  <a:srgbClr val="92D050"/>
                </a:solidFill>
              </a:rPr>
              <a:t>Beurenův</a:t>
            </a:r>
            <a:r>
              <a:rPr lang="cs-CZ" u="sng" dirty="0">
                <a:solidFill>
                  <a:srgbClr val="92D050"/>
                </a:solidFill>
              </a:rPr>
              <a:t>) syndrom</a:t>
            </a:r>
          </a:p>
        </p:txBody>
      </p:sp>
      <p:sp>
        <p:nvSpPr>
          <p:cNvPr id="3" name="Zástupný obsah 2">
            <a:extLst>
              <a:ext uri="{FF2B5EF4-FFF2-40B4-BE49-F238E27FC236}">
                <a16:creationId xmlns:a16="http://schemas.microsoft.com/office/drawing/2014/main" id="{75F878F9-FDFF-C48C-FD53-6C85D94E3CEF}"/>
              </a:ext>
            </a:extLst>
          </p:cNvPr>
          <p:cNvSpPr>
            <a:spLocks noGrp="1"/>
          </p:cNvSpPr>
          <p:nvPr>
            <p:ph idx="1"/>
          </p:nvPr>
        </p:nvSpPr>
        <p:spPr>
          <a:xfrm>
            <a:off x="987056" y="2035802"/>
            <a:ext cx="5257800" cy="4351338"/>
          </a:xfrm>
        </p:spPr>
        <p:txBody>
          <a:bodyPr/>
          <a:lstStyle/>
          <a:p>
            <a:r>
              <a:rPr lang="cs-CZ" dirty="0"/>
              <a:t>Symptomy: široké čelo, výrazné nadočnicové oblouky, široký kořen nosu (</a:t>
            </a:r>
            <a:r>
              <a:rPr lang="cs-CZ" dirty="0">
                <a:latin typeface="Times New Roman" panose="02020603050405020304" pitchFamily="18" charset="0"/>
                <a:cs typeface="Times New Roman" panose="02020603050405020304" pitchFamily="18" charset="0"/>
              </a:rPr>
              <a:t>→ </a:t>
            </a:r>
            <a:r>
              <a:rPr lang="cs-CZ" dirty="0"/>
              <a:t>výraz skřítka), aortální stenóza, zúžení plicních cév, deformace ušního boltce, růstové retardace, problémy s krmením, snížený svalový tonus, puberta u dívek normální nástup, ale menstruace o 2 roky dříve</a:t>
            </a:r>
          </a:p>
        </p:txBody>
      </p:sp>
      <p:pic>
        <p:nvPicPr>
          <p:cNvPr id="5" name="Obrázek 4">
            <a:extLst>
              <a:ext uri="{FF2B5EF4-FFF2-40B4-BE49-F238E27FC236}">
                <a16:creationId xmlns:a16="http://schemas.microsoft.com/office/drawing/2014/main" id="{DC18BCDD-D293-65EF-77CB-1A1266D741C5}"/>
              </a:ext>
            </a:extLst>
          </p:cNvPr>
          <p:cNvPicPr>
            <a:picLocks noChangeAspect="1"/>
          </p:cNvPicPr>
          <p:nvPr/>
        </p:nvPicPr>
        <p:blipFill>
          <a:blip r:embed="rId3"/>
          <a:stretch>
            <a:fillRect/>
          </a:stretch>
        </p:blipFill>
        <p:spPr>
          <a:xfrm>
            <a:off x="6979019" y="1827840"/>
            <a:ext cx="4476750" cy="4457700"/>
          </a:xfrm>
          <a:prstGeom prst="rect">
            <a:avLst/>
          </a:prstGeom>
        </p:spPr>
      </p:pic>
    </p:spTree>
    <p:extLst>
      <p:ext uri="{BB962C8B-B14F-4D97-AF65-F5344CB8AC3E}">
        <p14:creationId xmlns:p14="http://schemas.microsoft.com/office/powerpoint/2010/main" val="2080161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9E9993-1329-CFAA-A6E0-39C8E720F1A1}"/>
              </a:ext>
            </a:extLst>
          </p:cNvPr>
          <p:cNvSpPr>
            <a:spLocks noGrp="1"/>
          </p:cNvSpPr>
          <p:nvPr>
            <p:ph type="title"/>
          </p:nvPr>
        </p:nvSpPr>
        <p:spPr/>
        <p:txBody>
          <a:bodyPr/>
          <a:lstStyle/>
          <a:p>
            <a:r>
              <a:rPr lang="cs-CZ" u="sng" dirty="0" err="1">
                <a:solidFill>
                  <a:srgbClr val="92D050"/>
                </a:solidFill>
              </a:rPr>
              <a:t>Williamsův</a:t>
            </a:r>
            <a:r>
              <a:rPr lang="cs-CZ" u="sng" dirty="0">
                <a:solidFill>
                  <a:srgbClr val="92D050"/>
                </a:solidFill>
              </a:rPr>
              <a:t> (</a:t>
            </a:r>
            <a:r>
              <a:rPr lang="cs-CZ" u="sng" dirty="0" err="1">
                <a:solidFill>
                  <a:srgbClr val="92D050"/>
                </a:solidFill>
              </a:rPr>
              <a:t>Williamsův</a:t>
            </a:r>
            <a:r>
              <a:rPr lang="cs-CZ" u="sng" dirty="0">
                <a:solidFill>
                  <a:srgbClr val="92D050"/>
                </a:solidFill>
              </a:rPr>
              <a:t> – </a:t>
            </a:r>
            <a:r>
              <a:rPr lang="cs-CZ" u="sng" dirty="0" err="1">
                <a:solidFill>
                  <a:srgbClr val="92D050"/>
                </a:solidFill>
              </a:rPr>
              <a:t>Beurenův</a:t>
            </a:r>
            <a:r>
              <a:rPr lang="cs-CZ" u="sng" dirty="0">
                <a:solidFill>
                  <a:srgbClr val="92D050"/>
                </a:solidFill>
              </a:rPr>
              <a:t>) syndrom</a:t>
            </a:r>
          </a:p>
        </p:txBody>
      </p:sp>
      <p:sp>
        <p:nvSpPr>
          <p:cNvPr id="3" name="Zástupný obsah 2">
            <a:extLst>
              <a:ext uri="{FF2B5EF4-FFF2-40B4-BE49-F238E27FC236}">
                <a16:creationId xmlns:a16="http://schemas.microsoft.com/office/drawing/2014/main" id="{75F878F9-FDFF-C48C-FD53-6C85D94E3CEF}"/>
              </a:ext>
            </a:extLst>
          </p:cNvPr>
          <p:cNvSpPr>
            <a:spLocks noGrp="1"/>
          </p:cNvSpPr>
          <p:nvPr>
            <p:ph idx="1"/>
          </p:nvPr>
        </p:nvSpPr>
        <p:spPr>
          <a:xfrm>
            <a:off x="987056" y="2035802"/>
            <a:ext cx="5257800" cy="4351338"/>
          </a:xfrm>
        </p:spPr>
        <p:txBody>
          <a:bodyPr/>
          <a:lstStyle/>
          <a:p>
            <a:r>
              <a:rPr lang="cs-CZ" dirty="0"/>
              <a:t>Symptomy: široké čelo, výrazné nadočnicové oblouky, široký kořen nosu (</a:t>
            </a:r>
            <a:r>
              <a:rPr lang="cs-CZ" dirty="0">
                <a:latin typeface="Times New Roman" panose="02020603050405020304" pitchFamily="18" charset="0"/>
                <a:cs typeface="Times New Roman" panose="02020603050405020304" pitchFamily="18" charset="0"/>
              </a:rPr>
              <a:t>→ </a:t>
            </a:r>
            <a:r>
              <a:rPr lang="cs-CZ" dirty="0"/>
              <a:t>výraz skřítka), aortální stenóza, zúžení plicních cév, deformace ušního boltce, růstové retardace, problémy s krmením, snížený svalový tonus, puberta u dívek normální nástup, ale menstruace o 2 roky dříve</a:t>
            </a:r>
          </a:p>
        </p:txBody>
      </p:sp>
      <p:pic>
        <p:nvPicPr>
          <p:cNvPr id="6" name="Picture 2" descr="Kdo všechno letos... - Willík - spolek pro Williamsův syndrom | Facebook">
            <a:extLst>
              <a:ext uri="{FF2B5EF4-FFF2-40B4-BE49-F238E27FC236}">
                <a16:creationId xmlns:a16="http://schemas.microsoft.com/office/drawing/2014/main" id="{93B978D5-AB1C-D746-FD5D-65555B5F2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144" y="1690688"/>
            <a:ext cx="4771693" cy="477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28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440BDE06-854F-1E28-3395-088F9702444F}"/>
              </a:ext>
            </a:extLst>
          </p:cNvPr>
          <p:cNvSpPr>
            <a:spLocks noGrp="1"/>
          </p:cNvSpPr>
          <p:nvPr>
            <p:ph type="body" idx="1"/>
          </p:nvPr>
        </p:nvSpPr>
        <p:spPr>
          <a:xfrm>
            <a:off x="924848" y="906092"/>
            <a:ext cx="5157787" cy="823912"/>
          </a:xfrm>
        </p:spPr>
        <p:txBody>
          <a:bodyPr>
            <a:normAutofit/>
          </a:bodyPr>
          <a:lstStyle/>
          <a:p>
            <a:r>
              <a:rPr lang="cs-CZ" sz="3200" u="sng" dirty="0">
                <a:solidFill>
                  <a:schemeClr val="accent6"/>
                </a:solidFill>
              </a:rPr>
              <a:t>Wolf – Hirschův syndrom</a:t>
            </a:r>
          </a:p>
        </p:txBody>
      </p:sp>
      <p:sp>
        <p:nvSpPr>
          <p:cNvPr id="4" name="Zástupný obsah 3">
            <a:extLst>
              <a:ext uri="{FF2B5EF4-FFF2-40B4-BE49-F238E27FC236}">
                <a16:creationId xmlns:a16="http://schemas.microsoft.com/office/drawing/2014/main" id="{B16A49AE-710A-2CEE-D846-E73DF499378C}"/>
              </a:ext>
            </a:extLst>
          </p:cNvPr>
          <p:cNvSpPr>
            <a:spLocks noGrp="1"/>
          </p:cNvSpPr>
          <p:nvPr>
            <p:ph sz="half" idx="2"/>
          </p:nvPr>
        </p:nvSpPr>
        <p:spPr>
          <a:xfrm>
            <a:off x="924848" y="2098495"/>
            <a:ext cx="5157787" cy="3684588"/>
          </a:xfrm>
        </p:spPr>
        <p:txBody>
          <a:bodyPr>
            <a:normAutofit fontScale="92500"/>
          </a:bodyPr>
          <a:lstStyle/>
          <a:p>
            <a:r>
              <a:rPr lang="cs-CZ" dirty="0" err="1"/>
              <a:t>del</a:t>
            </a:r>
            <a:r>
              <a:rPr lang="cs-CZ" dirty="0"/>
              <a:t> 4p</a:t>
            </a:r>
          </a:p>
          <a:p>
            <a:r>
              <a:rPr lang="cs-CZ" dirty="0"/>
              <a:t>1 : 50 000 u dívek 2x častěji</a:t>
            </a:r>
          </a:p>
          <a:p>
            <a:r>
              <a:rPr lang="cs-CZ" dirty="0"/>
              <a:t>úmrtí kvůli onemocněním GIT</a:t>
            </a:r>
          </a:p>
          <a:p>
            <a:r>
              <a:rPr lang="cs-CZ" dirty="0"/>
              <a:t>Symptomy: neplodnost, u chlapců </a:t>
            </a:r>
            <a:r>
              <a:rPr lang="cs-CZ" dirty="0" err="1"/>
              <a:t>hypoplastický</a:t>
            </a:r>
            <a:r>
              <a:rPr lang="cs-CZ" dirty="0"/>
              <a:t> šourek, slabě pigmentovaný, malý penis, u dívek velké stydké pysky a klitoris </a:t>
            </a:r>
            <a:r>
              <a:rPr lang="cs-CZ" dirty="0" err="1"/>
              <a:t>hypoplastické</a:t>
            </a:r>
            <a:r>
              <a:rPr lang="cs-CZ" dirty="0"/>
              <a:t>, menstruace až po 30. roce nebo vůbec</a:t>
            </a:r>
          </a:p>
        </p:txBody>
      </p:sp>
      <p:sp>
        <p:nvSpPr>
          <p:cNvPr id="5" name="Zástupný text 4">
            <a:extLst>
              <a:ext uri="{FF2B5EF4-FFF2-40B4-BE49-F238E27FC236}">
                <a16:creationId xmlns:a16="http://schemas.microsoft.com/office/drawing/2014/main" id="{C2765FBE-5887-B333-3AFE-2A8A783CC932}"/>
              </a:ext>
            </a:extLst>
          </p:cNvPr>
          <p:cNvSpPr>
            <a:spLocks noGrp="1"/>
          </p:cNvSpPr>
          <p:nvPr>
            <p:ph type="body" sz="quarter" idx="3"/>
          </p:nvPr>
        </p:nvSpPr>
        <p:spPr>
          <a:xfrm>
            <a:off x="6257260" y="906092"/>
            <a:ext cx="5183188" cy="823912"/>
          </a:xfrm>
        </p:spPr>
        <p:txBody>
          <a:bodyPr>
            <a:normAutofit/>
          </a:bodyPr>
          <a:lstStyle/>
          <a:p>
            <a:r>
              <a:rPr lang="cs-CZ" sz="3200" u="sng" dirty="0" err="1">
                <a:solidFill>
                  <a:schemeClr val="accent6"/>
                </a:solidFill>
              </a:rPr>
              <a:t>Prader</a:t>
            </a:r>
            <a:r>
              <a:rPr lang="cs-CZ" sz="3200" u="sng" dirty="0">
                <a:solidFill>
                  <a:schemeClr val="accent6"/>
                </a:solidFill>
              </a:rPr>
              <a:t> – Williho syndrom</a:t>
            </a:r>
          </a:p>
        </p:txBody>
      </p:sp>
      <p:sp>
        <p:nvSpPr>
          <p:cNvPr id="6" name="Zástupný obsah 5">
            <a:extLst>
              <a:ext uri="{FF2B5EF4-FFF2-40B4-BE49-F238E27FC236}">
                <a16:creationId xmlns:a16="http://schemas.microsoft.com/office/drawing/2014/main" id="{17D2A2C8-1938-35DB-F35C-79F356475594}"/>
              </a:ext>
            </a:extLst>
          </p:cNvPr>
          <p:cNvSpPr>
            <a:spLocks noGrp="1"/>
          </p:cNvSpPr>
          <p:nvPr>
            <p:ph sz="quarter" idx="4"/>
          </p:nvPr>
        </p:nvSpPr>
        <p:spPr>
          <a:xfrm>
            <a:off x="6257260" y="2098495"/>
            <a:ext cx="5183188" cy="3684588"/>
          </a:xfrm>
        </p:spPr>
        <p:txBody>
          <a:bodyPr>
            <a:normAutofit fontScale="92500"/>
          </a:bodyPr>
          <a:lstStyle/>
          <a:p>
            <a:r>
              <a:rPr lang="cs-CZ" dirty="0" err="1"/>
              <a:t>del</a:t>
            </a:r>
            <a:r>
              <a:rPr lang="cs-CZ" dirty="0"/>
              <a:t> 15q11 – 13</a:t>
            </a:r>
          </a:p>
          <a:p>
            <a:r>
              <a:rPr lang="cs-CZ" dirty="0" err="1"/>
              <a:t>poškodenie</a:t>
            </a:r>
            <a:r>
              <a:rPr lang="cs-CZ" dirty="0"/>
              <a:t> </a:t>
            </a:r>
            <a:r>
              <a:rPr lang="cs-CZ" dirty="0" err="1"/>
              <a:t>génov</a:t>
            </a:r>
            <a:r>
              <a:rPr lang="cs-CZ" dirty="0"/>
              <a:t> </a:t>
            </a:r>
            <a:r>
              <a:rPr lang="cs-CZ" dirty="0" err="1"/>
              <a:t>pre</a:t>
            </a:r>
            <a:r>
              <a:rPr lang="cs-CZ" dirty="0"/>
              <a:t> </a:t>
            </a:r>
            <a:r>
              <a:rPr lang="cs-CZ" dirty="0" err="1"/>
              <a:t>reguláciu</a:t>
            </a:r>
            <a:r>
              <a:rPr lang="cs-CZ" dirty="0"/>
              <a:t> hladu </a:t>
            </a:r>
          </a:p>
          <a:p>
            <a:r>
              <a:rPr lang="cs-CZ" dirty="0"/>
              <a:t>Symptomy: těžká hypotonie po narození, chorobná žravost (porucha hypotalamu), strabismus, sklon k sebepoškozování, BMI nad 50, krátké a široké prsty</a:t>
            </a:r>
          </a:p>
        </p:txBody>
      </p:sp>
    </p:spTree>
    <p:extLst>
      <p:ext uri="{BB962C8B-B14F-4D97-AF65-F5344CB8AC3E}">
        <p14:creationId xmlns:p14="http://schemas.microsoft.com/office/powerpoint/2010/main" val="2389772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5">
            <a:extLst>
              <a:ext uri="{FF2B5EF4-FFF2-40B4-BE49-F238E27FC236}">
                <a16:creationId xmlns:a16="http://schemas.microsoft.com/office/drawing/2014/main" id="{3BBD9999-4B63-1EE3-BFDF-6D1675FBB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6151" y="1009833"/>
            <a:ext cx="5992379" cy="3967610"/>
          </a:xfrm>
          <a:prstGeom prst="rect">
            <a:avLst/>
          </a:prstGeom>
        </p:spPr>
      </p:pic>
      <p:sp>
        <p:nvSpPr>
          <p:cNvPr id="5" name="TextovéPole 4">
            <a:extLst>
              <a:ext uri="{FF2B5EF4-FFF2-40B4-BE49-F238E27FC236}">
                <a16:creationId xmlns:a16="http://schemas.microsoft.com/office/drawing/2014/main" id="{AC403287-EA8D-43F1-92D4-88D0AB409C77}"/>
              </a:ext>
            </a:extLst>
          </p:cNvPr>
          <p:cNvSpPr txBox="1"/>
          <p:nvPr/>
        </p:nvSpPr>
        <p:spPr>
          <a:xfrm>
            <a:off x="1042512" y="5550196"/>
            <a:ext cx="3819122" cy="369332"/>
          </a:xfrm>
          <a:prstGeom prst="rect">
            <a:avLst/>
          </a:prstGeom>
          <a:noFill/>
        </p:spPr>
        <p:txBody>
          <a:bodyPr wrap="none" rtlCol="0">
            <a:spAutoFit/>
          </a:bodyPr>
          <a:lstStyle/>
          <a:p>
            <a:r>
              <a:rPr lang="cs-CZ" dirty="0"/>
              <a:t>Dívka s Wolf – Hirschovým syndromem</a:t>
            </a:r>
          </a:p>
        </p:txBody>
      </p:sp>
      <p:pic>
        <p:nvPicPr>
          <p:cNvPr id="6" name="Obrázok 2">
            <a:extLst>
              <a:ext uri="{FF2B5EF4-FFF2-40B4-BE49-F238E27FC236}">
                <a16:creationId xmlns:a16="http://schemas.microsoft.com/office/drawing/2014/main" id="{F17AA17F-4739-C31A-B660-32713AB2D010}"/>
              </a:ext>
            </a:extLst>
          </p:cNvPr>
          <p:cNvPicPr>
            <a:picLocks noChangeAspect="1"/>
          </p:cNvPicPr>
          <p:nvPr/>
        </p:nvPicPr>
        <p:blipFill rotWithShape="1">
          <a:blip r:embed="rId3">
            <a:extLst>
              <a:ext uri="{28A0092B-C50C-407E-A947-70E740481C1C}">
                <a14:useLocalDpi xmlns:a14="http://schemas.microsoft.com/office/drawing/2010/main" val="0"/>
              </a:ext>
            </a:extLst>
          </a:blip>
          <a:srcRect l="2174" t="3821" r="2011" b="2929"/>
          <a:stretch/>
        </p:blipFill>
        <p:spPr>
          <a:xfrm>
            <a:off x="6343428" y="1009833"/>
            <a:ext cx="5702140" cy="3967610"/>
          </a:xfrm>
          <a:prstGeom prst="rect">
            <a:avLst/>
          </a:prstGeom>
          <a:ln w="76200">
            <a:solidFill>
              <a:schemeClr val="bg1"/>
            </a:solidFill>
          </a:ln>
        </p:spPr>
      </p:pic>
      <p:sp>
        <p:nvSpPr>
          <p:cNvPr id="7" name="TextovéPole 6">
            <a:extLst>
              <a:ext uri="{FF2B5EF4-FFF2-40B4-BE49-F238E27FC236}">
                <a16:creationId xmlns:a16="http://schemas.microsoft.com/office/drawing/2014/main" id="{C1FCDCEF-B39E-0BE7-E022-3BD15A901151}"/>
              </a:ext>
            </a:extLst>
          </p:cNvPr>
          <p:cNvSpPr txBox="1"/>
          <p:nvPr/>
        </p:nvSpPr>
        <p:spPr>
          <a:xfrm>
            <a:off x="7535133" y="5550196"/>
            <a:ext cx="3645742" cy="369332"/>
          </a:xfrm>
          <a:prstGeom prst="rect">
            <a:avLst/>
          </a:prstGeom>
          <a:noFill/>
        </p:spPr>
        <p:txBody>
          <a:bodyPr wrap="none" rtlCol="0">
            <a:spAutoFit/>
          </a:bodyPr>
          <a:lstStyle/>
          <a:p>
            <a:r>
              <a:rPr lang="cs-CZ" dirty="0"/>
              <a:t>Chlapec s </a:t>
            </a:r>
            <a:r>
              <a:rPr lang="cs-CZ" dirty="0" err="1"/>
              <a:t>Prader</a:t>
            </a:r>
            <a:r>
              <a:rPr lang="cs-CZ" dirty="0"/>
              <a:t>-Williho syndromem</a:t>
            </a:r>
          </a:p>
        </p:txBody>
      </p:sp>
    </p:spTree>
    <p:extLst>
      <p:ext uri="{BB962C8B-B14F-4D97-AF65-F5344CB8AC3E}">
        <p14:creationId xmlns:p14="http://schemas.microsoft.com/office/powerpoint/2010/main" val="2112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Zástupný symbol obsahu 4">
            <a:extLst>
              <a:ext uri="{FF2B5EF4-FFF2-40B4-BE49-F238E27FC236}">
                <a16:creationId xmlns:a16="http://schemas.microsoft.com/office/drawing/2014/main" id="{DF312D7C-FEBE-35CC-D0AD-2487FB3E6690}"/>
              </a:ext>
            </a:extLst>
          </p:cNvPr>
          <p:cNvGraphicFramePr>
            <a:graphicFrameLocks/>
          </p:cNvGraphicFramePr>
          <p:nvPr>
            <p:extLst>
              <p:ext uri="{D42A27DB-BD31-4B8C-83A1-F6EECF244321}">
                <p14:modId xmlns:p14="http://schemas.microsoft.com/office/powerpoint/2010/main" val="955543380"/>
              </p:ext>
            </p:extLst>
          </p:nvPr>
        </p:nvGraphicFramePr>
        <p:xfrm>
          <a:off x="1914364" y="1016733"/>
          <a:ext cx="8363272" cy="4824533"/>
        </p:xfrm>
        <a:graphic>
          <a:graphicData uri="http://schemas.openxmlformats.org/drawingml/2006/table">
            <a:tbl>
              <a:tblPr>
                <a:tableStyleId>{69CF1AB2-1976-4502-BF36-3FF5EA218861}</a:tableStyleId>
              </a:tblPr>
              <a:tblGrid>
                <a:gridCol w="4260168">
                  <a:extLst>
                    <a:ext uri="{9D8B030D-6E8A-4147-A177-3AD203B41FA5}">
                      <a16:colId xmlns:a16="http://schemas.microsoft.com/office/drawing/2014/main" val="20000"/>
                    </a:ext>
                  </a:extLst>
                </a:gridCol>
                <a:gridCol w="4103104">
                  <a:extLst>
                    <a:ext uri="{9D8B030D-6E8A-4147-A177-3AD203B41FA5}">
                      <a16:colId xmlns:a16="http://schemas.microsoft.com/office/drawing/2014/main" val="20001"/>
                    </a:ext>
                  </a:extLst>
                </a:gridCol>
              </a:tblGrid>
              <a:tr h="1083695">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cs-CZ" sz="4400" b="1" noProof="0" dirty="0">
                          <a:solidFill>
                            <a:schemeClr val="tx1"/>
                          </a:solidFill>
                          <a:effectLst/>
                        </a:rPr>
                        <a:t>Jiné</a:t>
                      </a:r>
                      <a:r>
                        <a:rPr lang="cs-CZ" sz="4400" b="1" baseline="0" noProof="0" dirty="0">
                          <a:solidFill>
                            <a:schemeClr val="tx1"/>
                          </a:solidFill>
                          <a:effectLst/>
                        </a:rPr>
                        <a:t> </a:t>
                      </a:r>
                      <a:r>
                        <a:rPr lang="cs-CZ" sz="4400" b="1" baseline="0" noProof="0" dirty="0" err="1">
                          <a:solidFill>
                            <a:schemeClr val="tx1"/>
                          </a:solidFill>
                          <a:effectLst/>
                        </a:rPr>
                        <a:t>m</a:t>
                      </a:r>
                      <a:r>
                        <a:rPr lang="cs-CZ" sz="4400" b="1" noProof="0" dirty="0" err="1">
                          <a:solidFill>
                            <a:schemeClr val="tx1"/>
                          </a:solidFill>
                          <a:effectLst/>
                        </a:rPr>
                        <a:t>ikrodeleční</a:t>
                      </a:r>
                      <a:r>
                        <a:rPr lang="cs-CZ" sz="4400" b="1" noProof="0" dirty="0">
                          <a:solidFill>
                            <a:schemeClr val="tx1"/>
                          </a:solidFill>
                          <a:effectLst/>
                        </a:rPr>
                        <a:t> syndromy</a:t>
                      </a:r>
                      <a:endParaRPr lang="cs-CZ" sz="4400" b="1" noProof="0" dirty="0">
                        <a:solidFill>
                          <a:schemeClr val="tx1"/>
                        </a:solidFill>
                        <a:effectLst/>
                        <a:latin typeface="+mn-lt"/>
                      </a:endParaRPr>
                    </a:p>
                  </a:txBody>
                  <a:tcPr marL="44873" marR="44873" marT="22437" marB="22437" anchor="ctr">
                    <a:solidFill>
                      <a:schemeClr val="accent6">
                        <a:lumMod val="75000"/>
                      </a:schemeClr>
                    </a:solidFill>
                  </a:tcPr>
                </a:tc>
                <a:tc hMerge="1">
                  <a:txBody>
                    <a:bodyPr/>
                    <a:lstStyle/>
                    <a:p>
                      <a:endParaRPr lang="sk-SK"/>
                    </a:p>
                  </a:txBody>
                  <a:tcPr/>
                </a:tc>
                <a:extLst>
                  <a:ext uri="{0D108BD9-81ED-4DB2-BD59-A6C34878D82A}">
                    <a16:rowId xmlns:a16="http://schemas.microsoft.com/office/drawing/2014/main" val="10000"/>
                  </a:ext>
                </a:extLst>
              </a:tr>
              <a:tr h="635897">
                <a:tc>
                  <a:txBody>
                    <a:bodyPr/>
                    <a:lstStyle/>
                    <a:p>
                      <a:pPr algn="just">
                        <a:lnSpc>
                          <a:spcPct val="200000"/>
                        </a:lnSpc>
                      </a:pPr>
                      <a:r>
                        <a:rPr lang="cs-CZ" sz="1800" b="1" noProof="0" dirty="0">
                          <a:solidFill>
                            <a:schemeClr val="tx1"/>
                          </a:solidFill>
                          <a:effectLst/>
                        </a:rPr>
                        <a:t>Syndrom</a:t>
                      </a:r>
                      <a:endParaRPr lang="cs-CZ" sz="1800" b="1" noProof="0" dirty="0">
                        <a:solidFill>
                          <a:schemeClr val="tx1"/>
                        </a:solidFill>
                        <a:effectLst/>
                        <a:latin typeface="+mn-lt"/>
                      </a:endParaRPr>
                    </a:p>
                  </a:txBody>
                  <a:tcPr marL="44873" marR="44873" marT="22437" marB="22437" anchor="ctr">
                    <a:solidFill>
                      <a:schemeClr val="accent6">
                        <a:lumMod val="75000"/>
                      </a:schemeClr>
                    </a:solidFill>
                  </a:tcPr>
                </a:tc>
                <a:tc>
                  <a:txBody>
                    <a:bodyPr/>
                    <a:lstStyle/>
                    <a:p>
                      <a:pPr algn="just">
                        <a:lnSpc>
                          <a:spcPct val="200000"/>
                        </a:lnSpc>
                      </a:pPr>
                      <a:r>
                        <a:rPr lang="cs-CZ" sz="1800" b="1" noProof="0" dirty="0">
                          <a:solidFill>
                            <a:schemeClr val="tx1"/>
                          </a:solidFill>
                          <a:effectLst/>
                        </a:rPr>
                        <a:t>Oblast delece</a:t>
                      </a:r>
                    </a:p>
                  </a:txBody>
                  <a:tcPr marL="44873" marR="44873" marT="22437" marB="22437" anchor="ctr">
                    <a:solidFill>
                      <a:schemeClr val="accent6">
                        <a:lumMod val="75000"/>
                      </a:schemeClr>
                    </a:solidFill>
                  </a:tcPr>
                </a:tc>
                <a:extLst>
                  <a:ext uri="{0D108BD9-81ED-4DB2-BD59-A6C34878D82A}">
                    <a16:rowId xmlns:a16="http://schemas.microsoft.com/office/drawing/2014/main" val="10001"/>
                  </a:ext>
                </a:extLst>
              </a:tr>
              <a:tr h="44356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800" b="0" kern="1200" noProof="0" dirty="0" err="1">
                          <a:solidFill>
                            <a:schemeClr val="tx1"/>
                          </a:solidFill>
                          <a:effectLst/>
                        </a:rPr>
                        <a:t>Burnside</a:t>
                      </a:r>
                      <a:r>
                        <a:rPr lang="cs-CZ" sz="1800" b="0" kern="1200" noProof="0" dirty="0">
                          <a:solidFill>
                            <a:schemeClr val="tx1"/>
                          </a:solidFill>
                          <a:effectLst/>
                        </a:rPr>
                        <a:t> </a:t>
                      </a:r>
                      <a:r>
                        <a:rPr lang="cs-CZ" sz="1800" b="0" kern="1200" noProof="0" dirty="0" err="1">
                          <a:solidFill>
                            <a:schemeClr val="tx1"/>
                          </a:solidFill>
                          <a:effectLst/>
                        </a:rPr>
                        <a:t>Butler</a:t>
                      </a:r>
                      <a:r>
                        <a:rPr lang="cs-CZ" sz="1800" b="0" kern="1200" noProof="0" dirty="0">
                          <a:solidFill>
                            <a:schemeClr val="tx1"/>
                          </a:solidFill>
                          <a:effectLst/>
                        </a:rPr>
                        <a:t> syndrom*</a:t>
                      </a:r>
                      <a:endParaRPr lang="cs-CZ" sz="1800" b="0" i="0" kern="1200" noProof="0" dirty="0">
                        <a:solidFill>
                          <a:schemeClr val="tx1"/>
                        </a:solidFill>
                        <a:effectLst/>
                        <a:latin typeface="+mn-lt"/>
                        <a:ea typeface="+mn-ea"/>
                        <a:cs typeface="+mn-cs"/>
                      </a:endParaRPr>
                    </a:p>
                  </a:txBody>
                  <a:tcPr marL="44873" marR="44873" marT="22437" marB="22437" anchor="ctr">
                    <a:solidFill>
                      <a:schemeClr val="accent6">
                        <a:lumMod val="75000"/>
                      </a:schemeClr>
                    </a:solidFill>
                  </a:tcPr>
                </a:tc>
                <a:tc>
                  <a:txBody>
                    <a:bodyPr/>
                    <a:lstStyle/>
                    <a:p>
                      <a:pPr algn="just"/>
                      <a:r>
                        <a:rPr lang="cs-CZ" sz="1800" noProof="0" dirty="0">
                          <a:solidFill>
                            <a:schemeClr val="tx1"/>
                          </a:solidFill>
                          <a:effectLst/>
                        </a:rPr>
                        <a:t>15q11.2</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extLst>
                  <a:ext uri="{0D108BD9-81ED-4DB2-BD59-A6C34878D82A}">
                    <a16:rowId xmlns:a16="http://schemas.microsoft.com/office/drawing/2014/main" val="10002"/>
                  </a:ext>
                </a:extLst>
              </a:tr>
              <a:tr h="443563">
                <a:tc>
                  <a:txBody>
                    <a:bodyPr/>
                    <a:lstStyle/>
                    <a:p>
                      <a:pPr algn="just"/>
                      <a:r>
                        <a:rPr lang="cs-CZ" sz="1800" noProof="0" dirty="0">
                          <a:solidFill>
                            <a:schemeClr val="tx1"/>
                          </a:solidFill>
                          <a:effectLst/>
                        </a:rPr>
                        <a:t>De </a:t>
                      </a:r>
                      <a:r>
                        <a:rPr lang="cs-CZ" sz="1800" noProof="0" dirty="0" err="1">
                          <a:solidFill>
                            <a:schemeClr val="tx1"/>
                          </a:solidFill>
                          <a:effectLst/>
                        </a:rPr>
                        <a:t>Grouchyho</a:t>
                      </a:r>
                      <a:r>
                        <a:rPr lang="cs-CZ" sz="1800" noProof="0" dirty="0">
                          <a:solidFill>
                            <a:schemeClr val="tx1"/>
                          </a:solidFill>
                          <a:effectLst/>
                        </a:rPr>
                        <a:t> syndrom*</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tc>
                  <a:txBody>
                    <a:bodyPr/>
                    <a:lstStyle/>
                    <a:p>
                      <a:pPr algn="just"/>
                      <a:r>
                        <a:rPr lang="cs-CZ" sz="1800" noProof="0" dirty="0">
                          <a:solidFill>
                            <a:schemeClr val="tx1"/>
                          </a:solidFill>
                          <a:effectLst/>
                        </a:rPr>
                        <a:t>18q </a:t>
                      </a:r>
                      <a:r>
                        <a:rPr lang="cs-CZ" sz="1800" noProof="0" dirty="0" err="1">
                          <a:solidFill>
                            <a:schemeClr val="tx1"/>
                          </a:solidFill>
                          <a:effectLst/>
                        </a:rPr>
                        <a:t>alebo</a:t>
                      </a:r>
                      <a:r>
                        <a:rPr lang="cs-CZ" sz="1800" noProof="0" dirty="0">
                          <a:solidFill>
                            <a:schemeClr val="tx1"/>
                          </a:solidFill>
                          <a:effectLst/>
                        </a:rPr>
                        <a:t> 18p</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extLst>
                  <a:ext uri="{0D108BD9-81ED-4DB2-BD59-A6C34878D82A}">
                    <a16:rowId xmlns:a16="http://schemas.microsoft.com/office/drawing/2014/main" val="10003"/>
                  </a:ext>
                </a:extLst>
              </a:tr>
              <a:tr h="443563">
                <a:tc>
                  <a:txBody>
                    <a:bodyPr/>
                    <a:lstStyle/>
                    <a:p>
                      <a:pPr algn="just"/>
                      <a:r>
                        <a:rPr lang="cs-CZ" sz="1800" noProof="0" dirty="0" err="1">
                          <a:solidFill>
                            <a:schemeClr val="tx1"/>
                          </a:solidFill>
                          <a:effectLst/>
                        </a:rPr>
                        <a:t>Phelan</a:t>
                      </a:r>
                      <a:r>
                        <a:rPr lang="cs-CZ" sz="1800" noProof="0" dirty="0">
                          <a:solidFill>
                            <a:schemeClr val="tx1"/>
                          </a:solidFill>
                          <a:effectLst/>
                        </a:rPr>
                        <a:t> – </a:t>
                      </a:r>
                      <a:r>
                        <a:rPr lang="cs-CZ" sz="1800" noProof="0" dirty="0" err="1">
                          <a:solidFill>
                            <a:schemeClr val="tx1"/>
                          </a:solidFill>
                          <a:effectLst/>
                        </a:rPr>
                        <a:t>McDermid</a:t>
                      </a:r>
                      <a:r>
                        <a:rPr lang="cs-CZ" sz="1800" noProof="0" dirty="0">
                          <a:solidFill>
                            <a:schemeClr val="tx1"/>
                          </a:solidFill>
                          <a:effectLst/>
                        </a:rPr>
                        <a:t> syndrom**</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tc>
                  <a:txBody>
                    <a:bodyPr/>
                    <a:lstStyle/>
                    <a:p>
                      <a:pPr algn="just"/>
                      <a:r>
                        <a:rPr lang="cs-CZ" sz="1800" noProof="0" dirty="0">
                          <a:solidFill>
                            <a:schemeClr val="tx1"/>
                          </a:solidFill>
                          <a:effectLst/>
                        </a:rPr>
                        <a:t>22q13</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extLst>
                  <a:ext uri="{0D108BD9-81ED-4DB2-BD59-A6C34878D82A}">
                    <a16:rowId xmlns:a16="http://schemas.microsoft.com/office/drawing/2014/main" val="10004"/>
                  </a:ext>
                </a:extLst>
              </a:tr>
              <a:tr h="443563">
                <a:tc>
                  <a:txBody>
                    <a:bodyPr/>
                    <a:lstStyle/>
                    <a:p>
                      <a:pPr algn="just"/>
                      <a:r>
                        <a:rPr lang="cs-CZ" sz="1800" u="none" strike="noStrike" noProof="0" dirty="0">
                          <a:solidFill>
                            <a:schemeClr val="tx1"/>
                          </a:solidFill>
                          <a:effectLst/>
                        </a:rPr>
                        <a:t>Miller</a:t>
                      </a:r>
                      <a:r>
                        <a:rPr lang="cs-CZ" sz="1800" noProof="0" dirty="0">
                          <a:solidFill>
                            <a:schemeClr val="tx1"/>
                          </a:solidFill>
                          <a:effectLst/>
                        </a:rPr>
                        <a:t> – </a:t>
                      </a:r>
                      <a:r>
                        <a:rPr lang="cs-CZ" sz="1800" u="none" strike="noStrike" noProof="0" dirty="0" err="1">
                          <a:solidFill>
                            <a:schemeClr val="tx1"/>
                          </a:solidFill>
                          <a:effectLst/>
                        </a:rPr>
                        <a:t>Diekerov</a:t>
                      </a:r>
                      <a:r>
                        <a:rPr lang="cs-CZ" sz="1800" u="none" strike="noStrike" noProof="0" dirty="0">
                          <a:solidFill>
                            <a:schemeClr val="tx1"/>
                          </a:solidFill>
                          <a:effectLst/>
                        </a:rPr>
                        <a:t> syndrom</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tc>
                  <a:txBody>
                    <a:bodyPr/>
                    <a:lstStyle/>
                    <a:p>
                      <a:pPr algn="just"/>
                      <a:r>
                        <a:rPr lang="cs-CZ" sz="1800" noProof="0" dirty="0">
                          <a:solidFill>
                            <a:schemeClr val="tx1"/>
                          </a:solidFill>
                          <a:effectLst/>
                        </a:rPr>
                        <a:t>17p13.3</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extLst>
                  <a:ext uri="{0D108BD9-81ED-4DB2-BD59-A6C34878D82A}">
                    <a16:rowId xmlns:a16="http://schemas.microsoft.com/office/drawing/2014/main" val="10005"/>
                  </a:ext>
                </a:extLst>
              </a:tr>
              <a:tr h="443563">
                <a:tc>
                  <a:txBody>
                    <a:bodyPr/>
                    <a:lstStyle/>
                    <a:p>
                      <a:pPr algn="just"/>
                      <a:r>
                        <a:rPr lang="cs-CZ" sz="1800" noProof="0" dirty="0">
                          <a:solidFill>
                            <a:schemeClr val="tx1"/>
                          </a:solidFill>
                          <a:effectLst/>
                        </a:rPr>
                        <a:t>Langer – </a:t>
                      </a:r>
                      <a:r>
                        <a:rPr lang="cs-CZ" sz="1800" noProof="0" dirty="0" err="1">
                          <a:solidFill>
                            <a:schemeClr val="tx1"/>
                          </a:solidFill>
                          <a:effectLst/>
                        </a:rPr>
                        <a:t>Giedeon</a:t>
                      </a:r>
                      <a:r>
                        <a:rPr lang="cs-CZ" sz="1800" noProof="0" dirty="0">
                          <a:solidFill>
                            <a:schemeClr val="tx1"/>
                          </a:solidFill>
                          <a:effectLst/>
                        </a:rPr>
                        <a:t> syndrom</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tc>
                  <a:txBody>
                    <a:bodyPr/>
                    <a:lstStyle/>
                    <a:p>
                      <a:pPr algn="just"/>
                      <a:r>
                        <a:rPr lang="cs-CZ" sz="1800" noProof="0" dirty="0">
                          <a:solidFill>
                            <a:schemeClr val="tx1"/>
                          </a:solidFill>
                          <a:effectLst/>
                        </a:rPr>
                        <a:t>8q24.11-24.13</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extLst>
                  <a:ext uri="{0D108BD9-81ED-4DB2-BD59-A6C34878D82A}">
                    <a16:rowId xmlns:a16="http://schemas.microsoft.com/office/drawing/2014/main" val="10006"/>
                  </a:ext>
                </a:extLst>
              </a:tr>
              <a:tr h="443563">
                <a:tc>
                  <a:txBody>
                    <a:bodyPr/>
                    <a:lstStyle/>
                    <a:p>
                      <a:pPr algn="just"/>
                      <a:r>
                        <a:rPr lang="cs-CZ" sz="1800" noProof="0" dirty="0">
                          <a:solidFill>
                            <a:schemeClr val="tx1"/>
                          </a:solidFill>
                          <a:effectLst/>
                        </a:rPr>
                        <a:t>Smith – </a:t>
                      </a:r>
                      <a:r>
                        <a:rPr lang="cs-CZ" sz="1800" noProof="0" dirty="0" err="1">
                          <a:solidFill>
                            <a:schemeClr val="tx1"/>
                          </a:solidFill>
                          <a:effectLst/>
                        </a:rPr>
                        <a:t>Magenisové</a:t>
                      </a:r>
                      <a:r>
                        <a:rPr lang="cs-CZ" sz="1800" noProof="0" dirty="0">
                          <a:solidFill>
                            <a:schemeClr val="tx1"/>
                          </a:solidFill>
                          <a:effectLst/>
                        </a:rPr>
                        <a:t> syndrom**</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tc>
                  <a:txBody>
                    <a:bodyPr/>
                    <a:lstStyle/>
                    <a:p>
                      <a:pPr algn="just"/>
                      <a:r>
                        <a:rPr lang="cs-CZ" sz="1800" noProof="0" dirty="0">
                          <a:solidFill>
                            <a:schemeClr val="tx1"/>
                          </a:solidFill>
                          <a:effectLst/>
                        </a:rPr>
                        <a:t>17p11.2</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extLst>
                  <a:ext uri="{0D108BD9-81ED-4DB2-BD59-A6C34878D82A}">
                    <a16:rowId xmlns:a16="http://schemas.microsoft.com/office/drawing/2014/main" val="10007"/>
                  </a:ext>
                </a:extLst>
              </a:tr>
              <a:tr h="443563">
                <a:tc>
                  <a:txBody>
                    <a:bodyPr/>
                    <a:lstStyle/>
                    <a:p>
                      <a:pPr algn="just"/>
                      <a:r>
                        <a:rPr lang="cs-CZ" sz="1800" u="none" strike="noStrike" noProof="0" dirty="0" err="1">
                          <a:solidFill>
                            <a:schemeClr val="tx1"/>
                          </a:solidFill>
                          <a:effectLst/>
                        </a:rPr>
                        <a:t>Williamsův</a:t>
                      </a:r>
                      <a:r>
                        <a:rPr lang="cs-CZ" sz="1800" u="none" strike="noStrike" noProof="0" dirty="0">
                          <a:solidFill>
                            <a:schemeClr val="tx1"/>
                          </a:solidFill>
                          <a:effectLst/>
                        </a:rPr>
                        <a:t> syndrom*</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tc>
                  <a:txBody>
                    <a:bodyPr/>
                    <a:lstStyle/>
                    <a:p>
                      <a:pPr algn="just"/>
                      <a:r>
                        <a:rPr lang="cs-CZ" sz="1800" noProof="0" dirty="0">
                          <a:solidFill>
                            <a:schemeClr val="tx1"/>
                          </a:solidFill>
                          <a:effectLst/>
                        </a:rPr>
                        <a:t>7q11.23</a:t>
                      </a:r>
                      <a:endParaRPr lang="cs-CZ" sz="1800" noProof="0" dirty="0">
                        <a:solidFill>
                          <a:schemeClr val="tx1"/>
                        </a:solidFill>
                        <a:effectLst/>
                        <a:latin typeface="+mn-lt"/>
                      </a:endParaRPr>
                    </a:p>
                  </a:txBody>
                  <a:tcPr marL="44873" marR="44873" marT="22437" marB="22437" anchor="ctr">
                    <a:solidFill>
                      <a:schemeClr val="accent6">
                        <a:lumMod val="7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56647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589D69-758F-65A6-FDCF-C3EF50D3A350}"/>
              </a:ext>
            </a:extLst>
          </p:cNvPr>
          <p:cNvSpPr>
            <a:spLocks noGrp="1"/>
          </p:cNvSpPr>
          <p:nvPr>
            <p:ph type="title"/>
          </p:nvPr>
        </p:nvSpPr>
        <p:spPr>
          <a:xfrm>
            <a:off x="838200" y="2466880"/>
            <a:ext cx="10515600" cy="1325563"/>
          </a:xfrm>
        </p:spPr>
        <p:txBody>
          <a:bodyPr>
            <a:normAutofit/>
          </a:bodyPr>
          <a:lstStyle/>
          <a:p>
            <a:pPr algn="ctr"/>
            <a:r>
              <a:rPr lang="cs-CZ" u="sng" dirty="0">
                <a:solidFill>
                  <a:srgbClr val="92D050"/>
                </a:solidFill>
              </a:rPr>
              <a:t>Numerické aberace</a:t>
            </a:r>
          </a:p>
        </p:txBody>
      </p:sp>
    </p:spTree>
    <p:extLst>
      <p:ext uri="{BB962C8B-B14F-4D97-AF65-F5344CB8AC3E}">
        <p14:creationId xmlns:p14="http://schemas.microsoft.com/office/powerpoint/2010/main" val="2072941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740B13-9814-AE32-3464-1C5FF8D04C45}"/>
              </a:ext>
            </a:extLst>
          </p:cNvPr>
          <p:cNvSpPr>
            <a:spLocks noGrp="1"/>
          </p:cNvSpPr>
          <p:nvPr>
            <p:ph type="title"/>
          </p:nvPr>
        </p:nvSpPr>
        <p:spPr>
          <a:xfrm>
            <a:off x="838200" y="146759"/>
            <a:ext cx="10515600" cy="1325563"/>
          </a:xfrm>
        </p:spPr>
        <p:txBody>
          <a:bodyPr>
            <a:normAutofit/>
          </a:bodyPr>
          <a:lstStyle/>
          <a:p>
            <a:r>
              <a:rPr lang="cs-CZ" u="sng" dirty="0">
                <a:solidFill>
                  <a:srgbClr val="92D050"/>
                </a:solidFill>
              </a:rPr>
              <a:t>Downův syndrom</a:t>
            </a:r>
          </a:p>
        </p:txBody>
      </p:sp>
      <p:sp>
        <p:nvSpPr>
          <p:cNvPr id="3" name="Zástupný obsah 2">
            <a:extLst>
              <a:ext uri="{FF2B5EF4-FFF2-40B4-BE49-F238E27FC236}">
                <a16:creationId xmlns:a16="http://schemas.microsoft.com/office/drawing/2014/main" id="{0491E2E5-704F-D347-85AF-D6C3D6EC27F9}"/>
              </a:ext>
            </a:extLst>
          </p:cNvPr>
          <p:cNvSpPr>
            <a:spLocks noGrp="1"/>
          </p:cNvSpPr>
          <p:nvPr>
            <p:ph idx="1"/>
          </p:nvPr>
        </p:nvSpPr>
        <p:spPr>
          <a:xfrm>
            <a:off x="838200" y="1501254"/>
            <a:ext cx="10515600" cy="5240739"/>
          </a:xfrm>
        </p:spPr>
        <p:txBody>
          <a:bodyPr>
            <a:normAutofit fontScale="85000" lnSpcReduction="20000"/>
          </a:bodyPr>
          <a:lstStyle/>
          <a:p>
            <a:r>
              <a:rPr lang="nl-NL" dirty="0"/>
              <a:t>Numerická autozomalní aberace</a:t>
            </a:r>
            <a:r>
              <a:rPr lang="cs-CZ" dirty="0"/>
              <a:t> </a:t>
            </a:r>
            <a:r>
              <a:rPr lang="nl-NL" dirty="0"/>
              <a:t>(genotyp: 47, XX/XY + 21)</a:t>
            </a:r>
            <a:endParaRPr lang="cs-CZ" dirty="0"/>
          </a:p>
          <a:p>
            <a:r>
              <a:rPr lang="nl-NL" dirty="0"/>
              <a:t>Jedna z nejčastějších CHA, cca 1:800-1 000 narozených</a:t>
            </a:r>
          </a:p>
          <a:p>
            <a:r>
              <a:rPr lang="nl-NL" dirty="0"/>
              <a:t>↑ riziko po 35r života matky</a:t>
            </a:r>
            <a:endParaRPr lang="cs-CZ" dirty="0"/>
          </a:p>
          <a:p>
            <a:r>
              <a:rPr lang="nl-NL" dirty="0"/>
              <a:t>Dá se zjistit z těhotenských screeningových vyšetření</a:t>
            </a:r>
          </a:p>
          <a:p>
            <a:r>
              <a:rPr lang="cs-CZ" dirty="0"/>
              <a:t>Downův syndrom – tři formy abnormalit</a:t>
            </a:r>
          </a:p>
          <a:p>
            <a:pPr lvl="1"/>
            <a:r>
              <a:rPr lang="cs-CZ" dirty="0" err="1"/>
              <a:t>trizomie</a:t>
            </a:r>
            <a:r>
              <a:rPr lang="cs-CZ" dirty="0"/>
              <a:t> chromozomu 21 (tvoří 95 % klinických forem nemoci)</a:t>
            </a:r>
          </a:p>
          <a:p>
            <a:pPr lvl="1"/>
            <a:r>
              <a:rPr lang="cs-CZ" dirty="0"/>
              <a:t>translokace mezi chromozomy 21 a 15 nebo 21 a 22 (4 %)</a:t>
            </a:r>
          </a:p>
          <a:p>
            <a:pPr lvl="1"/>
            <a:r>
              <a:rPr lang="cs-CZ" dirty="0"/>
              <a:t>mozaiková forma – pouze část buněk je postižena (1 %)</a:t>
            </a:r>
          </a:p>
          <a:p>
            <a:pPr marL="457200" lvl="1" indent="0">
              <a:buNone/>
            </a:pPr>
            <a:r>
              <a:rPr lang="cs-CZ" sz="100" dirty="0"/>
              <a:t>   </a:t>
            </a:r>
          </a:p>
          <a:p>
            <a:r>
              <a:rPr lang="cs-CZ" dirty="0"/>
              <a:t>Symptomy: snížená růstová rychlost, generalizovaná porucha růstu mnoha tkání a orgánů, včetně kostry, menší výška těla, kratší dolní končetiny, </a:t>
            </a:r>
            <a:r>
              <a:rPr lang="cs-CZ" dirty="0" err="1"/>
              <a:t>konjuktivitida</a:t>
            </a:r>
            <a:r>
              <a:rPr lang="cs-CZ" dirty="0"/>
              <a:t>, krátký nos, zploštělý obličej, epikantus, široké ruce, krátké prsty, otevřená ústa, povislá koutky úst, velký zbrázděný jazyk, krátký krk, malé uši, nízko postavené, obličej červená, kůže chladnější, svalová hypotonie, zvětšené ochablé břicho břišních svalů, </a:t>
            </a:r>
            <a:r>
              <a:rPr lang="cs-CZ" dirty="0" err="1"/>
              <a:t>hypogenitalismus</a:t>
            </a:r>
            <a:r>
              <a:rPr lang="cs-CZ" dirty="0"/>
              <a:t>, opožděný </a:t>
            </a:r>
            <a:r>
              <a:rPr lang="cs-CZ" dirty="0" err="1"/>
              <a:t>mentalní</a:t>
            </a:r>
            <a:r>
              <a:rPr lang="cs-CZ" dirty="0"/>
              <a:t> i motorický vývoj, často přidružené patologie (srdeční vady, umbilikální </a:t>
            </a:r>
            <a:r>
              <a:rPr lang="cs-CZ" dirty="0" err="1"/>
              <a:t>herie</a:t>
            </a:r>
            <a:r>
              <a:rPr lang="cs-CZ" dirty="0"/>
              <a:t>, svalová hypotonie,…)</a:t>
            </a:r>
          </a:p>
          <a:p>
            <a:r>
              <a:rPr lang="cs-CZ" dirty="0"/>
              <a:t>Celkově kratší doba dožití</a:t>
            </a:r>
          </a:p>
        </p:txBody>
      </p:sp>
      <p:pic>
        <p:nvPicPr>
          <p:cNvPr id="4" name="Picture 11" descr="http://i.huffpost.com/gen/1693192/thumbs/o-DOWN-SYNDROME-facebook.jpg">
            <a:extLst>
              <a:ext uri="{FF2B5EF4-FFF2-40B4-BE49-F238E27FC236}">
                <a16:creationId xmlns:a16="http://schemas.microsoft.com/office/drawing/2014/main" id="{B9258075-B1E1-2E90-23F9-80C17966AAEE}"/>
              </a:ext>
            </a:extLst>
          </p:cNvPr>
          <p:cNvPicPr>
            <a:picLocks noChangeAspect="1" noChangeArrowheads="1"/>
          </p:cNvPicPr>
          <p:nvPr/>
        </p:nvPicPr>
        <p:blipFill>
          <a:blip r:embed="rId3" cstate="print"/>
          <a:srcRect/>
          <a:stretch>
            <a:fillRect/>
          </a:stretch>
        </p:blipFill>
        <p:spPr bwMode="auto">
          <a:xfrm>
            <a:off x="8701932" y="256654"/>
            <a:ext cx="3341687" cy="2489200"/>
          </a:xfrm>
          <a:prstGeom prst="rect">
            <a:avLst/>
          </a:prstGeom>
          <a:noFill/>
          <a:ln w="25400">
            <a:solidFill>
              <a:srgbClr val="CCFF99"/>
            </a:solidFill>
            <a:miter lim="800000"/>
            <a:headEnd/>
            <a:tailEnd/>
          </a:ln>
        </p:spPr>
      </p:pic>
    </p:spTree>
    <p:extLst>
      <p:ext uri="{BB962C8B-B14F-4D97-AF65-F5344CB8AC3E}">
        <p14:creationId xmlns:p14="http://schemas.microsoft.com/office/powerpoint/2010/main" val="3922543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5634695-A68E-5D43-CDDE-45A980BB9DD2}"/>
              </a:ext>
            </a:extLst>
          </p:cNvPr>
          <p:cNvPicPr>
            <a:picLocks noChangeAspect="1"/>
          </p:cNvPicPr>
          <p:nvPr/>
        </p:nvPicPr>
        <p:blipFill>
          <a:blip r:embed="rId2"/>
          <a:stretch>
            <a:fillRect/>
          </a:stretch>
        </p:blipFill>
        <p:spPr>
          <a:xfrm>
            <a:off x="770860" y="2292340"/>
            <a:ext cx="10650279" cy="2273319"/>
          </a:xfrm>
          <a:prstGeom prst="rect">
            <a:avLst/>
          </a:prstGeom>
        </p:spPr>
      </p:pic>
    </p:spTree>
    <p:extLst>
      <p:ext uri="{BB962C8B-B14F-4D97-AF65-F5344CB8AC3E}">
        <p14:creationId xmlns:p14="http://schemas.microsoft.com/office/powerpoint/2010/main" val="2083905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A13EB2-10D7-B088-9FB8-CCE55311CB7B}"/>
              </a:ext>
            </a:extLst>
          </p:cNvPr>
          <p:cNvSpPr>
            <a:spLocks noGrp="1"/>
          </p:cNvSpPr>
          <p:nvPr>
            <p:ph type="title"/>
          </p:nvPr>
        </p:nvSpPr>
        <p:spPr/>
        <p:txBody>
          <a:bodyPr/>
          <a:lstStyle/>
          <a:p>
            <a:r>
              <a:rPr lang="cs-CZ" u="sng" dirty="0" err="1">
                <a:solidFill>
                  <a:srgbClr val="92D050"/>
                </a:solidFill>
              </a:rPr>
              <a:t>Edwardsův</a:t>
            </a:r>
            <a:r>
              <a:rPr lang="cs-CZ" u="sng" dirty="0">
                <a:solidFill>
                  <a:srgbClr val="92D050"/>
                </a:solidFill>
              </a:rPr>
              <a:t> syndrom </a:t>
            </a:r>
          </a:p>
        </p:txBody>
      </p:sp>
      <p:sp>
        <p:nvSpPr>
          <p:cNvPr id="3" name="Zástupný obsah 2">
            <a:extLst>
              <a:ext uri="{FF2B5EF4-FFF2-40B4-BE49-F238E27FC236}">
                <a16:creationId xmlns:a16="http://schemas.microsoft.com/office/drawing/2014/main" id="{9FA59EB9-C79E-FBFF-09F4-88DC466714CA}"/>
              </a:ext>
            </a:extLst>
          </p:cNvPr>
          <p:cNvSpPr>
            <a:spLocks noGrp="1"/>
          </p:cNvSpPr>
          <p:nvPr>
            <p:ph idx="1"/>
          </p:nvPr>
        </p:nvSpPr>
        <p:spPr>
          <a:xfrm>
            <a:off x="838200" y="1825624"/>
            <a:ext cx="10515600" cy="4807187"/>
          </a:xfrm>
        </p:spPr>
        <p:txBody>
          <a:bodyPr>
            <a:normAutofit fontScale="92500" lnSpcReduction="20000"/>
          </a:bodyPr>
          <a:lstStyle/>
          <a:p>
            <a:r>
              <a:rPr lang="nl-NL" dirty="0"/>
              <a:t>Numerická autozomalní aberace</a:t>
            </a:r>
            <a:r>
              <a:rPr lang="cs-CZ" dirty="0"/>
              <a:t> </a:t>
            </a:r>
            <a:r>
              <a:rPr lang="nl-NL" dirty="0"/>
              <a:t>(genotyp: 47, XX/XY + 18)</a:t>
            </a:r>
            <a:endParaRPr lang="cs-CZ" dirty="0"/>
          </a:p>
          <a:p>
            <a:r>
              <a:rPr lang="nl-NL" dirty="0"/>
              <a:t>1:7 500</a:t>
            </a:r>
            <a:endParaRPr lang="cs-CZ" dirty="0"/>
          </a:p>
          <a:p>
            <a:r>
              <a:rPr lang="nl-NL" dirty="0"/>
              <a:t>↑ riziko s ↑ vekom matky</a:t>
            </a:r>
          </a:p>
          <a:p>
            <a:r>
              <a:rPr lang="nl-NL" dirty="0"/>
              <a:t>vzácná, smrtelná, s životem neslučitelná abnormalita</a:t>
            </a:r>
            <a:r>
              <a:rPr lang="cs-CZ" dirty="0"/>
              <a:t> (</a:t>
            </a:r>
            <a:r>
              <a:rPr lang="nl-NL" dirty="0"/>
              <a:t>až 95 % zemře během intrauterinního vývoje</a:t>
            </a:r>
            <a:r>
              <a:rPr lang="cs-CZ" dirty="0"/>
              <a:t>, </a:t>
            </a:r>
          </a:p>
          <a:p>
            <a:r>
              <a:rPr lang="cs-CZ" dirty="0"/>
              <a:t>30% pacientů umírá do 1. roku, 50% do 2. měsíce a jen asi 10% přezívá 1. rok.)</a:t>
            </a:r>
          </a:p>
          <a:p>
            <a:r>
              <a:rPr lang="nl-NL" dirty="0"/>
              <a:t>Diagnostika na zaklade ultrazvuku a urcenia koncentracie specifických zlucenin v krvi matky</a:t>
            </a:r>
          </a:p>
          <a:p>
            <a:r>
              <a:rPr lang="nl-NL" dirty="0"/>
              <a:t>Symptomy: mikrocefalie, vysoké a široké čelo, rozštěpy rtů a patra, nízko posazené ušní boltce, polydaktýlie, omfalokélie (defekt břišní dutiny – střeva na povrch), mentální retardace</a:t>
            </a:r>
            <a:r>
              <a:rPr lang="cs-CZ" dirty="0"/>
              <a:t>, vrozené srdeční vady, podkovovitá ledvina, svalová hypertonie, abnormality ve tvaru a funkci dýchací a trávicí soustavy,…</a:t>
            </a:r>
            <a:endParaRPr lang="nl-NL" dirty="0"/>
          </a:p>
          <a:p>
            <a:endParaRPr lang="nl-NL" dirty="0"/>
          </a:p>
          <a:p>
            <a:endParaRPr lang="cs-CZ" dirty="0"/>
          </a:p>
        </p:txBody>
      </p:sp>
    </p:spTree>
    <p:extLst>
      <p:ext uri="{BB962C8B-B14F-4D97-AF65-F5344CB8AC3E}">
        <p14:creationId xmlns:p14="http://schemas.microsoft.com/office/powerpoint/2010/main" val="3727426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genmed.yolasite.com/resources/Edwards%20Syndrome%20%28GDCBG%29.JPG">
            <a:extLst>
              <a:ext uri="{FF2B5EF4-FFF2-40B4-BE49-F238E27FC236}">
                <a16:creationId xmlns:a16="http://schemas.microsoft.com/office/drawing/2014/main" id="{1074B9DC-5681-5A15-58A8-E70FBDAEBCA8}"/>
              </a:ext>
            </a:extLst>
          </p:cNvPr>
          <p:cNvPicPr>
            <a:picLocks noChangeAspect="1" noChangeArrowheads="1"/>
          </p:cNvPicPr>
          <p:nvPr/>
        </p:nvPicPr>
        <p:blipFill>
          <a:blip r:embed="rId2" cstate="print"/>
          <a:srcRect l="1331" t="1345" r="5665"/>
          <a:stretch>
            <a:fillRect/>
          </a:stretch>
        </p:blipFill>
        <p:spPr bwMode="auto">
          <a:xfrm>
            <a:off x="465221" y="662264"/>
            <a:ext cx="5291666" cy="5514962"/>
          </a:xfrm>
          <a:prstGeom prst="rect">
            <a:avLst/>
          </a:prstGeom>
          <a:noFill/>
        </p:spPr>
      </p:pic>
      <p:pic>
        <p:nvPicPr>
          <p:cNvPr id="2" name="Content Placeholder 3">
            <a:extLst>
              <a:ext uri="{FF2B5EF4-FFF2-40B4-BE49-F238E27FC236}">
                <a16:creationId xmlns:a16="http://schemas.microsoft.com/office/drawing/2014/main" id="{05B8723A-992E-3E8A-53B0-157B27EAB973}"/>
              </a:ext>
            </a:extLst>
          </p:cNvPr>
          <p:cNvPicPr>
            <a:picLocks noChangeAspect="1"/>
          </p:cNvPicPr>
          <p:nvPr/>
        </p:nvPicPr>
        <p:blipFill>
          <a:blip r:embed="rId3" cstate="print"/>
          <a:stretch>
            <a:fillRect/>
          </a:stretch>
        </p:blipFill>
        <p:spPr bwMode="auto">
          <a:xfrm>
            <a:off x="6096000" y="663756"/>
            <a:ext cx="5630779" cy="5513470"/>
          </a:xfrm>
          <a:prstGeom prst="rect">
            <a:avLst/>
          </a:prstGeom>
          <a:noFill/>
        </p:spPr>
      </p:pic>
    </p:spTree>
    <p:extLst>
      <p:ext uri="{BB962C8B-B14F-4D97-AF65-F5344CB8AC3E}">
        <p14:creationId xmlns:p14="http://schemas.microsoft.com/office/powerpoint/2010/main" val="58165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C85881F-5D9B-BC2A-7AC4-4EBBAC77B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480" y="1532188"/>
            <a:ext cx="6714173" cy="37936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a:extLst>
              <a:ext uri="{FF2B5EF4-FFF2-40B4-BE49-F238E27FC236}">
                <a16:creationId xmlns:a16="http://schemas.microsoft.com/office/drawing/2014/main" id="{1F711651-0F35-F171-C1BB-E9BFE9DA5133}"/>
              </a:ext>
            </a:extLst>
          </p:cNvPr>
          <p:cNvSpPr>
            <a:spLocks noGrp="1"/>
          </p:cNvSpPr>
          <p:nvPr>
            <p:ph type="title"/>
          </p:nvPr>
        </p:nvSpPr>
        <p:spPr>
          <a:xfrm>
            <a:off x="838200" y="587909"/>
            <a:ext cx="10515600" cy="1325563"/>
          </a:xfrm>
        </p:spPr>
        <p:txBody>
          <a:bodyPr>
            <a:normAutofit/>
          </a:bodyPr>
          <a:lstStyle/>
          <a:p>
            <a:r>
              <a:rPr lang="cs-CZ" u="sng" dirty="0">
                <a:solidFill>
                  <a:srgbClr val="92D050"/>
                </a:solidFill>
              </a:rPr>
              <a:t>Úvod do genetiky</a:t>
            </a:r>
          </a:p>
        </p:txBody>
      </p:sp>
      <p:sp>
        <p:nvSpPr>
          <p:cNvPr id="9" name="Zástupný obsah 2">
            <a:extLst>
              <a:ext uri="{FF2B5EF4-FFF2-40B4-BE49-F238E27FC236}">
                <a16:creationId xmlns:a16="http://schemas.microsoft.com/office/drawing/2014/main" id="{A1750C24-765D-DBD3-69BB-E475A78306C9}"/>
              </a:ext>
            </a:extLst>
          </p:cNvPr>
          <p:cNvSpPr>
            <a:spLocks noGrp="1"/>
          </p:cNvSpPr>
          <p:nvPr>
            <p:ph idx="1"/>
          </p:nvPr>
        </p:nvSpPr>
        <p:spPr>
          <a:xfrm>
            <a:off x="838200" y="2293839"/>
            <a:ext cx="10515600" cy="3393647"/>
          </a:xfrm>
        </p:spPr>
        <p:txBody>
          <a:bodyPr/>
          <a:lstStyle/>
          <a:p>
            <a:r>
              <a:rPr lang="cs-CZ" dirty="0">
                <a:solidFill>
                  <a:schemeClr val="tx1">
                    <a:lumMod val="75000"/>
                  </a:schemeClr>
                </a:solidFill>
              </a:rPr>
              <a:t>Počet ch u člověka</a:t>
            </a:r>
          </a:p>
          <a:p>
            <a:r>
              <a:rPr lang="cs-CZ" b="1" u="sng" dirty="0"/>
              <a:t>Porovnání s jinými druhy</a:t>
            </a:r>
          </a:p>
          <a:p>
            <a:r>
              <a:rPr lang="cs-CZ" dirty="0">
                <a:solidFill>
                  <a:schemeClr val="tx1">
                    <a:lumMod val="75000"/>
                  </a:schemeClr>
                </a:solidFill>
              </a:rPr>
              <a:t>Struktura GI</a:t>
            </a:r>
          </a:p>
          <a:p>
            <a:r>
              <a:rPr lang="cs-CZ" dirty="0">
                <a:solidFill>
                  <a:schemeClr val="tx1">
                    <a:lumMod val="75000"/>
                  </a:schemeClr>
                </a:solidFill>
              </a:rPr>
              <a:t>Význam GI</a:t>
            </a:r>
          </a:p>
          <a:p>
            <a:r>
              <a:rPr lang="cs-CZ" dirty="0">
                <a:solidFill>
                  <a:schemeClr val="tx1">
                    <a:lumMod val="75000"/>
                  </a:schemeClr>
                </a:solidFill>
              </a:rPr>
              <a:t>Vztah genetika vs prostředí</a:t>
            </a:r>
          </a:p>
          <a:p>
            <a:r>
              <a:rPr lang="cs-CZ" dirty="0">
                <a:solidFill>
                  <a:schemeClr val="tx1">
                    <a:lumMod val="75000"/>
                  </a:schemeClr>
                </a:solidFill>
              </a:rPr>
              <a:t>Variabilita</a:t>
            </a:r>
          </a:p>
        </p:txBody>
      </p:sp>
    </p:spTree>
    <p:extLst>
      <p:ext uri="{BB962C8B-B14F-4D97-AF65-F5344CB8AC3E}">
        <p14:creationId xmlns:p14="http://schemas.microsoft.com/office/powerpoint/2010/main" val="26442220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http://trisomy.org.s113588.gridserver.com/wp-content/uploads/2012/12/Michelle-t18.jpg">
            <a:extLst>
              <a:ext uri="{FF2B5EF4-FFF2-40B4-BE49-F238E27FC236}">
                <a16:creationId xmlns:a16="http://schemas.microsoft.com/office/drawing/2014/main" id="{3C4BBF96-AF6F-158F-733C-2D20DC32D314}"/>
              </a:ext>
            </a:extLst>
          </p:cNvPr>
          <p:cNvPicPr>
            <a:picLocks noChangeAspect="1" noChangeArrowheads="1"/>
          </p:cNvPicPr>
          <p:nvPr/>
        </p:nvPicPr>
        <p:blipFill>
          <a:blip r:embed="rId2" cstate="print"/>
          <a:stretch>
            <a:fillRect/>
          </a:stretch>
        </p:blipFill>
        <p:spPr bwMode="auto">
          <a:xfrm>
            <a:off x="671803" y="1123527"/>
            <a:ext cx="3142776" cy="4604800"/>
          </a:xfrm>
          <a:prstGeom prst="rect">
            <a:avLst/>
          </a:prstGeom>
          <a:noFill/>
        </p:spPr>
      </p:pic>
      <p:cxnSp>
        <p:nvCxnSpPr>
          <p:cNvPr id="9" name="Straight Connector 8">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4">
            <a:extLst>
              <a:ext uri="{FF2B5EF4-FFF2-40B4-BE49-F238E27FC236}">
                <a16:creationId xmlns:a16="http://schemas.microsoft.com/office/drawing/2014/main" id="{C793CB58-2FB7-39E8-9089-6AE8252C6055}"/>
              </a:ext>
            </a:extLst>
          </p:cNvPr>
          <p:cNvPicPr>
            <a:picLocks noChangeAspect="1"/>
          </p:cNvPicPr>
          <p:nvPr/>
        </p:nvPicPr>
        <p:blipFill>
          <a:blip r:embed="rId3" cstate="print"/>
          <a:srcRect t="20268"/>
          <a:stretch>
            <a:fillRect/>
          </a:stretch>
        </p:blipFill>
        <p:spPr>
          <a:xfrm>
            <a:off x="4310676" y="1790914"/>
            <a:ext cx="3537345" cy="3270025"/>
          </a:xfrm>
          <a:prstGeom prst="rect">
            <a:avLst/>
          </a:prstGeom>
          <a:noFill/>
        </p:spPr>
      </p:pic>
      <p:cxnSp>
        <p:nvCxnSpPr>
          <p:cNvPr id="11" name="Straight Connector 10">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3">
            <a:extLst>
              <a:ext uri="{FF2B5EF4-FFF2-40B4-BE49-F238E27FC236}">
                <a16:creationId xmlns:a16="http://schemas.microsoft.com/office/drawing/2014/main" id="{15CD481E-08D6-C378-D990-2BDB585ED6EC}"/>
              </a:ext>
            </a:extLst>
          </p:cNvPr>
          <p:cNvPicPr>
            <a:picLocks noChangeAspect="1"/>
          </p:cNvPicPr>
          <p:nvPr/>
        </p:nvPicPr>
        <p:blipFill>
          <a:blip r:embed="rId4" cstate="print"/>
          <a:stretch>
            <a:fillRect/>
          </a:stretch>
        </p:blipFill>
        <p:spPr>
          <a:xfrm>
            <a:off x="8194096" y="1123528"/>
            <a:ext cx="3453600" cy="4604800"/>
          </a:xfrm>
          <a:prstGeom prst="rect">
            <a:avLst/>
          </a:prstGeom>
          <a:noFill/>
        </p:spPr>
      </p:pic>
    </p:spTree>
    <p:extLst>
      <p:ext uri="{BB962C8B-B14F-4D97-AF65-F5344CB8AC3E}">
        <p14:creationId xmlns:p14="http://schemas.microsoft.com/office/powerpoint/2010/main" val="4046201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28BEB1-32BC-C3E1-7812-8D7D7E5C77D8}"/>
              </a:ext>
            </a:extLst>
          </p:cNvPr>
          <p:cNvSpPr>
            <a:spLocks noGrp="1"/>
          </p:cNvSpPr>
          <p:nvPr>
            <p:ph type="title"/>
          </p:nvPr>
        </p:nvSpPr>
        <p:spPr/>
        <p:txBody>
          <a:bodyPr/>
          <a:lstStyle/>
          <a:p>
            <a:r>
              <a:rPr lang="cs-CZ" u="sng" dirty="0" err="1">
                <a:solidFill>
                  <a:srgbClr val="92D050"/>
                </a:solidFill>
              </a:rPr>
              <a:t>Patauův</a:t>
            </a:r>
            <a:r>
              <a:rPr lang="cs-CZ" u="sng" dirty="0">
                <a:solidFill>
                  <a:srgbClr val="92D050"/>
                </a:solidFill>
              </a:rPr>
              <a:t> syndrom </a:t>
            </a:r>
          </a:p>
        </p:txBody>
      </p:sp>
      <p:sp>
        <p:nvSpPr>
          <p:cNvPr id="3" name="Zástupný obsah 2">
            <a:extLst>
              <a:ext uri="{FF2B5EF4-FFF2-40B4-BE49-F238E27FC236}">
                <a16:creationId xmlns:a16="http://schemas.microsoft.com/office/drawing/2014/main" id="{98E8F990-7A86-8CB5-7831-8069818555F4}"/>
              </a:ext>
            </a:extLst>
          </p:cNvPr>
          <p:cNvSpPr>
            <a:spLocks noGrp="1"/>
          </p:cNvSpPr>
          <p:nvPr>
            <p:ph idx="1"/>
          </p:nvPr>
        </p:nvSpPr>
        <p:spPr/>
        <p:txBody>
          <a:bodyPr/>
          <a:lstStyle/>
          <a:p>
            <a:r>
              <a:rPr lang="nl-NL" dirty="0"/>
              <a:t>Numerická autozomalní aberace (genotyp: 47, XX/XY + 13)</a:t>
            </a:r>
            <a:endParaRPr lang="cs-CZ" dirty="0"/>
          </a:p>
          <a:p>
            <a:r>
              <a:rPr lang="cs-CZ" dirty="0"/>
              <a:t>1:5 000 (86 % umírá do prvního roku)</a:t>
            </a:r>
          </a:p>
          <a:p>
            <a:r>
              <a:rPr lang="cs-CZ" dirty="0"/>
              <a:t>Symptomy: těžké anomálie CNS – retardace růstu a těžká mentální retardace, ploché čelo, </a:t>
            </a:r>
            <a:r>
              <a:rPr lang="cs-CZ" dirty="0" err="1"/>
              <a:t>hypertelorismus</a:t>
            </a:r>
            <a:r>
              <a:rPr lang="cs-CZ" dirty="0"/>
              <a:t>, mikrocefalie nebo dokonce </a:t>
            </a:r>
            <a:r>
              <a:rPr lang="cs-CZ" dirty="0" err="1"/>
              <a:t>anoftalmie</a:t>
            </a:r>
            <a:r>
              <a:rPr lang="cs-CZ" dirty="0"/>
              <a:t>, </a:t>
            </a:r>
            <a:r>
              <a:rPr lang="cs-CZ" dirty="0" err="1"/>
              <a:t>malformované</a:t>
            </a:r>
            <a:r>
              <a:rPr lang="cs-CZ" dirty="0"/>
              <a:t> ušní boltce, rozštěp rtu a patra, </a:t>
            </a:r>
            <a:r>
              <a:rPr lang="cs-CZ" dirty="0" err="1"/>
              <a:t>polydaktýlie</a:t>
            </a:r>
            <a:r>
              <a:rPr lang="cs-CZ" dirty="0"/>
              <a:t>, překřížené prsty, deformace DK, deformace DK, deformace DK axiální </a:t>
            </a:r>
            <a:r>
              <a:rPr lang="cs-CZ" dirty="0" err="1"/>
              <a:t>trirádia</a:t>
            </a:r>
            <a:r>
              <a:rPr lang="cs-CZ" dirty="0"/>
              <a:t> a typický nález na palci, Abnormality vnitřních orgánů – srdeční vady, urogenitální anomálie</a:t>
            </a:r>
          </a:p>
        </p:txBody>
      </p:sp>
    </p:spTree>
    <p:extLst>
      <p:ext uri="{BB962C8B-B14F-4D97-AF65-F5344CB8AC3E}">
        <p14:creationId xmlns:p14="http://schemas.microsoft.com/office/powerpoint/2010/main" val="2321251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genmed.yolasite.com/resources/Patau%20Syndrome%20%28GDCBG%29.JPG">
            <a:extLst>
              <a:ext uri="{FF2B5EF4-FFF2-40B4-BE49-F238E27FC236}">
                <a16:creationId xmlns:a16="http://schemas.microsoft.com/office/drawing/2014/main" id="{DFBCB7A3-D7CF-82F4-484E-2778C4B7B2C4}"/>
              </a:ext>
            </a:extLst>
          </p:cNvPr>
          <p:cNvPicPr>
            <a:picLocks noChangeAspect="1" noChangeArrowheads="1"/>
          </p:cNvPicPr>
          <p:nvPr/>
        </p:nvPicPr>
        <p:blipFill>
          <a:blip r:embed="rId2" cstate="print"/>
          <a:srcRect l="3093" t="3293" r="9278" b="1220"/>
          <a:stretch>
            <a:fillRect/>
          </a:stretch>
        </p:blipFill>
        <p:spPr bwMode="auto">
          <a:xfrm>
            <a:off x="416827" y="696382"/>
            <a:ext cx="5335617" cy="5465235"/>
          </a:xfrm>
          <a:prstGeom prst="rect">
            <a:avLst/>
          </a:prstGeom>
          <a:noFill/>
        </p:spPr>
      </p:pic>
      <p:pic>
        <p:nvPicPr>
          <p:cNvPr id="3" name="Picture 5" descr="http://www.larasig.com/sites/larasig.com/files/images/trisomy13_0.jpg">
            <a:extLst>
              <a:ext uri="{FF2B5EF4-FFF2-40B4-BE49-F238E27FC236}">
                <a16:creationId xmlns:a16="http://schemas.microsoft.com/office/drawing/2014/main" id="{6C36A6E5-E054-C185-609A-ED943FDF5472}"/>
              </a:ext>
            </a:extLst>
          </p:cNvPr>
          <p:cNvPicPr>
            <a:picLocks noChangeAspect="1" noChangeArrowheads="1"/>
          </p:cNvPicPr>
          <p:nvPr/>
        </p:nvPicPr>
        <p:blipFill>
          <a:blip r:embed="rId3" cstate="print"/>
          <a:stretch>
            <a:fillRect/>
          </a:stretch>
        </p:blipFill>
        <p:spPr bwMode="auto">
          <a:xfrm>
            <a:off x="6163806" y="696381"/>
            <a:ext cx="5611367" cy="5465235"/>
          </a:xfrm>
          <a:prstGeom prst="rect">
            <a:avLst/>
          </a:prstGeom>
          <a:noFill/>
        </p:spPr>
      </p:pic>
    </p:spTree>
    <p:extLst>
      <p:ext uri="{BB962C8B-B14F-4D97-AF65-F5344CB8AC3E}">
        <p14:creationId xmlns:p14="http://schemas.microsoft.com/office/powerpoint/2010/main" val="581088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494AE6-A88C-448B-B1B7-80259E6F4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11" descr="http://www.diagnosticpathology.org/content/figures/1746-1596-2-48-1-l.jpg">
            <a:extLst>
              <a:ext uri="{FF2B5EF4-FFF2-40B4-BE49-F238E27FC236}">
                <a16:creationId xmlns:a16="http://schemas.microsoft.com/office/drawing/2014/main" id="{2335DE23-94CB-3B9F-86CE-FECD532B7346}"/>
              </a:ext>
            </a:extLst>
          </p:cNvPr>
          <p:cNvPicPr>
            <a:picLocks noChangeAspect="1" noChangeArrowheads="1"/>
          </p:cNvPicPr>
          <p:nvPr/>
        </p:nvPicPr>
        <p:blipFill rotWithShape="1">
          <a:blip r:embed="rId2" cstate="print"/>
          <a:srcRect r="9665" b="-1"/>
          <a:stretch/>
        </p:blipFill>
        <p:spPr bwMode="auto">
          <a:xfrm>
            <a:off x="321734" y="321733"/>
            <a:ext cx="3084025" cy="3021406"/>
          </a:xfrm>
          <a:prstGeom prst="rect">
            <a:avLst/>
          </a:prstGeom>
          <a:noFill/>
        </p:spPr>
      </p:pic>
      <p:pic>
        <p:nvPicPr>
          <p:cNvPr id="5" name="Picture 8" descr="KL1684">
            <a:extLst>
              <a:ext uri="{FF2B5EF4-FFF2-40B4-BE49-F238E27FC236}">
                <a16:creationId xmlns:a16="http://schemas.microsoft.com/office/drawing/2014/main" id="{633015CA-FD6C-0DB7-4B5A-B05D250794A0}"/>
              </a:ext>
            </a:extLst>
          </p:cNvPr>
          <p:cNvPicPr>
            <a:picLocks noChangeAspect="1" noChangeArrowheads="1"/>
          </p:cNvPicPr>
          <p:nvPr/>
        </p:nvPicPr>
        <p:blipFill rotWithShape="1">
          <a:blip r:embed="rId3" cstate="print"/>
          <a:srcRect r="-1" b="9664"/>
          <a:stretch/>
        </p:blipFill>
        <p:spPr bwMode="auto">
          <a:xfrm>
            <a:off x="321734" y="3514854"/>
            <a:ext cx="3084025" cy="2785952"/>
          </a:xfrm>
          <a:prstGeom prst="rect">
            <a:avLst/>
          </a:prstGeom>
          <a:noFill/>
        </p:spPr>
      </p:pic>
      <p:pic>
        <p:nvPicPr>
          <p:cNvPr id="3" name="Picture 9" descr="http://www.allthingsdiscussed.com/images/Baby-with-pataus-syndrome.png">
            <a:extLst>
              <a:ext uri="{FF2B5EF4-FFF2-40B4-BE49-F238E27FC236}">
                <a16:creationId xmlns:a16="http://schemas.microsoft.com/office/drawing/2014/main" id="{AA80FC03-1641-7F10-B832-EDEA3A58CA77}"/>
              </a:ext>
            </a:extLst>
          </p:cNvPr>
          <p:cNvPicPr>
            <a:picLocks noChangeAspect="1" noChangeArrowheads="1"/>
          </p:cNvPicPr>
          <p:nvPr/>
        </p:nvPicPr>
        <p:blipFill rotWithShape="1">
          <a:blip r:embed="rId4" cstate="print"/>
          <a:srcRect l="15308" r="6352" b="1"/>
          <a:stretch/>
        </p:blipFill>
        <p:spPr bwMode="auto">
          <a:xfrm>
            <a:off x="3598286" y="321733"/>
            <a:ext cx="4043250" cy="5979074"/>
          </a:xfrm>
          <a:prstGeom prst="rect">
            <a:avLst/>
          </a:prstGeom>
          <a:noFill/>
        </p:spPr>
      </p:pic>
      <p:pic>
        <p:nvPicPr>
          <p:cNvPr id="2" name="Obrázok 3" descr="patauov.png">
            <a:extLst>
              <a:ext uri="{FF2B5EF4-FFF2-40B4-BE49-F238E27FC236}">
                <a16:creationId xmlns:a16="http://schemas.microsoft.com/office/drawing/2014/main" id="{E4998FBE-7507-E5A8-2B84-F3E18DED9EC6}"/>
              </a:ext>
            </a:extLst>
          </p:cNvPr>
          <p:cNvPicPr>
            <a:picLocks noChangeAspect="1"/>
          </p:cNvPicPr>
          <p:nvPr/>
        </p:nvPicPr>
        <p:blipFill rotWithShape="1">
          <a:blip r:embed="rId5" cstate="print"/>
          <a:srcRect l="1091" r="2" b="2"/>
          <a:stretch/>
        </p:blipFill>
        <p:spPr>
          <a:xfrm>
            <a:off x="7834063" y="321733"/>
            <a:ext cx="4036201" cy="5979074"/>
          </a:xfrm>
          <a:prstGeom prst="rect">
            <a:avLst/>
          </a:prstGeom>
          <a:noFill/>
        </p:spPr>
      </p:pic>
    </p:spTree>
    <p:extLst>
      <p:ext uri="{BB962C8B-B14F-4D97-AF65-F5344CB8AC3E}">
        <p14:creationId xmlns:p14="http://schemas.microsoft.com/office/powerpoint/2010/main" val="1924462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93FE7C-5620-0AB2-F5DA-C5240858B1D6}"/>
              </a:ext>
            </a:extLst>
          </p:cNvPr>
          <p:cNvSpPr>
            <a:spLocks noGrp="1"/>
          </p:cNvSpPr>
          <p:nvPr>
            <p:ph type="title"/>
          </p:nvPr>
        </p:nvSpPr>
        <p:spPr/>
        <p:txBody>
          <a:bodyPr/>
          <a:lstStyle/>
          <a:p>
            <a:r>
              <a:rPr lang="cs-CZ" u="sng" dirty="0" err="1">
                <a:solidFill>
                  <a:srgbClr val="92D050"/>
                </a:solidFill>
              </a:rPr>
              <a:t>Turnerův</a:t>
            </a:r>
            <a:r>
              <a:rPr lang="cs-CZ" u="sng" dirty="0">
                <a:solidFill>
                  <a:srgbClr val="92D050"/>
                </a:solidFill>
              </a:rPr>
              <a:t>/</a:t>
            </a:r>
            <a:r>
              <a:rPr lang="cs-CZ" u="sng" dirty="0" err="1">
                <a:solidFill>
                  <a:srgbClr val="92D050"/>
                </a:solidFill>
              </a:rPr>
              <a:t>Šereševského</a:t>
            </a:r>
            <a:r>
              <a:rPr lang="cs-CZ" u="sng" dirty="0">
                <a:solidFill>
                  <a:srgbClr val="92D050"/>
                </a:solidFill>
              </a:rPr>
              <a:t> syndrom</a:t>
            </a:r>
          </a:p>
        </p:txBody>
      </p:sp>
      <p:sp>
        <p:nvSpPr>
          <p:cNvPr id="3" name="Zástupný obsah 2">
            <a:extLst>
              <a:ext uri="{FF2B5EF4-FFF2-40B4-BE49-F238E27FC236}">
                <a16:creationId xmlns:a16="http://schemas.microsoft.com/office/drawing/2014/main" id="{698848A3-0C57-5FD6-DDC2-70C0B4DC421F}"/>
              </a:ext>
            </a:extLst>
          </p:cNvPr>
          <p:cNvSpPr>
            <a:spLocks noGrp="1"/>
          </p:cNvSpPr>
          <p:nvPr>
            <p:ph idx="1"/>
          </p:nvPr>
        </p:nvSpPr>
        <p:spPr>
          <a:xfrm>
            <a:off x="491289" y="1809583"/>
            <a:ext cx="11209421" cy="4351338"/>
          </a:xfrm>
        </p:spPr>
        <p:txBody>
          <a:bodyPr>
            <a:normAutofit fontScale="92500"/>
          </a:bodyPr>
          <a:lstStyle/>
          <a:p>
            <a:r>
              <a:rPr lang="cs-CZ" dirty="0"/>
              <a:t>Numerická </a:t>
            </a:r>
            <a:r>
              <a:rPr lang="cs-CZ" dirty="0" err="1"/>
              <a:t>gonozomální</a:t>
            </a:r>
            <a:r>
              <a:rPr lang="cs-CZ" dirty="0"/>
              <a:t> aberace (genotyp: 45, XO, mozaika 46, XX/45, XO)</a:t>
            </a:r>
          </a:p>
          <a:p>
            <a:r>
              <a:rPr lang="cs-CZ" dirty="0" err="1"/>
              <a:t>Šereševskij</a:t>
            </a:r>
            <a:r>
              <a:rPr lang="cs-CZ" dirty="0"/>
              <a:t> – ruský endokrinolog, Turner – americký endokrinolog</a:t>
            </a:r>
          </a:p>
          <a:p>
            <a:r>
              <a:rPr lang="cs-CZ" dirty="0"/>
              <a:t>1:2 500 dívek (45, XO – 80 %; 46, XX/45, XO – 20 %)</a:t>
            </a:r>
          </a:p>
          <a:p>
            <a:r>
              <a:rPr lang="cs-CZ" dirty="0"/>
              <a:t>vyskytují se dominantní nebo onemocnění vázaná na X chromozom </a:t>
            </a:r>
          </a:p>
          <a:p>
            <a:r>
              <a:rPr lang="cs-CZ" dirty="0"/>
              <a:t>Symptomy: růst zpomalený i před narozením i po narození, výraznější zpomalení po 4. roce, kostní zrání zpomaleno až do 20. roku, trpasličí proporcionální vzrůst, opožděná osifikace </a:t>
            </a:r>
            <a:r>
              <a:rPr lang="cs-CZ" dirty="0" err="1"/>
              <a:t>epifyzárních</a:t>
            </a:r>
            <a:r>
              <a:rPr lang="cs-CZ" dirty="0"/>
              <a:t> štěrbin, mnohočetné deformace hrudníku, chybí předpubertální růstové zrychlení, častý mentální defekt, pohlavní orgány jsou infantilní, hluchota, exoftalmus, pigmentová degenerace sítnice, zúžení aortálního oblouku, defekty septa komor, ledvinové anomálie</a:t>
            </a:r>
          </a:p>
        </p:txBody>
      </p:sp>
    </p:spTree>
    <p:extLst>
      <p:ext uri="{BB962C8B-B14F-4D97-AF65-F5344CB8AC3E}">
        <p14:creationId xmlns:p14="http://schemas.microsoft.com/office/powerpoint/2010/main" val="7659364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5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B53A5069-D666-F64D-15CE-5FC29B3C8057}"/>
              </a:ext>
            </a:extLst>
          </p:cNvPr>
          <p:cNvPicPr>
            <a:picLocks noChangeAspect="1"/>
          </p:cNvPicPr>
          <p:nvPr/>
        </p:nvPicPr>
        <p:blipFill>
          <a:blip r:embed="rId2" cstate="print"/>
          <a:stretch>
            <a:fillRect/>
          </a:stretch>
        </p:blipFill>
        <p:spPr bwMode="auto">
          <a:xfrm>
            <a:off x="622549" y="1003559"/>
            <a:ext cx="3122143" cy="1755469"/>
          </a:xfrm>
          <a:prstGeom prst="rect">
            <a:avLst/>
          </a:prstGeom>
          <a:noFill/>
        </p:spPr>
      </p:pic>
      <p:sp>
        <p:nvSpPr>
          <p:cNvPr id="14" name="Rectangle 13">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0F8167B6-E0F4-47C1-4749-F115E7A2D726}"/>
              </a:ext>
            </a:extLst>
          </p:cNvPr>
          <p:cNvPicPr>
            <a:picLocks noChangeAspect="1"/>
          </p:cNvPicPr>
          <p:nvPr/>
        </p:nvPicPr>
        <p:blipFill>
          <a:blip r:embed="rId3" cstate="print"/>
          <a:srcRect t="6693"/>
          <a:stretch>
            <a:fillRect/>
          </a:stretch>
        </p:blipFill>
        <p:spPr bwMode="auto">
          <a:xfrm>
            <a:off x="1197558" y="3748194"/>
            <a:ext cx="1954924" cy="2471631"/>
          </a:xfrm>
          <a:prstGeom prst="rect">
            <a:avLst/>
          </a:prstGeom>
          <a:noFill/>
        </p:spPr>
      </p:pic>
      <p:sp>
        <p:nvSpPr>
          <p:cNvPr id="16" name="Rectangle 15">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learn.genetics.utah.edu/content/disorders/chromosomal/turner/images/turner_person.jpg">
            <a:extLst>
              <a:ext uri="{FF2B5EF4-FFF2-40B4-BE49-F238E27FC236}">
                <a16:creationId xmlns:a16="http://schemas.microsoft.com/office/drawing/2014/main" id="{2BE9FB73-EA8D-C00E-2BD4-F6103342DA95}"/>
              </a:ext>
            </a:extLst>
          </p:cNvPr>
          <p:cNvPicPr>
            <a:picLocks noChangeAspect="1" noChangeArrowheads="1"/>
          </p:cNvPicPr>
          <p:nvPr/>
        </p:nvPicPr>
        <p:blipFill>
          <a:blip r:embed="rId4" cstate="print"/>
          <a:srcRect r="3847" b="4663"/>
          <a:stretch>
            <a:fillRect/>
          </a:stretch>
        </p:blipFill>
        <p:spPr bwMode="auto">
          <a:xfrm>
            <a:off x="4807474" y="650497"/>
            <a:ext cx="2401307" cy="5571066"/>
          </a:xfrm>
          <a:prstGeom prst="rect">
            <a:avLst/>
          </a:prstGeom>
          <a:noFill/>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0" descr="http://embryology.med.unsw.edu.au/embryology/images/9/9b/Turners_syndrome_4_year_old_child.jpg">
            <a:extLst>
              <a:ext uri="{FF2B5EF4-FFF2-40B4-BE49-F238E27FC236}">
                <a16:creationId xmlns:a16="http://schemas.microsoft.com/office/drawing/2014/main" id="{96DB858B-1298-1D40-05F8-A3A575AE6E02}"/>
              </a:ext>
            </a:extLst>
          </p:cNvPr>
          <p:cNvPicPr>
            <a:picLocks noChangeAspect="1" noChangeArrowheads="1"/>
          </p:cNvPicPr>
          <p:nvPr/>
        </p:nvPicPr>
        <p:blipFill>
          <a:blip r:embed="rId5" cstate="print"/>
          <a:stretch>
            <a:fillRect/>
          </a:stretch>
        </p:blipFill>
        <p:spPr bwMode="auto">
          <a:xfrm>
            <a:off x="8623805" y="650497"/>
            <a:ext cx="2632328" cy="5571066"/>
          </a:xfrm>
          <a:prstGeom prst="rect">
            <a:avLst/>
          </a:prstGeom>
          <a:noFill/>
        </p:spPr>
      </p:pic>
    </p:spTree>
    <p:extLst>
      <p:ext uri="{BB962C8B-B14F-4D97-AF65-F5344CB8AC3E}">
        <p14:creationId xmlns:p14="http://schemas.microsoft.com/office/powerpoint/2010/main" val="3968173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CCF91-C783-CCED-B46E-772E1075FA06}"/>
              </a:ext>
            </a:extLst>
          </p:cNvPr>
          <p:cNvSpPr>
            <a:spLocks noGrp="1"/>
          </p:cNvSpPr>
          <p:nvPr>
            <p:ph type="title"/>
          </p:nvPr>
        </p:nvSpPr>
        <p:spPr/>
        <p:txBody>
          <a:bodyPr/>
          <a:lstStyle/>
          <a:p>
            <a:r>
              <a:rPr lang="cs-CZ" u="sng" dirty="0" err="1">
                <a:solidFill>
                  <a:srgbClr val="92D050"/>
                </a:solidFill>
              </a:rPr>
              <a:t>Klinefelterův</a:t>
            </a:r>
            <a:r>
              <a:rPr lang="cs-CZ" u="sng" dirty="0">
                <a:solidFill>
                  <a:srgbClr val="92D050"/>
                </a:solidFill>
              </a:rPr>
              <a:t> syndrom</a:t>
            </a:r>
          </a:p>
        </p:txBody>
      </p:sp>
      <p:sp>
        <p:nvSpPr>
          <p:cNvPr id="3" name="Zástupný obsah 2">
            <a:extLst>
              <a:ext uri="{FF2B5EF4-FFF2-40B4-BE49-F238E27FC236}">
                <a16:creationId xmlns:a16="http://schemas.microsoft.com/office/drawing/2014/main" id="{475D7411-2E35-76A2-F0FF-3772A1340955}"/>
              </a:ext>
            </a:extLst>
          </p:cNvPr>
          <p:cNvSpPr>
            <a:spLocks noGrp="1"/>
          </p:cNvSpPr>
          <p:nvPr>
            <p:ph idx="1"/>
          </p:nvPr>
        </p:nvSpPr>
        <p:spPr/>
        <p:txBody>
          <a:bodyPr/>
          <a:lstStyle/>
          <a:p>
            <a:r>
              <a:rPr lang="cs-CZ" dirty="0"/>
              <a:t>Numerická </a:t>
            </a:r>
            <a:r>
              <a:rPr lang="cs-CZ" dirty="0" err="1"/>
              <a:t>gonozomální</a:t>
            </a:r>
            <a:r>
              <a:rPr lang="cs-CZ" dirty="0"/>
              <a:t> aberace (genotyp: 47,XXY nebo XXXY, XXXXY, XXYY, mozaika XXY/XY)</a:t>
            </a:r>
          </a:p>
          <a:p>
            <a:r>
              <a:rPr lang="cs-CZ" dirty="0"/>
              <a:t>není </a:t>
            </a:r>
            <a:r>
              <a:rPr lang="cs-CZ" dirty="0" err="1"/>
              <a:t>diagnostikovatelný</a:t>
            </a:r>
            <a:r>
              <a:rPr lang="cs-CZ" dirty="0"/>
              <a:t> před pubertou</a:t>
            </a:r>
          </a:p>
          <a:p>
            <a:r>
              <a:rPr lang="cs-CZ" dirty="0"/>
              <a:t>asi 15% má mozaikovou formu, nejčastější 46, XY/47, XXY, při formě 47, XXY je obvykle věk matky vyšší</a:t>
            </a:r>
          </a:p>
          <a:p>
            <a:r>
              <a:rPr lang="cs-CZ" dirty="0"/>
              <a:t>Symptomy: opožděný pohlavní vývin, mentální retardace, malé </a:t>
            </a:r>
            <a:r>
              <a:rPr lang="cs-CZ" dirty="0" err="1"/>
              <a:t>testes</a:t>
            </a:r>
            <a:r>
              <a:rPr lang="cs-CZ" dirty="0"/>
              <a:t>, nedostatečně vyvinuté pohlavní znaky, gynekomastie, TV vysoká (</a:t>
            </a:r>
            <a:r>
              <a:rPr lang="cs-CZ" dirty="0" err="1"/>
              <a:t>eunuchoidní</a:t>
            </a:r>
            <a:r>
              <a:rPr lang="cs-CZ" dirty="0"/>
              <a:t> vzhled), končetiny dlouhé, PH vyšší, OHL menší a přetrvává, řídké pubické a axiální ochlupení, nižší intelekt nižší, ale od 12 roku věku dosáhne průměru, potíže s učením</a:t>
            </a:r>
          </a:p>
        </p:txBody>
      </p:sp>
      <p:pic>
        <p:nvPicPr>
          <p:cNvPr id="4" name="Picture 5" descr="http://embryology.med.unsw.edu.au/embryology/images/5/5c/Klinefelter_syndrome_YXXXX.jpg">
            <a:extLst>
              <a:ext uri="{FF2B5EF4-FFF2-40B4-BE49-F238E27FC236}">
                <a16:creationId xmlns:a16="http://schemas.microsoft.com/office/drawing/2014/main" id="{CD3A35BC-6946-0719-002F-B7E5BE5EF9DB}"/>
              </a:ext>
            </a:extLst>
          </p:cNvPr>
          <p:cNvPicPr>
            <a:picLocks noChangeAspect="1" noChangeArrowheads="1"/>
          </p:cNvPicPr>
          <p:nvPr/>
        </p:nvPicPr>
        <p:blipFill>
          <a:blip r:embed="rId3" cstate="print"/>
          <a:srcRect/>
          <a:stretch>
            <a:fillRect/>
          </a:stretch>
        </p:blipFill>
        <p:spPr bwMode="auto">
          <a:xfrm>
            <a:off x="8912977" y="230188"/>
            <a:ext cx="1819275" cy="1282700"/>
          </a:xfrm>
          <a:prstGeom prst="rect">
            <a:avLst/>
          </a:prstGeom>
          <a:noFill/>
          <a:ln w="9525">
            <a:noFill/>
            <a:miter lim="800000"/>
            <a:headEnd/>
            <a:tailEnd/>
          </a:ln>
        </p:spPr>
      </p:pic>
    </p:spTree>
    <p:extLst>
      <p:ext uri="{BB962C8B-B14F-4D97-AF65-F5344CB8AC3E}">
        <p14:creationId xmlns:p14="http://schemas.microsoft.com/office/powerpoint/2010/main" val="2754431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6" descr="Obsah obrázku text, oblečení, snímek obrazovky, Lidská tvář&#10;&#10;Popis byl vytvořen automaticky">
            <a:extLst>
              <a:ext uri="{FF2B5EF4-FFF2-40B4-BE49-F238E27FC236}">
                <a16:creationId xmlns:a16="http://schemas.microsoft.com/office/drawing/2014/main" id="{2A9DD6A6-7972-6239-338B-4EBCC806BDB3}"/>
              </a:ext>
            </a:extLst>
          </p:cNvPr>
          <p:cNvPicPr>
            <a:picLocks noChangeAspect="1"/>
          </p:cNvPicPr>
          <p:nvPr/>
        </p:nvPicPr>
        <p:blipFill>
          <a:blip r:embed="rId2" cstate="print"/>
          <a:srcRect l="11818" r="7143" b="24435"/>
          <a:stretch>
            <a:fillRect/>
          </a:stretch>
        </p:blipFill>
        <p:spPr bwMode="auto">
          <a:xfrm>
            <a:off x="4886718" y="2841234"/>
            <a:ext cx="2573105" cy="3912491"/>
          </a:xfrm>
          <a:prstGeom prst="rect">
            <a:avLst/>
          </a:prstGeom>
          <a:noFill/>
        </p:spPr>
      </p:pic>
      <p:pic>
        <p:nvPicPr>
          <p:cNvPr id="2" name="Picture 5" descr="Obsah obrázku muž, Hruď, Odhalená hruď, sval&#10;&#10;Popis byl vytvořen automaticky">
            <a:extLst>
              <a:ext uri="{FF2B5EF4-FFF2-40B4-BE49-F238E27FC236}">
                <a16:creationId xmlns:a16="http://schemas.microsoft.com/office/drawing/2014/main" id="{5918D4DF-AD60-29BE-E65E-479496355A32}"/>
              </a:ext>
            </a:extLst>
          </p:cNvPr>
          <p:cNvPicPr>
            <a:picLocks noChangeAspect="1"/>
          </p:cNvPicPr>
          <p:nvPr/>
        </p:nvPicPr>
        <p:blipFill>
          <a:blip r:embed="rId3" cstate="print"/>
          <a:stretch>
            <a:fillRect/>
          </a:stretch>
        </p:blipFill>
        <p:spPr bwMode="auto">
          <a:xfrm>
            <a:off x="7752447" y="602526"/>
            <a:ext cx="4289721" cy="5571066"/>
          </a:xfrm>
          <a:prstGeom prst="rect">
            <a:avLst/>
          </a:prstGeom>
          <a:noFill/>
        </p:spPr>
      </p:pic>
      <p:pic>
        <p:nvPicPr>
          <p:cNvPr id="4" name="Picture 2" descr="http://www.aafp.org/afp/2005/1201/afp20051201p2259-f1.jpg">
            <a:extLst>
              <a:ext uri="{FF2B5EF4-FFF2-40B4-BE49-F238E27FC236}">
                <a16:creationId xmlns:a16="http://schemas.microsoft.com/office/drawing/2014/main" id="{618DAF07-8711-1C7D-26BA-CC0EB46D9E92}"/>
              </a:ext>
            </a:extLst>
          </p:cNvPr>
          <p:cNvPicPr>
            <a:picLocks noChangeAspect="1" noChangeArrowheads="1"/>
          </p:cNvPicPr>
          <p:nvPr/>
        </p:nvPicPr>
        <p:blipFill>
          <a:blip r:embed="rId4" cstate="print"/>
          <a:srcRect r="3835"/>
          <a:stretch>
            <a:fillRect/>
          </a:stretch>
        </p:blipFill>
        <p:spPr bwMode="auto">
          <a:xfrm>
            <a:off x="84527" y="1041484"/>
            <a:ext cx="4481717" cy="4813885"/>
          </a:xfrm>
          <a:prstGeom prst="rect">
            <a:avLst/>
          </a:prstGeom>
          <a:noFill/>
          <a:ln w="15875">
            <a:solidFill>
              <a:schemeClr val="accent4">
                <a:lumMod val="10000"/>
              </a:schemeClr>
            </a:solidFill>
          </a:ln>
        </p:spPr>
      </p:pic>
      <p:pic>
        <p:nvPicPr>
          <p:cNvPr id="5" name="Picture 4" descr="https://www.scienceopen.com/document_file/82fbf619-5375-4585-8577-bc4d5ff8ced7/PubMedCentral/large.png">
            <a:extLst>
              <a:ext uri="{FF2B5EF4-FFF2-40B4-BE49-F238E27FC236}">
                <a16:creationId xmlns:a16="http://schemas.microsoft.com/office/drawing/2014/main" id="{5B27B38B-20D2-813B-9CA8-1E342E911663}"/>
              </a:ext>
            </a:extLst>
          </p:cNvPr>
          <p:cNvPicPr>
            <a:picLocks noChangeAspect="1" noChangeArrowheads="1"/>
          </p:cNvPicPr>
          <p:nvPr/>
        </p:nvPicPr>
        <p:blipFill>
          <a:blip r:embed="rId5" cstate="print"/>
          <a:srcRect/>
          <a:stretch>
            <a:fillRect/>
          </a:stretch>
        </p:blipFill>
        <p:spPr bwMode="auto">
          <a:xfrm>
            <a:off x="4660387" y="149017"/>
            <a:ext cx="2997917" cy="3279982"/>
          </a:xfrm>
          <a:prstGeom prst="rect">
            <a:avLst/>
          </a:prstGeom>
          <a:noFill/>
          <a:ln w="25400">
            <a:solidFill>
              <a:srgbClr val="CCFF99"/>
            </a:solidFill>
            <a:miter lim="800000"/>
            <a:headEnd/>
            <a:tailEnd/>
          </a:ln>
        </p:spPr>
      </p:pic>
    </p:spTree>
    <p:extLst>
      <p:ext uri="{BB962C8B-B14F-4D97-AF65-F5344CB8AC3E}">
        <p14:creationId xmlns:p14="http://schemas.microsoft.com/office/powerpoint/2010/main" val="42269249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F49D93D-B6A6-5B2B-C37A-334755DA3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596" y="2813316"/>
            <a:ext cx="2781300" cy="3781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by Srinivasan on Science meme | Science memes, Genetic information,  Genetics">
            <a:extLst>
              <a:ext uri="{FF2B5EF4-FFF2-40B4-BE49-F238E27FC236}">
                <a16:creationId xmlns:a16="http://schemas.microsoft.com/office/drawing/2014/main" id="{26EC3F6A-7BD2-9C86-70C2-7D8ADE887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783" y="318844"/>
            <a:ext cx="3151737" cy="31517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you don't have to worry about genetic disease you might contract if you  never get your complete genome tested - Roll Safe Black Guy Pointing at His  Head | Make a Meme">
            <a:extLst>
              <a:ext uri="{FF2B5EF4-FFF2-40B4-BE49-F238E27FC236}">
                <a16:creationId xmlns:a16="http://schemas.microsoft.com/office/drawing/2014/main" id="{85C32440-E6E4-B5DC-1B60-A7A157858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596" y="318844"/>
            <a:ext cx="2781300" cy="22073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tting your complete genome ran and knowing no matter what, you can get a  genetic disease. - Disaster Girl | Make a Meme">
            <a:extLst>
              <a:ext uri="{FF2B5EF4-FFF2-40B4-BE49-F238E27FC236}">
                <a16:creationId xmlns:a16="http://schemas.microsoft.com/office/drawing/2014/main" id="{ADBAF54C-FF21-CB9B-4B62-520509153D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783" y="3722228"/>
            <a:ext cx="3151737" cy="2870093"/>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ok 3">
            <a:extLst>
              <a:ext uri="{FF2B5EF4-FFF2-40B4-BE49-F238E27FC236}">
                <a16:creationId xmlns:a16="http://schemas.microsoft.com/office/drawing/2014/main" id="{055C237E-BC44-E0F2-ABBF-27CE94F643E3}"/>
              </a:ext>
            </a:extLst>
          </p:cNvPr>
          <p:cNvPicPr>
            <a:picLocks noChangeAspect="1"/>
          </p:cNvPicPr>
          <p:nvPr/>
        </p:nvPicPr>
        <p:blipFill rotWithShape="1">
          <a:blip r:embed="rId6">
            <a:extLst>
              <a:ext uri="{28A0092B-C50C-407E-A947-70E740481C1C}">
                <a14:useLocalDpi xmlns:a14="http://schemas.microsoft.com/office/drawing/2010/main" val="0"/>
              </a:ext>
            </a:extLst>
          </a:blip>
          <a:srcRect l="6667" r="8272"/>
          <a:stretch/>
        </p:blipFill>
        <p:spPr>
          <a:xfrm>
            <a:off x="45977" y="1041929"/>
            <a:ext cx="5503090" cy="4857303"/>
          </a:xfrm>
          <a:prstGeom prst="rect">
            <a:avLst/>
          </a:prstGeom>
        </p:spPr>
      </p:pic>
    </p:spTree>
    <p:extLst>
      <p:ext uri="{BB962C8B-B14F-4D97-AF65-F5344CB8AC3E}">
        <p14:creationId xmlns:p14="http://schemas.microsoft.com/office/powerpoint/2010/main" val="891380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D465ED-DA0A-6F62-3A0F-5F8020025106}"/>
              </a:ext>
            </a:extLst>
          </p:cNvPr>
          <p:cNvSpPr>
            <a:spLocks noGrp="1"/>
          </p:cNvSpPr>
          <p:nvPr>
            <p:ph type="title"/>
          </p:nvPr>
        </p:nvSpPr>
        <p:spPr>
          <a:xfrm>
            <a:off x="838200" y="570609"/>
            <a:ext cx="10515600" cy="1325563"/>
          </a:xfrm>
        </p:spPr>
        <p:txBody>
          <a:bodyPr>
            <a:normAutofit/>
          </a:bodyPr>
          <a:lstStyle/>
          <a:p>
            <a:r>
              <a:rPr lang="cs-CZ" u="sng" dirty="0">
                <a:solidFill>
                  <a:srgbClr val="92D050"/>
                </a:solidFill>
              </a:rPr>
              <a:t>Úvod do genetiky</a:t>
            </a:r>
          </a:p>
        </p:txBody>
      </p:sp>
      <p:sp>
        <p:nvSpPr>
          <p:cNvPr id="3" name="Zástupný obsah 2">
            <a:extLst>
              <a:ext uri="{FF2B5EF4-FFF2-40B4-BE49-F238E27FC236}">
                <a16:creationId xmlns:a16="http://schemas.microsoft.com/office/drawing/2014/main" id="{5C4C16D9-7A5E-2265-6D0D-A85E5AA6F38C}"/>
              </a:ext>
            </a:extLst>
          </p:cNvPr>
          <p:cNvSpPr>
            <a:spLocks noGrp="1"/>
          </p:cNvSpPr>
          <p:nvPr>
            <p:ph idx="1"/>
          </p:nvPr>
        </p:nvSpPr>
        <p:spPr>
          <a:xfrm>
            <a:off x="838200" y="2287963"/>
            <a:ext cx="10515600" cy="3260083"/>
          </a:xfrm>
        </p:spPr>
        <p:txBody>
          <a:bodyPr/>
          <a:lstStyle/>
          <a:p>
            <a:r>
              <a:rPr lang="cs-CZ" dirty="0">
                <a:solidFill>
                  <a:schemeClr val="tx1">
                    <a:lumMod val="75000"/>
                  </a:schemeClr>
                </a:solidFill>
              </a:rPr>
              <a:t>Počet ch u člověka</a:t>
            </a:r>
          </a:p>
          <a:p>
            <a:r>
              <a:rPr lang="cs-CZ" dirty="0">
                <a:solidFill>
                  <a:schemeClr val="tx1">
                    <a:lumMod val="75000"/>
                  </a:schemeClr>
                </a:solidFill>
              </a:rPr>
              <a:t>Porovnání s jinými druhy</a:t>
            </a:r>
          </a:p>
          <a:p>
            <a:r>
              <a:rPr lang="cs-CZ" b="1" u="sng" dirty="0"/>
              <a:t>Struktura GI</a:t>
            </a:r>
          </a:p>
          <a:p>
            <a:r>
              <a:rPr lang="cs-CZ" dirty="0">
                <a:solidFill>
                  <a:schemeClr val="tx1">
                    <a:lumMod val="75000"/>
                  </a:schemeClr>
                </a:solidFill>
              </a:rPr>
              <a:t>Význam GI</a:t>
            </a:r>
          </a:p>
          <a:p>
            <a:r>
              <a:rPr lang="cs-CZ" dirty="0">
                <a:solidFill>
                  <a:schemeClr val="tx1">
                    <a:lumMod val="75000"/>
                  </a:schemeClr>
                </a:solidFill>
              </a:rPr>
              <a:t>Vztah genetika vs prostředí</a:t>
            </a:r>
          </a:p>
          <a:p>
            <a:r>
              <a:rPr lang="cs-CZ" dirty="0">
                <a:solidFill>
                  <a:schemeClr val="tx1">
                    <a:lumMod val="75000"/>
                  </a:schemeClr>
                </a:solidFill>
              </a:rPr>
              <a:t>Variabilita</a:t>
            </a:r>
          </a:p>
        </p:txBody>
      </p:sp>
      <p:pic>
        <p:nvPicPr>
          <p:cNvPr id="5" name="Obrázek 4">
            <a:extLst>
              <a:ext uri="{FF2B5EF4-FFF2-40B4-BE49-F238E27FC236}">
                <a16:creationId xmlns:a16="http://schemas.microsoft.com/office/drawing/2014/main" id="{FB98C2FA-5A55-7C23-034F-4AFCADF1FB54}"/>
              </a:ext>
            </a:extLst>
          </p:cNvPr>
          <p:cNvPicPr>
            <a:picLocks noChangeAspect="1"/>
          </p:cNvPicPr>
          <p:nvPr/>
        </p:nvPicPr>
        <p:blipFill>
          <a:blip r:embed="rId3"/>
          <a:stretch>
            <a:fillRect/>
          </a:stretch>
        </p:blipFill>
        <p:spPr>
          <a:xfrm>
            <a:off x="5699760" y="456040"/>
            <a:ext cx="6238875" cy="5945919"/>
          </a:xfrm>
          <a:prstGeom prst="rect">
            <a:avLst/>
          </a:prstGeom>
        </p:spPr>
      </p:pic>
    </p:spTree>
    <p:extLst>
      <p:ext uri="{BB962C8B-B14F-4D97-AF65-F5344CB8AC3E}">
        <p14:creationId xmlns:p14="http://schemas.microsoft.com/office/powerpoint/2010/main" val="156252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7909CD1-4609-6D76-91CB-4A978623B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293" y="957738"/>
            <a:ext cx="6817707" cy="4942523"/>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a:extLst>
              <a:ext uri="{FF2B5EF4-FFF2-40B4-BE49-F238E27FC236}">
                <a16:creationId xmlns:a16="http://schemas.microsoft.com/office/drawing/2014/main" id="{931A53AA-A496-E289-EB6A-CF147498A483}"/>
              </a:ext>
            </a:extLst>
          </p:cNvPr>
          <p:cNvSpPr>
            <a:spLocks noGrp="1"/>
          </p:cNvSpPr>
          <p:nvPr>
            <p:ph type="title"/>
          </p:nvPr>
        </p:nvSpPr>
        <p:spPr>
          <a:xfrm>
            <a:off x="838200" y="570609"/>
            <a:ext cx="10515600" cy="1325563"/>
          </a:xfrm>
        </p:spPr>
        <p:txBody>
          <a:bodyPr>
            <a:normAutofit/>
          </a:bodyPr>
          <a:lstStyle/>
          <a:p>
            <a:r>
              <a:rPr lang="cs-CZ" u="sng" dirty="0">
                <a:solidFill>
                  <a:srgbClr val="92D050"/>
                </a:solidFill>
              </a:rPr>
              <a:t>Úvod do genetiky</a:t>
            </a:r>
          </a:p>
        </p:txBody>
      </p:sp>
      <p:sp>
        <p:nvSpPr>
          <p:cNvPr id="9" name="Zástupný obsah 2">
            <a:extLst>
              <a:ext uri="{FF2B5EF4-FFF2-40B4-BE49-F238E27FC236}">
                <a16:creationId xmlns:a16="http://schemas.microsoft.com/office/drawing/2014/main" id="{B666135E-09DA-7ADF-4988-7E7F1466D3EA}"/>
              </a:ext>
            </a:extLst>
          </p:cNvPr>
          <p:cNvSpPr>
            <a:spLocks noGrp="1"/>
          </p:cNvSpPr>
          <p:nvPr>
            <p:ph idx="1"/>
          </p:nvPr>
        </p:nvSpPr>
        <p:spPr>
          <a:xfrm>
            <a:off x="838200" y="2287963"/>
            <a:ext cx="10515600" cy="3260083"/>
          </a:xfrm>
        </p:spPr>
        <p:txBody>
          <a:bodyPr/>
          <a:lstStyle/>
          <a:p>
            <a:r>
              <a:rPr lang="cs-CZ" dirty="0">
                <a:solidFill>
                  <a:schemeClr val="tx1">
                    <a:lumMod val="75000"/>
                  </a:schemeClr>
                </a:solidFill>
              </a:rPr>
              <a:t>Počet ch u člověka</a:t>
            </a:r>
          </a:p>
          <a:p>
            <a:r>
              <a:rPr lang="cs-CZ" dirty="0">
                <a:solidFill>
                  <a:schemeClr val="tx1">
                    <a:lumMod val="75000"/>
                  </a:schemeClr>
                </a:solidFill>
              </a:rPr>
              <a:t>Porovnání s jinými druhy</a:t>
            </a:r>
          </a:p>
          <a:p>
            <a:r>
              <a:rPr lang="cs-CZ" b="1" u="sng" dirty="0"/>
              <a:t>Struktura GI</a:t>
            </a:r>
          </a:p>
          <a:p>
            <a:r>
              <a:rPr lang="cs-CZ" dirty="0">
                <a:solidFill>
                  <a:schemeClr val="tx1">
                    <a:lumMod val="75000"/>
                  </a:schemeClr>
                </a:solidFill>
              </a:rPr>
              <a:t>Význam GI</a:t>
            </a:r>
          </a:p>
          <a:p>
            <a:r>
              <a:rPr lang="cs-CZ" dirty="0">
                <a:solidFill>
                  <a:schemeClr val="tx1">
                    <a:lumMod val="75000"/>
                  </a:schemeClr>
                </a:solidFill>
              </a:rPr>
              <a:t>Vztah genetika vs prostředí</a:t>
            </a:r>
          </a:p>
          <a:p>
            <a:r>
              <a:rPr lang="cs-CZ" dirty="0">
                <a:solidFill>
                  <a:schemeClr val="tx1">
                    <a:lumMod val="75000"/>
                  </a:schemeClr>
                </a:solidFill>
              </a:rPr>
              <a:t>Variabilita</a:t>
            </a:r>
          </a:p>
        </p:txBody>
      </p:sp>
    </p:spTree>
    <p:extLst>
      <p:ext uri="{BB962C8B-B14F-4D97-AF65-F5344CB8AC3E}">
        <p14:creationId xmlns:p14="http://schemas.microsoft.com/office/powerpoint/2010/main" val="181925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enetic Material | Definition &amp; Function - Video &amp; Lesson Transcript |  Study.com">
            <a:extLst>
              <a:ext uri="{FF2B5EF4-FFF2-40B4-BE49-F238E27FC236}">
                <a16:creationId xmlns:a16="http://schemas.microsoft.com/office/drawing/2014/main" id="{E8E020E4-4145-AC04-40CD-C0D816ABF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372" y="42456"/>
            <a:ext cx="5196839" cy="292507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C8CFF041-56E9-E814-24CD-E627B2F74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64" y="3012142"/>
            <a:ext cx="5196839" cy="3808266"/>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a:extLst>
              <a:ext uri="{FF2B5EF4-FFF2-40B4-BE49-F238E27FC236}">
                <a16:creationId xmlns:a16="http://schemas.microsoft.com/office/drawing/2014/main" id="{AA2B7EFE-7CC3-549C-E1DA-4EEA31EBE195}"/>
              </a:ext>
            </a:extLst>
          </p:cNvPr>
          <p:cNvSpPr>
            <a:spLocks noGrp="1"/>
          </p:cNvSpPr>
          <p:nvPr>
            <p:ph type="title"/>
          </p:nvPr>
        </p:nvSpPr>
        <p:spPr>
          <a:xfrm>
            <a:off x="838200" y="570609"/>
            <a:ext cx="10515600" cy="1325563"/>
          </a:xfrm>
        </p:spPr>
        <p:txBody>
          <a:bodyPr>
            <a:normAutofit/>
          </a:bodyPr>
          <a:lstStyle/>
          <a:p>
            <a:r>
              <a:rPr lang="cs-CZ" u="sng" dirty="0">
                <a:solidFill>
                  <a:srgbClr val="92D050"/>
                </a:solidFill>
              </a:rPr>
              <a:t>Úvod do genetiky</a:t>
            </a:r>
          </a:p>
        </p:txBody>
      </p:sp>
      <p:sp>
        <p:nvSpPr>
          <p:cNvPr id="9" name="Zástupný obsah 2">
            <a:extLst>
              <a:ext uri="{FF2B5EF4-FFF2-40B4-BE49-F238E27FC236}">
                <a16:creationId xmlns:a16="http://schemas.microsoft.com/office/drawing/2014/main" id="{68D9B0AF-1045-D40E-C1C1-1C21A71AD848}"/>
              </a:ext>
            </a:extLst>
          </p:cNvPr>
          <p:cNvSpPr>
            <a:spLocks noGrp="1"/>
          </p:cNvSpPr>
          <p:nvPr>
            <p:ph idx="1"/>
          </p:nvPr>
        </p:nvSpPr>
        <p:spPr>
          <a:xfrm>
            <a:off x="838200" y="2287963"/>
            <a:ext cx="10515600" cy="3260083"/>
          </a:xfrm>
        </p:spPr>
        <p:txBody>
          <a:bodyPr/>
          <a:lstStyle/>
          <a:p>
            <a:r>
              <a:rPr lang="cs-CZ" dirty="0">
                <a:solidFill>
                  <a:schemeClr val="tx1">
                    <a:lumMod val="75000"/>
                  </a:schemeClr>
                </a:solidFill>
              </a:rPr>
              <a:t>Počet ch u člověka</a:t>
            </a:r>
          </a:p>
          <a:p>
            <a:r>
              <a:rPr lang="cs-CZ" dirty="0">
                <a:solidFill>
                  <a:schemeClr val="tx1">
                    <a:lumMod val="75000"/>
                  </a:schemeClr>
                </a:solidFill>
              </a:rPr>
              <a:t>Porovnání s jinými druhy</a:t>
            </a:r>
          </a:p>
          <a:p>
            <a:r>
              <a:rPr lang="cs-CZ" b="1" u="sng" dirty="0"/>
              <a:t>Struktura GI</a:t>
            </a:r>
          </a:p>
          <a:p>
            <a:r>
              <a:rPr lang="cs-CZ" dirty="0">
                <a:solidFill>
                  <a:schemeClr val="tx1">
                    <a:lumMod val="75000"/>
                  </a:schemeClr>
                </a:solidFill>
              </a:rPr>
              <a:t>Význam GI</a:t>
            </a:r>
          </a:p>
          <a:p>
            <a:r>
              <a:rPr lang="cs-CZ" dirty="0">
                <a:solidFill>
                  <a:schemeClr val="tx1">
                    <a:lumMod val="75000"/>
                  </a:schemeClr>
                </a:solidFill>
              </a:rPr>
              <a:t>Vztah genetika vs prostředí</a:t>
            </a:r>
          </a:p>
          <a:p>
            <a:r>
              <a:rPr lang="cs-CZ" dirty="0">
                <a:solidFill>
                  <a:schemeClr val="tx1">
                    <a:lumMod val="75000"/>
                  </a:schemeClr>
                </a:solidFill>
              </a:rPr>
              <a:t>Variabilita</a:t>
            </a:r>
          </a:p>
        </p:txBody>
      </p:sp>
    </p:spTree>
    <p:extLst>
      <p:ext uri="{BB962C8B-B14F-4D97-AF65-F5344CB8AC3E}">
        <p14:creationId xmlns:p14="http://schemas.microsoft.com/office/powerpoint/2010/main" val="106891185"/>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Office 2013 - 2022 Theme</Template>
  <TotalTime>1241</TotalTime>
  <Words>5803</Words>
  <Application>Microsoft Office PowerPoint</Application>
  <PresentationFormat>Širokoúhlá obrazovka</PresentationFormat>
  <Paragraphs>723</Paragraphs>
  <Slides>68</Slides>
  <Notes>41</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68</vt:i4>
      </vt:variant>
    </vt:vector>
  </HeadingPairs>
  <TitlesOfParts>
    <vt:vector size="79" baseType="lpstr">
      <vt:lpstr>Arial</vt:lpstr>
      <vt:lpstr>Arial</vt:lpstr>
      <vt:lpstr>Calibri</vt:lpstr>
      <vt:lpstr>Calibri Light</vt:lpstr>
      <vt:lpstr>Comic Sans MS</vt:lpstr>
      <vt:lpstr>Open Sans</vt:lpstr>
      <vt:lpstr>Roboto</vt:lpstr>
      <vt:lpstr>Symbol</vt:lpstr>
      <vt:lpstr>Times New Roman</vt:lpstr>
      <vt:lpstr>Wingdings</vt:lpstr>
      <vt:lpstr>Motiv Office</vt:lpstr>
      <vt:lpstr>Vrozené, genetické a chromozomální poruchy</vt:lpstr>
      <vt:lpstr>Osnova přednášky</vt:lpstr>
      <vt:lpstr>Úvod do genetiky</vt:lpstr>
      <vt:lpstr>Úvod do genetiky</vt:lpstr>
      <vt:lpstr>Úvod do genetiky</vt:lpstr>
      <vt:lpstr>Úvod do genetiky</vt:lpstr>
      <vt:lpstr>Úvod do genetiky</vt:lpstr>
      <vt:lpstr>Úvod do genetiky</vt:lpstr>
      <vt:lpstr>Úvod do genetiky</vt:lpstr>
      <vt:lpstr>Úvod do genetiky</vt:lpstr>
      <vt:lpstr>Úvod do genetiky</vt:lpstr>
      <vt:lpstr>Úvod do genetiky</vt:lpstr>
      <vt:lpstr>Úvod do genetiky</vt:lpstr>
      <vt:lpstr>Úvod do genetiky</vt:lpstr>
      <vt:lpstr>Úvod do genetiky</vt:lpstr>
      <vt:lpstr>Úvod do genetiky</vt:lpstr>
      <vt:lpstr>Úvod do genetiky</vt:lpstr>
      <vt:lpstr>Důležité pojmy v genetice</vt:lpstr>
      <vt:lpstr>Všeobecný přehled genomu</vt:lpstr>
      <vt:lpstr>Polymorfismy Y-chromozómu a mtDNA při studiu evoluce H.sapiens</vt:lpstr>
      <vt:lpstr>Přenos mtDNA, Y-chromozální DNA  a autozomální DNA</vt:lpstr>
      <vt:lpstr>Osídlování kontinentů – podle mtDNA Y-DNA</vt:lpstr>
      <vt:lpstr>Rozšíření H. sapiens – osidlování kontinentů Hypotéza „Out of Africa“</vt:lpstr>
      <vt:lpstr>Typy dědičnosti</vt:lpstr>
      <vt:lpstr>Základní způsoby dědičnosti u člověka </vt:lpstr>
      <vt:lpstr>Základní způsoby dědičnosti u člověka </vt:lpstr>
      <vt:lpstr>Dědičnost</vt:lpstr>
      <vt:lpstr>Prezentace aplikace PowerPoint</vt:lpstr>
      <vt:lpstr>Prezentace aplikace PowerPoint</vt:lpstr>
      <vt:lpstr>Diagnostika</vt:lpstr>
      <vt:lpstr>Poruchy – chromozomové aberace</vt:lpstr>
      <vt:lpstr>Poruchy – chromozomové aberace</vt:lpstr>
      <vt:lpstr>Prezentace aplikace PowerPoint</vt:lpstr>
      <vt:lpstr>Autozomálně dominantní onemocnění</vt:lpstr>
      <vt:lpstr>Prezentace aplikace PowerPoint</vt:lpstr>
      <vt:lpstr>Prezentace aplikace PowerPoint</vt:lpstr>
      <vt:lpstr>Prezentace aplikace PowerPoint</vt:lpstr>
      <vt:lpstr>Autozomálně recesivní onemocnění</vt:lpstr>
      <vt:lpstr>Prezentace aplikace PowerPoint</vt:lpstr>
      <vt:lpstr>Hemoglobinopatie: změny struktury nebo kvantity Hb řetězců</vt:lpstr>
      <vt:lpstr>Hemoglobinopatie: změny struktury nebo kvantity Hb řetězců</vt:lpstr>
      <vt:lpstr>Mutace Glu6Val (E6V) v beta-globinovém genu a srpkovitá anémie</vt:lpstr>
      <vt:lpstr>Mikrodeleční syndromy</vt:lpstr>
      <vt:lpstr>Angelmanův syndrom</vt:lpstr>
      <vt:lpstr>DiGergeův syndrom </vt:lpstr>
      <vt:lpstr>Prezentace aplikace PowerPoint</vt:lpstr>
      <vt:lpstr>Prezentace aplikace PowerPoint</vt:lpstr>
      <vt:lpstr>Cri-du-chat syndrom</vt:lpstr>
      <vt:lpstr>Prezentace aplikace PowerPoint</vt:lpstr>
      <vt:lpstr>Williamsův (Williamsův – Beurenův) syndrom</vt:lpstr>
      <vt:lpstr>Williamsův (Williamsův – Beurenův) syndrom</vt:lpstr>
      <vt:lpstr>Prezentace aplikace PowerPoint</vt:lpstr>
      <vt:lpstr>Prezentace aplikace PowerPoint</vt:lpstr>
      <vt:lpstr>Prezentace aplikace PowerPoint</vt:lpstr>
      <vt:lpstr>Numerické aberace</vt:lpstr>
      <vt:lpstr>Downův syndrom</vt:lpstr>
      <vt:lpstr>Prezentace aplikace PowerPoint</vt:lpstr>
      <vt:lpstr>Edwardsův syndrom </vt:lpstr>
      <vt:lpstr>Prezentace aplikace PowerPoint</vt:lpstr>
      <vt:lpstr>Prezentace aplikace PowerPoint</vt:lpstr>
      <vt:lpstr>Patauův syndrom </vt:lpstr>
      <vt:lpstr>Prezentace aplikace PowerPoint</vt:lpstr>
      <vt:lpstr>Prezentace aplikace PowerPoint</vt:lpstr>
      <vt:lpstr>Turnerův/Šereševského syndrom</vt:lpstr>
      <vt:lpstr>Prezentace aplikace PowerPoint</vt:lpstr>
      <vt:lpstr>Klinefelterův syndrom</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Vrodene chromozomalne vady</dc:title>
  <dc:creator>Simona Holotová</dc:creator>
  <cp:lastModifiedBy>Simona Holotová</cp:lastModifiedBy>
  <cp:revision>2</cp:revision>
  <dcterms:created xsi:type="dcterms:W3CDTF">2023-09-05T08:59:23Z</dcterms:created>
  <dcterms:modified xsi:type="dcterms:W3CDTF">2023-10-16T07:58:49Z</dcterms:modified>
</cp:coreProperties>
</file>