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1" r:id="rId3"/>
    <p:sldId id="426" r:id="rId4"/>
    <p:sldId id="424" r:id="rId5"/>
    <p:sldId id="425" r:id="rId6"/>
    <p:sldId id="356" r:id="rId7"/>
    <p:sldId id="346" r:id="rId8"/>
    <p:sldId id="347" r:id="rId9"/>
    <p:sldId id="348" r:id="rId10"/>
    <p:sldId id="350" r:id="rId11"/>
    <p:sldId id="351" r:id="rId12"/>
    <p:sldId id="352" r:id="rId13"/>
    <p:sldId id="450" r:id="rId14"/>
    <p:sldId id="427" r:id="rId15"/>
    <p:sldId id="712" r:id="rId16"/>
    <p:sldId id="477" r:id="rId17"/>
    <p:sldId id="482" r:id="rId18"/>
    <p:sldId id="483" r:id="rId19"/>
    <p:sldId id="480" r:id="rId20"/>
    <p:sldId id="358" r:id="rId21"/>
    <p:sldId id="484" r:id="rId22"/>
    <p:sldId id="270" r:id="rId23"/>
    <p:sldId id="396" r:id="rId24"/>
    <p:sldId id="362" r:id="rId25"/>
    <p:sldId id="366" r:id="rId26"/>
    <p:sldId id="365" r:id="rId27"/>
    <p:sldId id="367" r:id="rId28"/>
    <p:sldId id="436" r:id="rId29"/>
    <p:sldId id="434" r:id="rId30"/>
    <p:sldId id="435" r:id="rId31"/>
    <p:sldId id="368" r:id="rId32"/>
    <p:sldId id="369" r:id="rId33"/>
    <p:sldId id="437" r:id="rId3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CEE7E-F9B9-444E-8534-CA213244816C}" v="13" dt="2023-09-14T08:34:39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41" autoAdjust="0"/>
  </p:normalViewPr>
  <p:slideViewPr>
    <p:cSldViewPr>
      <p:cViewPr>
        <p:scale>
          <a:sx n="100" d="100"/>
          <a:sy n="100" d="100"/>
        </p:scale>
        <p:origin x="183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7ECCEE7E-F9B9-444E-8534-CA213244816C}"/>
    <pc:docChg chg="addSld delSld modSld">
      <pc:chgData name="Jakub Hofman" userId="53285062-d52a-4c88-bcdc-d767b8cc0044" providerId="ADAL" clId="{7ECCEE7E-F9B9-444E-8534-CA213244816C}" dt="2023-09-14T08:34:39.226" v="39"/>
      <pc:docMkLst>
        <pc:docMk/>
      </pc:docMkLst>
      <pc:sldChg chg="addSp delSp modSp new mod">
        <pc:chgData name="Jakub Hofman" userId="53285062-d52a-4c88-bcdc-d767b8cc0044" providerId="ADAL" clId="{7ECCEE7E-F9B9-444E-8534-CA213244816C}" dt="2023-09-14T08:34:10.553" v="36" actId="478"/>
        <pc:sldMkLst>
          <pc:docMk/>
          <pc:sldMk cId="1651502068" sldId="484"/>
        </pc:sldMkLst>
        <pc:spChg chg="mod">
          <ac:chgData name="Jakub Hofman" userId="53285062-d52a-4c88-bcdc-d767b8cc0044" providerId="ADAL" clId="{7ECCEE7E-F9B9-444E-8534-CA213244816C}" dt="2023-09-14T08:33:13.137" v="25" actId="20577"/>
          <ac:spMkLst>
            <pc:docMk/>
            <pc:sldMk cId="1651502068" sldId="484"/>
            <ac:spMk id="2" creationId="{AF60B4E4-B556-18DB-C2C8-D09298F60C9C}"/>
          </ac:spMkLst>
        </pc:spChg>
        <pc:spChg chg="del">
          <ac:chgData name="Jakub Hofman" userId="53285062-d52a-4c88-bcdc-d767b8cc0044" providerId="ADAL" clId="{7ECCEE7E-F9B9-444E-8534-CA213244816C}" dt="2023-09-14T08:34:10.553" v="36" actId="478"/>
          <ac:spMkLst>
            <pc:docMk/>
            <pc:sldMk cId="1651502068" sldId="484"/>
            <ac:spMk id="3" creationId="{624A2B75-F7C6-BCBC-952E-3B20AA4E6101}"/>
          </ac:spMkLst>
        </pc:spChg>
        <pc:picChg chg="add mod">
          <ac:chgData name="Jakub Hofman" userId="53285062-d52a-4c88-bcdc-d767b8cc0044" providerId="ADAL" clId="{7ECCEE7E-F9B9-444E-8534-CA213244816C}" dt="2023-09-14T08:34:08.016" v="35" actId="1076"/>
          <ac:picMkLst>
            <pc:docMk/>
            <pc:sldMk cId="1651502068" sldId="484"/>
            <ac:picMk id="4" creationId="{EF9C2DD6-D428-9481-B6F3-79CFA0A90A9E}"/>
          </ac:picMkLst>
        </pc:picChg>
      </pc:sldChg>
      <pc:sldChg chg="delSp modSp add del modTransition">
        <pc:chgData name="Jakub Hofman" userId="53285062-d52a-4c88-bcdc-d767b8cc0044" providerId="ADAL" clId="{7ECCEE7E-F9B9-444E-8534-CA213244816C}" dt="2023-09-14T08:34:24.142" v="37" actId="47"/>
        <pc:sldMkLst>
          <pc:docMk/>
          <pc:sldMk cId="3211083839" sldId="711"/>
        </pc:sldMkLst>
        <pc:spChg chg="mod">
          <ac:chgData name="Jakub Hofman" userId="53285062-d52a-4c88-bcdc-d767b8cc0044" providerId="ADAL" clId="{7ECCEE7E-F9B9-444E-8534-CA213244816C}" dt="2023-09-14T08:33:50.684" v="31" actId="404"/>
          <ac:spMkLst>
            <pc:docMk/>
            <pc:sldMk cId="3211083839" sldId="711"/>
            <ac:spMk id="5" creationId="{00000000-0000-0000-0000-000000000000}"/>
          </ac:spMkLst>
        </pc:spChg>
        <pc:picChg chg="del">
          <ac:chgData name="Jakub Hofman" userId="53285062-d52a-4c88-bcdc-d767b8cc0044" providerId="ADAL" clId="{7ECCEE7E-F9B9-444E-8534-CA213244816C}" dt="2023-09-14T08:34:00.333" v="32" actId="21"/>
          <ac:picMkLst>
            <pc:docMk/>
            <pc:sldMk cId="3211083839" sldId="711"/>
            <ac:picMk id="447490" creationId="{00000000-0000-0000-0000-000000000000}"/>
          </ac:picMkLst>
        </pc:picChg>
      </pc:sldChg>
      <pc:sldChg chg="add">
        <pc:chgData name="Jakub Hofman" userId="53285062-d52a-4c88-bcdc-d767b8cc0044" providerId="ADAL" clId="{7ECCEE7E-F9B9-444E-8534-CA213244816C}" dt="2023-09-14T08:34:39.226" v="39"/>
        <pc:sldMkLst>
          <pc:docMk/>
          <pc:sldMk cId="1382485715" sldId="712"/>
        </pc:sldMkLst>
      </pc:sldChg>
      <pc:sldChg chg="modSp add del modTransition">
        <pc:chgData name="Jakub Hofman" userId="53285062-d52a-4c88-bcdc-d767b8cc0044" providerId="ADAL" clId="{7ECCEE7E-F9B9-444E-8534-CA213244816C}" dt="2023-09-14T08:34:35.848" v="38" actId="2696"/>
        <pc:sldMkLst>
          <pc:docMk/>
          <pc:sldMk cId="2138291072" sldId="712"/>
        </pc:sldMkLst>
        <pc:picChg chg="mod">
          <ac:chgData name="Jakub Hofman" userId="53285062-d52a-4c88-bcdc-d767b8cc0044" providerId="ADAL" clId="{7ECCEE7E-F9B9-444E-8534-CA213244816C}" dt="2023-09-14T08:33:39.530" v="27" actId="1076"/>
          <ac:picMkLst>
            <pc:docMk/>
            <pc:sldMk cId="2138291072" sldId="712"/>
            <ac:picMk id="448514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A7307D-1C38-4727-A733-BAA9C80BC40B}" type="datetimeFigureOut">
              <a:rPr lang="cs-CZ"/>
              <a:pPr>
                <a:defRPr/>
              </a:pPr>
              <a:t>14.09.2023</a:t>
            </a:fld>
            <a:endParaRPr lang="cs-CZ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FA6602-6FA8-4111-8EAF-92DAD9933A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500C8EE4-6CDF-4572-9436-6B7415B5B248}" type="datetimeFigureOut">
              <a:rPr lang="cs-CZ"/>
              <a:pPr>
                <a:defRPr/>
              </a:pPr>
              <a:t>14.09.2023</a:t>
            </a:fld>
            <a:endParaRPr lang="cs-CZ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D6D349CE-CF57-4A87-B6C2-2D645EB802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63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375F3-DE22-4269-B1B5-2B02167EF2D6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77B2C2-9DBE-44DD-861D-2ACDBF9A719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348E6E-61A6-47CD-B46B-7279631D04C0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9585A-64B0-4B0E-9D0C-04348784C0A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9607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70185F-E4B2-475A-8864-C6187B25FB42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17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0FC2D0-589E-47C7-9356-1D3FC9C44A68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69ABA-0847-4FA3-B195-6EF48721BBD7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5065C-A3E2-47B3-A492-477E48B6B83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D6B406-1B54-4994-8485-5D5E01B7578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4560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25C1649-54AC-4B16-BC99-504C0CF693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2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611589-8817-4131-AD2C-9C6649F227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99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6C3A-6F77-4AF4-9306-AA99C526F8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340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1370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4143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BAA3EF-44CC-418F-B590-7AC8153C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6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591672-606A-41BE-BA31-A56BED784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19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9087B2-0DC9-43F6-8859-8E0EB6295D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39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374398-DB25-4EB6-8FE6-1AE2786A24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0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2078B2-0A5C-4CD4-A62D-B1212876A9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8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8A3387-0068-48CC-8B0B-0463F88F54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5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pic>
        <p:nvPicPr>
          <p:cNvPr id="1029" name="Obrázek 9" descr="logo_mu_cerne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7" descr="trojlogo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199188"/>
            <a:ext cx="4248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jpeg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11" Type="http://schemas.openxmlformats.org/officeDocument/2006/relationships/image" Target="../media/image44.jpeg"/><Relationship Id="rId5" Type="http://schemas.openxmlformats.org/officeDocument/2006/relationships/image" Target="../media/image38.wmf"/><Relationship Id="rId15" Type="http://schemas.openxmlformats.org/officeDocument/2006/relationships/image" Target="../media/image48.wmf"/><Relationship Id="rId10" Type="http://schemas.openxmlformats.org/officeDocument/2006/relationships/image" Target="../media/image43.jpeg"/><Relationship Id="rId4" Type="http://schemas.openxmlformats.org/officeDocument/2006/relationships/image" Target="../media/image37.wmf"/><Relationship Id="rId9" Type="http://schemas.openxmlformats.org/officeDocument/2006/relationships/image" Target="../media/image42.wmf"/><Relationship Id="rId14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 bwMode="auto">
          <a:xfrm>
            <a:off x="685800" y="2162175"/>
            <a:ext cx="7772400" cy="1411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4000" b="1" dirty="0">
                <a:solidFill>
                  <a:schemeClr val="tx1"/>
                </a:solidFill>
              </a:rPr>
              <a:t>Ecotoxicology</a:t>
            </a:r>
            <a:br>
              <a:rPr lang="cs-CZ" altLang="en-US" sz="4000" b="1" dirty="0">
                <a:solidFill>
                  <a:schemeClr val="tx1"/>
                </a:solidFill>
              </a:rPr>
            </a:br>
            <a:r>
              <a:rPr lang="cs-CZ" altLang="en-US" sz="4000" b="1" dirty="0">
                <a:solidFill>
                  <a:schemeClr val="tx1"/>
                </a:solidFill>
              </a:rPr>
              <a:t>Part 1 </a:t>
            </a:r>
            <a:r>
              <a:rPr lang="cs-CZ" altLang="en-US" sz="4000" b="1">
                <a:solidFill>
                  <a:schemeClr val="tx1"/>
                </a:solidFill>
              </a:rPr>
              <a:t>- </a:t>
            </a:r>
            <a:r>
              <a:rPr lang="cs-CZ" altLang="en-US" sz="4000" b="1" dirty="0" err="1">
                <a:solidFill>
                  <a:schemeClr val="tx1"/>
                </a:solidFill>
              </a:rPr>
              <a:t>Introduction</a:t>
            </a:r>
            <a:endParaRPr lang="cs-CZ" altLang="en-US" sz="2000" dirty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900113" y="3789363"/>
            <a:ext cx="7343775" cy="1752600"/>
          </a:xfrm>
        </p:spPr>
        <p:txBody>
          <a:bodyPr/>
          <a:lstStyle/>
          <a:p>
            <a:pPr eaLnBrk="1" hangingPunct="1"/>
            <a:r>
              <a:rPr lang="en-US" altLang="en-US" sz="2000" b="1"/>
              <a:t>Lud</a:t>
            </a:r>
            <a:r>
              <a:rPr lang="cs-CZ" altLang="en-US" sz="2000" b="1"/>
              <a:t>ek Blaha</a:t>
            </a:r>
            <a:r>
              <a:rPr lang="en-GB" altLang="en-US" sz="2000" b="1"/>
              <a:t> + ecotox colleagues</a:t>
            </a:r>
            <a:br>
              <a:rPr lang="en-US" altLang="en-US" sz="2000" b="1"/>
            </a:br>
            <a:br>
              <a:rPr lang="en-US" altLang="en-US" sz="2000" b="1"/>
            </a:br>
            <a:endParaRPr lang="en-US" altLang="en-US" sz="2000" b="1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661025"/>
            <a:ext cx="777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sah 4"/>
          <p:cNvSpPr>
            <a:spLocks noGrp="1"/>
          </p:cNvSpPr>
          <p:nvPr>
            <p:ph idx="1"/>
          </p:nvPr>
        </p:nvSpPr>
        <p:spPr>
          <a:xfrm>
            <a:off x="8890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</p:txBody>
      </p:sp>
      <p:sp>
        <p:nvSpPr>
          <p:cNvPr id="2457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sp>
        <p:nvSpPr>
          <p:cNvPr id="8" name="Obousměrná svislá šipka 7"/>
          <p:cNvSpPr/>
          <p:nvPr/>
        </p:nvSpPr>
        <p:spPr>
          <a:xfrm>
            <a:off x="7667625" y="36449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ousměrná svislá šipka 8"/>
          <p:cNvSpPr/>
          <p:nvPr/>
        </p:nvSpPr>
        <p:spPr>
          <a:xfrm>
            <a:off x="7667625" y="47244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Kruhová šipka 9"/>
          <p:cNvSpPr/>
          <p:nvPr/>
        </p:nvSpPr>
        <p:spPr>
          <a:xfrm rot="5400000">
            <a:off x="6083300" y="908050"/>
            <a:ext cx="2592388" cy="2592388"/>
          </a:xfrm>
          <a:prstGeom prst="circularArrow">
            <a:avLst>
              <a:gd name="adj1" fmla="val 4962"/>
              <a:gd name="adj2" fmla="val 998453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Kruhová šipka 11"/>
          <p:cNvSpPr/>
          <p:nvPr/>
        </p:nvSpPr>
        <p:spPr>
          <a:xfrm rot="16200000">
            <a:off x="-145256" y="1593056"/>
            <a:ext cx="2736850" cy="1944688"/>
          </a:xfrm>
          <a:prstGeom prst="circularArrow">
            <a:avLst>
              <a:gd name="adj1" fmla="val 4962"/>
              <a:gd name="adj2" fmla="val 1184561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54" r="17171"/>
          <a:stretch>
            <a:fillRect/>
          </a:stretch>
        </p:blipFill>
        <p:spPr bwMode="auto">
          <a:xfrm flipH="1">
            <a:off x="5939903" y="2708920"/>
            <a:ext cx="52263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900113" y="2133600"/>
            <a:ext cx="8207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Impairment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of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ecosystem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services</a:t>
            </a:r>
            <a:endParaRPr lang="cs-CZ" sz="3200" b="1" dirty="0">
              <a:solidFill>
                <a:srgbClr val="818184"/>
              </a:solidFill>
              <a:latin typeface="+mn-lt"/>
              <a:cs typeface="+mn-cs"/>
            </a:endParaRPr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 bwMode="auto">
          <a:xfrm>
            <a:off x="900113" y="2781300"/>
            <a:ext cx="82073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Unbalanced water cycles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Water scarcity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D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</a:rPr>
              <a:t>raughts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/floods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Impaired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w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ater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qualit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Drinking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athing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Toxicants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in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food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chain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Shrinking of food supplies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Direct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</a:rPr>
              <a:t> 	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lowering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fish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amounts</a:t>
            </a:r>
            <a:endParaRPr lang="en-US" sz="2400" dirty="0">
              <a:solidFill>
                <a:srgbClr val="818184"/>
              </a:solidFill>
              <a:latin typeface="+mn-lt"/>
              <a:cs typeface="+mn-cs"/>
              <a:sym typeface="Wingdings" pitchFamily="2" charset="2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Indirect 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	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crop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yield</a:t>
            </a:r>
            <a:endParaRPr lang="en-GB" sz="2400" dirty="0">
              <a:solidFill>
                <a:srgbClr val="818184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Impacts on </a:t>
            </a:r>
            <a:r>
              <a:rPr lang="cs-CZ" altLang="en-US"/>
              <a:t>fish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en-US" altLang="en-US"/>
              <a:t>decreased crop </a:t>
            </a:r>
            <a:r>
              <a:rPr lang="cs-CZ" altLang="en-US"/>
              <a:t>yields</a:t>
            </a:r>
          </a:p>
        </p:txBody>
      </p:sp>
      <p:pic>
        <p:nvPicPr>
          <p:cNvPr id="25603" name="Picture 3" descr="C:\Documents and Settings\Ludek\Dokumenty\katedra\vyuka\ObecEkotox\Nature-Ecosystem\nature03962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9225"/>
            <a:ext cx="6477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2811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NATURE (2005) 437: 880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Impacts on biota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cs-CZ" altLang="en-US">
                <a:sym typeface="Wingdings" pitchFamily="2" charset="2"/>
              </a:rPr>
              <a:t>global effects </a:t>
            </a:r>
            <a:endParaRPr lang="cs-CZ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886325" y="1143000"/>
            <a:ext cx="38433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5257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Verdana" pitchFamily="34" charset="0"/>
              </a:rPr>
              <a:t>Mixing oceans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  <a:latin typeface="Verdana" pitchFamily="34" charset="0"/>
              </a:rPr>
              <a:t>cooling the atmosphere</a:t>
            </a:r>
            <a:endParaRPr lang="en-US" altLang="en-US" sz="22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[Nature 447, p.522, May 31, 2007]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100" y="3284538"/>
            <a:ext cx="8670925" cy="2819400"/>
            <a:chOff x="96" y="2448"/>
            <a:chExt cx="5462" cy="1776"/>
          </a:xfrm>
        </p:grpSpPr>
        <p:grpSp>
          <p:nvGrpSpPr>
            <p:cNvPr id="26630" name="Group 6"/>
            <p:cNvGrpSpPr>
              <a:grpSpLocks/>
            </p:cNvGrpSpPr>
            <p:nvPr/>
          </p:nvGrpSpPr>
          <p:grpSpPr bwMode="auto">
            <a:xfrm>
              <a:off x="96" y="2448"/>
              <a:ext cx="5462" cy="1775"/>
              <a:chOff x="144" y="2371"/>
              <a:chExt cx="5462" cy="1775"/>
            </a:xfrm>
          </p:grpSpPr>
          <p:pic>
            <p:nvPicPr>
              <p:cNvPr id="2663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3" name="Text Box 8"/>
              <p:cNvSpPr txBox="1">
                <a:spLocks noChangeArrowheads="1"/>
              </p:cNvSpPr>
              <p:nvPr/>
            </p:nvSpPr>
            <p:spPr bwMode="auto">
              <a:xfrm>
                <a:off x="2829" y="2808"/>
                <a:ext cx="2777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800" u="sng">
                    <a:solidFill>
                      <a:schemeClr val="tx1"/>
                    </a:solidFill>
                    <a:latin typeface="Verdana" pitchFamily="34" charset="0"/>
                  </a:rPr>
                  <a:t>Marine life</a:t>
                </a:r>
                <a:r>
                  <a:rPr lang="cs-CZ" altLang="en-US" sz="1800">
                    <a:solidFill>
                      <a:schemeClr val="tx1"/>
                    </a:solidFill>
                    <a:latin typeface="Verdana" pitchFamily="34" charset="0"/>
                  </a:rPr>
                  <a:t> supplies up to 50% of the mechanical energy required worldwide to mix waters from the surface to deeper cool layers</a:t>
                </a:r>
                <a:endParaRPr lang="en-US" altLang="en-US" sz="18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[Dewar, Marine Res 64:541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(2006)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[Katija a Dabiri, Nature 460:624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(2009)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266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8211" r="7469" b="40625"/>
          <a:stretch>
            <a:fillRect/>
          </a:stretch>
        </p:blipFill>
        <p:spPr bwMode="auto">
          <a:xfrm>
            <a:off x="252413" y="0"/>
            <a:ext cx="87804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4271963" y="6289675"/>
            <a:ext cx="477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Boyles et al. (2011) Science 332 (60251) 41-42</a:t>
            </a:r>
            <a:endParaRPr lang="en-GB" altLang="cs-CZ" sz="1600" b="1">
              <a:solidFill>
                <a:srgbClr val="0000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73088"/>
            <a:ext cx="11938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7288"/>
            <a:ext cx="51165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97125"/>
            <a:ext cx="23129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800" b="1">
                <a:solidFill>
                  <a:schemeClr val="tx2"/>
                </a:solidFill>
              </a:rPr>
              <a:t>Ecotoxicology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 hazards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and risks of chemicals in ecosystems</a:t>
            </a: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Protection of environment / nature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sz="1500" dirty="0"/>
              <a:t>Is and must be primary aim of </a:t>
            </a:r>
            <a:r>
              <a:rPr lang="en-US" altLang="cs-CZ" sz="1500" b="1" dirty="0">
                <a:solidFill>
                  <a:srgbClr val="FF0000"/>
                </a:solidFill>
              </a:rPr>
              <a:t>sustainably developing society </a:t>
            </a:r>
          </a:p>
          <a:p>
            <a:pPr eaLnBrk="1" hangingPunct="1"/>
            <a:r>
              <a:rPr lang="en-US" altLang="cs-CZ" sz="1500" b="1" i="1" dirty="0">
                <a:solidFill>
                  <a:srgbClr val="FF0000"/>
                </a:solidFill>
              </a:rPr>
              <a:t>why?</a:t>
            </a:r>
            <a:r>
              <a:rPr lang="en-US" altLang="cs-CZ" sz="1500" b="1" dirty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500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cs-CZ" sz="1500" b="1" i="1" dirty="0">
                <a:solidFill>
                  <a:srgbClr val="FF0000"/>
                </a:solidFill>
              </a:rPr>
              <a:t>How to protect ?</a:t>
            </a:r>
          </a:p>
          <a:p>
            <a:pPr eaLnBrk="1" hangingPunct="1"/>
            <a:r>
              <a:rPr lang="en-US" altLang="cs-CZ" sz="1500" dirty="0"/>
              <a:t>Policy</a:t>
            </a:r>
          </a:p>
          <a:p>
            <a:pPr eaLnBrk="1" hangingPunct="1"/>
            <a:r>
              <a:rPr lang="en-US" altLang="cs-CZ" sz="1500" dirty="0"/>
              <a:t>Legislation</a:t>
            </a:r>
          </a:p>
          <a:p>
            <a:pPr eaLnBrk="1" hangingPunct="1"/>
            <a:r>
              <a:rPr lang="en-US" altLang="cs-CZ" sz="1500" dirty="0"/>
              <a:t>Research</a:t>
            </a:r>
          </a:p>
          <a:p>
            <a:pPr eaLnBrk="1" hangingPunct="1"/>
            <a:r>
              <a:rPr lang="en-US" altLang="cs-CZ" sz="1500" dirty="0"/>
              <a:t>Education</a:t>
            </a:r>
          </a:p>
          <a:p>
            <a:pPr eaLnBrk="1" hangingPunct="1"/>
            <a:endParaRPr lang="en-US" altLang="cs-CZ" sz="15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cs-CZ" sz="1500" b="1" dirty="0">
                <a:solidFill>
                  <a:srgbClr val="FF0000"/>
                </a:solidFill>
              </a:rPr>
              <a:t>Ecotoxicology – offers knowledge and tools</a:t>
            </a:r>
            <a:r>
              <a:rPr lang="cs-CZ" altLang="cs-CZ" sz="1500" b="1" dirty="0">
                <a:solidFill>
                  <a:srgbClr val="FF0000"/>
                </a:solidFill>
              </a:rPr>
              <a:t> </a:t>
            </a:r>
            <a:r>
              <a:rPr lang="en-US" altLang="cs-CZ" sz="1500" b="1" dirty="0">
                <a:solidFill>
                  <a:srgbClr val="FF0000"/>
                </a:solidFill>
              </a:rPr>
              <a:t>useful for the effective and reasonable</a:t>
            </a:r>
            <a:r>
              <a:rPr lang="cs-CZ" altLang="cs-CZ" sz="1500" b="1" dirty="0">
                <a:solidFill>
                  <a:srgbClr val="FF0000"/>
                </a:solidFill>
              </a:rPr>
              <a:t> </a:t>
            </a:r>
            <a:r>
              <a:rPr lang="en-US" altLang="cs-CZ" sz="1500" b="1" dirty="0">
                <a:solidFill>
                  <a:srgbClr val="FF0000"/>
                </a:solidFill>
              </a:rPr>
              <a:t>environmental protection</a:t>
            </a:r>
            <a:r>
              <a:rPr lang="cs-CZ" altLang="cs-CZ" sz="1500" b="1" dirty="0">
                <a:solidFill>
                  <a:srgbClr val="FF0000"/>
                </a:solidFill>
              </a:rPr>
              <a:t> </a:t>
            </a:r>
            <a:r>
              <a:rPr lang="cs-CZ" altLang="cs-CZ" sz="1500" b="1" u="sng" dirty="0">
                <a:solidFill>
                  <a:srgbClr val="FF0000"/>
                </a:solidFill>
              </a:rPr>
              <a:t>(these </a:t>
            </a:r>
            <a:r>
              <a:rPr lang="en-US" altLang="cs-CZ" sz="1500" b="1" u="sng" dirty="0">
                <a:solidFill>
                  <a:srgbClr val="FF0000"/>
                </a:solidFill>
              </a:rPr>
              <a:t>tools = ecotoxicological bioassays</a:t>
            </a:r>
            <a:r>
              <a:rPr lang="cs-CZ" altLang="cs-CZ" sz="1500" b="1" u="sng" dirty="0">
                <a:solidFill>
                  <a:srgbClr val="FF0000"/>
                </a:solidFill>
              </a:rPr>
              <a:t>)</a:t>
            </a:r>
            <a:endParaRPr lang="en-US" altLang="cs-CZ" sz="1500" b="1" u="sng" dirty="0">
              <a:solidFill>
                <a:srgbClr val="FF0000"/>
              </a:solidFill>
            </a:endParaRPr>
          </a:p>
        </p:txBody>
      </p:sp>
      <p:pic>
        <p:nvPicPr>
          <p:cNvPr id="448514" name="Picture 2" descr="http://s3.amazonaws.com/dfc_attachments/images/3154905/iStock_000004307050Small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24744"/>
            <a:ext cx="19145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1F8B041-5EA1-48D3-A281-5948157B7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38248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69778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2500" b="1" dirty="0">
                <a:solidFill>
                  <a:schemeClr val="tx1"/>
                </a:solidFill>
              </a:rPr>
              <a:t>Cause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 err="1">
                <a:solidFill>
                  <a:schemeClr val="tx1"/>
                </a:solidFill>
              </a:rPr>
              <a:t>Effect</a:t>
            </a:r>
            <a:r>
              <a:rPr lang="cs-CZ" altLang="cs-CZ" sz="2500" b="1" dirty="0">
                <a:solidFill>
                  <a:schemeClr val="tx1"/>
                </a:solidFill>
              </a:rPr>
              <a:t> (</a:t>
            </a:r>
            <a:r>
              <a:rPr lang="cs-CZ" altLang="cs-CZ" sz="2500" b="1" dirty="0" err="1">
                <a:solidFill>
                  <a:schemeClr val="tx1"/>
                </a:solidFill>
              </a:rPr>
              <a:t>Causality</a:t>
            </a:r>
            <a:r>
              <a:rPr lang="cs-CZ" altLang="cs-CZ" sz="2500" b="1" dirty="0">
                <a:solidFill>
                  <a:schemeClr val="tx1"/>
                </a:solidFill>
              </a:rPr>
              <a:t>)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cs-CZ" altLang="cs-CZ" sz="2500" b="1" dirty="0">
                <a:solidFill>
                  <a:schemeClr val="tx1"/>
                </a:solidFill>
              </a:rPr>
              <a:t>Dose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>
                <a:solidFill>
                  <a:schemeClr val="tx1"/>
                </a:solidFill>
              </a:rPr>
              <a:t>Response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nl-BE" altLang="cs-CZ" sz="2500" dirty="0">
                <a:solidFill>
                  <a:schemeClr val="tx1"/>
                </a:solidFill>
              </a:rPr>
              <a:t>Risk assessment</a:t>
            </a:r>
            <a:endParaRPr lang="nl-NL" altLang="cs-CZ" sz="2500" b="1" dirty="0">
              <a:solidFill>
                <a:srgbClr val="FF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762000" y="1730375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Exposure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</a:rPr>
              <a:t>concentration</a:t>
            </a:r>
            <a:r>
              <a:rPr lang="en-GB" altLang="cs-CZ" sz="2000" dirty="0">
                <a:solidFill>
                  <a:schemeClr val="tx1"/>
                </a:solidFill>
              </a:rPr>
              <a:t> &gt;&gt; </a:t>
            </a:r>
            <a:r>
              <a:rPr lang="cs-CZ" altLang="cs-CZ" sz="2000" dirty="0">
                <a:solidFill>
                  <a:schemeClr val="tx1"/>
                </a:solidFill>
              </a:rPr>
              <a:t>dose)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sp>
        <p:nvSpPr>
          <p:cNvPr id="64517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6 h 1388"/>
              <a:gd name="T4" fmla="*/ 2147483646 w 2497"/>
              <a:gd name="T5" fmla="*/ 2147483646 h 1388"/>
              <a:gd name="T6" fmla="*/ 2147483646 w 2497"/>
              <a:gd name="T7" fmla="*/ 2147483646 h 1388"/>
              <a:gd name="T8" fmla="*/ 2147483646 w 2497"/>
              <a:gd name="T9" fmla="*/ 2147483646 h 1388"/>
              <a:gd name="T10" fmla="*/ 2147483646 w 2497"/>
              <a:gd name="T11" fmla="*/ 2147483646 h 1388"/>
              <a:gd name="T12" fmla="*/ 2147483646 w 2497"/>
              <a:gd name="T13" fmla="*/ 2147483646 h 1388"/>
              <a:gd name="T14" fmla="*/ 2147483646 w 2497"/>
              <a:gd name="T15" fmla="*/ 2147483646 h 1388"/>
              <a:gd name="T16" fmla="*/ 2147483646 w 2497"/>
              <a:gd name="T17" fmla="*/ 2147483646 h 1388"/>
              <a:gd name="T18" fmla="*/ 2147483646 w 2497"/>
              <a:gd name="T19" fmla="*/ 2147483646 h 1388"/>
              <a:gd name="T20" fmla="*/ 2147483646 w 2497"/>
              <a:gd name="T21" fmla="*/ 2147483646 h 1388"/>
              <a:gd name="T22" fmla="*/ 2147483646 w 2497"/>
              <a:gd name="T23" fmla="*/ 2147483646 h 1388"/>
              <a:gd name="T24" fmla="*/ 2147483646 w 2497"/>
              <a:gd name="T25" fmla="*/ 2147483646 h 1388"/>
              <a:gd name="T26" fmla="*/ 2147483646 w 2497"/>
              <a:gd name="T27" fmla="*/ 2147483646 h 1388"/>
              <a:gd name="T28" fmla="*/ 2147483646 w 2497"/>
              <a:gd name="T29" fmla="*/ 2147483646 h 1388"/>
              <a:gd name="T30" fmla="*/ 2147483646 w 2497"/>
              <a:gd name="T31" fmla="*/ 2147483646 h 1388"/>
              <a:gd name="T32" fmla="*/ 2147483646 w 2497"/>
              <a:gd name="T33" fmla="*/ 2147483646 h 1388"/>
              <a:gd name="T34" fmla="*/ 2147483646 w 2497"/>
              <a:gd name="T35" fmla="*/ 2147483646 h 1388"/>
              <a:gd name="T36" fmla="*/ 2147483646 w 2497"/>
              <a:gd name="T37" fmla="*/ 2147483646 h 1388"/>
              <a:gd name="T38" fmla="*/ 2147483646 w 2497"/>
              <a:gd name="T39" fmla="*/ 2147483646 h 1388"/>
              <a:gd name="T40" fmla="*/ 2147483646 w 2497"/>
              <a:gd name="T41" fmla="*/ 2147483646 h 1388"/>
              <a:gd name="T42" fmla="*/ 2147483646 w 2497"/>
              <a:gd name="T43" fmla="*/ 2147483646 h 1388"/>
              <a:gd name="T44" fmla="*/ 2147483646 w 2497"/>
              <a:gd name="T45" fmla="*/ 2147483646 h 1388"/>
              <a:gd name="T46" fmla="*/ 2147483646 w 2497"/>
              <a:gd name="T47" fmla="*/ 2147483646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6 w 681"/>
              <a:gd name="T1" fmla="*/ 2147483646 h 1119"/>
              <a:gd name="T2" fmla="*/ 2147483646 w 681"/>
              <a:gd name="T3" fmla="*/ 2147483646 h 1119"/>
              <a:gd name="T4" fmla="*/ 2147483646 w 681"/>
              <a:gd name="T5" fmla="*/ 2147483646 h 1119"/>
              <a:gd name="T6" fmla="*/ 2147483646 w 681"/>
              <a:gd name="T7" fmla="*/ 2147483646 h 1119"/>
              <a:gd name="T8" fmla="*/ 2147483646 w 681"/>
              <a:gd name="T9" fmla="*/ 2147483646 h 1119"/>
              <a:gd name="T10" fmla="*/ 2147483646 w 681"/>
              <a:gd name="T11" fmla="*/ 2147483646 h 1119"/>
              <a:gd name="T12" fmla="*/ 2147483646 w 681"/>
              <a:gd name="T13" fmla="*/ 2147483646 h 1119"/>
              <a:gd name="T14" fmla="*/ 2147483646 w 681"/>
              <a:gd name="T15" fmla="*/ 2147483646 h 1119"/>
              <a:gd name="T16" fmla="*/ 2147483646 w 681"/>
              <a:gd name="T17" fmla="*/ 2147483646 h 1119"/>
              <a:gd name="T18" fmla="*/ 2147483646 w 681"/>
              <a:gd name="T19" fmla="*/ 2147483646 h 1119"/>
              <a:gd name="T20" fmla="*/ 2147483646 w 681"/>
              <a:gd name="T21" fmla="*/ 2147483646 h 1119"/>
              <a:gd name="T22" fmla="*/ 2147483646 w 681"/>
              <a:gd name="T23" fmla="*/ 2147483646 h 1119"/>
              <a:gd name="T24" fmla="*/ 2147483646 w 681"/>
              <a:gd name="T25" fmla="*/ 2147483646 h 1119"/>
              <a:gd name="T26" fmla="*/ 2147483646 w 681"/>
              <a:gd name="T27" fmla="*/ 2147483646 h 1119"/>
              <a:gd name="T28" fmla="*/ 2147483646 w 681"/>
              <a:gd name="T29" fmla="*/ 2147483646 h 1119"/>
              <a:gd name="T30" fmla="*/ 2147483646 w 681"/>
              <a:gd name="T31" fmla="*/ 2147483646 h 1119"/>
              <a:gd name="T32" fmla="*/ 2147483646 w 681"/>
              <a:gd name="T33" fmla="*/ 2147483646 h 1119"/>
              <a:gd name="T34" fmla="*/ 2147483646 w 681"/>
              <a:gd name="T35" fmla="*/ 2147483646 h 1119"/>
              <a:gd name="T36" fmla="*/ 2147483646 w 681"/>
              <a:gd name="T37" fmla="*/ 2147483646 h 1119"/>
              <a:gd name="T38" fmla="*/ 2147483646 w 681"/>
              <a:gd name="T39" fmla="*/ 2147483646 h 1119"/>
              <a:gd name="T40" fmla="*/ 2147483646 w 681"/>
              <a:gd name="T41" fmla="*/ 2147483646 h 1119"/>
              <a:gd name="T42" fmla="*/ 2147483646 w 681"/>
              <a:gd name="T43" fmla="*/ 2147483646 h 1119"/>
              <a:gd name="T44" fmla="*/ 2147483646 w 681"/>
              <a:gd name="T45" fmla="*/ 2147483646 h 1119"/>
              <a:gd name="T46" fmla="*/ 2147483646 w 681"/>
              <a:gd name="T47" fmla="*/ 2147483646 h 1119"/>
              <a:gd name="T48" fmla="*/ 2147483646 w 681"/>
              <a:gd name="T49" fmla="*/ 2147483646 h 1119"/>
              <a:gd name="T50" fmla="*/ 2147483646 w 681"/>
              <a:gd name="T51" fmla="*/ 2147483646 h 1119"/>
              <a:gd name="T52" fmla="*/ 2147483646 w 681"/>
              <a:gd name="T53" fmla="*/ 2147483646 h 1119"/>
              <a:gd name="T54" fmla="*/ 2147483646 w 681"/>
              <a:gd name="T55" fmla="*/ 2147483646 h 1119"/>
              <a:gd name="T56" fmla="*/ 2147483646 w 681"/>
              <a:gd name="T57" fmla="*/ 2147483646 h 1119"/>
              <a:gd name="T58" fmla="*/ 2147483646 w 681"/>
              <a:gd name="T59" fmla="*/ 2147483646 h 1119"/>
              <a:gd name="T60" fmla="*/ 2147483646 w 681"/>
              <a:gd name="T61" fmla="*/ 2147483646 h 1119"/>
              <a:gd name="T62" fmla="*/ 2147483646 w 681"/>
              <a:gd name="T63" fmla="*/ 2147483646 h 1119"/>
              <a:gd name="T64" fmla="*/ 2147483646 w 681"/>
              <a:gd name="T65" fmla="*/ 2147483646 h 1119"/>
              <a:gd name="T66" fmla="*/ 2147483646 w 681"/>
              <a:gd name="T67" fmla="*/ 2147483646 h 1119"/>
              <a:gd name="T68" fmla="*/ 2147483646 w 681"/>
              <a:gd name="T69" fmla="*/ 2147483646 h 1119"/>
              <a:gd name="T70" fmla="*/ 2147483646 w 681"/>
              <a:gd name="T71" fmla="*/ 2147483646 h 1119"/>
              <a:gd name="T72" fmla="*/ 2147483646 w 681"/>
              <a:gd name="T73" fmla="*/ 2147483646 h 1119"/>
              <a:gd name="T74" fmla="*/ 2147483646 w 681"/>
              <a:gd name="T75" fmla="*/ 2147483646 h 1119"/>
              <a:gd name="T76" fmla="*/ 2147483646 w 681"/>
              <a:gd name="T77" fmla="*/ 2147483646 h 1119"/>
              <a:gd name="T78" fmla="*/ 2147483646 w 681"/>
              <a:gd name="T79" fmla="*/ 2147483646 h 1119"/>
              <a:gd name="T80" fmla="*/ 2147483646 w 681"/>
              <a:gd name="T81" fmla="*/ 2147483646 h 1119"/>
              <a:gd name="T82" fmla="*/ 2147483646 w 681"/>
              <a:gd name="T83" fmla="*/ 2147483646 h 1119"/>
              <a:gd name="T84" fmla="*/ 2147483646 w 681"/>
              <a:gd name="T85" fmla="*/ 2147483646 h 1119"/>
              <a:gd name="T86" fmla="*/ 2147483646 w 681"/>
              <a:gd name="T87" fmla="*/ 2147483646 h 1119"/>
              <a:gd name="T88" fmla="*/ 2147483646 w 681"/>
              <a:gd name="T89" fmla="*/ 2147483646 h 1119"/>
              <a:gd name="T90" fmla="*/ 2147483646 w 681"/>
              <a:gd name="T91" fmla="*/ 2147483646 h 1119"/>
              <a:gd name="T92" fmla="*/ 2147483646 w 681"/>
              <a:gd name="T93" fmla="*/ 2147483646 h 1119"/>
              <a:gd name="T94" fmla="*/ 2147483646 w 681"/>
              <a:gd name="T95" fmla="*/ 2147483646 h 1119"/>
              <a:gd name="T96" fmla="*/ 2147483646 w 681"/>
              <a:gd name="T97" fmla="*/ 2147483646 h 1119"/>
              <a:gd name="T98" fmla="*/ 2147483646 w 681"/>
              <a:gd name="T99" fmla="*/ 2147483646 h 1119"/>
              <a:gd name="T100" fmla="*/ 2147483646 w 681"/>
              <a:gd name="T101" fmla="*/ 2147483646 h 1119"/>
              <a:gd name="T102" fmla="*/ 2147483646 w 681"/>
              <a:gd name="T103" fmla="*/ 2147483646 h 1119"/>
              <a:gd name="T104" fmla="*/ 2147483646 w 681"/>
              <a:gd name="T105" fmla="*/ 2147483646 h 1119"/>
              <a:gd name="T106" fmla="*/ 2147483646 w 681"/>
              <a:gd name="T107" fmla="*/ 2147483646 h 1119"/>
              <a:gd name="T108" fmla="*/ 2147483646 w 681"/>
              <a:gd name="T109" fmla="*/ 2147483646 h 1119"/>
              <a:gd name="T110" fmla="*/ 2147483646 w 681"/>
              <a:gd name="T111" fmla="*/ 2147483646 h 1119"/>
              <a:gd name="T112" fmla="*/ 2147483646 w 681"/>
              <a:gd name="T113" fmla="*/ 2147483646 h 1119"/>
              <a:gd name="T114" fmla="*/ 2147483646 w 681"/>
              <a:gd name="T115" fmla="*/ 2147483646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6 h 109"/>
              <a:gd name="T2" fmla="*/ 2147483646 w 105"/>
              <a:gd name="T3" fmla="*/ 2147483646 h 109"/>
              <a:gd name="T4" fmla="*/ 2147483646 w 105"/>
              <a:gd name="T5" fmla="*/ 0 h 109"/>
              <a:gd name="T6" fmla="*/ 0 w 105"/>
              <a:gd name="T7" fmla="*/ 2147483646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860172" name="Rectangle 12"/>
          <p:cNvSpPr>
            <a:spLocks noChangeArrowheads="1"/>
          </p:cNvSpPr>
          <p:nvPr/>
        </p:nvSpPr>
        <p:spPr bwMode="auto">
          <a:xfrm>
            <a:off x="1135063" y="2644775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64579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0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1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6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64576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7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8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7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64573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4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5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28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9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grpSp>
        <p:nvGrpSpPr>
          <p:cNvPr id="64530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64562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64563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64564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5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6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7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8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60195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64570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64571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572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64531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64547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48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64549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0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64551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52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0206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4554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64555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64556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7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8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59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0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1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532" name="AutoShape 56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3" name="Rectangle 57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4" name="Rectangle 58"/>
          <p:cNvSpPr>
            <a:spLocks noChangeArrowheads="1"/>
          </p:cNvSpPr>
          <p:nvPr/>
        </p:nvSpPr>
        <p:spPr bwMode="auto">
          <a:xfrm>
            <a:off x="4724400" y="17526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Effect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en-GB" altLang="cs-CZ" sz="2000" dirty="0">
                <a:solidFill>
                  <a:schemeClr val="tx1"/>
                </a:solidFill>
              </a:rPr>
              <a:t>What exposure causes effects</a:t>
            </a:r>
            <a:r>
              <a:rPr lang="cs-CZ" altLang="cs-CZ" sz="2000" dirty="0">
                <a:solidFill>
                  <a:schemeClr val="tx1"/>
                </a:solidFill>
              </a:rPr>
              <a:t>?)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pic>
        <p:nvPicPr>
          <p:cNvPr id="64535" name="Picture 59" descr="bosm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60" descr="FIS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1" name="Rectangle 61"/>
          <p:cNvSpPr>
            <a:spLocks noChangeArrowheads="1"/>
          </p:cNvSpPr>
          <p:nvPr/>
        </p:nvSpPr>
        <p:spPr bwMode="auto">
          <a:xfrm>
            <a:off x="6145611" y="5057775"/>
            <a:ext cx="270907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Ecotoxicologica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b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studies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biomonitoring…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4538" name="Picture 62" descr="sample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Picture 63" descr="lab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0" name="Picture 65" descr="faCTORY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1" name="Freeform 66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6 w 120"/>
              <a:gd name="T1" fmla="*/ 0 h 298"/>
              <a:gd name="T2" fmla="*/ 2147483646 w 120"/>
              <a:gd name="T3" fmla="*/ 2147483646 h 298"/>
              <a:gd name="T4" fmla="*/ 2147483646 w 120"/>
              <a:gd name="T5" fmla="*/ 2147483646 h 298"/>
              <a:gd name="T6" fmla="*/ 2147483646 w 120"/>
              <a:gd name="T7" fmla="*/ 2147483646 h 298"/>
              <a:gd name="T8" fmla="*/ 0 w 120"/>
              <a:gd name="T9" fmla="*/ 2147483646 h 298"/>
              <a:gd name="T10" fmla="*/ 2147483646 w 120"/>
              <a:gd name="T11" fmla="*/ 2147483646 h 298"/>
              <a:gd name="T12" fmla="*/ 2147483646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42" name="Oval 67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cs-CZ" sz="2400">
              <a:solidFill>
                <a:schemeClr val="bg1"/>
              </a:solidFill>
            </a:endParaRPr>
          </a:p>
        </p:txBody>
      </p:sp>
      <p:sp>
        <p:nvSpPr>
          <p:cNvPr id="64543" name="Rectangle 68"/>
          <p:cNvSpPr>
            <a:spLocks noChangeArrowheads="1"/>
          </p:cNvSpPr>
          <p:nvPr/>
        </p:nvSpPr>
        <p:spPr bwMode="auto">
          <a:xfrm>
            <a:off x="2432050" y="4003675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1100">
                <a:solidFill>
                  <a:schemeClr val="tx1"/>
                </a:solidFill>
              </a:rPr>
              <a:t>WWTP</a:t>
            </a:r>
          </a:p>
        </p:txBody>
      </p:sp>
      <p:sp>
        <p:nvSpPr>
          <p:cNvPr id="64544" name="AutoShape 69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64545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6" name="Picture 73" descr="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2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  <p:pic>
        <p:nvPicPr>
          <p:cNvPr id="7475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91" y="3573862"/>
            <a:ext cx="4708897" cy="313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2411413" y="15573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2800">
              <a:solidFill>
                <a:schemeClr val="tx1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52462" y="428625"/>
            <a:ext cx="7839075" cy="6000750"/>
            <a:chOff x="411" y="270"/>
            <a:chExt cx="4938" cy="3780"/>
          </a:xfrm>
        </p:grpSpPr>
        <p:pic>
          <p:nvPicPr>
            <p:cNvPr id="76805" name="Picture 4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324"/>
              <a:ext cx="1825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10"/>
            <p:cNvSpPr txBox="1">
              <a:spLocks noChangeArrowheads="1"/>
            </p:cNvSpPr>
            <p:nvPr/>
          </p:nvSpPr>
          <p:spPr bwMode="auto">
            <a:xfrm>
              <a:off x="1301" y="270"/>
              <a:ext cx="273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cs-CZ" sz="2800" b="1" dirty="0">
                  <a:solidFill>
                    <a:schemeClr val="tx1"/>
                  </a:solidFill>
                </a:rPr>
                <a:t>Paracelsus (1493 - 1541)</a:t>
              </a:r>
              <a:endParaRPr lang="en-US" altLang="cs-CZ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30784" name="Text Box 32"/>
            <p:cNvSpPr txBox="1">
              <a:spLocks noChangeArrowheads="1"/>
            </p:cNvSpPr>
            <p:nvPr/>
          </p:nvSpPr>
          <p:spPr bwMode="auto">
            <a:xfrm>
              <a:off x="2592" y="1394"/>
              <a:ext cx="2757" cy="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GB" sz="2500" i="1" dirty="0">
                  <a:latin typeface="Arial" charset="0"/>
                  <a:cs typeface="Arial" charset="0"/>
                </a:rPr>
                <a:t>‘</a:t>
              </a: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What is there which is not a poison?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All things are poison and nothing without poison. 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Solely the dose determines that a thing is not a poison.</a:t>
              </a: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defRPr/>
              </a:pPr>
              <a:endParaRPr lang="cs-CZ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dirty="0">
                <a:solidFill>
                  <a:schemeClr val="tx1"/>
                </a:solidFill>
              </a:rPr>
              <a:t>(</a:t>
            </a:r>
            <a:r>
              <a:rPr lang="cs-CZ" altLang="en-US" sz="2800" dirty="0" err="1">
                <a:solidFill>
                  <a:schemeClr val="tx1"/>
                </a:solidFill>
              </a:rPr>
              <a:t>Eco</a:t>
            </a:r>
            <a:r>
              <a:rPr lang="cs-CZ" altLang="en-US" sz="2800" dirty="0">
                <a:solidFill>
                  <a:schemeClr val="tx1"/>
                </a:solidFill>
              </a:rPr>
              <a:t>)t</a:t>
            </a:r>
            <a:r>
              <a:rPr lang="nl-BE" altLang="en-US" sz="2800" dirty="0">
                <a:solidFill>
                  <a:schemeClr val="tx1"/>
                </a:solidFill>
              </a:rPr>
              <a:t>oxicology</a:t>
            </a:r>
            <a:r>
              <a:rPr lang="cs-CZ" altLang="en-US" sz="2800" dirty="0">
                <a:solidFill>
                  <a:schemeClr val="tx1"/>
                </a:solidFill>
              </a:rPr>
              <a:t> – </a:t>
            </a:r>
            <a:r>
              <a:rPr lang="cs-CZ" altLang="en-US" sz="2800" dirty="0" err="1">
                <a:solidFill>
                  <a:schemeClr val="tx1"/>
                </a:solidFill>
              </a:rPr>
              <a:t>ultimate</a:t>
            </a:r>
            <a:r>
              <a:rPr lang="cs-CZ" altLang="en-US" sz="2800" dirty="0">
                <a:solidFill>
                  <a:schemeClr val="tx1"/>
                </a:solidFill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</a:rPr>
              <a:t>goal</a:t>
            </a:r>
            <a:r>
              <a:rPr lang="cs-CZ" altLang="en-US" sz="2800" dirty="0">
                <a:solidFill>
                  <a:schemeClr val="tx1"/>
                </a:solidFill>
              </a:rPr>
              <a:t> ?</a:t>
            </a:r>
            <a:endParaRPr lang="nl-NL" altLang="en-US" sz="2800" dirty="0">
              <a:solidFill>
                <a:schemeClr val="tx1"/>
              </a:solidFill>
            </a:endParaRPr>
          </a:p>
        </p:txBody>
      </p:sp>
      <p:sp>
        <p:nvSpPr>
          <p:cNvPr id="78851" name="AutoShape 4" descr="Výsledek obrázku pro dru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/>
          </a:p>
        </p:txBody>
      </p:sp>
      <p:grpSp>
        <p:nvGrpSpPr>
          <p:cNvPr id="78852" name="Skupina 3"/>
          <p:cNvGrpSpPr>
            <a:grpSpLocks/>
          </p:cNvGrpSpPr>
          <p:nvPr/>
        </p:nvGrpSpPr>
        <p:grpSpPr bwMode="auto">
          <a:xfrm>
            <a:off x="-209550" y="1412875"/>
            <a:ext cx="9461500" cy="4706938"/>
            <a:chOff x="-208980" y="1412875"/>
            <a:chExt cx="9461500" cy="4707292"/>
          </a:xfrm>
        </p:grpSpPr>
        <p:sp>
          <p:nvSpPr>
            <p:cNvPr id="78853" name="Rectangle 3"/>
            <p:cNvSpPr>
              <a:spLocks noChangeArrowheads="1"/>
            </p:cNvSpPr>
            <p:nvPr/>
          </p:nvSpPr>
          <p:spPr bwMode="auto">
            <a:xfrm>
              <a:off x="-208980" y="1412875"/>
              <a:ext cx="946150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>
                  <a:solidFill>
                    <a:schemeClr val="tx1"/>
                  </a:solidFill>
                </a:rPr>
                <a:t>To identify (or predict)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b="1">
                  <a:solidFill>
                    <a:schemeClr val="tx2"/>
                  </a:solidFill>
                </a:rPr>
                <a:t>safe </a:t>
              </a:r>
              <a:r>
                <a:rPr lang="cs-CZ" altLang="en-US" sz="4000" b="1" i="1">
                  <a:solidFill>
                    <a:schemeClr val="tx2"/>
                  </a:solidFill>
                </a:rPr>
                <a:t>vs</a:t>
              </a:r>
              <a:r>
                <a:rPr lang="cs-CZ" altLang="en-US" sz="4000" b="1">
                  <a:solidFill>
                    <a:schemeClr val="tx2"/>
                  </a:solidFill>
                </a:rPr>
                <a:t> hazardous</a:t>
              </a:r>
              <a:r>
                <a:rPr lang="cs-CZ" altLang="en-US" sz="4000">
                  <a:solidFill>
                    <a:schemeClr val="tx1"/>
                  </a:solidFill>
                </a:rPr>
                <a:t> levels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</p:txBody>
        </p:sp>
        <p:pic>
          <p:nvPicPr>
            <p:cNvPr id="78854" name="Picture 2" descr="Výsledek obrázku pro beer drin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4"/>
              <a:ext cx="5062826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84984"/>
              <a:ext cx="3432795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219200" y="-242888"/>
            <a:ext cx="73136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Global anthropogenic threats ?</a:t>
            </a: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836613"/>
            <a:ext cx="57896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79375" y="1341438"/>
            <a:ext cx="32686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A safe operating space for humanity</a:t>
            </a:r>
          </a:p>
          <a:p>
            <a:pPr>
              <a:defRPr/>
            </a:pPr>
            <a:r>
              <a:rPr lang="en-US" sz="1400" b="1" dirty="0"/>
              <a:t>    &amp; t</a:t>
            </a:r>
            <a:r>
              <a:rPr lang="cs-CZ" sz="1400" b="1" dirty="0"/>
              <a:t>he </a:t>
            </a:r>
            <a:r>
              <a:rPr lang="cs-CZ" sz="1400" b="1" dirty="0" err="1"/>
              <a:t>nine</a:t>
            </a:r>
            <a:r>
              <a:rPr lang="cs-CZ" sz="1400" b="1" dirty="0"/>
              <a:t> </a:t>
            </a:r>
            <a:r>
              <a:rPr lang="en-US" sz="1400" b="1" dirty="0"/>
              <a:t>p</a:t>
            </a:r>
            <a:r>
              <a:rPr lang="cs-CZ" sz="1400" b="1" dirty="0" err="1"/>
              <a:t>lanetary</a:t>
            </a:r>
            <a:r>
              <a:rPr lang="cs-CZ" sz="1400" b="1" dirty="0"/>
              <a:t> </a:t>
            </a:r>
            <a:r>
              <a:rPr lang="cs-CZ" sz="1400" b="1" dirty="0" err="1"/>
              <a:t>boundaries</a:t>
            </a:r>
            <a:r>
              <a:rPr lang="cs-CZ" sz="1400" b="1" dirty="0"/>
              <a:t> </a:t>
            </a:r>
            <a:endParaRPr lang="en-US" sz="1400" b="1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 err="1"/>
              <a:t>Rockstrom</a:t>
            </a:r>
            <a:r>
              <a:rPr lang="en-US" sz="1000" dirty="0"/>
              <a:t> et al. </a:t>
            </a:r>
            <a:r>
              <a:rPr lang="cs-CZ" sz="1000" dirty="0"/>
              <a:t>2009 </a:t>
            </a:r>
            <a:br>
              <a:rPr lang="cs-CZ" sz="1000" dirty="0"/>
            </a:br>
            <a:r>
              <a:rPr lang="cs-CZ" sz="1000" dirty="0"/>
              <a:t>(</a:t>
            </a:r>
            <a:r>
              <a:rPr lang="en-US" sz="1000" i="1" dirty="0"/>
              <a:t>Ecology and Society</a:t>
            </a:r>
            <a:r>
              <a:rPr lang="en-US" sz="1000" dirty="0"/>
              <a:t> </a:t>
            </a:r>
            <a:r>
              <a:rPr lang="en-US" sz="1000" b="1" dirty="0"/>
              <a:t>14</a:t>
            </a:r>
            <a:r>
              <a:rPr lang="en-US" sz="1000" dirty="0"/>
              <a:t>(2): 32; </a:t>
            </a:r>
            <a:r>
              <a:rPr lang="cs-CZ" sz="1000" dirty="0" err="1"/>
              <a:t>Nature</a:t>
            </a:r>
            <a:r>
              <a:rPr lang="cs-CZ" sz="1000" dirty="0"/>
              <a:t> </a:t>
            </a:r>
            <a:r>
              <a:rPr lang="cs-CZ" sz="1000" b="1" dirty="0"/>
              <a:t>461</a:t>
            </a:r>
            <a:r>
              <a:rPr lang="cs-CZ" sz="1000" dirty="0"/>
              <a:t>, 472-475)</a:t>
            </a:r>
            <a:endParaRPr lang="en-US" sz="1000" dirty="0"/>
          </a:p>
          <a:p>
            <a:pPr>
              <a:defRPr/>
            </a:pPr>
            <a:endParaRPr lang="en-US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47638" y="2790056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 err="1">
                <a:solidFill>
                  <a:schemeClr val="tx2"/>
                </a:solidFill>
              </a:rPr>
              <a:t>Assessment</a:t>
            </a:r>
            <a:r>
              <a:rPr lang="cs-CZ" altLang="en-US" sz="4000" dirty="0">
                <a:solidFill>
                  <a:schemeClr val="tx2"/>
                </a:solidFill>
              </a:rPr>
              <a:t> of </a:t>
            </a:r>
            <a:r>
              <a:rPr lang="cs-CZ" altLang="en-US" sz="4000" dirty="0" err="1">
                <a:solidFill>
                  <a:schemeClr val="tx2"/>
                </a:solidFill>
              </a:rPr>
              <a:t>one</a:t>
            </a:r>
            <a:r>
              <a:rPr lang="cs-CZ" altLang="en-US" sz="4000" dirty="0">
                <a:solidFill>
                  <a:schemeClr val="tx2"/>
                </a:solidFill>
              </a:rPr>
              <a:t> of the </a:t>
            </a:r>
            <a:r>
              <a:rPr lang="cs-CZ" altLang="en-US" sz="4000" dirty="0" err="1">
                <a:solidFill>
                  <a:schemeClr val="tx2"/>
                </a:solidFill>
              </a:rPr>
              <a:t>hazards</a:t>
            </a:r>
            <a:r>
              <a:rPr lang="cs-CZ" altLang="en-US" sz="4000" dirty="0">
                <a:solidFill>
                  <a:schemeClr val="tx2"/>
                </a:solidFill>
              </a:rPr>
              <a:t> (</a:t>
            </a:r>
            <a:r>
              <a:rPr lang="cs-CZ" altLang="en-US" sz="4000" dirty="0" err="1">
                <a:solidFill>
                  <a:schemeClr val="tx2"/>
                </a:solidFill>
              </a:rPr>
              <a:t>i.e</a:t>
            </a:r>
            <a:r>
              <a:rPr lang="cs-CZ" altLang="en-US" sz="4000" dirty="0">
                <a:solidFill>
                  <a:schemeClr val="tx2"/>
                </a:solidFill>
              </a:rPr>
              <a:t>. toxicity) to </a:t>
            </a:r>
            <a:r>
              <a:rPr lang="cs-CZ" altLang="en-US" sz="4000" dirty="0" err="1">
                <a:solidFill>
                  <a:schemeClr val="tx2"/>
                </a:solidFill>
              </a:rPr>
              <a:t>different</a:t>
            </a:r>
            <a:r>
              <a:rPr lang="cs-CZ" altLang="en-US" sz="4000" dirty="0">
                <a:solidFill>
                  <a:schemeClr val="tx2"/>
                </a:solidFill>
              </a:rPr>
              <a:t> </a:t>
            </a:r>
            <a:r>
              <a:rPr lang="cs-CZ" altLang="en-US" sz="4000" dirty="0" err="1">
                <a:solidFill>
                  <a:schemeClr val="tx2"/>
                </a:solidFill>
              </a:rPr>
              <a:t>targets</a:t>
            </a: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       </a:t>
            </a:r>
            <a:r>
              <a:rPr lang="cs-CZ" altLang="en-US" sz="2400" dirty="0" err="1">
                <a:solidFill>
                  <a:schemeClr val="tx2"/>
                </a:solidFill>
              </a:rPr>
              <a:t>Humans</a:t>
            </a:r>
            <a:r>
              <a:rPr lang="cs-CZ" altLang="en-US" sz="2400" dirty="0">
                <a:solidFill>
                  <a:schemeClr val="tx2"/>
                </a:solidFill>
              </a:rPr>
              <a:t>       	   	            </a:t>
            </a:r>
            <a:r>
              <a:rPr lang="cs-CZ" altLang="en-US" sz="2400" dirty="0" err="1">
                <a:solidFill>
                  <a:schemeClr val="tx2"/>
                </a:solidFill>
              </a:rPr>
              <a:t>Other</a:t>
            </a:r>
            <a:r>
              <a:rPr lang="cs-CZ" altLang="en-US" sz="2400" dirty="0">
                <a:solidFill>
                  <a:schemeClr val="tx2"/>
                </a:solidFill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</a:rPr>
              <a:t>organisms</a:t>
            </a: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(</a:t>
            </a:r>
            <a:r>
              <a:rPr lang="cs-CZ" altLang="en-US" sz="2400" b="1" dirty="0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 			 (</a:t>
            </a:r>
            <a:r>
              <a:rPr lang="cs-CZ" altLang="en-US" sz="2400" b="1" dirty="0" err="1">
                <a:solidFill>
                  <a:schemeClr val="tx2"/>
                </a:solidFill>
              </a:rPr>
              <a:t>ECO</a:t>
            </a:r>
            <a:r>
              <a:rPr lang="cs-CZ" altLang="en-US" sz="2400" dirty="0" err="1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 dirty="0">
              <a:solidFill>
                <a:schemeClr val="tx2"/>
              </a:solidFill>
            </a:endParaRPr>
          </a:p>
        </p:txBody>
      </p:sp>
      <p:pic>
        <p:nvPicPr>
          <p:cNvPr id="28675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48138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6938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500438"/>
            <a:ext cx="3405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0B4E4-B556-18DB-C2C8-D09298F6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ECOTOXICOLOGY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9C2DD6-D428-9481-B6F3-79CFA0A9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3337"/>
            <a:ext cx="6356818" cy="50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502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 b="1"/>
              <a:t>Aim:</a:t>
            </a:r>
            <a:r>
              <a:rPr lang="en-GB" altLang="en-US" sz="2000"/>
              <a:t> to maintain the natural structure and function of ecosystems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b="1"/>
          </a:p>
          <a:p>
            <a:pPr eaLnBrk="1" hangingPunct="1">
              <a:lnSpc>
                <a:spcPct val="80000"/>
              </a:lnSpc>
            </a:pPr>
            <a:r>
              <a:rPr lang="en-GB" altLang="en-US" sz="2500" b="1"/>
              <a:t>Definitions: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en-US" sz="2000"/>
              <a:t>ecotoxicology is concerned with the </a:t>
            </a:r>
            <a:r>
              <a:rPr lang="en-GB" altLang="en-US" sz="2000" b="1">
                <a:solidFill>
                  <a:srgbClr val="3333FF"/>
                </a:solidFill>
              </a:rPr>
              <a:t>toxic effects</a:t>
            </a:r>
            <a:r>
              <a:rPr lang="en-GB" altLang="en-US" sz="2000"/>
              <a:t> of chemical and physical agents on living organisms, especially on </a:t>
            </a:r>
            <a:r>
              <a:rPr lang="en-GB" altLang="en-US" sz="2000" u="sng"/>
              <a:t>populations and communities</a:t>
            </a:r>
            <a:r>
              <a:rPr lang="en-GB" altLang="en-US" sz="2000"/>
              <a:t> within defined ecosy</a:t>
            </a:r>
            <a:r>
              <a:rPr lang="fr-BE" altLang="en-US" sz="2000"/>
              <a:t>s</a:t>
            </a:r>
            <a:r>
              <a:rPr lang="en-GB" altLang="en-US" sz="2000"/>
              <a:t>tems; </a:t>
            </a:r>
            <a:r>
              <a:rPr lang="en-GB" altLang="en-US" sz="2000" b="1">
                <a:solidFill>
                  <a:srgbClr val="3333FF"/>
                </a:solidFill>
              </a:rPr>
              <a:t>it includes the transfer pathways</a:t>
            </a:r>
            <a:r>
              <a:rPr lang="en-GB" altLang="en-US" sz="2000"/>
              <a:t> and  their interactions with the environment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nl-BE" altLang="en-US" sz="2000"/>
              <a:t>science of contaminants in the </a:t>
            </a:r>
            <a:r>
              <a:rPr lang="nl-BE" altLang="en-US" sz="2000" u="sng"/>
              <a:t>biosphere</a:t>
            </a:r>
            <a:r>
              <a:rPr lang="nl-BE" altLang="en-US" sz="2000"/>
              <a:t> and their effect on constituents of the biosphere, including humans’ (Newman &amp; Unger, 2002)</a:t>
            </a:r>
            <a:r>
              <a:rPr lang="nl-BE" altLang="en-US" sz="1800"/>
              <a:t> </a:t>
            </a:r>
            <a:endParaRPr lang="cs-CZ" altLang="en-US" sz="18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/>
              <a:t>science that provides critical information on effects of toxic compounds on living organisms</a:t>
            </a:r>
            <a:r>
              <a:rPr lang="cs-CZ" altLang="en-US" sz="2000"/>
              <a:t> which </a:t>
            </a:r>
            <a:r>
              <a:rPr lang="en-US" altLang="en-US" sz="2000" b="1" u="sng"/>
              <a:t>SERVE various practical</a:t>
            </a:r>
            <a:r>
              <a:rPr lang="en-US" altLang="en-US" sz="2000"/>
              <a:t> aims</a:t>
            </a:r>
            <a:r>
              <a:rPr lang="cs-CZ" altLang="en-US" sz="2000"/>
              <a:t> (environmental protection)</a:t>
            </a:r>
            <a:endParaRPr lang="nl-NL" altLang="en-US" sz="1800"/>
          </a:p>
        </p:txBody>
      </p:sp>
      <p:sp>
        <p:nvSpPr>
          <p:cNvPr id="29699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ECOTOXICOLOGY by definition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CHEMICAL ENTERS THE ENVIRONMENT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438400"/>
            <a:ext cx="2209800" cy="1219200"/>
            <a:chOff x="192" y="1536"/>
            <a:chExt cx="1392" cy="768"/>
          </a:xfrm>
        </p:grpSpPr>
        <p:sp>
          <p:nvSpPr>
            <p:cNvPr id="30757" name="Text Box 4"/>
            <p:cNvSpPr txBox="1">
              <a:spLocks noChangeArrowheads="1"/>
            </p:cNvSpPr>
            <p:nvPr/>
          </p:nvSpPr>
          <p:spPr bwMode="auto">
            <a:xfrm>
              <a:off x="192" y="189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Bioavailable fraction</a:t>
              </a:r>
            </a:p>
          </p:txBody>
        </p:sp>
        <p:sp>
          <p:nvSpPr>
            <p:cNvPr id="30758" name="AutoShape 5"/>
            <p:cNvSpPr>
              <a:spLocks noChangeArrowheads="1"/>
            </p:cNvSpPr>
            <p:nvPr/>
          </p:nvSpPr>
          <p:spPr bwMode="auto">
            <a:xfrm>
              <a:off x="816" y="1536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4576763"/>
            <a:ext cx="2209800" cy="1595437"/>
            <a:chOff x="192" y="2883"/>
            <a:chExt cx="1392" cy="1005"/>
          </a:xfrm>
        </p:grpSpPr>
        <p:sp>
          <p:nvSpPr>
            <p:cNvPr id="30754" name="Text Box 7"/>
            <p:cNvSpPr txBox="1">
              <a:spLocks noChangeArrowheads="1"/>
            </p:cNvSpPr>
            <p:nvPr/>
          </p:nvSpPr>
          <p:spPr bwMode="auto">
            <a:xfrm>
              <a:off x="192" y="2883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“EXPOSURE”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5" name="Text Box 8"/>
            <p:cNvSpPr txBox="1">
              <a:spLocks noChangeArrowheads="1"/>
            </p:cNvSpPr>
            <p:nvPr/>
          </p:nvSpPr>
          <p:spPr bwMode="auto">
            <a:xfrm>
              <a:off x="192" y="3315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acute</a:t>
              </a:r>
            </a:p>
          </p:txBody>
        </p:sp>
        <p:sp>
          <p:nvSpPr>
            <p:cNvPr id="30756" name="Text Box 9"/>
            <p:cNvSpPr txBox="1">
              <a:spLocks noChangeArrowheads="1"/>
            </p:cNvSpPr>
            <p:nvPr/>
          </p:nvSpPr>
          <p:spPr bwMode="auto">
            <a:xfrm>
              <a:off x="192" y="3651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chronic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6400" y="1544642"/>
            <a:ext cx="3429000" cy="1811337"/>
            <a:chOff x="3504" y="864"/>
            <a:chExt cx="2160" cy="1141"/>
          </a:xfrm>
        </p:grpSpPr>
        <p:sp>
          <p:nvSpPr>
            <p:cNvPr id="30752" name="AutoShape 11"/>
            <p:cNvSpPr>
              <a:spLocks noChangeArrowheads="1"/>
            </p:cNvSpPr>
            <p:nvPr/>
          </p:nvSpPr>
          <p:spPr bwMode="auto">
            <a:xfrm>
              <a:off x="4416" y="864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753" name="Text Box 12"/>
            <p:cNvSpPr txBox="1">
              <a:spLocks noChangeArrowheads="1"/>
            </p:cNvSpPr>
            <p:nvPr/>
          </p:nvSpPr>
          <p:spPr bwMode="auto">
            <a:xfrm>
              <a:off x="3504" y="1162"/>
              <a:ext cx="2160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 u="sng">
                  <a:solidFill>
                    <a:schemeClr val="tx1"/>
                  </a:solidFill>
                  <a:latin typeface="Verdana" pitchFamily="34" charset="0"/>
                </a:rPr>
                <a:t>Toxicokinetics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biotransformation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bioactivation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excretion </a:t>
              </a: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/</a:t>
              </a: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 sequestration</a:t>
              </a:r>
              <a:endParaRPr lang="cs-CZ" altLang="en-US" sz="180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46763" y="3448959"/>
            <a:ext cx="2667000" cy="1096963"/>
            <a:chOff x="3696" y="2149"/>
            <a:chExt cx="1680" cy="691"/>
          </a:xfrm>
        </p:grpSpPr>
        <p:sp>
          <p:nvSpPr>
            <p:cNvPr id="30750" name="Text Box 14"/>
            <p:cNvSpPr txBox="1">
              <a:spLocks noChangeArrowheads="1"/>
            </p:cNvSpPr>
            <p:nvPr/>
          </p:nvSpPr>
          <p:spPr bwMode="auto">
            <a:xfrm>
              <a:off x="3696" y="2149"/>
              <a:ext cx="16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Target site</a:t>
              </a:r>
              <a:endParaRPr lang="cs-CZ" altLang="en-US" sz="18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1" name="Text Box 15"/>
            <p:cNvSpPr txBox="1">
              <a:spLocks noChangeArrowheads="1"/>
            </p:cNvSpPr>
            <p:nvPr/>
          </p:nvSpPr>
          <p:spPr bwMode="auto">
            <a:xfrm>
              <a:off x="3840" y="2433"/>
              <a:ext cx="1392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“EFFECT”</a:t>
              </a:r>
              <a:br>
                <a:rPr lang="cs-CZ" altLang="en-US" sz="1800" b="1" dirty="0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b="1" dirty="0" err="1">
                  <a:solidFill>
                    <a:schemeClr val="tx1"/>
                  </a:solidFill>
                  <a:latin typeface="Verdana" pitchFamily="34" charset="0"/>
                </a:rPr>
                <a:t>toxicodynamics</a:t>
              </a:r>
              <a:endParaRPr lang="cs-CZ" altLang="en-US" sz="1800" b="1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04800" y="1219200"/>
            <a:ext cx="2209800" cy="1184275"/>
            <a:chOff x="192" y="768"/>
            <a:chExt cx="1392" cy="746"/>
          </a:xfrm>
        </p:grpSpPr>
        <p:sp>
          <p:nvSpPr>
            <p:cNvPr id="30748" name="Text Box 17"/>
            <p:cNvSpPr txBox="1">
              <a:spLocks noChangeArrowheads="1"/>
            </p:cNvSpPr>
            <p:nvPr/>
          </p:nvSpPr>
          <p:spPr bwMode="auto">
            <a:xfrm>
              <a:off x="192" y="110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LEVELS, FATE, PROCESSES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49" name="AutoShape 18"/>
            <p:cNvSpPr>
              <a:spLocks noChangeArrowheads="1"/>
            </p:cNvSpPr>
            <p:nvPr/>
          </p:nvSpPr>
          <p:spPr bwMode="auto">
            <a:xfrm>
              <a:off x="816" y="76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438400" y="228600"/>
            <a:ext cx="5791200" cy="4343400"/>
            <a:chOff x="1536" y="144"/>
            <a:chExt cx="3648" cy="2736"/>
          </a:xfrm>
        </p:grpSpPr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144"/>
              <a:ext cx="1392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CHEMICAL ENTERS THE </a:t>
              </a: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ORGANISM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biomonitoring</a:t>
              </a:r>
              <a:endParaRPr lang="cs-CZ" altLang="en-US" sz="1800" i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grpSp>
          <p:nvGrpSpPr>
            <p:cNvPr id="30741" name="Group 21"/>
            <p:cNvGrpSpPr>
              <a:grpSpLocks/>
            </p:cNvGrpSpPr>
            <p:nvPr/>
          </p:nvGrpSpPr>
          <p:grpSpPr bwMode="auto">
            <a:xfrm>
              <a:off x="1536" y="1200"/>
              <a:ext cx="1920" cy="1680"/>
              <a:chOff x="1536" y="1200"/>
              <a:chExt cx="1920" cy="1680"/>
            </a:xfrm>
          </p:grpSpPr>
          <p:sp>
            <p:nvSpPr>
              <p:cNvPr id="30742" name="AutoShape 22"/>
              <p:cNvSpPr>
                <a:spLocks noChangeArrowheads="1"/>
              </p:cNvSpPr>
              <p:nvPr/>
            </p:nvSpPr>
            <p:spPr bwMode="auto">
              <a:xfrm rot="-5400000">
                <a:off x="1608" y="189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743" name="Group 23"/>
              <p:cNvGrpSpPr>
                <a:grpSpLocks/>
              </p:cNvGrpSpPr>
              <p:nvPr/>
            </p:nvGrpSpPr>
            <p:grpSpPr bwMode="auto">
              <a:xfrm>
                <a:off x="1872" y="1200"/>
                <a:ext cx="1584" cy="1680"/>
                <a:chOff x="1872" y="1200"/>
                <a:chExt cx="1584" cy="1680"/>
              </a:xfrm>
            </p:grpSpPr>
            <p:pic>
              <p:nvPicPr>
                <p:cNvPr id="30744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00"/>
                  <a:ext cx="1056" cy="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5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286"/>
                  <a:ext cx="1056" cy="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6" name="Picture 2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776"/>
                  <a:ext cx="768" cy="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7" name="Picture 2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1824"/>
                  <a:ext cx="708" cy="5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0800" y="5314950"/>
            <a:ext cx="3394075" cy="1390650"/>
            <a:chOff x="1632" y="3348"/>
            <a:chExt cx="2138" cy="876"/>
          </a:xfrm>
        </p:grpSpPr>
        <p:sp>
          <p:nvSpPr>
            <p:cNvPr id="30738" name="AutoShape 29"/>
            <p:cNvSpPr>
              <a:spLocks noChangeArrowheads="1"/>
            </p:cNvSpPr>
            <p:nvPr/>
          </p:nvSpPr>
          <p:spPr bwMode="auto">
            <a:xfrm rot="-5400000">
              <a:off x="2280" y="2712"/>
              <a:ext cx="144" cy="1440"/>
            </a:xfrm>
            <a:prstGeom prst="down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30739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" y="3348"/>
              <a:ext cx="673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2590800" y="4800600"/>
            <a:ext cx="4530725" cy="1752600"/>
            <a:chOff x="1632" y="3024"/>
            <a:chExt cx="2854" cy="1104"/>
          </a:xfrm>
        </p:grpSpPr>
        <p:pic>
          <p:nvPicPr>
            <p:cNvPr id="30736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024"/>
              <a:ext cx="83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AutoShape 33"/>
            <p:cNvSpPr>
              <a:spLocks noChangeArrowheads="1"/>
            </p:cNvSpPr>
            <p:nvPr/>
          </p:nvSpPr>
          <p:spPr bwMode="auto">
            <a:xfrm rot="-5400000">
              <a:off x="2520" y="2808"/>
              <a:ext cx="144" cy="1920"/>
            </a:xfrm>
            <a:prstGeom prst="downArrow">
              <a:avLst>
                <a:gd name="adj1" fmla="val 50000"/>
                <a:gd name="adj2" fmla="val 3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7239000" y="4486275"/>
            <a:ext cx="1981200" cy="2295525"/>
            <a:chOff x="4560" y="2826"/>
            <a:chExt cx="1248" cy="1446"/>
          </a:xfrm>
        </p:grpSpPr>
        <p:grpSp>
          <p:nvGrpSpPr>
            <p:cNvPr id="30732" name="Group 35"/>
            <p:cNvGrpSpPr>
              <a:grpSpLocks/>
            </p:cNvGrpSpPr>
            <p:nvPr/>
          </p:nvGrpSpPr>
          <p:grpSpPr bwMode="auto">
            <a:xfrm>
              <a:off x="4662" y="2826"/>
              <a:ext cx="1050" cy="1446"/>
              <a:chOff x="4662" y="2826"/>
              <a:chExt cx="1050" cy="1446"/>
            </a:xfrm>
          </p:grpSpPr>
          <p:pic>
            <p:nvPicPr>
              <p:cNvPr id="30734" name="Picture 3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2" y="2826"/>
                <a:ext cx="71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5" name="Picture 3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" y="3581"/>
                <a:ext cx="1050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33" name="Oval 38"/>
            <p:cNvSpPr>
              <a:spLocks noChangeArrowheads="1"/>
            </p:cNvSpPr>
            <p:nvPr/>
          </p:nvSpPr>
          <p:spPr bwMode="auto">
            <a:xfrm>
              <a:off x="4560" y="2832"/>
              <a:ext cx="1248" cy="14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79388" y="-100013"/>
            <a:ext cx="871378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Ecotoxicolog</a:t>
            </a:r>
            <a:r>
              <a:rPr lang="en-GB" altLang="en-US" sz="2400">
                <a:solidFill>
                  <a:schemeClr val="tx2"/>
                </a:solidFill>
              </a:rPr>
              <a:t>y - f</a:t>
            </a:r>
            <a:r>
              <a:rPr lang="cs-CZ" altLang="en-US" sz="2400">
                <a:solidFill>
                  <a:schemeClr val="tx2"/>
                </a:solidFill>
              </a:rPr>
              <a:t>rom molecules to ecosystem</a:t>
            </a:r>
            <a:r>
              <a:rPr lang="en-US" altLang="en-US" sz="2400">
                <a:solidFill>
                  <a:schemeClr val="tx2"/>
                </a:solidFill>
              </a:rPr>
              <a:t>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… and backwards</a:t>
            </a:r>
            <a:endParaRPr lang="cs-CZ" altLang="en-US" sz="2400">
              <a:solidFill>
                <a:schemeClr val="tx2"/>
              </a:solidFill>
            </a:endParaRP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5596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752600" y="4275138"/>
            <a:ext cx="1981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676400" y="3665538"/>
            <a:ext cx="28956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828800" y="2522538"/>
            <a:ext cx="3886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pic>
        <p:nvPicPr>
          <p:cNvPr id="168962" name="Picture 2" descr="http://www.epa.gov/ncer/rfa/2010/comptox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33742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2987675" y="1268413"/>
            <a:ext cx="333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MECHANISMS OF TOXICITY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/>
              <a:t>Ecotoxic effects</a:t>
            </a:r>
            <a:endParaRPr lang="nl-NL" altLang="en-US" sz="300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8750" r="9375" b="6250"/>
          <a:stretch>
            <a:fillRect/>
          </a:stretch>
        </p:blipFill>
        <p:spPr bwMode="auto">
          <a:xfrm>
            <a:off x="827088" y="1125538"/>
            <a:ext cx="76327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81000" y="563562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Escher, B. I., Behra, R., Eggen, R. I. L., Fent, K. (1997), "Molecular mechanisms in ecotoxicology: </a:t>
            </a:r>
            <a:br>
              <a:rPr lang="cs-CZ" altLang="en-US" sz="1200">
                <a:solidFill>
                  <a:schemeClr val="tx1"/>
                </a:solidFill>
              </a:rPr>
            </a:br>
            <a:r>
              <a:rPr lang="cs-CZ" altLang="en-US" sz="1200">
                <a:solidFill>
                  <a:schemeClr val="tx1"/>
                </a:solidFill>
              </a:rPr>
              <a:t>an interplay between environmental chemistry and biology", </a:t>
            </a:r>
            <a:r>
              <a:rPr lang="cs-CZ" altLang="en-US" sz="1200" i="1">
                <a:solidFill>
                  <a:schemeClr val="tx1"/>
                </a:solidFill>
              </a:rPr>
              <a:t>Chimia, </a:t>
            </a:r>
            <a:r>
              <a:rPr lang="cs-CZ" altLang="en-US" sz="1200" b="1">
                <a:solidFill>
                  <a:schemeClr val="tx1"/>
                </a:solidFill>
              </a:rPr>
              <a:t>51</a:t>
            </a:r>
            <a:r>
              <a:rPr lang="cs-CZ" altLang="en-US" sz="1200">
                <a:solidFill>
                  <a:schemeClr val="tx1"/>
                </a:solidFill>
              </a:rPr>
              <a:t>, 915-921.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sp>
        <p:nvSpPr>
          <p:cNvPr id="37891" name="TextovéPole 5"/>
          <p:cNvSpPr txBox="1">
            <a:spLocks noChangeArrowheads="1"/>
          </p:cNvSpPr>
          <p:nvPr/>
        </p:nvSpPr>
        <p:spPr bwMode="auto">
          <a:xfrm>
            <a:off x="2627313" y="1052513"/>
            <a:ext cx="386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ADVERSE OUTCOME PATHWAYS</a:t>
            </a:r>
          </a:p>
        </p:txBody>
      </p:sp>
      <p:pic>
        <p:nvPicPr>
          <p:cNvPr id="219138" name="Picture 2" descr="Models for ecotoxicology and risk assessment. Toxicokinetics are &quot;what the organism does with the chemical&quot; and toxicodynamics are &quot;what the chemical does to the organism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13911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23850" y="13414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ecosystems 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d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own the mechanisms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95288" y="4589463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mechanisms (molecules)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up to effects and ecosystems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2" name="Rovnoramenný trojúhelník 1"/>
          <p:cNvSpPr/>
          <p:nvPr/>
        </p:nvSpPr>
        <p:spPr>
          <a:xfrm>
            <a:off x="7596188" y="4148138"/>
            <a:ext cx="1296987" cy="1647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7566025" y="517525"/>
            <a:ext cx="1295400" cy="16462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8" name="TextovéPole 3"/>
          <p:cNvSpPr txBox="1">
            <a:spLocks noChangeArrowheads="1"/>
          </p:cNvSpPr>
          <p:nvPr/>
        </p:nvSpPr>
        <p:spPr bwMode="auto">
          <a:xfrm>
            <a:off x="3905250" y="2924175"/>
            <a:ext cx="95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OR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8035925" y="2865438"/>
            <a:ext cx="49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?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228600" y="76200"/>
            <a:ext cx="6424613" cy="6232525"/>
            <a:chOff x="228600" y="76200"/>
            <a:chExt cx="6424613" cy="623252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28600"/>
              <a:ext cx="2678113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5800"/>
              <a:ext cx="15271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762000" y="76200"/>
              <a:ext cx="3200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charset="2"/>
                <a:buNone/>
                <a:defRPr/>
              </a:pPr>
              <a:r>
                <a:rPr lang="cs-CZ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1962</a:t>
              </a:r>
            </a:p>
          </p:txBody>
        </p:sp>
        <p:pic>
          <p:nvPicPr>
            <p:cNvPr id="3482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3886200"/>
              <a:ext cx="2371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Text Box 6"/>
            <p:cNvSpPr txBox="1">
              <a:spLocks noChangeArrowheads="1"/>
            </p:cNvSpPr>
            <p:nvPr/>
          </p:nvSpPr>
          <p:spPr bwMode="auto">
            <a:xfrm>
              <a:off x="2843213" y="5727700"/>
              <a:ext cx="3810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© Patuxent Wildlife </a:t>
              </a:r>
              <a:br>
                <a:rPr lang="cs-CZ" altLang="en-US" sz="16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Refuge, MA, USA</a:t>
              </a:r>
            </a:p>
          </p:txBody>
        </p:sp>
      </p:grp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5181600" y="381000"/>
            <a:ext cx="3810000" cy="6356350"/>
            <a:chOff x="3264" y="240"/>
            <a:chExt cx="2400" cy="4004"/>
          </a:xfrm>
        </p:grpSpPr>
        <p:pic>
          <p:nvPicPr>
            <p:cNvPr id="3482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>
              <a:fillRect/>
            </a:stretch>
          </p:blipFill>
          <p:spPr bwMode="auto">
            <a:xfrm>
              <a:off x="3540" y="1152"/>
              <a:ext cx="2074" cy="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Text Box 9"/>
            <p:cNvSpPr txBox="1">
              <a:spLocks noChangeArrowheads="1"/>
            </p:cNvSpPr>
            <p:nvPr/>
          </p:nvSpPr>
          <p:spPr bwMode="auto">
            <a:xfrm>
              <a:off x="3264" y="4032"/>
              <a:ext cx="240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http://www2.ucsc.edu/scpbrg/</a:t>
              </a:r>
            </a:p>
          </p:txBody>
        </p:sp>
        <p:pic>
          <p:nvPicPr>
            <p:cNvPr id="3482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0"/>
              <a:ext cx="1344" cy="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6013" y="-90488"/>
            <a:ext cx="731361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2"/>
                </a:solidFill>
              </a:rPr>
              <a:t>1996 - </a:t>
            </a:r>
            <a:r>
              <a:rPr lang="nl-BE" altLang="en-US">
                <a:solidFill>
                  <a:schemeClr val="tx2"/>
                </a:solidFill>
              </a:rPr>
              <a:t>Chemicals in the environment</a:t>
            </a:r>
            <a:endParaRPr lang="nl-NL" altLang="en-US">
              <a:solidFill>
                <a:schemeClr val="tx2"/>
              </a:solidFill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23850" y="1401763"/>
            <a:ext cx="61198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Do you believe that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chemicals in products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sold to consumers have been proven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safe?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rgbClr val="FF0000"/>
                </a:solidFill>
                <a:latin typeface="Verdana" pitchFamily="34" charset="0"/>
              </a:rPr>
              <a:t>Think again</a:t>
            </a: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	</a:t>
            </a:r>
            <a:r>
              <a:rPr lang="cs-CZ" altLang="en-US" sz="2000" b="1">
                <a:solidFill>
                  <a:srgbClr val="0066FF"/>
                </a:solidFill>
                <a:latin typeface="Verdana" pitchFamily="34" charset="0"/>
              </a:rPr>
              <a:t>most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 chemicals in modern use have simply not been tested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for their impacts on</a:t>
            </a:r>
            <a:endParaRPr lang="cs-CZ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human</a:t>
            </a: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, even very basic effects. </a:t>
            </a:r>
            <a:endParaRPr lang="cs-CZ" altLang="en-US" sz="200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cs-CZ" altLang="en-US" sz="200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Verdana" pitchFamily="34" charset="0"/>
              </a:rPr>
              <a:t>… what about the effects in nature, then</a:t>
            </a:r>
            <a:r>
              <a:rPr lang="en-US" altLang="en-US" sz="2000">
                <a:solidFill>
                  <a:schemeClr val="tx1"/>
                </a:solidFill>
                <a:latin typeface="Verdana" pitchFamily="34" charset="0"/>
              </a:rPr>
              <a:t> ?</a:t>
            </a:r>
            <a:endParaRPr lang="nl-NL" altLang="en-US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364" name="Picture 4" descr="OSF%20Hardback%20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412875"/>
            <a:ext cx="25701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4820444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err="1">
                <a:solidFill>
                  <a:schemeClr val="tx2"/>
                </a:solidFill>
              </a:rPr>
              <a:t>How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we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stand</a:t>
            </a:r>
            <a:r>
              <a:rPr lang="cs-CZ" altLang="en-US" dirty="0">
                <a:solidFill>
                  <a:schemeClr val="tx2"/>
                </a:solidFill>
              </a:rPr>
              <a:t> 20 </a:t>
            </a:r>
            <a:r>
              <a:rPr lang="cs-CZ" altLang="en-US" dirty="0" err="1">
                <a:solidFill>
                  <a:schemeClr val="tx2"/>
                </a:solidFill>
              </a:rPr>
              <a:t>years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later</a:t>
            </a:r>
            <a:r>
              <a:rPr lang="cs-CZ" altLang="en-US" dirty="0">
                <a:solidFill>
                  <a:schemeClr val="tx2"/>
                </a:solidFill>
              </a:rPr>
              <a:t>? </a:t>
            </a:r>
            <a:endParaRPr lang="nl-NL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Bitman et al. </a:t>
            </a:r>
            <a:r>
              <a:rPr lang="cs-CZ" altLang="en-US" sz="2200" i="1">
                <a:solidFill>
                  <a:schemeClr val="tx1"/>
                </a:solidFill>
                <a:latin typeface="Tahoma" charset="0"/>
              </a:rPr>
              <a:t>Science</a:t>
            </a: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 1970, 168(3931): 594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838200"/>
            <a:ext cx="7696200" cy="2178050"/>
            <a:chOff x="288" y="528"/>
            <a:chExt cx="4848" cy="1372"/>
          </a:xfrm>
        </p:grpSpPr>
        <p:pic>
          <p:nvPicPr>
            <p:cNvPr id="358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76"/>
              <a:ext cx="1344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/>
            <p:cNvSpPr txBox="1">
              <a:spLocks noChangeArrowheads="1"/>
            </p:cNvSpPr>
            <p:nvPr/>
          </p:nvSpPr>
          <p:spPr bwMode="auto">
            <a:xfrm>
              <a:off x="1728" y="528"/>
              <a:ext cx="340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Biochemi</a:t>
              </a: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stry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 u="sng">
                  <a:solidFill>
                    <a:schemeClr val="tx1"/>
                  </a:solidFill>
                  <a:latin typeface="Tahoma" charset="0"/>
                </a:rPr>
                <a:t>bird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carbonate dehydratase</a:t>
              </a:r>
            </a:p>
          </p:txBody>
        </p:sp>
      </p:grp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81000" y="3595688"/>
            <a:ext cx="3429000" cy="2881312"/>
            <a:chOff x="240" y="2265"/>
            <a:chExt cx="2160" cy="1815"/>
          </a:xfrm>
        </p:grpSpPr>
        <p:pic>
          <p:nvPicPr>
            <p:cNvPr id="358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41270" r="4326" b="4762"/>
            <a:stretch>
              <a:fillRect/>
            </a:stretch>
          </p:blipFill>
          <p:spPr bwMode="auto">
            <a:xfrm>
              <a:off x="240" y="2553"/>
              <a:ext cx="2016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8"/>
            <p:cNvSpPr txBox="1">
              <a:spLocks noChangeArrowheads="1"/>
            </p:cNvSpPr>
            <p:nvPr/>
          </p:nvSpPr>
          <p:spPr bwMode="auto">
            <a:xfrm>
              <a:off x="240" y="2265"/>
              <a:ext cx="21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vivo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shell thinning</a:t>
              </a:r>
            </a:p>
          </p:txBody>
        </p:sp>
      </p:grp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5181600" y="1905000"/>
            <a:ext cx="3886200" cy="4724400"/>
            <a:chOff x="3264" y="1200"/>
            <a:chExt cx="2448" cy="2976"/>
          </a:xfrm>
        </p:grpSpPr>
        <p:pic>
          <p:nvPicPr>
            <p:cNvPr id="3584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25"/>
            <a:stretch>
              <a:fillRect/>
            </a:stretch>
          </p:blipFill>
          <p:spPr bwMode="auto">
            <a:xfrm>
              <a:off x="3408" y="1776"/>
              <a:ext cx="224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11"/>
            <p:cNvSpPr txBox="1">
              <a:spLocks noChangeArrowheads="1"/>
            </p:cNvSpPr>
            <p:nvPr/>
          </p:nvSpPr>
          <p:spPr bwMode="auto">
            <a:xfrm>
              <a:off x="3264" y="1200"/>
              <a:ext cx="24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situ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bioaccumulation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-</a:t>
              </a:r>
              <a:r>
                <a:rPr lang="en-US" altLang="en-US" sz="2200" b="1">
                  <a:solidFill>
                    <a:srgbClr val="FF0000"/>
                  </a:solidFill>
                  <a:latin typeface="Tahoma" charset="0"/>
                </a:rPr>
                <a:t>&gt; </a:t>
              </a: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bird population decline</a:t>
              </a:r>
            </a:p>
          </p:txBody>
        </p:sp>
      </p:grpSp>
      <p:pic>
        <p:nvPicPr>
          <p:cNvPr id="348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3100" y="1400175"/>
            <a:ext cx="2314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Ethinylestradiol (EE2)</a:t>
            </a:r>
          </a:p>
        </p:txBody>
      </p:sp>
      <p:grpSp>
        <p:nvGrpSpPr>
          <p:cNvPr id="38915" name="Group 9"/>
          <p:cNvGrpSpPr>
            <a:grpSpLocks/>
          </p:cNvGrpSpPr>
          <p:nvPr/>
        </p:nvGrpSpPr>
        <p:grpSpPr bwMode="auto">
          <a:xfrm>
            <a:off x="539750" y="1985963"/>
            <a:ext cx="1981200" cy="1155700"/>
            <a:chOff x="3936" y="1392"/>
            <a:chExt cx="1248" cy="728"/>
          </a:xfrm>
        </p:grpSpPr>
        <p:pic>
          <p:nvPicPr>
            <p:cNvPr id="389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6" name="TextovéPole 14"/>
          <p:cNvSpPr txBox="1">
            <a:spLocks noChangeArrowheads="1"/>
          </p:cNvSpPr>
          <p:nvPr/>
        </p:nvSpPr>
        <p:spPr bwMode="auto">
          <a:xfrm>
            <a:off x="3348038" y="2214563"/>
            <a:ext cx="1543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Binds to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ESTROGEN 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RECEPTOR</a:t>
            </a:r>
          </a:p>
        </p:txBody>
      </p:sp>
      <p:pic>
        <p:nvPicPr>
          <p:cNvPr id="38917" name="Picture 2" descr="https://www-pls.llnl.gov/data/assets/images/science_and_technology/life_sciences/cancer_diet/kul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03338"/>
            <a:ext cx="30384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1292225" y="3573463"/>
            <a:ext cx="4287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Target genes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Proliferation</a:t>
            </a:r>
            <a:r>
              <a:rPr lang="en-US" altLang="en-US" sz="1800">
                <a:solidFill>
                  <a:schemeClr val="tx1"/>
                </a:solidFill>
              </a:rPr>
              <a:t>/Apoptosis</a:t>
            </a:r>
            <a:r>
              <a:rPr lang="cs-CZ" altLang="en-US" sz="1800">
                <a:solidFill>
                  <a:schemeClr val="tx1"/>
                </a:solidFill>
              </a:rPr>
              <a:t> (sexual organs)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S</a:t>
            </a:r>
            <a:r>
              <a:rPr lang="cs-CZ" altLang="en-US" sz="1800">
                <a:solidFill>
                  <a:schemeClr val="tx1"/>
                </a:solidFill>
              </a:rPr>
              <a:t>ynthesis of egg yolk (fish, amphibia)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323850" y="3933825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3059113" y="4941888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3995738" y="4652963"/>
            <a:ext cx="4525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Effects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Females: reproduction regulation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Males: feminization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    (+ </a:t>
            </a:r>
            <a:r>
              <a:rPr lang="cs-CZ" altLang="en-US" sz="1800" i="1">
                <a:solidFill>
                  <a:schemeClr val="tx1"/>
                </a:solidFill>
              </a:rPr>
              <a:t>e.g. cancer promotion, development,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         immunomodulation)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8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000" dirty="0">
                <a:solidFill>
                  <a:schemeClr val="tx1"/>
                </a:solidFill>
              </a:rPr>
              <a:t>AOP Example: A</a:t>
            </a:r>
            <a:r>
              <a:rPr lang="en-US" altLang="en-US" sz="2000" dirty="0" err="1">
                <a:solidFill>
                  <a:schemeClr val="tx1"/>
                </a:solidFill>
              </a:rPr>
              <a:t>ctivation</a:t>
            </a:r>
            <a:r>
              <a:rPr lang="en-US" altLang="en-US" sz="2000" dirty="0">
                <a:solidFill>
                  <a:schemeClr val="tx1"/>
                </a:solidFill>
              </a:rPr>
              <a:t> of </a:t>
            </a:r>
            <a:r>
              <a:rPr lang="cs-CZ" altLang="en-US" sz="2000" dirty="0">
                <a:solidFill>
                  <a:schemeClr val="tx1"/>
                </a:solidFill>
              </a:rPr>
              <a:t>ER - e</a:t>
            </a:r>
            <a:r>
              <a:rPr lang="en-US" altLang="en-US" sz="2000" dirty="0" err="1">
                <a:solidFill>
                  <a:schemeClr val="tx1"/>
                </a:solidFill>
              </a:rPr>
              <a:t>strogen</a:t>
            </a:r>
            <a:r>
              <a:rPr lang="en-US" altLang="en-US" sz="2000" dirty="0">
                <a:solidFill>
                  <a:schemeClr val="tx1"/>
                </a:solidFill>
              </a:rPr>
              <a:t> receptor </a:t>
            </a:r>
            <a:r>
              <a:rPr lang="cs-CZ" altLang="en-US" sz="2000" dirty="0">
                <a:solidFill>
                  <a:schemeClr val="tx1"/>
                </a:solidFill>
              </a:rPr>
              <a:t>(e.g. by EE2) leads to reproductive disorders and population decline in fish</a:t>
            </a:r>
            <a:endParaRPr lang="nl-NL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Kidd, K.A. et al. 2007.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Collapse of a fish population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 following exposure to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a synthetic estrogen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800" i="1">
                <a:solidFill>
                  <a:schemeClr val="tx1"/>
                </a:solidFill>
                <a:latin typeface="Verdana" pitchFamily="34" charset="0"/>
              </a:rPr>
              <a:t>Proceedings of the National Academy of Sciences 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 b="1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399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Ecotoxicology</a:t>
            </a:r>
            <a:r>
              <a:rPr lang="cs-CZ" altLang="en-US" sz="2400" dirty="0"/>
              <a:t> as a science </a:t>
            </a:r>
            <a:r>
              <a:rPr lang="cs-CZ" altLang="en-US" sz="2400" dirty="0" err="1"/>
              <a:t>with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close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links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practical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environmental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protection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Understand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importance</a:t>
            </a:r>
            <a:r>
              <a:rPr lang="cs-CZ" altLang="en-US" sz="1800" dirty="0"/>
              <a:t> and </a:t>
            </a:r>
            <a:r>
              <a:rPr lang="cs-CZ" altLang="en-US" sz="1800" dirty="0" err="1"/>
              <a:t>links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between</a:t>
            </a:r>
            <a:r>
              <a:rPr lang="cs-CZ" altLang="en-US" sz="1800" dirty="0"/>
              <a:t> </a:t>
            </a:r>
            <a:br>
              <a:rPr lang="cs-CZ" altLang="en-US" sz="1800" dirty="0"/>
            </a:br>
            <a:r>
              <a:rPr lang="cs-CZ" altLang="en-US" sz="1800" dirty="0"/>
              <a:t>ECOTOXICITY --- BIODIVERSITY --- ECOSYSTEM SERVICES</a:t>
            </a:r>
            <a:endParaRPr lang="cs-CZ" altLang="en-US" sz="14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From</a:t>
            </a:r>
            <a:r>
              <a:rPr lang="cs-CZ" altLang="en-US" sz="2400" dirty="0"/>
              <a:t> </a:t>
            </a:r>
            <a:r>
              <a:rPr lang="cs-CZ" altLang="en-US" sz="2400" dirty="0" err="1"/>
              <a:t>molecular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events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higher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levels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/>
              <a:t>Be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aware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of</a:t>
            </a:r>
            <a:r>
              <a:rPr lang="cs-CZ" altLang="en-US" sz="1600" dirty="0"/>
              <a:t> </a:t>
            </a:r>
            <a:r>
              <a:rPr lang="cs-CZ" altLang="en-US" sz="1600" dirty="0" err="1"/>
              <a:t>different</a:t>
            </a:r>
            <a:r>
              <a:rPr lang="cs-CZ" altLang="en-US" sz="1600" dirty="0"/>
              <a:t> </a:t>
            </a:r>
            <a:r>
              <a:rPr lang="cs-CZ" altLang="en-US" sz="1600" dirty="0" err="1"/>
              <a:t>biological</a:t>
            </a:r>
            <a:r>
              <a:rPr lang="cs-CZ" altLang="en-US" sz="1600" dirty="0"/>
              <a:t> </a:t>
            </a:r>
            <a:r>
              <a:rPr lang="cs-CZ" altLang="en-US" sz="1600" dirty="0" err="1"/>
              <a:t>levels</a:t>
            </a:r>
            <a:r>
              <a:rPr lang="cs-CZ" altLang="en-US" sz="1600" dirty="0"/>
              <a:t> - </a:t>
            </a:r>
            <a:r>
              <a:rPr lang="cs-CZ" altLang="en-US" sz="1600" dirty="0" err="1"/>
              <a:t>from</a:t>
            </a:r>
            <a:r>
              <a:rPr lang="cs-CZ" altLang="en-US" sz="1600" dirty="0"/>
              <a:t> </a:t>
            </a:r>
            <a:r>
              <a:rPr lang="cs-CZ" altLang="en-US" sz="1600" dirty="0" err="1"/>
              <a:t>molecules</a:t>
            </a:r>
            <a:r>
              <a:rPr lang="cs-CZ" altLang="en-US" sz="1600" dirty="0"/>
              <a:t> to </a:t>
            </a:r>
            <a:r>
              <a:rPr lang="cs-CZ" altLang="en-US" sz="1600" dirty="0" err="1"/>
              <a:t>communities</a:t>
            </a: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/>
              <a:t>Know example(s) of „Adverse Outcome Pathway(s)“</a:t>
            </a:r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endParaRPr lang="nl-NL" altLang="en-US" sz="1600" dirty="0"/>
          </a:p>
        </p:txBody>
      </p:sp>
      <p:sp>
        <p:nvSpPr>
          <p:cNvPr id="49155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WRAP UP  … take home message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>
            <a:fillRect/>
          </a:stretch>
        </p:blipFill>
        <p:spPr bwMode="auto">
          <a:xfrm>
            <a:off x="2916238" y="26988"/>
            <a:ext cx="6156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4333" r="34445" b="29582"/>
          <a:stretch>
            <a:fillRect/>
          </a:stretch>
        </p:blipFill>
        <p:spPr bwMode="auto">
          <a:xfrm>
            <a:off x="30163" y="2932113"/>
            <a:ext cx="634206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>
            <a:fillRect/>
          </a:stretch>
        </p:blipFill>
        <p:spPr bwMode="auto">
          <a:xfrm>
            <a:off x="7075488" y="1257300"/>
            <a:ext cx="19685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35213"/>
            <a:ext cx="2236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60350"/>
            <a:ext cx="49672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5750"/>
            <a:ext cx="37877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E</a:t>
            </a:r>
            <a:r>
              <a:rPr lang="nl-BE" altLang="en-US" sz="4000">
                <a:solidFill>
                  <a:schemeClr val="tx2"/>
                </a:solidFill>
              </a:rPr>
              <a:t>nvironment</a:t>
            </a:r>
            <a:r>
              <a:rPr lang="cs-CZ" altLang="en-US" sz="4000">
                <a:solidFill>
                  <a:schemeClr val="tx2"/>
                </a:solidFill>
              </a:rPr>
              <a:t>al pollution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Examples and ecological cosequences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Major </a:t>
            </a:r>
            <a:r>
              <a:rPr lang="cs-CZ" altLang="en-US"/>
              <a:t>anthropogenic threats – example: waters</a:t>
            </a:r>
          </a:p>
        </p:txBody>
      </p:sp>
      <p:sp>
        <p:nvSpPr>
          <p:cNvPr id="20483" name="TextovéPole 3"/>
          <p:cNvSpPr txBox="1">
            <a:spLocks noChangeArrowheads="1"/>
          </p:cNvSpPr>
          <p:nvPr/>
        </p:nvSpPr>
        <p:spPr bwMode="auto">
          <a:xfrm rot="-5400000">
            <a:off x="-44450" y="2676526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Direct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74750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3132138" y="1174750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900113" y="2974975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974975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ovéPole 9"/>
          <p:cNvSpPr txBox="1">
            <a:spLocks noChangeArrowheads="1"/>
          </p:cNvSpPr>
          <p:nvPr/>
        </p:nvSpPr>
        <p:spPr bwMode="auto">
          <a:xfrm rot="-5400000">
            <a:off x="-143669" y="5152232"/>
            <a:ext cx="110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Indirect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048000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5148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/>
          <p:cNvSpPr/>
          <p:nvPr/>
        </p:nvSpPr>
        <p:spPr>
          <a:xfrm>
            <a:off x="4859338" y="4797425"/>
            <a:ext cx="410527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Impacts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  <a:p>
            <a:pPr lvl="1"/>
            <a:endParaRPr lang="cs-CZ" altLang="en-US"/>
          </a:p>
        </p:txBody>
      </p:sp>
      <p:sp>
        <p:nvSpPr>
          <p:cNvPr id="2150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2049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Changes in biodiversity</a:t>
            </a:r>
            <a:endParaRPr lang="cs-CZ" altLang="en-US"/>
          </a:p>
        </p:txBody>
      </p:sp>
      <p:pic>
        <p:nvPicPr>
          <p:cNvPr id="225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412875"/>
            <a:ext cx="67198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2913"/>
            <a:ext cx="23828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1287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/>
          <p:cNvSpPr/>
          <p:nvPr/>
        </p:nvSpPr>
        <p:spPr>
          <a:xfrm>
            <a:off x="900113" y="3213100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6113"/>
            <a:ext cx="1846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978</Words>
  <Application>Microsoft Office PowerPoint</Application>
  <PresentationFormat>Předvádění na obrazovce (4:3)</PresentationFormat>
  <Paragraphs>179</Paragraphs>
  <Slides>33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Calibri</vt:lpstr>
      <vt:lpstr>Tahoma</vt:lpstr>
      <vt:lpstr>Times New Roman</vt:lpstr>
      <vt:lpstr>Verdana</vt:lpstr>
      <vt:lpstr>Wingdings</vt:lpstr>
      <vt:lpstr>Motiv sady Office</vt:lpstr>
      <vt:lpstr>Ecotoxicology Part 1 - Introduction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Major anthropogenic threats – example: waters</vt:lpstr>
      <vt:lpstr>Major impacts</vt:lpstr>
      <vt:lpstr>Changes in biodiversity</vt:lpstr>
      <vt:lpstr>Major impacts</vt:lpstr>
      <vt:lpstr>Impacts on fish  decreased crop yields</vt:lpstr>
      <vt:lpstr>Impacts on biota  global effects </vt:lpstr>
      <vt:lpstr>Prezentace aplikace PowerPoint</vt:lpstr>
      <vt:lpstr>Prezentace aplikace PowerPoint</vt:lpstr>
      <vt:lpstr>Protection of environment / nature</vt:lpstr>
      <vt:lpstr>Cause  Effect (Causality) Dose  Response Risk assessment</vt:lpstr>
      <vt:lpstr>What is hazardous? What is toxic? How to define toxicity? </vt:lpstr>
      <vt:lpstr>Prezentace aplikace PowerPoint</vt:lpstr>
      <vt:lpstr>(Eco)toxicology – ultimate goal ?</vt:lpstr>
      <vt:lpstr>Prezentace aplikace PowerPoint</vt:lpstr>
      <vt:lpstr>ECOTOXICOLOGY</vt:lpstr>
      <vt:lpstr>ECOTOXICOLOGY by definition</vt:lpstr>
      <vt:lpstr>Prezentace aplikace PowerPoint</vt:lpstr>
      <vt:lpstr>Prezentace aplikace PowerPoint</vt:lpstr>
      <vt:lpstr>From molecules to individuals  to populations</vt:lpstr>
      <vt:lpstr>Ecotoxic effects</vt:lpstr>
      <vt:lpstr>From molecules to individuals  to populations</vt:lpstr>
      <vt:lpstr>Prezentace aplikace PowerPoint</vt:lpstr>
      <vt:lpstr>Prezentace aplikace PowerPoint</vt:lpstr>
      <vt:lpstr>Prezentace aplikace PowerPoint</vt:lpstr>
      <vt:lpstr>AOP Example: Activation of ER - estrogen receptor (e.g. by EE2) leads to reproductive disorders and population decline in fish</vt:lpstr>
      <vt:lpstr>Prezentace aplikace PowerPoint</vt:lpstr>
      <vt:lpstr>WRAP UP  … take home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Jakub Hofman</cp:lastModifiedBy>
  <cp:revision>101</cp:revision>
  <dcterms:created xsi:type="dcterms:W3CDTF">2010-05-17T15:27:49Z</dcterms:created>
  <dcterms:modified xsi:type="dcterms:W3CDTF">2023-09-14T08:34:46Z</dcterms:modified>
</cp:coreProperties>
</file>