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8" r:id="rId3"/>
    <p:sldId id="303" r:id="rId4"/>
    <p:sldId id="368" r:id="rId5"/>
    <p:sldId id="369" r:id="rId6"/>
    <p:sldId id="361" r:id="rId7"/>
    <p:sldId id="304" r:id="rId8"/>
    <p:sldId id="305" r:id="rId9"/>
    <p:sldId id="307" r:id="rId10"/>
    <p:sldId id="309" r:id="rId11"/>
    <p:sldId id="310" r:id="rId12"/>
    <p:sldId id="311" r:id="rId13"/>
    <p:sldId id="379" r:id="rId14"/>
    <p:sldId id="312" r:id="rId15"/>
    <p:sldId id="355" r:id="rId16"/>
    <p:sldId id="314" r:id="rId17"/>
    <p:sldId id="356" r:id="rId18"/>
    <p:sldId id="365" r:id="rId19"/>
    <p:sldId id="315" r:id="rId20"/>
    <p:sldId id="316" r:id="rId21"/>
    <p:sldId id="367" r:id="rId22"/>
    <p:sldId id="378" r:id="rId23"/>
    <p:sldId id="318" r:id="rId24"/>
    <p:sldId id="357" r:id="rId25"/>
    <p:sldId id="319" r:id="rId26"/>
    <p:sldId id="320" r:id="rId27"/>
    <p:sldId id="321" r:id="rId28"/>
    <p:sldId id="322" r:id="rId29"/>
    <p:sldId id="377" r:id="rId30"/>
    <p:sldId id="332" r:id="rId31"/>
    <p:sldId id="376" r:id="rId32"/>
    <p:sldId id="371" r:id="rId33"/>
    <p:sldId id="370" r:id="rId34"/>
    <p:sldId id="372" r:id="rId35"/>
    <p:sldId id="373" r:id="rId36"/>
    <p:sldId id="374" r:id="rId37"/>
    <p:sldId id="375" r:id="rId38"/>
    <p:sldId id="336" r:id="rId39"/>
    <p:sldId id="359" r:id="rId40"/>
    <p:sldId id="333" r:id="rId41"/>
    <p:sldId id="334" r:id="rId42"/>
    <p:sldId id="326" r:id="rId43"/>
    <p:sldId id="328" r:id="rId44"/>
    <p:sldId id="327" r:id="rId45"/>
    <p:sldId id="329" r:id="rId46"/>
    <p:sldId id="335" r:id="rId47"/>
    <p:sldId id="366" r:id="rId48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F4FDD6-E262-4275-B2BC-8AAA43C174FD}" v="102" dt="2023-09-26T12:29:17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96"/>
    <p:restoredTop sz="92265"/>
  </p:normalViewPr>
  <p:slideViewPr>
    <p:cSldViewPr>
      <p:cViewPr varScale="1">
        <p:scale>
          <a:sx n="134" d="100"/>
          <a:sy n="134" d="100"/>
        </p:scale>
        <p:origin x="14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A6F4FDD6-E262-4275-B2BC-8AAA43C174FD}"/>
    <pc:docChg chg="undo custSel addSld delSld modSld sldOrd">
      <pc:chgData name="Luděk Bláha" userId="42617b0c-9dcc-4722-9496-b1459645750d" providerId="ADAL" clId="{A6F4FDD6-E262-4275-B2BC-8AAA43C174FD}" dt="2023-09-26T12:29:53.597" v="2834" actId="113"/>
      <pc:docMkLst>
        <pc:docMk/>
      </pc:docMkLst>
      <pc:sldChg chg="modSp mod">
        <pc:chgData name="Luděk Bláha" userId="42617b0c-9dcc-4722-9496-b1459645750d" providerId="ADAL" clId="{A6F4FDD6-E262-4275-B2BC-8AAA43C174FD}" dt="2023-09-26T12:29:53.597" v="2834" actId="113"/>
        <pc:sldMkLst>
          <pc:docMk/>
          <pc:sldMk cId="0" sldId="258"/>
        </pc:sldMkLst>
        <pc:spChg chg="mod">
          <ac:chgData name="Luděk Bláha" userId="42617b0c-9dcc-4722-9496-b1459645750d" providerId="ADAL" clId="{A6F4FDD6-E262-4275-B2BC-8AAA43C174FD}" dt="2023-09-26T12:29:53.597" v="2834" actId="113"/>
          <ac:spMkLst>
            <pc:docMk/>
            <pc:sldMk cId="0" sldId="258"/>
            <ac:spMk id="8195" creationId="{00000000-0000-0000-0000-000000000000}"/>
          </ac:spMkLst>
        </pc:spChg>
      </pc:sldChg>
      <pc:sldChg chg="modSp mod">
        <pc:chgData name="Luděk Bláha" userId="42617b0c-9dcc-4722-9496-b1459645750d" providerId="ADAL" clId="{A6F4FDD6-E262-4275-B2BC-8AAA43C174FD}" dt="2023-09-26T12:05:22.642" v="748" actId="1076"/>
        <pc:sldMkLst>
          <pc:docMk/>
          <pc:sldMk cId="0" sldId="316"/>
        </pc:sldMkLst>
        <pc:spChg chg="mod">
          <ac:chgData name="Luděk Bláha" userId="42617b0c-9dcc-4722-9496-b1459645750d" providerId="ADAL" clId="{A6F4FDD6-E262-4275-B2BC-8AAA43C174FD}" dt="2023-09-26T12:05:22.642" v="748" actId="1076"/>
          <ac:spMkLst>
            <pc:docMk/>
            <pc:sldMk cId="0" sldId="316"/>
            <ac:spMk id="45058" creationId="{00000000-0000-0000-0000-000000000000}"/>
          </ac:spMkLst>
        </pc:spChg>
      </pc:sldChg>
      <pc:sldChg chg="del">
        <pc:chgData name="Luděk Bláha" userId="42617b0c-9dcc-4722-9496-b1459645750d" providerId="ADAL" clId="{A6F4FDD6-E262-4275-B2BC-8AAA43C174FD}" dt="2023-09-26T11:57:00.496" v="50" actId="47"/>
        <pc:sldMkLst>
          <pc:docMk/>
          <pc:sldMk cId="0" sldId="317"/>
        </pc:sldMkLst>
      </pc:sldChg>
      <pc:sldChg chg="modSp mod">
        <pc:chgData name="Luděk Bláha" userId="42617b0c-9dcc-4722-9496-b1459645750d" providerId="ADAL" clId="{A6F4FDD6-E262-4275-B2BC-8AAA43C174FD}" dt="2023-09-26T11:57:31.762" v="63" actId="6549"/>
        <pc:sldMkLst>
          <pc:docMk/>
          <pc:sldMk cId="0" sldId="318"/>
        </pc:sldMkLst>
        <pc:spChg chg="mod">
          <ac:chgData name="Luděk Bláha" userId="42617b0c-9dcc-4722-9496-b1459645750d" providerId="ADAL" clId="{A6F4FDD6-E262-4275-B2BC-8AAA43C174FD}" dt="2023-09-26T11:57:31.762" v="63" actId="6549"/>
          <ac:spMkLst>
            <pc:docMk/>
            <pc:sldMk cId="0" sldId="318"/>
            <ac:spMk id="51202" creationId="{00000000-0000-0000-0000-000000000000}"/>
          </ac:spMkLst>
        </pc:spChg>
        <pc:spChg chg="mod">
          <ac:chgData name="Luděk Bláha" userId="42617b0c-9dcc-4722-9496-b1459645750d" providerId="ADAL" clId="{A6F4FDD6-E262-4275-B2BC-8AAA43C174FD}" dt="2023-09-26T11:57:28.869" v="62" actId="20577"/>
          <ac:spMkLst>
            <pc:docMk/>
            <pc:sldMk cId="0" sldId="318"/>
            <ac:spMk id="51203" creationId="{00000000-0000-0000-0000-000000000000}"/>
          </ac:spMkLst>
        </pc:spChg>
      </pc:sldChg>
      <pc:sldChg chg="modSp mod">
        <pc:chgData name="Luděk Bláha" userId="42617b0c-9dcc-4722-9496-b1459645750d" providerId="ADAL" clId="{A6F4FDD6-E262-4275-B2BC-8AAA43C174FD}" dt="2023-09-26T11:58:16.753" v="85" actId="20577"/>
        <pc:sldMkLst>
          <pc:docMk/>
          <pc:sldMk cId="0" sldId="320"/>
        </pc:sldMkLst>
        <pc:spChg chg="mod">
          <ac:chgData name="Luděk Bláha" userId="42617b0c-9dcc-4722-9496-b1459645750d" providerId="ADAL" clId="{A6F4FDD6-E262-4275-B2BC-8AAA43C174FD}" dt="2023-09-26T11:58:16.753" v="85" actId="20577"/>
          <ac:spMkLst>
            <pc:docMk/>
            <pc:sldMk cId="0" sldId="320"/>
            <ac:spMk id="57347" creationId="{00000000-0000-0000-0000-000000000000}"/>
          </ac:spMkLst>
        </pc:spChg>
      </pc:sldChg>
      <pc:sldChg chg="modSp mod">
        <pc:chgData name="Luděk Bláha" userId="42617b0c-9dcc-4722-9496-b1459645750d" providerId="ADAL" clId="{A6F4FDD6-E262-4275-B2BC-8AAA43C174FD}" dt="2023-09-26T11:58:18" v="86" actId="20577"/>
        <pc:sldMkLst>
          <pc:docMk/>
          <pc:sldMk cId="0" sldId="321"/>
        </pc:sldMkLst>
        <pc:spChg chg="mod">
          <ac:chgData name="Luděk Bláha" userId="42617b0c-9dcc-4722-9496-b1459645750d" providerId="ADAL" clId="{A6F4FDD6-E262-4275-B2BC-8AAA43C174FD}" dt="2023-09-26T11:58:18" v="86" actId="20577"/>
          <ac:spMkLst>
            <pc:docMk/>
            <pc:sldMk cId="0" sldId="321"/>
            <ac:spMk id="59395" creationId="{00000000-0000-0000-0000-000000000000}"/>
          </ac:spMkLst>
        </pc:spChg>
      </pc:sldChg>
      <pc:sldChg chg="modSp mod">
        <pc:chgData name="Luděk Bláha" userId="42617b0c-9dcc-4722-9496-b1459645750d" providerId="ADAL" clId="{A6F4FDD6-E262-4275-B2BC-8AAA43C174FD}" dt="2023-09-26T11:58:19.450" v="87" actId="20577"/>
        <pc:sldMkLst>
          <pc:docMk/>
          <pc:sldMk cId="0" sldId="322"/>
        </pc:sldMkLst>
        <pc:spChg chg="mod">
          <ac:chgData name="Luděk Bláha" userId="42617b0c-9dcc-4722-9496-b1459645750d" providerId="ADAL" clId="{A6F4FDD6-E262-4275-B2BC-8AAA43C174FD}" dt="2023-09-26T11:58:19.450" v="87" actId="20577"/>
          <ac:spMkLst>
            <pc:docMk/>
            <pc:sldMk cId="0" sldId="322"/>
            <ac:spMk id="61442" creationId="{00000000-0000-0000-0000-000000000000}"/>
          </ac:spMkLst>
        </pc:spChg>
      </pc:sldChg>
      <pc:sldChg chg="del">
        <pc:chgData name="Luděk Bláha" userId="42617b0c-9dcc-4722-9496-b1459645750d" providerId="ADAL" clId="{A6F4FDD6-E262-4275-B2BC-8AAA43C174FD}" dt="2023-09-26T12:03:59.117" v="702" actId="2696"/>
        <pc:sldMkLst>
          <pc:docMk/>
          <pc:sldMk cId="0" sldId="326"/>
        </pc:sldMkLst>
      </pc:sldChg>
      <pc:sldChg chg="add del">
        <pc:chgData name="Luděk Bláha" userId="42617b0c-9dcc-4722-9496-b1459645750d" providerId="ADAL" clId="{A6F4FDD6-E262-4275-B2BC-8AAA43C174FD}" dt="2023-09-26T12:04:04.063" v="704" actId="2696"/>
        <pc:sldMkLst>
          <pc:docMk/>
          <pc:sldMk cId="111939424" sldId="326"/>
        </pc:sldMkLst>
      </pc:sldChg>
      <pc:sldChg chg="modSp add mod">
        <pc:chgData name="Luděk Bláha" userId="42617b0c-9dcc-4722-9496-b1459645750d" providerId="ADAL" clId="{A6F4FDD6-E262-4275-B2BC-8AAA43C174FD}" dt="2023-09-26T12:21:34.073" v="2131" actId="1036"/>
        <pc:sldMkLst>
          <pc:docMk/>
          <pc:sldMk cId="3014698514" sldId="326"/>
        </pc:sldMkLst>
        <pc:spChg chg="mod">
          <ac:chgData name="Luděk Bláha" userId="42617b0c-9dcc-4722-9496-b1459645750d" providerId="ADAL" clId="{A6F4FDD6-E262-4275-B2BC-8AAA43C174FD}" dt="2023-09-26T12:21:34.073" v="2131" actId="1036"/>
          <ac:spMkLst>
            <pc:docMk/>
            <pc:sldMk cId="3014698514" sldId="326"/>
            <ac:spMk id="75778" creationId="{00000000-0000-0000-0000-000000000000}"/>
          </ac:spMkLst>
        </pc:spChg>
        <pc:spChg chg="mod">
          <ac:chgData name="Luděk Bláha" userId="42617b0c-9dcc-4722-9496-b1459645750d" providerId="ADAL" clId="{A6F4FDD6-E262-4275-B2BC-8AAA43C174FD}" dt="2023-09-26T12:19:03.334" v="1833" actId="113"/>
          <ac:spMkLst>
            <pc:docMk/>
            <pc:sldMk cId="3014698514" sldId="326"/>
            <ac:spMk id="75779" creationId="{00000000-0000-0000-0000-000000000000}"/>
          </ac:spMkLst>
        </pc:spChg>
      </pc:sldChg>
      <pc:sldChg chg="del">
        <pc:chgData name="Luděk Bláha" userId="42617b0c-9dcc-4722-9496-b1459645750d" providerId="ADAL" clId="{A6F4FDD6-E262-4275-B2BC-8AAA43C174FD}" dt="2023-09-26T12:03:59.117" v="702" actId="2696"/>
        <pc:sldMkLst>
          <pc:docMk/>
          <pc:sldMk cId="0" sldId="327"/>
        </pc:sldMkLst>
      </pc:sldChg>
      <pc:sldChg chg="add del">
        <pc:chgData name="Luděk Bláha" userId="42617b0c-9dcc-4722-9496-b1459645750d" providerId="ADAL" clId="{A6F4FDD6-E262-4275-B2BC-8AAA43C174FD}" dt="2023-09-26T12:04:04.063" v="704" actId="2696"/>
        <pc:sldMkLst>
          <pc:docMk/>
          <pc:sldMk cId="2038966912" sldId="327"/>
        </pc:sldMkLst>
      </pc:sldChg>
      <pc:sldChg chg="modSp add">
        <pc:chgData name="Luděk Bláha" userId="42617b0c-9dcc-4722-9496-b1459645750d" providerId="ADAL" clId="{A6F4FDD6-E262-4275-B2BC-8AAA43C174FD}" dt="2023-09-26T12:23:08.785" v="2255" actId="1076"/>
        <pc:sldMkLst>
          <pc:docMk/>
          <pc:sldMk cId="2787292579" sldId="327"/>
        </pc:sldMkLst>
        <pc:picChg chg="mod">
          <ac:chgData name="Luděk Bláha" userId="42617b0c-9dcc-4722-9496-b1459645750d" providerId="ADAL" clId="{A6F4FDD6-E262-4275-B2BC-8AAA43C174FD}" dt="2023-09-26T12:23:08.785" v="2255" actId="1076"/>
          <ac:picMkLst>
            <pc:docMk/>
            <pc:sldMk cId="2787292579" sldId="327"/>
            <ac:picMk id="79874" creationId="{00000000-0000-0000-0000-000000000000}"/>
          </ac:picMkLst>
        </pc:picChg>
      </pc:sldChg>
      <pc:sldChg chg="del">
        <pc:chgData name="Luděk Bláha" userId="42617b0c-9dcc-4722-9496-b1459645750d" providerId="ADAL" clId="{A6F4FDD6-E262-4275-B2BC-8AAA43C174FD}" dt="2023-09-26T12:03:59.117" v="702" actId="2696"/>
        <pc:sldMkLst>
          <pc:docMk/>
          <pc:sldMk cId="0" sldId="328"/>
        </pc:sldMkLst>
      </pc:sldChg>
      <pc:sldChg chg="modSp add mod">
        <pc:chgData name="Luděk Bláha" userId="42617b0c-9dcc-4722-9496-b1459645750d" providerId="ADAL" clId="{A6F4FDD6-E262-4275-B2BC-8AAA43C174FD}" dt="2023-09-26T12:24:09.902" v="2397" actId="1036"/>
        <pc:sldMkLst>
          <pc:docMk/>
          <pc:sldMk cId="1077510257" sldId="328"/>
        </pc:sldMkLst>
        <pc:spChg chg="mod">
          <ac:chgData name="Luděk Bláha" userId="42617b0c-9dcc-4722-9496-b1459645750d" providerId="ADAL" clId="{A6F4FDD6-E262-4275-B2BC-8AAA43C174FD}" dt="2023-09-26T12:24:09.902" v="2397" actId="1036"/>
          <ac:spMkLst>
            <pc:docMk/>
            <pc:sldMk cId="1077510257" sldId="328"/>
            <ac:spMk id="77826" creationId="{00000000-0000-0000-0000-000000000000}"/>
          </ac:spMkLst>
        </pc:spChg>
      </pc:sldChg>
      <pc:sldChg chg="add del">
        <pc:chgData name="Luděk Bláha" userId="42617b0c-9dcc-4722-9496-b1459645750d" providerId="ADAL" clId="{A6F4FDD6-E262-4275-B2BC-8AAA43C174FD}" dt="2023-09-26T12:04:04.063" v="704" actId="2696"/>
        <pc:sldMkLst>
          <pc:docMk/>
          <pc:sldMk cId="2322824669" sldId="328"/>
        </pc:sldMkLst>
      </pc:sldChg>
      <pc:sldChg chg="del">
        <pc:chgData name="Luděk Bláha" userId="42617b0c-9dcc-4722-9496-b1459645750d" providerId="ADAL" clId="{A6F4FDD6-E262-4275-B2BC-8AAA43C174FD}" dt="2023-09-26T12:03:59.117" v="702" actId="2696"/>
        <pc:sldMkLst>
          <pc:docMk/>
          <pc:sldMk cId="0" sldId="329"/>
        </pc:sldMkLst>
      </pc:sldChg>
      <pc:sldChg chg="modSp add mod">
        <pc:chgData name="Luděk Bláha" userId="42617b0c-9dcc-4722-9496-b1459645750d" providerId="ADAL" clId="{A6F4FDD6-E262-4275-B2BC-8AAA43C174FD}" dt="2023-09-26T12:26:57.810" v="2571" actId="1076"/>
        <pc:sldMkLst>
          <pc:docMk/>
          <pc:sldMk cId="1226822409" sldId="329"/>
        </pc:sldMkLst>
        <pc:spChg chg="mod">
          <ac:chgData name="Luděk Bláha" userId="42617b0c-9dcc-4722-9496-b1459645750d" providerId="ADAL" clId="{A6F4FDD6-E262-4275-B2BC-8AAA43C174FD}" dt="2023-09-26T12:26:57.810" v="2571" actId="1076"/>
          <ac:spMkLst>
            <pc:docMk/>
            <pc:sldMk cId="1226822409" sldId="329"/>
            <ac:spMk id="81923" creationId="{00000000-0000-0000-0000-000000000000}"/>
          </ac:spMkLst>
        </pc:spChg>
        <pc:picChg chg="mod">
          <ac:chgData name="Luděk Bláha" userId="42617b0c-9dcc-4722-9496-b1459645750d" providerId="ADAL" clId="{A6F4FDD6-E262-4275-B2BC-8AAA43C174FD}" dt="2023-09-26T12:26:55.066" v="2570" actId="1076"/>
          <ac:picMkLst>
            <pc:docMk/>
            <pc:sldMk cId="1226822409" sldId="329"/>
            <ac:picMk id="81922" creationId="{00000000-0000-0000-0000-000000000000}"/>
          </ac:picMkLst>
        </pc:picChg>
      </pc:sldChg>
      <pc:sldChg chg="add del">
        <pc:chgData name="Luděk Bláha" userId="42617b0c-9dcc-4722-9496-b1459645750d" providerId="ADAL" clId="{A6F4FDD6-E262-4275-B2BC-8AAA43C174FD}" dt="2023-09-26T12:04:04.063" v="704" actId="2696"/>
        <pc:sldMkLst>
          <pc:docMk/>
          <pc:sldMk cId="3853781938" sldId="329"/>
        </pc:sldMkLst>
      </pc:sldChg>
      <pc:sldChg chg="addSp modSp mod">
        <pc:chgData name="Luděk Bláha" userId="42617b0c-9dcc-4722-9496-b1459645750d" providerId="ADAL" clId="{A6F4FDD6-E262-4275-B2BC-8AAA43C174FD}" dt="2023-09-26T12:13:33.981" v="1347" actId="1035"/>
        <pc:sldMkLst>
          <pc:docMk/>
          <pc:sldMk cId="0" sldId="333"/>
        </pc:sldMkLst>
        <pc:spChg chg="mod">
          <ac:chgData name="Luděk Bláha" userId="42617b0c-9dcc-4722-9496-b1459645750d" providerId="ADAL" clId="{A6F4FDD6-E262-4275-B2BC-8AAA43C174FD}" dt="2023-09-26T12:13:33.981" v="1347" actId="1035"/>
          <ac:spMkLst>
            <pc:docMk/>
            <pc:sldMk cId="0" sldId="333"/>
            <ac:spMk id="83970" creationId="{00000000-0000-0000-0000-000000000000}"/>
          </ac:spMkLst>
        </pc:spChg>
        <pc:picChg chg="add mod">
          <ac:chgData name="Luděk Bláha" userId="42617b0c-9dcc-4722-9496-b1459645750d" providerId="ADAL" clId="{A6F4FDD6-E262-4275-B2BC-8AAA43C174FD}" dt="2023-09-26T12:13:31.741" v="1341" actId="1076"/>
          <ac:picMkLst>
            <pc:docMk/>
            <pc:sldMk cId="0" sldId="333"/>
            <ac:picMk id="1026" creationId="{5CE028C8-A60B-1DEB-14AC-499EB44D8064}"/>
          </ac:picMkLst>
        </pc:picChg>
      </pc:sldChg>
      <pc:sldChg chg="addSp modSp mod">
        <pc:chgData name="Luděk Bláha" userId="42617b0c-9dcc-4722-9496-b1459645750d" providerId="ADAL" clId="{A6F4FDD6-E262-4275-B2BC-8AAA43C174FD}" dt="2023-09-26T12:16:51.751" v="1535" actId="1076"/>
        <pc:sldMkLst>
          <pc:docMk/>
          <pc:sldMk cId="0" sldId="334"/>
        </pc:sldMkLst>
        <pc:spChg chg="add mod">
          <ac:chgData name="Luděk Bláha" userId="42617b0c-9dcc-4722-9496-b1459645750d" providerId="ADAL" clId="{A6F4FDD6-E262-4275-B2BC-8AAA43C174FD}" dt="2023-09-26T12:16:04" v="1442" actId="14100"/>
          <ac:spMkLst>
            <pc:docMk/>
            <pc:sldMk cId="0" sldId="334"/>
            <ac:spMk id="2" creationId="{D119FA6F-03BC-C022-FF6B-42E9D1BA678E}"/>
          </ac:spMkLst>
        </pc:spChg>
        <pc:spChg chg="add mod">
          <ac:chgData name="Luděk Bláha" userId="42617b0c-9dcc-4722-9496-b1459645750d" providerId="ADAL" clId="{A6F4FDD6-E262-4275-B2BC-8AAA43C174FD}" dt="2023-09-26T12:16:51.751" v="1535" actId="1076"/>
          <ac:spMkLst>
            <pc:docMk/>
            <pc:sldMk cId="0" sldId="334"/>
            <ac:spMk id="3" creationId="{4AB4D36B-FA26-242B-10D4-9A064C83DAA5}"/>
          </ac:spMkLst>
        </pc:spChg>
        <pc:spChg chg="mod">
          <ac:chgData name="Luděk Bláha" userId="42617b0c-9dcc-4722-9496-b1459645750d" providerId="ADAL" clId="{A6F4FDD6-E262-4275-B2BC-8AAA43C174FD}" dt="2023-09-26T12:14:53.900" v="1427" actId="6549"/>
          <ac:spMkLst>
            <pc:docMk/>
            <pc:sldMk cId="0" sldId="334"/>
            <ac:spMk id="86018" creationId="{00000000-0000-0000-0000-000000000000}"/>
          </ac:spMkLst>
        </pc:spChg>
        <pc:spChg chg="mod">
          <ac:chgData name="Luděk Bláha" userId="42617b0c-9dcc-4722-9496-b1459645750d" providerId="ADAL" clId="{A6F4FDD6-E262-4275-B2BC-8AAA43C174FD}" dt="2023-09-26T12:13:53.112" v="1381" actId="5793"/>
          <ac:spMkLst>
            <pc:docMk/>
            <pc:sldMk cId="0" sldId="334"/>
            <ac:spMk id="86019" creationId="{00000000-0000-0000-0000-000000000000}"/>
          </ac:spMkLst>
        </pc:spChg>
        <pc:picChg chg="add mod">
          <ac:chgData name="Luděk Bláha" userId="42617b0c-9dcc-4722-9496-b1459645750d" providerId="ADAL" clId="{A6F4FDD6-E262-4275-B2BC-8AAA43C174FD}" dt="2023-09-26T12:16:06.313" v="1443" actId="1076"/>
          <ac:picMkLst>
            <pc:docMk/>
            <pc:sldMk cId="0" sldId="334"/>
            <ac:picMk id="2050" creationId="{587F047B-477A-876C-924B-BE10C50FCFAF}"/>
          </ac:picMkLst>
        </pc:picChg>
        <pc:picChg chg="add mod">
          <ac:chgData name="Luděk Bláha" userId="42617b0c-9dcc-4722-9496-b1459645750d" providerId="ADAL" clId="{A6F4FDD6-E262-4275-B2BC-8AAA43C174FD}" dt="2023-09-26T12:16:51.751" v="1535" actId="1076"/>
          <ac:picMkLst>
            <pc:docMk/>
            <pc:sldMk cId="0" sldId="334"/>
            <ac:picMk id="2052" creationId="{2E84209E-5075-250A-DB06-22BAD20127FA}"/>
          </ac:picMkLst>
        </pc:picChg>
      </pc:sldChg>
      <pc:sldChg chg="del">
        <pc:chgData name="Luděk Bláha" userId="42617b0c-9dcc-4722-9496-b1459645750d" providerId="ADAL" clId="{A6F4FDD6-E262-4275-B2BC-8AAA43C174FD}" dt="2023-09-26T12:16:57.053" v="1536" actId="2696"/>
        <pc:sldMkLst>
          <pc:docMk/>
          <pc:sldMk cId="0" sldId="335"/>
        </pc:sldMkLst>
      </pc:sldChg>
      <pc:sldChg chg="modSp add mod">
        <pc:chgData name="Luděk Bláha" userId="42617b0c-9dcc-4722-9496-b1459645750d" providerId="ADAL" clId="{A6F4FDD6-E262-4275-B2BC-8AAA43C174FD}" dt="2023-09-26T12:27:06.635" v="2584" actId="20577"/>
        <pc:sldMkLst>
          <pc:docMk/>
          <pc:sldMk cId="2152281884" sldId="335"/>
        </pc:sldMkLst>
        <pc:spChg chg="mod">
          <ac:chgData name="Luděk Bláha" userId="42617b0c-9dcc-4722-9496-b1459645750d" providerId="ADAL" clId="{A6F4FDD6-E262-4275-B2BC-8AAA43C174FD}" dt="2023-09-26T12:27:06.635" v="2584" actId="20577"/>
          <ac:spMkLst>
            <pc:docMk/>
            <pc:sldMk cId="2152281884" sldId="335"/>
            <ac:spMk id="88067" creationId="{00000000-0000-0000-0000-000000000000}"/>
          </ac:spMkLst>
        </pc:spChg>
      </pc:sldChg>
      <pc:sldChg chg="modSp mod ord">
        <pc:chgData name="Luděk Bláha" userId="42617b0c-9dcc-4722-9496-b1459645750d" providerId="ADAL" clId="{A6F4FDD6-E262-4275-B2BC-8AAA43C174FD}" dt="2023-09-26T12:08:12.577" v="951" actId="21"/>
        <pc:sldMkLst>
          <pc:docMk/>
          <pc:sldMk cId="0" sldId="336"/>
        </pc:sldMkLst>
        <pc:spChg chg="mod">
          <ac:chgData name="Luděk Bláha" userId="42617b0c-9dcc-4722-9496-b1459645750d" providerId="ADAL" clId="{A6F4FDD6-E262-4275-B2BC-8AAA43C174FD}" dt="2023-09-26T12:08:12.577" v="951" actId="21"/>
          <ac:spMkLst>
            <pc:docMk/>
            <pc:sldMk cId="0" sldId="336"/>
            <ac:spMk id="96258" creationId="{00000000-0000-0000-0000-000000000000}"/>
          </ac:spMkLst>
        </pc:spChg>
      </pc:sldChg>
      <pc:sldChg chg="del">
        <pc:chgData name="Luděk Bláha" userId="42617b0c-9dcc-4722-9496-b1459645750d" providerId="ADAL" clId="{A6F4FDD6-E262-4275-B2BC-8AAA43C174FD}" dt="2023-09-26T12:27:14.699" v="2585" actId="47"/>
        <pc:sldMkLst>
          <pc:docMk/>
          <pc:sldMk cId="0" sldId="337"/>
        </pc:sldMkLst>
      </pc:sldChg>
      <pc:sldChg chg="del">
        <pc:chgData name="Luděk Bláha" userId="42617b0c-9dcc-4722-9496-b1459645750d" providerId="ADAL" clId="{A6F4FDD6-E262-4275-B2BC-8AAA43C174FD}" dt="2023-09-26T11:55:20.632" v="0" actId="47"/>
        <pc:sldMkLst>
          <pc:docMk/>
          <pc:sldMk cId="0" sldId="354"/>
        </pc:sldMkLst>
      </pc:sldChg>
      <pc:sldChg chg="modSp mod">
        <pc:chgData name="Luděk Bláha" userId="42617b0c-9dcc-4722-9496-b1459645750d" providerId="ADAL" clId="{A6F4FDD6-E262-4275-B2BC-8AAA43C174FD}" dt="2023-09-26T11:57:46.819" v="68" actId="115"/>
        <pc:sldMkLst>
          <pc:docMk/>
          <pc:sldMk cId="0" sldId="357"/>
        </pc:sldMkLst>
        <pc:spChg chg="mod">
          <ac:chgData name="Luděk Bláha" userId="42617b0c-9dcc-4722-9496-b1459645750d" providerId="ADAL" clId="{A6F4FDD6-E262-4275-B2BC-8AAA43C174FD}" dt="2023-09-26T11:57:35.873" v="64" actId="21"/>
          <ac:spMkLst>
            <pc:docMk/>
            <pc:sldMk cId="0" sldId="357"/>
            <ac:spMk id="53250" creationId="{00000000-0000-0000-0000-000000000000}"/>
          </ac:spMkLst>
        </pc:spChg>
        <pc:spChg chg="mod">
          <ac:chgData name="Luděk Bláha" userId="42617b0c-9dcc-4722-9496-b1459645750d" providerId="ADAL" clId="{A6F4FDD6-E262-4275-B2BC-8AAA43C174FD}" dt="2023-09-26T11:57:46.819" v="68" actId="115"/>
          <ac:spMkLst>
            <pc:docMk/>
            <pc:sldMk cId="0" sldId="357"/>
            <ac:spMk id="53251" creationId="{00000000-0000-0000-0000-000000000000}"/>
          </ac:spMkLst>
        </pc:spChg>
      </pc:sldChg>
      <pc:sldChg chg="modSp mod ord">
        <pc:chgData name="Luděk Bláha" userId="42617b0c-9dcc-4722-9496-b1459645750d" providerId="ADAL" clId="{A6F4FDD6-E262-4275-B2BC-8AAA43C174FD}" dt="2023-09-26T12:09:43.155" v="1005" actId="20577"/>
        <pc:sldMkLst>
          <pc:docMk/>
          <pc:sldMk cId="0" sldId="359"/>
        </pc:sldMkLst>
        <pc:spChg chg="mod">
          <ac:chgData name="Luděk Bláha" userId="42617b0c-9dcc-4722-9496-b1459645750d" providerId="ADAL" clId="{A6F4FDD6-E262-4275-B2BC-8AAA43C174FD}" dt="2023-09-26T12:09:43.155" v="1005" actId="20577"/>
          <ac:spMkLst>
            <pc:docMk/>
            <pc:sldMk cId="0" sldId="359"/>
            <ac:spMk id="98306" creationId="{00000000-0000-0000-0000-000000000000}"/>
          </ac:spMkLst>
        </pc:spChg>
        <pc:picChg chg="mod">
          <ac:chgData name="Luděk Bláha" userId="42617b0c-9dcc-4722-9496-b1459645750d" providerId="ADAL" clId="{A6F4FDD6-E262-4275-B2BC-8AAA43C174FD}" dt="2023-09-26T12:09:19.764" v="969" actId="1076"/>
          <ac:picMkLst>
            <pc:docMk/>
            <pc:sldMk cId="0" sldId="359"/>
            <ac:picMk id="98307" creationId="{00000000-0000-0000-0000-000000000000}"/>
          </ac:picMkLst>
        </pc:picChg>
      </pc:sldChg>
      <pc:sldChg chg="modSp mod">
        <pc:chgData name="Luděk Bláha" userId="42617b0c-9dcc-4722-9496-b1459645750d" providerId="ADAL" clId="{A6F4FDD6-E262-4275-B2BC-8AAA43C174FD}" dt="2023-09-26T12:29:41.519" v="2832" actId="20577"/>
        <pc:sldMkLst>
          <pc:docMk/>
          <pc:sldMk cId="0" sldId="366"/>
        </pc:sldMkLst>
        <pc:spChg chg="mod">
          <ac:chgData name="Luděk Bláha" userId="42617b0c-9dcc-4722-9496-b1459645750d" providerId="ADAL" clId="{A6F4FDD6-E262-4275-B2BC-8AAA43C174FD}" dt="2023-09-26T12:29:41.519" v="2832" actId="20577"/>
          <ac:spMkLst>
            <pc:docMk/>
            <pc:sldMk cId="0" sldId="366"/>
            <ac:spMk id="102402" creationId="{00000000-0000-0000-0000-000000000000}"/>
          </ac:spMkLst>
        </pc:spChg>
        <pc:spChg chg="mod">
          <ac:chgData name="Luděk Bláha" userId="42617b0c-9dcc-4722-9496-b1459645750d" providerId="ADAL" clId="{A6F4FDD6-E262-4275-B2BC-8AAA43C174FD}" dt="2023-09-26T12:27:24.042" v="2603" actId="20577"/>
          <ac:spMkLst>
            <pc:docMk/>
            <pc:sldMk cId="0" sldId="366"/>
            <ac:spMk id="102403" creationId="{00000000-0000-0000-0000-000000000000}"/>
          </ac:spMkLst>
        </pc:spChg>
      </pc:sldChg>
      <pc:sldChg chg="modSp">
        <pc:chgData name="Luděk Bláha" userId="42617b0c-9dcc-4722-9496-b1459645750d" providerId="ADAL" clId="{A6F4FDD6-E262-4275-B2BC-8AAA43C174FD}" dt="2023-09-26T11:56:41.465" v="49" actId="1076"/>
        <pc:sldMkLst>
          <pc:docMk/>
          <pc:sldMk cId="0" sldId="367"/>
        </pc:sldMkLst>
        <pc:spChg chg="mod">
          <ac:chgData name="Luděk Bláha" userId="42617b0c-9dcc-4722-9496-b1459645750d" providerId="ADAL" clId="{A6F4FDD6-E262-4275-B2BC-8AAA43C174FD}" dt="2023-09-26T11:56:41.465" v="49" actId="1076"/>
          <ac:spMkLst>
            <pc:docMk/>
            <pc:sldMk cId="0" sldId="367"/>
            <ac:spMk id="47109" creationId="{00000000-0000-0000-0000-000000000000}"/>
          </ac:spMkLst>
        </pc:spChg>
      </pc:sldChg>
      <pc:sldChg chg="addSp modSp mod">
        <pc:chgData name="Luděk Bláha" userId="42617b0c-9dcc-4722-9496-b1459645750d" providerId="ADAL" clId="{A6F4FDD6-E262-4275-B2BC-8AAA43C174FD}" dt="2023-09-26T12:03:06.596" v="691" actId="207"/>
        <pc:sldMkLst>
          <pc:docMk/>
          <pc:sldMk cId="0" sldId="370"/>
        </pc:sldMkLst>
        <pc:spChg chg="add mod">
          <ac:chgData name="Luděk Bláha" userId="42617b0c-9dcc-4722-9496-b1459645750d" providerId="ADAL" clId="{A6F4FDD6-E262-4275-B2BC-8AAA43C174FD}" dt="2023-09-26T12:03:06.596" v="691" actId="207"/>
          <ac:spMkLst>
            <pc:docMk/>
            <pc:sldMk cId="0" sldId="370"/>
            <ac:spMk id="2" creationId="{DBD0EF81-3321-1095-2455-BAC14FAF8B9F}"/>
          </ac:spMkLst>
        </pc:spChg>
        <pc:spChg chg="mod">
          <ac:chgData name="Luděk Bláha" userId="42617b0c-9dcc-4722-9496-b1459645750d" providerId="ADAL" clId="{A6F4FDD6-E262-4275-B2BC-8AAA43C174FD}" dt="2023-09-26T12:02:55.263" v="687" actId="1035"/>
          <ac:spMkLst>
            <pc:docMk/>
            <pc:sldMk cId="0" sldId="370"/>
            <ac:spMk id="69635" creationId="{00000000-0000-0000-0000-000000000000}"/>
          </ac:spMkLst>
        </pc:spChg>
        <pc:spChg chg="mod">
          <ac:chgData name="Luděk Bláha" userId="42617b0c-9dcc-4722-9496-b1459645750d" providerId="ADAL" clId="{A6F4FDD6-E262-4275-B2BC-8AAA43C174FD}" dt="2023-09-26T12:02:25.425" v="627" actId="20577"/>
          <ac:spMkLst>
            <pc:docMk/>
            <pc:sldMk cId="0" sldId="370"/>
            <ac:spMk id="69636" creationId="{00000000-0000-0000-0000-000000000000}"/>
          </ac:spMkLst>
        </pc:spChg>
        <pc:picChg chg="mod">
          <ac:chgData name="Luděk Bláha" userId="42617b0c-9dcc-4722-9496-b1459645750d" providerId="ADAL" clId="{A6F4FDD6-E262-4275-B2BC-8AAA43C174FD}" dt="2023-09-26T12:02:57.446" v="688" actId="1076"/>
          <ac:picMkLst>
            <pc:docMk/>
            <pc:sldMk cId="0" sldId="370"/>
            <ac:picMk id="69634" creationId="{00000000-0000-0000-0000-000000000000}"/>
          </ac:picMkLst>
        </pc:picChg>
      </pc:sldChg>
      <pc:sldChg chg="modSp mod">
        <pc:chgData name="Luděk Bláha" userId="42617b0c-9dcc-4722-9496-b1459645750d" providerId="ADAL" clId="{A6F4FDD6-E262-4275-B2BC-8AAA43C174FD}" dt="2023-09-26T12:00:19.029" v="313" actId="20577"/>
        <pc:sldMkLst>
          <pc:docMk/>
          <pc:sldMk cId="0" sldId="371"/>
        </pc:sldMkLst>
        <pc:spChg chg="mod">
          <ac:chgData name="Luděk Bláha" userId="42617b0c-9dcc-4722-9496-b1459645750d" providerId="ADAL" clId="{A6F4FDD6-E262-4275-B2BC-8AAA43C174FD}" dt="2023-09-26T12:00:19.029" v="313" actId="20577"/>
          <ac:spMkLst>
            <pc:docMk/>
            <pc:sldMk cId="0" sldId="371"/>
            <ac:spMk id="71684" creationId="{00000000-0000-0000-0000-000000000000}"/>
          </ac:spMkLst>
        </pc:spChg>
      </pc:sldChg>
      <pc:sldChg chg="modSp mod ord">
        <pc:chgData name="Luděk Bláha" userId="42617b0c-9dcc-4722-9496-b1459645750d" providerId="ADAL" clId="{A6F4FDD6-E262-4275-B2BC-8AAA43C174FD}" dt="2023-09-26T12:06:46.511" v="919" actId="27636"/>
        <pc:sldMkLst>
          <pc:docMk/>
          <pc:sldMk cId="0" sldId="373"/>
        </pc:sldMkLst>
        <pc:spChg chg="mod">
          <ac:chgData name="Luděk Bláha" userId="42617b0c-9dcc-4722-9496-b1459645750d" providerId="ADAL" clId="{A6F4FDD6-E262-4275-B2BC-8AAA43C174FD}" dt="2023-09-26T12:06:46.511" v="919" actId="27636"/>
          <ac:spMkLst>
            <pc:docMk/>
            <pc:sldMk cId="0" sldId="373"/>
            <ac:spMk id="7" creationId="{00000000-0000-0000-0000-000000000000}"/>
          </ac:spMkLst>
        </pc:spChg>
      </pc:sldChg>
      <pc:sldChg chg="modSp mod ord">
        <pc:chgData name="Luděk Bláha" userId="42617b0c-9dcc-4722-9496-b1459645750d" providerId="ADAL" clId="{A6F4FDD6-E262-4275-B2BC-8AAA43C174FD}" dt="2023-09-26T12:07:11.100" v="927" actId="14100"/>
        <pc:sldMkLst>
          <pc:docMk/>
          <pc:sldMk cId="0" sldId="374"/>
        </pc:sldMkLst>
        <pc:spChg chg="mod">
          <ac:chgData name="Luděk Bláha" userId="42617b0c-9dcc-4722-9496-b1459645750d" providerId="ADAL" clId="{A6F4FDD6-E262-4275-B2BC-8AAA43C174FD}" dt="2023-09-26T12:07:08.627" v="926" actId="1076"/>
          <ac:spMkLst>
            <pc:docMk/>
            <pc:sldMk cId="0" sldId="374"/>
            <ac:spMk id="4" creationId="{A8FC199F-B630-41A9-A404-BA3D47E7C4D0}"/>
          </ac:spMkLst>
        </pc:spChg>
        <pc:cxnChg chg="mod">
          <ac:chgData name="Luděk Bláha" userId="42617b0c-9dcc-4722-9496-b1459645750d" providerId="ADAL" clId="{A6F4FDD6-E262-4275-B2BC-8AAA43C174FD}" dt="2023-09-26T12:07:11.100" v="927" actId="14100"/>
          <ac:cxnSpMkLst>
            <pc:docMk/>
            <pc:sldMk cId="0" sldId="374"/>
            <ac:cxnSpMk id="3" creationId="{CA44D192-C3BE-4CD9-B614-FB510723C952}"/>
          </ac:cxnSpMkLst>
        </pc:cxnChg>
      </pc:sldChg>
      <pc:sldChg chg="ord">
        <pc:chgData name="Luděk Bláha" userId="42617b0c-9dcc-4722-9496-b1459645750d" providerId="ADAL" clId="{A6F4FDD6-E262-4275-B2BC-8AAA43C174FD}" dt="2023-09-26T12:04:26.436" v="707"/>
        <pc:sldMkLst>
          <pc:docMk/>
          <pc:sldMk cId="0" sldId="375"/>
        </pc:sldMkLst>
      </pc:sldChg>
      <pc:sldChg chg="modSp mod">
        <pc:chgData name="Luděk Bláha" userId="42617b0c-9dcc-4722-9496-b1459645750d" providerId="ADAL" clId="{A6F4FDD6-E262-4275-B2BC-8AAA43C174FD}" dt="2023-09-26T12:03:38.971" v="701" actId="404"/>
        <pc:sldMkLst>
          <pc:docMk/>
          <pc:sldMk cId="0" sldId="376"/>
        </pc:sldMkLst>
        <pc:spChg chg="mod">
          <ac:chgData name="Luděk Bláha" userId="42617b0c-9dcc-4722-9496-b1459645750d" providerId="ADAL" clId="{A6F4FDD6-E262-4275-B2BC-8AAA43C174FD}" dt="2023-09-26T12:03:38.971" v="701" actId="404"/>
          <ac:spMkLst>
            <pc:docMk/>
            <pc:sldMk cId="0" sldId="376"/>
            <ac:spMk id="6" creationId="{00000000-0000-0000-0000-000000000000}"/>
          </ac:spMkLst>
        </pc:spChg>
      </pc:sldChg>
      <pc:sldChg chg="modSp mod">
        <pc:chgData name="Luděk Bláha" userId="42617b0c-9dcc-4722-9496-b1459645750d" providerId="ADAL" clId="{A6F4FDD6-E262-4275-B2BC-8AAA43C174FD}" dt="2023-09-26T11:59:56.884" v="299" actId="21"/>
        <pc:sldMkLst>
          <pc:docMk/>
          <pc:sldMk cId="0" sldId="377"/>
        </pc:sldMkLst>
        <pc:spChg chg="mod">
          <ac:chgData name="Luděk Bláha" userId="42617b0c-9dcc-4722-9496-b1459645750d" providerId="ADAL" clId="{A6F4FDD6-E262-4275-B2BC-8AAA43C174FD}" dt="2023-09-26T11:59:56.884" v="299" actId="21"/>
          <ac:spMkLst>
            <pc:docMk/>
            <pc:sldMk cId="0" sldId="377"/>
            <ac:spMk id="63490" creationId="{00000000-0000-0000-0000-000000000000}"/>
          </ac:spMkLst>
        </pc:spChg>
        <pc:spChg chg="mod">
          <ac:chgData name="Luděk Bláha" userId="42617b0c-9dcc-4722-9496-b1459645750d" providerId="ADAL" clId="{A6F4FDD6-E262-4275-B2BC-8AAA43C174FD}" dt="2023-09-26T11:58:43.468" v="142" actId="20577"/>
          <ac:spMkLst>
            <pc:docMk/>
            <pc:sldMk cId="0" sldId="377"/>
            <ac:spMk id="6349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4186D6-4438-46A7-A301-DBECDFE7E723}" type="datetimeFigureOut">
              <a:rPr lang="cs-CZ" altLang="cs-CZ"/>
              <a:pPr>
                <a:defRPr/>
              </a:pPr>
              <a:t>26.09.2023</a:t>
            </a:fld>
            <a:endParaRPr lang="cs-CZ" alt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07B6B0-2C19-4141-A65C-63E985B7365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30E3EF9F-E983-4A2A-BEFB-DBDDA14CF16D}" type="datetimeFigureOut">
              <a:rPr lang="cs-CZ" altLang="cs-CZ"/>
              <a:pPr>
                <a:defRPr/>
              </a:pPr>
              <a:t>26.09.2023</a:t>
            </a:fld>
            <a:endParaRPr lang="cs-CZ" alt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FE113D29-D61B-4ACE-B040-A84B5CAA1B2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entry of airborne toxicants with dust particles</a:t>
            </a:r>
          </a:p>
          <a:p>
            <a:pPr eaLnBrk="1" hangingPunct="1"/>
            <a:r>
              <a:rPr lang="en-US" altLang="en-US"/>
              <a:t>into alveolar cells, entry of asbestos fibers into </a:t>
            </a:r>
            <a:r>
              <a:rPr lang="en-US" altLang="cs-CZ"/>
              <a:t>alveolar macrophages</a:t>
            </a: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production of more polar, less hydrophobic / more hydrophilic products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based on enzymes containing heme as cofactor = cytochromes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F859D0-E12D-4E86-8A1B-F021FCF43A23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D49D5-F1EC-4068-A8EA-AD5C237D817E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E0C52D-8256-47B4-A846-FC4A656F295B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6B810C-E977-46E5-8268-B95A6799697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dirty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2507D3-A7F5-44F3-8412-120EC2E7621C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A14A05-38A8-4B2C-B877-8CBF8BF263C3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167F32-59C4-45DD-9257-510A1ADEBC49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F33AF4-46E3-45D8-9A55-E88BEBBE1659}" type="slidenum">
              <a:rPr lang="cs-CZ" altLang="cs-CZ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1411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1692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3457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3459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0085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5F7B43-C932-4792-A9C3-1352D9830B94}" type="slidenum">
              <a:rPr lang="cs-CZ" altLang="cs-CZ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8898-EFC4-4482-B636-0B95E103B26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1810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311A-5760-42E9-A8E5-07F645F3C7A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0218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B395E-7C05-4941-AD81-F274644DBF9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3894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7770-05EF-4955-88D1-EBD318A3D55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6702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5A295-E8B4-40D1-A544-F4463ADEAD1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1082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CAFC1-14F5-41A9-99E0-C30351D61BB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0074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95F76-2153-4143-BACC-7140F719512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8178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C8633-11E7-448E-A927-1F99A7D524E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5851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0C32-BBBD-405A-8C6F-CEE4BC235CC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6367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F2F7-CCBB-4B5A-A789-D8FE5660B86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0739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5EB95-E75E-4549-8066-D8634CD1AAA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9228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41C5D4AC-025D-49C3-942B-CF399328D69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en-US" altLang="en-US" sz="2000" b="1" dirty="0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en-US" altLang="en-US" sz="2000" dirty="0">
                <a:solidFill>
                  <a:srgbClr val="000066"/>
                </a:solidFill>
                <a:latin typeface="Tahoma" panose="020B0604030504040204" pitchFamily="34" charset="0"/>
              </a:rPr>
              <a:t>Luděk Bláha, </a:t>
            </a:r>
            <a:r>
              <a:rPr lang="cs-CZ" altLang="en-US" sz="2000" dirty="0">
                <a:solidFill>
                  <a:srgbClr val="000066"/>
                </a:solidFill>
                <a:latin typeface="Tahoma" panose="020B0604030504040204" pitchFamily="34" charset="0"/>
              </a:rPr>
              <a:t>SCI MUNI</a:t>
            </a:r>
            <a:endParaRPr lang="en-US" altLang="en-US" sz="2000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2320925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Toxicokinetics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400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8125" r="16406" b="22917"/>
          <a:stretch>
            <a:fillRect/>
          </a:stretch>
        </p:blipFill>
        <p:spPr bwMode="auto">
          <a:xfrm>
            <a:off x="1331913" y="2997200"/>
            <a:ext cx="7305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7688262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Toxicants crossing the membranes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Most common (all compounds) - passive </a:t>
            </a:r>
            <a:r>
              <a:rPr lang="en-US" altLang="en-US" sz="1800" b="1" dirty="0">
                <a:solidFill>
                  <a:srgbClr val="FF0000"/>
                </a:solidFill>
              </a:rPr>
              <a:t>diffusion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Selected </a:t>
            </a:r>
            <a:r>
              <a:rPr lang="en-US" altLang="en-US" sz="1800" dirty="0" err="1">
                <a:solidFill>
                  <a:schemeClr val="tx1"/>
                </a:solidFill>
              </a:rPr>
              <a:t>ompounds</a:t>
            </a:r>
            <a:r>
              <a:rPr lang="en-US" altLang="en-US" sz="1800" dirty="0">
                <a:solidFill>
                  <a:schemeClr val="tx1"/>
                </a:solidFill>
              </a:rPr>
              <a:t> with special/certain properties </a:t>
            </a:r>
            <a:r>
              <a:rPr lang="cs-CZ" altLang="en-US" sz="1800" dirty="0">
                <a:solidFill>
                  <a:schemeClr val="tx1"/>
                </a:solidFill>
              </a:rPr>
              <a:t>(</a:t>
            </a:r>
            <a:r>
              <a:rPr lang="en-US" altLang="en-US" sz="1800" dirty="0">
                <a:solidFill>
                  <a:schemeClr val="tx1"/>
                </a:solidFill>
              </a:rPr>
              <a:t>e.g. alike to nutrients or natural compounds</a:t>
            </a:r>
            <a:r>
              <a:rPr lang="cs-CZ" altLang="en-US" sz="1800" dirty="0">
                <a:solidFill>
                  <a:schemeClr val="tx1"/>
                </a:solidFill>
              </a:rPr>
              <a:t>)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	– co-transport / active transport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Large molecules + particles - </a:t>
            </a:r>
            <a:r>
              <a:rPr lang="en-US" altLang="en-US" sz="1800" b="1" dirty="0">
                <a:solidFill>
                  <a:schemeClr val="tx1"/>
                </a:solidFill>
              </a:rPr>
              <a:t>pinocytosis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25288" y="1646238"/>
            <a:ext cx="88392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Toxicants crossing the membranes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PASSIVE DIFFUSION</a:t>
            </a: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</a:rPr>
              <a:t>random </a:t>
            </a:r>
            <a:r>
              <a:rPr lang="en-US" altLang="cs-CZ" sz="2000" dirty="0">
                <a:solidFill>
                  <a:schemeClr val="tx1"/>
                </a:solidFill>
              </a:rPr>
              <a:t>movement of molecules down a concentration gradient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</a:rPr>
              <a:t>process characterized by the first order kinetics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- depends on: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</a:t>
            </a:r>
            <a:r>
              <a:rPr lang="en-US" altLang="cs-CZ" sz="2000" dirty="0">
                <a:solidFill>
                  <a:schemeClr val="tx1"/>
                </a:solidFill>
              </a:rPr>
              <a:t>concentration gradient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membrane and cell wall area and thickness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compound</a:t>
            </a:r>
            <a:r>
              <a:rPr lang="cs-CZ" altLang="en-US" sz="2000" dirty="0">
                <a:solidFill>
                  <a:schemeClr val="tx1"/>
                </a:solidFill>
              </a:rPr>
              <a:t>‘s </a:t>
            </a:r>
            <a:r>
              <a:rPr lang="en-US" altLang="en-US" sz="2000" dirty="0">
                <a:solidFill>
                  <a:schemeClr val="tx1"/>
                </a:solidFill>
              </a:rPr>
              <a:t>solubility in fat and its ionization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cs-CZ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2000" dirty="0">
                <a:solidFill>
                  <a:schemeClr val="tx1"/>
                </a:solidFill>
              </a:rPr>
              <a:t>- </a:t>
            </a:r>
            <a:r>
              <a:rPr lang="en-US" altLang="en-US" sz="1400" i="1" dirty="0">
                <a:solidFill>
                  <a:schemeClr val="tx1"/>
                </a:solidFill>
              </a:rPr>
              <a:t>lipophilic and neutral compounds – good diffusion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i="1" dirty="0">
                <a:solidFill>
                  <a:schemeClr val="tx1"/>
                </a:solidFill>
              </a:rPr>
              <a:t>	</a:t>
            </a:r>
            <a:r>
              <a:rPr lang="cs-CZ" altLang="en-US" sz="1400" i="1" dirty="0">
                <a:solidFill>
                  <a:schemeClr val="tx1"/>
                </a:solidFill>
              </a:rPr>
              <a:t>	</a:t>
            </a:r>
            <a:r>
              <a:rPr lang="en-US" altLang="en-US" sz="1400" i="1" dirty="0">
                <a:solidFill>
                  <a:schemeClr val="tx1"/>
                </a:solidFill>
              </a:rPr>
              <a:t>- charged compounds – diffusion more difficult </a:t>
            </a:r>
            <a:br>
              <a:rPr lang="cs-CZ" altLang="en-US" sz="1400" dirty="0">
                <a:solidFill>
                  <a:schemeClr val="tx1"/>
                </a:solidFill>
              </a:rPr>
            </a:br>
            <a:r>
              <a:rPr lang="cs-CZ" altLang="en-US" sz="1400" dirty="0">
                <a:solidFill>
                  <a:schemeClr val="tx1"/>
                </a:solidFill>
              </a:rPr>
              <a:t>	</a:t>
            </a:r>
            <a:r>
              <a:rPr lang="en-US" altLang="en-US" sz="1800" dirty="0">
                <a:solidFill>
                  <a:schemeClr val="tx1"/>
                </a:solidFill>
              </a:rPr>
              <a:t>- molecular weight</a:t>
            </a:r>
            <a:r>
              <a:rPr lang="cs-CZ" altLang="en-US" sz="1800" dirty="0">
                <a:solidFill>
                  <a:schemeClr val="tx1"/>
                </a:solidFill>
              </a:rPr>
              <a:t>: 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 dirty="0">
                <a:solidFill>
                  <a:schemeClr val="tx1"/>
                </a:solidFill>
              </a:rPr>
              <a:t>		- </a:t>
            </a:r>
            <a:r>
              <a:rPr lang="en-US" altLang="en-US" sz="1400" i="1" dirty="0">
                <a:solidFill>
                  <a:schemeClr val="tx1"/>
                </a:solidFill>
              </a:rPr>
              <a:t>small molecules (&lt;0.4 nm) water soluble (CO, HCN, N2O, NO) good diffusion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7950" y="1693863"/>
            <a:ext cx="90360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Toxicants crossing the membranes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CO-TRANSPORT</a:t>
            </a: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transmembrane proteins bind extracellular compounds and facilitate transmembrane transport : toxic compound -  interference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(</a:t>
            </a:r>
            <a:r>
              <a:rPr lang="en-US" altLang="en-US" sz="2000" i="1" dirty="0">
                <a:solidFill>
                  <a:schemeClr val="tx1"/>
                </a:solidFill>
              </a:rPr>
              <a:t>Ca</a:t>
            </a:r>
            <a:r>
              <a:rPr lang="en-US" altLang="en-US" sz="2000" i="1" baseline="30000" dirty="0">
                <a:solidFill>
                  <a:schemeClr val="tx1"/>
                </a:solidFill>
              </a:rPr>
              <a:t>2+</a:t>
            </a:r>
            <a:r>
              <a:rPr lang="en-US" altLang="en-US" sz="2000" i="1" dirty="0">
                <a:solidFill>
                  <a:schemeClr val="tx1"/>
                </a:solidFill>
              </a:rPr>
              <a:t> / calmodulin, Fe</a:t>
            </a:r>
            <a:r>
              <a:rPr lang="en-US" altLang="en-US" sz="2000" i="1" baseline="30000" dirty="0">
                <a:solidFill>
                  <a:schemeClr val="tx1"/>
                </a:solidFill>
              </a:rPr>
              <a:t>2/3+</a:t>
            </a:r>
            <a:r>
              <a:rPr lang="en-US" altLang="en-US" sz="2000" i="1" dirty="0">
                <a:solidFill>
                  <a:schemeClr val="tx1"/>
                </a:solidFill>
              </a:rPr>
              <a:t> / transferrin</a:t>
            </a:r>
            <a:r>
              <a:rPr lang="en-US" altLang="en-US" sz="2000" dirty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ACTIVE TRANSPORT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„pumps“ down/up the </a:t>
            </a:r>
            <a:r>
              <a:rPr lang="en-US" altLang="cs-CZ" sz="2000" dirty="0">
                <a:solidFill>
                  <a:schemeClr val="tx1"/>
                </a:solidFill>
              </a:rPr>
              <a:t>concentration gradient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compound binds to a receptor / ATP powered membrane transport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2000" i="1" dirty="0">
                <a:solidFill>
                  <a:schemeClr val="tx1"/>
                </a:solidFill>
              </a:rPr>
              <a:t>coupled transports Na+/K+ ATPases  - toxic compounds/ interference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i="1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i="1" dirty="0">
                <a:solidFill>
                  <a:srgbClr val="0070C0"/>
                </a:solidFill>
              </a:rPr>
              <a:t>These special biological processes occur </a:t>
            </a:r>
            <a:r>
              <a:rPr lang="cs-CZ" altLang="en-US" sz="1800" b="1" i="1" dirty="0">
                <a:solidFill>
                  <a:srgbClr val="FF0000"/>
                </a:solidFill>
              </a:rPr>
              <a:t>rarely </a:t>
            </a:r>
            <a:r>
              <a:rPr lang="en-US" altLang="en-US" sz="1800" b="1" i="1" dirty="0">
                <a:solidFill>
                  <a:srgbClr val="FF0000"/>
                </a:solidFill>
              </a:rPr>
              <a:t>with xenobiotics</a:t>
            </a:r>
            <a:r>
              <a:rPr lang="cs-CZ" altLang="en-US" sz="1800" b="1" i="1" dirty="0">
                <a:solidFill>
                  <a:srgbClr val="FF0000"/>
                </a:solidFill>
              </a:rPr>
              <a:t> </a:t>
            </a:r>
            <a:r>
              <a:rPr lang="en-US" altLang="en-US" sz="1800" i="1" dirty="0">
                <a:solidFill>
                  <a:srgbClr val="0070C0"/>
                </a:solidFill>
              </a:rPr>
              <a:t>– exceptionally with compounds alike to nutrients and such (e.g. cyanobacterial toxins: peptides)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D621E2-4C6C-4545-A707-DF509D627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7524"/>
            <a:ext cx="5184576" cy="624295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4A82749-9127-46E3-8E93-99A31E7B03F0}"/>
              </a:ext>
            </a:extLst>
          </p:cNvPr>
          <p:cNvCxnSpPr>
            <a:cxnSpLocks/>
          </p:cNvCxnSpPr>
          <p:nvPr/>
        </p:nvCxnSpPr>
        <p:spPr>
          <a:xfrm>
            <a:off x="2987824" y="1052736"/>
            <a:ext cx="0" cy="532859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6247194-51CF-457A-8B23-212F803708CC}"/>
              </a:ext>
            </a:extLst>
          </p:cNvPr>
          <p:cNvSpPr txBox="1"/>
          <p:nvPr/>
        </p:nvSpPr>
        <p:spPr>
          <a:xfrm>
            <a:off x="-36512" y="908720"/>
            <a:ext cx="27363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</a:t>
            </a:r>
            <a:r>
              <a:rPr lang="cs-CZ" dirty="0" err="1"/>
              <a:t>Fate</a:t>
            </a:r>
            <a:r>
              <a:rPr lang="cs-CZ" dirty="0"/>
              <a:t>“ (transport) of a </a:t>
            </a:r>
            <a:r>
              <a:rPr lang="cs-CZ" dirty="0" err="1"/>
              <a:t>chemical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body </a:t>
            </a:r>
          </a:p>
          <a:p>
            <a:r>
              <a:rPr lang="cs-CZ" dirty="0"/>
              <a:t>(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b="1" u="sng" dirty="0"/>
              <a:t>gut</a:t>
            </a:r>
            <a:r>
              <a:rPr lang="cs-CZ" dirty="0"/>
              <a:t>,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b="1" u="sng" dirty="0" err="1"/>
              <a:t>blood</a:t>
            </a:r>
            <a:r>
              <a:rPr lang="cs-CZ" dirty="0"/>
              <a:t> / organ (</a:t>
            </a:r>
            <a:r>
              <a:rPr lang="cs-CZ" b="1" u="sng" dirty="0"/>
              <a:t>liver</a:t>
            </a:r>
            <a:r>
              <a:rPr lang="cs-CZ" dirty="0"/>
              <a:t>) /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again</a:t>
            </a:r>
            <a:r>
              <a:rPr lang="cs-CZ" dirty="0"/>
              <a:t> to </a:t>
            </a:r>
            <a:r>
              <a:rPr lang="cs-CZ" b="1" u="sng" dirty="0" err="1"/>
              <a:t>kidney</a:t>
            </a:r>
            <a:r>
              <a:rPr lang="cs-CZ" b="1" u="sng" dirty="0"/>
              <a:t>/urine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400" dirty="0" err="1"/>
              <a:t>Figure</a:t>
            </a:r>
            <a:r>
              <a:rPr lang="cs-CZ" sz="1400" dirty="0"/>
              <a:t> </a:t>
            </a:r>
            <a:r>
              <a:rPr lang="cs-CZ" sz="1400" dirty="0" err="1"/>
              <a:t>shows</a:t>
            </a:r>
            <a:r>
              <a:rPr lang="cs-CZ" sz="1400" dirty="0"/>
              <a:t> </a:t>
            </a:r>
            <a:r>
              <a:rPr lang="cs-CZ" sz="1400" dirty="0" err="1"/>
              <a:t>transporters</a:t>
            </a:r>
            <a:br>
              <a:rPr lang="cs-CZ" sz="1400" dirty="0"/>
            </a:br>
            <a:r>
              <a:rPr lang="cs-CZ" sz="1400" dirty="0"/>
              <a:t>involved in the transfer (including excretion)</a:t>
            </a:r>
            <a:br>
              <a:rPr lang="cs-CZ" sz="1400" dirty="0"/>
            </a:br>
            <a:r>
              <a:rPr lang="cs-CZ" sz="1400" dirty="0"/>
              <a:t>of structurally specific compounds to and from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organism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 err="1"/>
              <a:t>Alternative</a:t>
            </a:r>
            <a:r>
              <a:rPr lang="cs-CZ" sz="1400" dirty="0"/>
              <a:t> (</a:t>
            </a:r>
            <a:r>
              <a:rPr lang="cs-CZ" sz="1400" dirty="0" err="1"/>
              <a:t>passive</a:t>
            </a:r>
            <a:r>
              <a:rPr lang="cs-CZ" sz="1400" dirty="0"/>
              <a:t> </a:t>
            </a:r>
            <a:r>
              <a:rPr lang="cs-CZ" sz="1400" dirty="0" err="1"/>
              <a:t>diffusion</a:t>
            </a:r>
            <a:r>
              <a:rPr lang="cs-CZ" sz="1400" dirty="0"/>
              <a:t>) </a:t>
            </a:r>
            <a:r>
              <a:rPr lang="cs-CZ" sz="1400" dirty="0" err="1"/>
              <a:t>route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benzo</a:t>
            </a:r>
            <a:r>
              <a:rPr lang="cs-CZ" sz="1400" dirty="0"/>
              <a:t>(a)pyrene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added</a:t>
            </a:r>
            <a:r>
              <a:rPr lang="cs-CZ" sz="1400" dirty="0"/>
              <a:t> </a:t>
            </a:r>
            <a:br>
              <a:rPr lang="cs-CZ" sz="1400" dirty="0"/>
            </a:br>
            <a:endParaRPr lang="cs-CZ" sz="1400" dirty="0"/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38B6AF7-8137-4EC3-95F3-2D2940BB3492}"/>
              </a:ext>
            </a:extLst>
          </p:cNvPr>
          <p:cNvSpPr/>
          <p:nvPr/>
        </p:nvSpPr>
        <p:spPr>
          <a:xfrm>
            <a:off x="2555776" y="307524"/>
            <a:ext cx="1800200" cy="817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E7E2E35-E31A-4C15-94DB-87DA34566060}"/>
              </a:ext>
            </a:extLst>
          </p:cNvPr>
          <p:cNvSpPr/>
          <p:nvPr/>
        </p:nvSpPr>
        <p:spPr>
          <a:xfrm>
            <a:off x="2555776" y="5768955"/>
            <a:ext cx="1800200" cy="817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11" descr="http://upload.wikimedia.org/wikipedia/commons/thumb/0/0e/Benzo%28a%29pyrene_metabolism.svg/540px-Benzo%28a%29pyrene_metabolism.svg.png">
            <a:extLst>
              <a:ext uri="{FF2B5EF4-FFF2-40B4-BE49-F238E27FC236}">
                <a16:creationId xmlns:a16="http://schemas.microsoft.com/office/drawing/2014/main" id="{90FBFDBE-D273-4673-B180-97B664C80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1" b="58334"/>
          <a:stretch>
            <a:fillRect/>
          </a:stretch>
        </p:blipFill>
        <p:spPr bwMode="auto">
          <a:xfrm>
            <a:off x="7236296" y="68301"/>
            <a:ext cx="864095" cy="64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ttp://upload.wikimedia.org/wikipedia/commons/thumb/0/0e/Benzo%28a%29pyrene_metabolism.svg/540px-Benzo%28a%29pyrene_metabolism.svg.png">
            <a:extLst>
              <a:ext uri="{FF2B5EF4-FFF2-40B4-BE49-F238E27FC236}">
                <a16:creationId xmlns:a16="http://schemas.microsoft.com/office/drawing/2014/main" id="{4B40E71F-B980-4756-AA47-635BBB43A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4" r="66995"/>
          <a:stretch>
            <a:fillRect/>
          </a:stretch>
        </p:blipFill>
        <p:spPr bwMode="auto">
          <a:xfrm>
            <a:off x="7439234" y="3225445"/>
            <a:ext cx="661155" cy="46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137D9173-5821-4CF1-9B16-0A323AE52761}"/>
              </a:ext>
            </a:extLst>
          </p:cNvPr>
          <p:cNvSpPr/>
          <p:nvPr/>
        </p:nvSpPr>
        <p:spPr>
          <a:xfrm>
            <a:off x="7524502" y="662473"/>
            <a:ext cx="347699" cy="1542391"/>
          </a:xfrm>
          <a:custGeom>
            <a:avLst/>
            <a:gdLst>
              <a:gd name="connsiteX0" fmla="*/ 196666 w 252654"/>
              <a:gd name="connsiteY0" fmla="*/ 0 h 1595928"/>
              <a:gd name="connsiteX1" fmla="*/ 243319 w 252654"/>
              <a:gd name="connsiteY1" fmla="*/ 83976 h 1595928"/>
              <a:gd name="connsiteX2" fmla="*/ 252650 w 252654"/>
              <a:gd name="connsiteY2" fmla="*/ 111968 h 1595928"/>
              <a:gd name="connsiteX3" fmla="*/ 243319 w 252654"/>
              <a:gd name="connsiteY3" fmla="*/ 233266 h 1595928"/>
              <a:gd name="connsiteX4" fmla="*/ 215327 w 252654"/>
              <a:gd name="connsiteY4" fmla="*/ 261258 h 1595928"/>
              <a:gd name="connsiteX5" fmla="*/ 168674 w 252654"/>
              <a:gd name="connsiteY5" fmla="*/ 289249 h 1595928"/>
              <a:gd name="connsiteX6" fmla="*/ 47376 w 252654"/>
              <a:gd name="connsiteY6" fmla="*/ 335903 h 1595928"/>
              <a:gd name="connsiteX7" fmla="*/ 723 w 252654"/>
              <a:gd name="connsiteY7" fmla="*/ 391886 h 1595928"/>
              <a:gd name="connsiteX8" fmla="*/ 10054 w 252654"/>
              <a:gd name="connsiteY8" fmla="*/ 447870 h 1595928"/>
              <a:gd name="connsiteX9" fmla="*/ 47376 w 252654"/>
              <a:gd name="connsiteY9" fmla="*/ 475862 h 1595928"/>
              <a:gd name="connsiteX10" fmla="*/ 150013 w 252654"/>
              <a:gd name="connsiteY10" fmla="*/ 503854 h 1595928"/>
              <a:gd name="connsiteX11" fmla="*/ 140683 w 252654"/>
              <a:gd name="connsiteY11" fmla="*/ 531845 h 1595928"/>
              <a:gd name="connsiteX12" fmla="*/ 94029 w 252654"/>
              <a:gd name="connsiteY12" fmla="*/ 578498 h 1595928"/>
              <a:gd name="connsiteX13" fmla="*/ 84699 w 252654"/>
              <a:gd name="connsiteY13" fmla="*/ 615821 h 1595928"/>
              <a:gd name="connsiteX14" fmla="*/ 112691 w 252654"/>
              <a:gd name="connsiteY14" fmla="*/ 709127 h 1595928"/>
              <a:gd name="connsiteX15" fmla="*/ 168674 w 252654"/>
              <a:gd name="connsiteY15" fmla="*/ 765111 h 1595928"/>
              <a:gd name="connsiteX16" fmla="*/ 215327 w 252654"/>
              <a:gd name="connsiteY16" fmla="*/ 774441 h 1595928"/>
              <a:gd name="connsiteX17" fmla="*/ 131352 w 252654"/>
              <a:gd name="connsiteY17" fmla="*/ 821094 h 1595928"/>
              <a:gd name="connsiteX18" fmla="*/ 56707 w 252654"/>
              <a:gd name="connsiteY18" fmla="*/ 867747 h 1595928"/>
              <a:gd name="connsiteX19" fmla="*/ 56707 w 252654"/>
              <a:gd name="connsiteY19" fmla="*/ 961054 h 1595928"/>
              <a:gd name="connsiteX20" fmla="*/ 103360 w 252654"/>
              <a:gd name="connsiteY20" fmla="*/ 989045 h 1595928"/>
              <a:gd name="connsiteX21" fmla="*/ 122021 w 252654"/>
              <a:gd name="connsiteY21" fmla="*/ 1007707 h 1595928"/>
              <a:gd name="connsiteX22" fmla="*/ 196666 w 252654"/>
              <a:gd name="connsiteY22" fmla="*/ 1026368 h 1595928"/>
              <a:gd name="connsiteX23" fmla="*/ 159344 w 252654"/>
              <a:gd name="connsiteY23" fmla="*/ 1045029 h 1595928"/>
              <a:gd name="connsiteX24" fmla="*/ 94029 w 252654"/>
              <a:gd name="connsiteY24" fmla="*/ 1091682 h 1595928"/>
              <a:gd name="connsiteX25" fmla="*/ 84699 w 252654"/>
              <a:gd name="connsiteY25" fmla="*/ 1119674 h 1595928"/>
              <a:gd name="connsiteX26" fmla="*/ 56707 w 252654"/>
              <a:gd name="connsiteY26" fmla="*/ 1166327 h 1595928"/>
              <a:gd name="connsiteX27" fmla="*/ 38046 w 252654"/>
              <a:gd name="connsiteY27" fmla="*/ 1203649 h 1595928"/>
              <a:gd name="connsiteX28" fmla="*/ 47376 w 252654"/>
              <a:gd name="connsiteY28" fmla="*/ 1259633 h 1595928"/>
              <a:gd name="connsiteX29" fmla="*/ 66038 w 252654"/>
              <a:gd name="connsiteY29" fmla="*/ 1278294 h 1595928"/>
              <a:gd name="connsiteX30" fmla="*/ 122021 w 252654"/>
              <a:gd name="connsiteY30" fmla="*/ 1315617 h 1595928"/>
              <a:gd name="connsiteX31" fmla="*/ 168674 w 252654"/>
              <a:gd name="connsiteY31" fmla="*/ 1362270 h 1595928"/>
              <a:gd name="connsiteX32" fmla="*/ 168674 w 252654"/>
              <a:gd name="connsiteY32" fmla="*/ 1427584 h 1595928"/>
              <a:gd name="connsiteX33" fmla="*/ 140683 w 252654"/>
              <a:gd name="connsiteY33" fmla="*/ 1446245 h 1595928"/>
              <a:gd name="connsiteX34" fmla="*/ 122021 w 252654"/>
              <a:gd name="connsiteY34" fmla="*/ 1483568 h 1595928"/>
              <a:gd name="connsiteX35" fmla="*/ 94029 w 252654"/>
              <a:gd name="connsiteY35" fmla="*/ 1511560 h 1595928"/>
              <a:gd name="connsiteX36" fmla="*/ 75368 w 252654"/>
              <a:gd name="connsiteY36" fmla="*/ 1567543 h 1595928"/>
              <a:gd name="connsiteX37" fmla="*/ 84699 w 252654"/>
              <a:gd name="connsiteY37" fmla="*/ 1595535 h 15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654" h="1595928">
                <a:moveTo>
                  <a:pt x="196666" y="0"/>
                </a:moveTo>
                <a:cubicBezTo>
                  <a:pt x="212217" y="27992"/>
                  <a:pt x="228998" y="55335"/>
                  <a:pt x="243319" y="83976"/>
                </a:cubicBezTo>
                <a:cubicBezTo>
                  <a:pt x="247718" y="92773"/>
                  <a:pt x="252650" y="102133"/>
                  <a:pt x="252650" y="111968"/>
                </a:cubicBezTo>
                <a:cubicBezTo>
                  <a:pt x="252650" y="152520"/>
                  <a:pt x="253154" y="193925"/>
                  <a:pt x="243319" y="233266"/>
                </a:cubicBezTo>
                <a:cubicBezTo>
                  <a:pt x="240119" y="246068"/>
                  <a:pt x="225883" y="253341"/>
                  <a:pt x="215327" y="261258"/>
                </a:cubicBezTo>
                <a:cubicBezTo>
                  <a:pt x="200819" y="272139"/>
                  <a:pt x="185108" y="281580"/>
                  <a:pt x="168674" y="289249"/>
                </a:cubicBezTo>
                <a:cubicBezTo>
                  <a:pt x="117454" y="313152"/>
                  <a:pt x="92109" y="320992"/>
                  <a:pt x="47376" y="335903"/>
                </a:cubicBezTo>
                <a:cubicBezTo>
                  <a:pt x="40116" y="343163"/>
                  <a:pt x="2347" y="377273"/>
                  <a:pt x="723" y="391886"/>
                </a:cubicBezTo>
                <a:cubicBezTo>
                  <a:pt x="-1366" y="410689"/>
                  <a:pt x="866" y="431332"/>
                  <a:pt x="10054" y="447870"/>
                </a:cubicBezTo>
                <a:cubicBezTo>
                  <a:pt x="17606" y="461464"/>
                  <a:pt x="33782" y="468310"/>
                  <a:pt x="47376" y="475862"/>
                </a:cubicBezTo>
                <a:cubicBezTo>
                  <a:pt x="85906" y="497268"/>
                  <a:pt x="106525" y="496606"/>
                  <a:pt x="150013" y="503854"/>
                </a:cubicBezTo>
                <a:cubicBezTo>
                  <a:pt x="146903" y="513184"/>
                  <a:pt x="146584" y="523977"/>
                  <a:pt x="140683" y="531845"/>
                </a:cubicBezTo>
                <a:cubicBezTo>
                  <a:pt x="127487" y="549439"/>
                  <a:pt x="94029" y="578498"/>
                  <a:pt x="94029" y="578498"/>
                </a:cubicBezTo>
                <a:cubicBezTo>
                  <a:pt x="90919" y="590939"/>
                  <a:pt x="84699" y="602997"/>
                  <a:pt x="84699" y="615821"/>
                </a:cubicBezTo>
                <a:cubicBezTo>
                  <a:pt x="84699" y="643340"/>
                  <a:pt x="94109" y="685899"/>
                  <a:pt x="112691" y="709127"/>
                </a:cubicBezTo>
                <a:cubicBezTo>
                  <a:pt x="129177" y="729735"/>
                  <a:pt x="142796" y="759936"/>
                  <a:pt x="168674" y="765111"/>
                </a:cubicBezTo>
                <a:lnTo>
                  <a:pt x="215327" y="774441"/>
                </a:lnTo>
                <a:cubicBezTo>
                  <a:pt x="187335" y="789992"/>
                  <a:pt x="159993" y="806773"/>
                  <a:pt x="131352" y="821094"/>
                </a:cubicBezTo>
                <a:cubicBezTo>
                  <a:pt x="60667" y="856437"/>
                  <a:pt x="105824" y="818632"/>
                  <a:pt x="56707" y="867747"/>
                </a:cubicBezTo>
                <a:cubicBezTo>
                  <a:pt x="45901" y="900164"/>
                  <a:pt x="33731" y="922762"/>
                  <a:pt x="56707" y="961054"/>
                </a:cubicBezTo>
                <a:cubicBezTo>
                  <a:pt x="66038" y="976605"/>
                  <a:pt x="88603" y="978504"/>
                  <a:pt x="103360" y="989045"/>
                </a:cubicBezTo>
                <a:cubicBezTo>
                  <a:pt x="110518" y="994158"/>
                  <a:pt x="114478" y="1003181"/>
                  <a:pt x="122021" y="1007707"/>
                </a:cubicBezTo>
                <a:cubicBezTo>
                  <a:pt x="136363" y="1016313"/>
                  <a:pt x="186638" y="1024362"/>
                  <a:pt x="196666" y="1026368"/>
                </a:cubicBezTo>
                <a:cubicBezTo>
                  <a:pt x="184225" y="1032588"/>
                  <a:pt x="171420" y="1038128"/>
                  <a:pt x="159344" y="1045029"/>
                </a:cubicBezTo>
                <a:cubicBezTo>
                  <a:pt x="140241" y="1055945"/>
                  <a:pt x="110052" y="1079665"/>
                  <a:pt x="94029" y="1091682"/>
                </a:cubicBezTo>
                <a:cubicBezTo>
                  <a:pt x="90919" y="1101013"/>
                  <a:pt x="89097" y="1110877"/>
                  <a:pt x="84699" y="1119674"/>
                </a:cubicBezTo>
                <a:cubicBezTo>
                  <a:pt x="76589" y="1135895"/>
                  <a:pt x="65514" y="1150474"/>
                  <a:pt x="56707" y="1166327"/>
                </a:cubicBezTo>
                <a:cubicBezTo>
                  <a:pt x="49952" y="1178486"/>
                  <a:pt x="44266" y="1191208"/>
                  <a:pt x="38046" y="1203649"/>
                </a:cubicBezTo>
                <a:cubicBezTo>
                  <a:pt x="41156" y="1222310"/>
                  <a:pt x="40733" y="1241919"/>
                  <a:pt x="47376" y="1259633"/>
                </a:cubicBezTo>
                <a:cubicBezTo>
                  <a:pt x="50465" y="1267870"/>
                  <a:pt x="59000" y="1273016"/>
                  <a:pt x="66038" y="1278294"/>
                </a:cubicBezTo>
                <a:cubicBezTo>
                  <a:pt x="83980" y="1291751"/>
                  <a:pt x="106162" y="1299758"/>
                  <a:pt x="122021" y="1315617"/>
                </a:cubicBezTo>
                <a:lnTo>
                  <a:pt x="168674" y="1362270"/>
                </a:lnTo>
                <a:cubicBezTo>
                  <a:pt x="177068" y="1387452"/>
                  <a:pt x="186899" y="1400246"/>
                  <a:pt x="168674" y="1427584"/>
                </a:cubicBezTo>
                <a:cubicBezTo>
                  <a:pt x="162454" y="1436914"/>
                  <a:pt x="150013" y="1440025"/>
                  <a:pt x="140683" y="1446245"/>
                </a:cubicBezTo>
                <a:cubicBezTo>
                  <a:pt x="134462" y="1458686"/>
                  <a:pt x="130106" y="1472249"/>
                  <a:pt x="122021" y="1483568"/>
                </a:cubicBezTo>
                <a:cubicBezTo>
                  <a:pt x="114351" y="1494306"/>
                  <a:pt x="100437" y="1500025"/>
                  <a:pt x="94029" y="1511560"/>
                </a:cubicBezTo>
                <a:cubicBezTo>
                  <a:pt x="84476" y="1528755"/>
                  <a:pt x="81588" y="1548882"/>
                  <a:pt x="75368" y="1567543"/>
                </a:cubicBezTo>
                <a:cubicBezTo>
                  <a:pt x="64071" y="1601436"/>
                  <a:pt x="56203" y="1595535"/>
                  <a:pt x="84699" y="159553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2E8E9FC7-7ED6-4A67-9CCA-E49E24AB30B4}"/>
              </a:ext>
            </a:extLst>
          </p:cNvPr>
          <p:cNvSpPr/>
          <p:nvPr/>
        </p:nvSpPr>
        <p:spPr>
          <a:xfrm>
            <a:off x="7926541" y="2537804"/>
            <a:ext cx="347699" cy="647833"/>
          </a:xfrm>
          <a:custGeom>
            <a:avLst/>
            <a:gdLst>
              <a:gd name="connsiteX0" fmla="*/ 196666 w 252654"/>
              <a:gd name="connsiteY0" fmla="*/ 0 h 1595928"/>
              <a:gd name="connsiteX1" fmla="*/ 243319 w 252654"/>
              <a:gd name="connsiteY1" fmla="*/ 83976 h 1595928"/>
              <a:gd name="connsiteX2" fmla="*/ 252650 w 252654"/>
              <a:gd name="connsiteY2" fmla="*/ 111968 h 1595928"/>
              <a:gd name="connsiteX3" fmla="*/ 243319 w 252654"/>
              <a:gd name="connsiteY3" fmla="*/ 233266 h 1595928"/>
              <a:gd name="connsiteX4" fmla="*/ 215327 w 252654"/>
              <a:gd name="connsiteY4" fmla="*/ 261258 h 1595928"/>
              <a:gd name="connsiteX5" fmla="*/ 168674 w 252654"/>
              <a:gd name="connsiteY5" fmla="*/ 289249 h 1595928"/>
              <a:gd name="connsiteX6" fmla="*/ 47376 w 252654"/>
              <a:gd name="connsiteY6" fmla="*/ 335903 h 1595928"/>
              <a:gd name="connsiteX7" fmla="*/ 723 w 252654"/>
              <a:gd name="connsiteY7" fmla="*/ 391886 h 1595928"/>
              <a:gd name="connsiteX8" fmla="*/ 10054 w 252654"/>
              <a:gd name="connsiteY8" fmla="*/ 447870 h 1595928"/>
              <a:gd name="connsiteX9" fmla="*/ 47376 w 252654"/>
              <a:gd name="connsiteY9" fmla="*/ 475862 h 1595928"/>
              <a:gd name="connsiteX10" fmla="*/ 150013 w 252654"/>
              <a:gd name="connsiteY10" fmla="*/ 503854 h 1595928"/>
              <a:gd name="connsiteX11" fmla="*/ 140683 w 252654"/>
              <a:gd name="connsiteY11" fmla="*/ 531845 h 1595928"/>
              <a:gd name="connsiteX12" fmla="*/ 94029 w 252654"/>
              <a:gd name="connsiteY12" fmla="*/ 578498 h 1595928"/>
              <a:gd name="connsiteX13" fmla="*/ 84699 w 252654"/>
              <a:gd name="connsiteY13" fmla="*/ 615821 h 1595928"/>
              <a:gd name="connsiteX14" fmla="*/ 112691 w 252654"/>
              <a:gd name="connsiteY14" fmla="*/ 709127 h 1595928"/>
              <a:gd name="connsiteX15" fmla="*/ 168674 w 252654"/>
              <a:gd name="connsiteY15" fmla="*/ 765111 h 1595928"/>
              <a:gd name="connsiteX16" fmla="*/ 215327 w 252654"/>
              <a:gd name="connsiteY16" fmla="*/ 774441 h 1595928"/>
              <a:gd name="connsiteX17" fmla="*/ 131352 w 252654"/>
              <a:gd name="connsiteY17" fmla="*/ 821094 h 1595928"/>
              <a:gd name="connsiteX18" fmla="*/ 56707 w 252654"/>
              <a:gd name="connsiteY18" fmla="*/ 867747 h 1595928"/>
              <a:gd name="connsiteX19" fmla="*/ 56707 w 252654"/>
              <a:gd name="connsiteY19" fmla="*/ 961054 h 1595928"/>
              <a:gd name="connsiteX20" fmla="*/ 103360 w 252654"/>
              <a:gd name="connsiteY20" fmla="*/ 989045 h 1595928"/>
              <a:gd name="connsiteX21" fmla="*/ 122021 w 252654"/>
              <a:gd name="connsiteY21" fmla="*/ 1007707 h 1595928"/>
              <a:gd name="connsiteX22" fmla="*/ 196666 w 252654"/>
              <a:gd name="connsiteY22" fmla="*/ 1026368 h 1595928"/>
              <a:gd name="connsiteX23" fmla="*/ 159344 w 252654"/>
              <a:gd name="connsiteY23" fmla="*/ 1045029 h 1595928"/>
              <a:gd name="connsiteX24" fmla="*/ 94029 w 252654"/>
              <a:gd name="connsiteY24" fmla="*/ 1091682 h 1595928"/>
              <a:gd name="connsiteX25" fmla="*/ 84699 w 252654"/>
              <a:gd name="connsiteY25" fmla="*/ 1119674 h 1595928"/>
              <a:gd name="connsiteX26" fmla="*/ 56707 w 252654"/>
              <a:gd name="connsiteY26" fmla="*/ 1166327 h 1595928"/>
              <a:gd name="connsiteX27" fmla="*/ 38046 w 252654"/>
              <a:gd name="connsiteY27" fmla="*/ 1203649 h 1595928"/>
              <a:gd name="connsiteX28" fmla="*/ 47376 w 252654"/>
              <a:gd name="connsiteY28" fmla="*/ 1259633 h 1595928"/>
              <a:gd name="connsiteX29" fmla="*/ 66038 w 252654"/>
              <a:gd name="connsiteY29" fmla="*/ 1278294 h 1595928"/>
              <a:gd name="connsiteX30" fmla="*/ 122021 w 252654"/>
              <a:gd name="connsiteY30" fmla="*/ 1315617 h 1595928"/>
              <a:gd name="connsiteX31" fmla="*/ 168674 w 252654"/>
              <a:gd name="connsiteY31" fmla="*/ 1362270 h 1595928"/>
              <a:gd name="connsiteX32" fmla="*/ 168674 w 252654"/>
              <a:gd name="connsiteY32" fmla="*/ 1427584 h 1595928"/>
              <a:gd name="connsiteX33" fmla="*/ 140683 w 252654"/>
              <a:gd name="connsiteY33" fmla="*/ 1446245 h 1595928"/>
              <a:gd name="connsiteX34" fmla="*/ 122021 w 252654"/>
              <a:gd name="connsiteY34" fmla="*/ 1483568 h 1595928"/>
              <a:gd name="connsiteX35" fmla="*/ 94029 w 252654"/>
              <a:gd name="connsiteY35" fmla="*/ 1511560 h 1595928"/>
              <a:gd name="connsiteX36" fmla="*/ 75368 w 252654"/>
              <a:gd name="connsiteY36" fmla="*/ 1567543 h 1595928"/>
              <a:gd name="connsiteX37" fmla="*/ 84699 w 252654"/>
              <a:gd name="connsiteY37" fmla="*/ 1595535 h 15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654" h="1595928">
                <a:moveTo>
                  <a:pt x="196666" y="0"/>
                </a:moveTo>
                <a:cubicBezTo>
                  <a:pt x="212217" y="27992"/>
                  <a:pt x="228998" y="55335"/>
                  <a:pt x="243319" y="83976"/>
                </a:cubicBezTo>
                <a:cubicBezTo>
                  <a:pt x="247718" y="92773"/>
                  <a:pt x="252650" y="102133"/>
                  <a:pt x="252650" y="111968"/>
                </a:cubicBezTo>
                <a:cubicBezTo>
                  <a:pt x="252650" y="152520"/>
                  <a:pt x="253154" y="193925"/>
                  <a:pt x="243319" y="233266"/>
                </a:cubicBezTo>
                <a:cubicBezTo>
                  <a:pt x="240119" y="246068"/>
                  <a:pt x="225883" y="253341"/>
                  <a:pt x="215327" y="261258"/>
                </a:cubicBezTo>
                <a:cubicBezTo>
                  <a:pt x="200819" y="272139"/>
                  <a:pt x="185108" y="281580"/>
                  <a:pt x="168674" y="289249"/>
                </a:cubicBezTo>
                <a:cubicBezTo>
                  <a:pt x="117454" y="313152"/>
                  <a:pt x="92109" y="320992"/>
                  <a:pt x="47376" y="335903"/>
                </a:cubicBezTo>
                <a:cubicBezTo>
                  <a:pt x="40116" y="343163"/>
                  <a:pt x="2347" y="377273"/>
                  <a:pt x="723" y="391886"/>
                </a:cubicBezTo>
                <a:cubicBezTo>
                  <a:pt x="-1366" y="410689"/>
                  <a:pt x="866" y="431332"/>
                  <a:pt x="10054" y="447870"/>
                </a:cubicBezTo>
                <a:cubicBezTo>
                  <a:pt x="17606" y="461464"/>
                  <a:pt x="33782" y="468310"/>
                  <a:pt x="47376" y="475862"/>
                </a:cubicBezTo>
                <a:cubicBezTo>
                  <a:pt x="85906" y="497268"/>
                  <a:pt x="106525" y="496606"/>
                  <a:pt x="150013" y="503854"/>
                </a:cubicBezTo>
                <a:cubicBezTo>
                  <a:pt x="146903" y="513184"/>
                  <a:pt x="146584" y="523977"/>
                  <a:pt x="140683" y="531845"/>
                </a:cubicBezTo>
                <a:cubicBezTo>
                  <a:pt x="127487" y="549439"/>
                  <a:pt x="94029" y="578498"/>
                  <a:pt x="94029" y="578498"/>
                </a:cubicBezTo>
                <a:cubicBezTo>
                  <a:pt x="90919" y="590939"/>
                  <a:pt x="84699" y="602997"/>
                  <a:pt x="84699" y="615821"/>
                </a:cubicBezTo>
                <a:cubicBezTo>
                  <a:pt x="84699" y="643340"/>
                  <a:pt x="94109" y="685899"/>
                  <a:pt x="112691" y="709127"/>
                </a:cubicBezTo>
                <a:cubicBezTo>
                  <a:pt x="129177" y="729735"/>
                  <a:pt x="142796" y="759936"/>
                  <a:pt x="168674" y="765111"/>
                </a:cubicBezTo>
                <a:lnTo>
                  <a:pt x="215327" y="774441"/>
                </a:lnTo>
                <a:cubicBezTo>
                  <a:pt x="187335" y="789992"/>
                  <a:pt x="159993" y="806773"/>
                  <a:pt x="131352" y="821094"/>
                </a:cubicBezTo>
                <a:cubicBezTo>
                  <a:pt x="60667" y="856437"/>
                  <a:pt x="105824" y="818632"/>
                  <a:pt x="56707" y="867747"/>
                </a:cubicBezTo>
                <a:cubicBezTo>
                  <a:pt x="45901" y="900164"/>
                  <a:pt x="33731" y="922762"/>
                  <a:pt x="56707" y="961054"/>
                </a:cubicBezTo>
                <a:cubicBezTo>
                  <a:pt x="66038" y="976605"/>
                  <a:pt x="88603" y="978504"/>
                  <a:pt x="103360" y="989045"/>
                </a:cubicBezTo>
                <a:cubicBezTo>
                  <a:pt x="110518" y="994158"/>
                  <a:pt x="114478" y="1003181"/>
                  <a:pt x="122021" y="1007707"/>
                </a:cubicBezTo>
                <a:cubicBezTo>
                  <a:pt x="136363" y="1016313"/>
                  <a:pt x="186638" y="1024362"/>
                  <a:pt x="196666" y="1026368"/>
                </a:cubicBezTo>
                <a:cubicBezTo>
                  <a:pt x="184225" y="1032588"/>
                  <a:pt x="171420" y="1038128"/>
                  <a:pt x="159344" y="1045029"/>
                </a:cubicBezTo>
                <a:cubicBezTo>
                  <a:pt x="140241" y="1055945"/>
                  <a:pt x="110052" y="1079665"/>
                  <a:pt x="94029" y="1091682"/>
                </a:cubicBezTo>
                <a:cubicBezTo>
                  <a:pt x="90919" y="1101013"/>
                  <a:pt x="89097" y="1110877"/>
                  <a:pt x="84699" y="1119674"/>
                </a:cubicBezTo>
                <a:cubicBezTo>
                  <a:pt x="76589" y="1135895"/>
                  <a:pt x="65514" y="1150474"/>
                  <a:pt x="56707" y="1166327"/>
                </a:cubicBezTo>
                <a:cubicBezTo>
                  <a:pt x="49952" y="1178486"/>
                  <a:pt x="44266" y="1191208"/>
                  <a:pt x="38046" y="1203649"/>
                </a:cubicBezTo>
                <a:cubicBezTo>
                  <a:pt x="41156" y="1222310"/>
                  <a:pt x="40733" y="1241919"/>
                  <a:pt x="47376" y="1259633"/>
                </a:cubicBezTo>
                <a:cubicBezTo>
                  <a:pt x="50465" y="1267870"/>
                  <a:pt x="59000" y="1273016"/>
                  <a:pt x="66038" y="1278294"/>
                </a:cubicBezTo>
                <a:cubicBezTo>
                  <a:pt x="83980" y="1291751"/>
                  <a:pt x="106162" y="1299758"/>
                  <a:pt x="122021" y="1315617"/>
                </a:cubicBezTo>
                <a:lnTo>
                  <a:pt x="168674" y="1362270"/>
                </a:lnTo>
                <a:cubicBezTo>
                  <a:pt x="177068" y="1387452"/>
                  <a:pt x="186899" y="1400246"/>
                  <a:pt x="168674" y="1427584"/>
                </a:cubicBezTo>
                <a:cubicBezTo>
                  <a:pt x="162454" y="1436914"/>
                  <a:pt x="150013" y="1440025"/>
                  <a:pt x="140683" y="1446245"/>
                </a:cubicBezTo>
                <a:cubicBezTo>
                  <a:pt x="134462" y="1458686"/>
                  <a:pt x="130106" y="1472249"/>
                  <a:pt x="122021" y="1483568"/>
                </a:cubicBezTo>
                <a:cubicBezTo>
                  <a:pt x="114351" y="1494306"/>
                  <a:pt x="100437" y="1500025"/>
                  <a:pt x="94029" y="1511560"/>
                </a:cubicBezTo>
                <a:cubicBezTo>
                  <a:pt x="84476" y="1528755"/>
                  <a:pt x="81588" y="1548882"/>
                  <a:pt x="75368" y="1567543"/>
                </a:cubicBezTo>
                <a:cubicBezTo>
                  <a:pt x="64071" y="1601436"/>
                  <a:pt x="56203" y="1595535"/>
                  <a:pt x="84699" y="159553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CCD95538-A50A-4F43-BCFD-6BEFF01600DC}"/>
              </a:ext>
            </a:extLst>
          </p:cNvPr>
          <p:cNvSpPr/>
          <p:nvPr/>
        </p:nvSpPr>
        <p:spPr>
          <a:xfrm>
            <a:off x="7926540" y="3896307"/>
            <a:ext cx="347699" cy="647833"/>
          </a:xfrm>
          <a:custGeom>
            <a:avLst/>
            <a:gdLst>
              <a:gd name="connsiteX0" fmla="*/ 196666 w 252654"/>
              <a:gd name="connsiteY0" fmla="*/ 0 h 1595928"/>
              <a:gd name="connsiteX1" fmla="*/ 243319 w 252654"/>
              <a:gd name="connsiteY1" fmla="*/ 83976 h 1595928"/>
              <a:gd name="connsiteX2" fmla="*/ 252650 w 252654"/>
              <a:gd name="connsiteY2" fmla="*/ 111968 h 1595928"/>
              <a:gd name="connsiteX3" fmla="*/ 243319 w 252654"/>
              <a:gd name="connsiteY3" fmla="*/ 233266 h 1595928"/>
              <a:gd name="connsiteX4" fmla="*/ 215327 w 252654"/>
              <a:gd name="connsiteY4" fmla="*/ 261258 h 1595928"/>
              <a:gd name="connsiteX5" fmla="*/ 168674 w 252654"/>
              <a:gd name="connsiteY5" fmla="*/ 289249 h 1595928"/>
              <a:gd name="connsiteX6" fmla="*/ 47376 w 252654"/>
              <a:gd name="connsiteY6" fmla="*/ 335903 h 1595928"/>
              <a:gd name="connsiteX7" fmla="*/ 723 w 252654"/>
              <a:gd name="connsiteY7" fmla="*/ 391886 h 1595928"/>
              <a:gd name="connsiteX8" fmla="*/ 10054 w 252654"/>
              <a:gd name="connsiteY8" fmla="*/ 447870 h 1595928"/>
              <a:gd name="connsiteX9" fmla="*/ 47376 w 252654"/>
              <a:gd name="connsiteY9" fmla="*/ 475862 h 1595928"/>
              <a:gd name="connsiteX10" fmla="*/ 150013 w 252654"/>
              <a:gd name="connsiteY10" fmla="*/ 503854 h 1595928"/>
              <a:gd name="connsiteX11" fmla="*/ 140683 w 252654"/>
              <a:gd name="connsiteY11" fmla="*/ 531845 h 1595928"/>
              <a:gd name="connsiteX12" fmla="*/ 94029 w 252654"/>
              <a:gd name="connsiteY12" fmla="*/ 578498 h 1595928"/>
              <a:gd name="connsiteX13" fmla="*/ 84699 w 252654"/>
              <a:gd name="connsiteY13" fmla="*/ 615821 h 1595928"/>
              <a:gd name="connsiteX14" fmla="*/ 112691 w 252654"/>
              <a:gd name="connsiteY14" fmla="*/ 709127 h 1595928"/>
              <a:gd name="connsiteX15" fmla="*/ 168674 w 252654"/>
              <a:gd name="connsiteY15" fmla="*/ 765111 h 1595928"/>
              <a:gd name="connsiteX16" fmla="*/ 215327 w 252654"/>
              <a:gd name="connsiteY16" fmla="*/ 774441 h 1595928"/>
              <a:gd name="connsiteX17" fmla="*/ 131352 w 252654"/>
              <a:gd name="connsiteY17" fmla="*/ 821094 h 1595928"/>
              <a:gd name="connsiteX18" fmla="*/ 56707 w 252654"/>
              <a:gd name="connsiteY18" fmla="*/ 867747 h 1595928"/>
              <a:gd name="connsiteX19" fmla="*/ 56707 w 252654"/>
              <a:gd name="connsiteY19" fmla="*/ 961054 h 1595928"/>
              <a:gd name="connsiteX20" fmla="*/ 103360 w 252654"/>
              <a:gd name="connsiteY20" fmla="*/ 989045 h 1595928"/>
              <a:gd name="connsiteX21" fmla="*/ 122021 w 252654"/>
              <a:gd name="connsiteY21" fmla="*/ 1007707 h 1595928"/>
              <a:gd name="connsiteX22" fmla="*/ 196666 w 252654"/>
              <a:gd name="connsiteY22" fmla="*/ 1026368 h 1595928"/>
              <a:gd name="connsiteX23" fmla="*/ 159344 w 252654"/>
              <a:gd name="connsiteY23" fmla="*/ 1045029 h 1595928"/>
              <a:gd name="connsiteX24" fmla="*/ 94029 w 252654"/>
              <a:gd name="connsiteY24" fmla="*/ 1091682 h 1595928"/>
              <a:gd name="connsiteX25" fmla="*/ 84699 w 252654"/>
              <a:gd name="connsiteY25" fmla="*/ 1119674 h 1595928"/>
              <a:gd name="connsiteX26" fmla="*/ 56707 w 252654"/>
              <a:gd name="connsiteY26" fmla="*/ 1166327 h 1595928"/>
              <a:gd name="connsiteX27" fmla="*/ 38046 w 252654"/>
              <a:gd name="connsiteY27" fmla="*/ 1203649 h 1595928"/>
              <a:gd name="connsiteX28" fmla="*/ 47376 w 252654"/>
              <a:gd name="connsiteY28" fmla="*/ 1259633 h 1595928"/>
              <a:gd name="connsiteX29" fmla="*/ 66038 w 252654"/>
              <a:gd name="connsiteY29" fmla="*/ 1278294 h 1595928"/>
              <a:gd name="connsiteX30" fmla="*/ 122021 w 252654"/>
              <a:gd name="connsiteY30" fmla="*/ 1315617 h 1595928"/>
              <a:gd name="connsiteX31" fmla="*/ 168674 w 252654"/>
              <a:gd name="connsiteY31" fmla="*/ 1362270 h 1595928"/>
              <a:gd name="connsiteX32" fmla="*/ 168674 w 252654"/>
              <a:gd name="connsiteY32" fmla="*/ 1427584 h 1595928"/>
              <a:gd name="connsiteX33" fmla="*/ 140683 w 252654"/>
              <a:gd name="connsiteY33" fmla="*/ 1446245 h 1595928"/>
              <a:gd name="connsiteX34" fmla="*/ 122021 w 252654"/>
              <a:gd name="connsiteY34" fmla="*/ 1483568 h 1595928"/>
              <a:gd name="connsiteX35" fmla="*/ 94029 w 252654"/>
              <a:gd name="connsiteY35" fmla="*/ 1511560 h 1595928"/>
              <a:gd name="connsiteX36" fmla="*/ 75368 w 252654"/>
              <a:gd name="connsiteY36" fmla="*/ 1567543 h 1595928"/>
              <a:gd name="connsiteX37" fmla="*/ 84699 w 252654"/>
              <a:gd name="connsiteY37" fmla="*/ 1595535 h 15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654" h="1595928">
                <a:moveTo>
                  <a:pt x="196666" y="0"/>
                </a:moveTo>
                <a:cubicBezTo>
                  <a:pt x="212217" y="27992"/>
                  <a:pt x="228998" y="55335"/>
                  <a:pt x="243319" y="83976"/>
                </a:cubicBezTo>
                <a:cubicBezTo>
                  <a:pt x="247718" y="92773"/>
                  <a:pt x="252650" y="102133"/>
                  <a:pt x="252650" y="111968"/>
                </a:cubicBezTo>
                <a:cubicBezTo>
                  <a:pt x="252650" y="152520"/>
                  <a:pt x="253154" y="193925"/>
                  <a:pt x="243319" y="233266"/>
                </a:cubicBezTo>
                <a:cubicBezTo>
                  <a:pt x="240119" y="246068"/>
                  <a:pt x="225883" y="253341"/>
                  <a:pt x="215327" y="261258"/>
                </a:cubicBezTo>
                <a:cubicBezTo>
                  <a:pt x="200819" y="272139"/>
                  <a:pt x="185108" y="281580"/>
                  <a:pt x="168674" y="289249"/>
                </a:cubicBezTo>
                <a:cubicBezTo>
                  <a:pt x="117454" y="313152"/>
                  <a:pt x="92109" y="320992"/>
                  <a:pt x="47376" y="335903"/>
                </a:cubicBezTo>
                <a:cubicBezTo>
                  <a:pt x="40116" y="343163"/>
                  <a:pt x="2347" y="377273"/>
                  <a:pt x="723" y="391886"/>
                </a:cubicBezTo>
                <a:cubicBezTo>
                  <a:pt x="-1366" y="410689"/>
                  <a:pt x="866" y="431332"/>
                  <a:pt x="10054" y="447870"/>
                </a:cubicBezTo>
                <a:cubicBezTo>
                  <a:pt x="17606" y="461464"/>
                  <a:pt x="33782" y="468310"/>
                  <a:pt x="47376" y="475862"/>
                </a:cubicBezTo>
                <a:cubicBezTo>
                  <a:pt x="85906" y="497268"/>
                  <a:pt x="106525" y="496606"/>
                  <a:pt x="150013" y="503854"/>
                </a:cubicBezTo>
                <a:cubicBezTo>
                  <a:pt x="146903" y="513184"/>
                  <a:pt x="146584" y="523977"/>
                  <a:pt x="140683" y="531845"/>
                </a:cubicBezTo>
                <a:cubicBezTo>
                  <a:pt x="127487" y="549439"/>
                  <a:pt x="94029" y="578498"/>
                  <a:pt x="94029" y="578498"/>
                </a:cubicBezTo>
                <a:cubicBezTo>
                  <a:pt x="90919" y="590939"/>
                  <a:pt x="84699" y="602997"/>
                  <a:pt x="84699" y="615821"/>
                </a:cubicBezTo>
                <a:cubicBezTo>
                  <a:pt x="84699" y="643340"/>
                  <a:pt x="94109" y="685899"/>
                  <a:pt x="112691" y="709127"/>
                </a:cubicBezTo>
                <a:cubicBezTo>
                  <a:pt x="129177" y="729735"/>
                  <a:pt x="142796" y="759936"/>
                  <a:pt x="168674" y="765111"/>
                </a:cubicBezTo>
                <a:lnTo>
                  <a:pt x="215327" y="774441"/>
                </a:lnTo>
                <a:cubicBezTo>
                  <a:pt x="187335" y="789992"/>
                  <a:pt x="159993" y="806773"/>
                  <a:pt x="131352" y="821094"/>
                </a:cubicBezTo>
                <a:cubicBezTo>
                  <a:pt x="60667" y="856437"/>
                  <a:pt x="105824" y="818632"/>
                  <a:pt x="56707" y="867747"/>
                </a:cubicBezTo>
                <a:cubicBezTo>
                  <a:pt x="45901" y="900164"/>
                  <a:pt x="33731" y="922762"/>
                  <a:pt x="56707" y="961054"/>
                </a:cubicBezTo>
                <a:cubicBezTo>
                  <a:pt x="66038" y="976605"/>
                  <a:pt x="88603" y="978504"/>
                  <a:pt x="103360" y="989045"/>
                </a:cubicBezTo>
                <a:cubicBezTo>
                  <a:pt x="110518" y="994158"/>
                  <a:pt x="114478" y="1003181"/>
                  <a:pt x="122021" y="1007707"/>
                </a:cubicBezTo>
                <a:cubicBezTo>
                  <a:pt x="136363" y="1016313"/>
                  <a:pt x="186638" y="1024362"/>
                  <a:pt x="196666" y="1026368"/>
                </a:cubicBezTo>
                <a:cubicBezTo>
                  <a:pt x="184225" y="1032588"/>
                  <a:pt x="171420" y="1038128"/>
                  <a:pt x="159344" y="1045029"/>
                </a:cubicBezTo>
                <a:cubicBezTo>
                  <a:pt x="140241" y="1055945"/>
                  <a:pt x="110052" y="1079665"/>
                  <a:pt x="94029" y="1091682"/>
                </a:cubicBezTo>
                <a:cubicBezTo>
                  <a:pt x="90919" y="1101013"/>
                  <a:pt x="89097" y="1110877"/>
                  <a:pt x="84699" y="1119674"/>
                </a:cubicBezTo>
                <a:cubicBezTo>
                  <a:pt x="76589" y="1135895"/>
                  <a:pt x="65514" y="1150474"/>
                  <a:pt x="56707" y="1166327"/>
                </a:cubicBezTo>
                <a:cubicBezTo>
                  <a:pt x="49952" y="1178486"/>
                  <a:pt x="44266" y="1191208"/>
                  <a:pt x="38046" y="1203649"/>
                </a:cubicBezTo>
                <a:cubicBezTo>
                  <a:pt x="41156" y="1222310"/>
                  <a:pt x="40733" y="1241919"/>
                  <a:pt x="47376" y="1259633"/>
                </a:cubicBezTo>
                <a:cubicBezTo>
                  <a:pt x="50465" y="1267870"/>
                  <a:pt x="59000" y="1273016"/>
                  <a:pt x="66038" y="1278294"/>
                </a:cubicBezTo>
                <a:cubicBezTo>
                  <a:pt x="83980" y="1291751"/>
                  <a:pt x="106162" y="1299758"/>
                  <a:pt x="122021" y="1315617"/>
                </a:cubicBezTo>
                <a:lnTo>
                  <a:pt x="168674" y="1362270"/>
                </a:lnTo>
                <a:cubicBezTo>
                  <a:pt x="177068" y="1387452"/>
                  <a:pt x="186899" y="1400246"/>
                  <a:pt x="168674" y="1427584"/>
                </a:cubicBezTo>
                <a:cubicBezTo>
                  <a:pt x="162454" y="1436914"/>
                  <a:pt x="150013" y="1440025"/>
                  <a:pt x="140683" y="1446245"/>
                </a:cubicBezTo>
                <a:cubicBezTo>
                  <a:pt x="134462" y="1458686"/>
                  <a:pt x="130106" y="1472249"/>
                  <a:pt x="122021" y="1483568"/>
                </a:cubicBezTo>
                <a:cubicBezTo>
                  <a:pt x="114351" y="1494306"/>
                  <a:pt x="100437" y="1500025"/>
                  <a:pt x="94029" y="1511560"/>
                </a:cubicBezTo>
                <a:cubicBezTo>
                  <a:pt x="84476" y="1528755"/>
                  <a:pt x="81588" y="1548882"/>
                  <a:pt x="75368" y="1567543"/>
                </a:cubicBezTo>
                <a:cubicBezTo>
                  <a:pt x="64071" y="1601436"/>
                  <a:pt x="56203" y="1595535"/>
                  <a:pt x="84699" y="159553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" name="Picture 11" descr="http://upload.wikimedia.org/wikipedia/commons/thumb/0/0e/Benzo%28a%29pyrene_metabolism.svg/540px-Benzo%28a%29pyrene_metabolism.svg.png">
            <a:extLst>
              <a:ext uri="{FF2B5EF4-FFF2-40B4-BE49-F238E27FC236}">
                <a16:creationId xmlns:a16="http://schemas.microsoft.com/office/drawing/2014/main" id="{E62D193C-1662-45AD-8A1A-88B699A73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1" b="58334"/>
          <a:stretch>
            <a:fillRect/>
          </a:stretch>
        </p:blipFill>
        <p:spPr bwMode="auto">
          <a:xfrm>
            <a:off x="7206462" y="2159592"/>
            <a:ext cx="864095" cy="64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B52061EA-D600-4FC6-8F23-3B4FAF500242}"/>
              </a:ext>
            </a:extLst>
          </p:cNvPr>
          <p:cNvSpPr/>
          <p:nvPr/>
        </p:nvSpPr>
        <p:spPr>
          <a:xfrm>
            <a:off x="7834408" y="4708099"/>
            <a:ext cx="347699" cy="1356259"/>
          </a:xfrm>
          <a:custGeom>
            <a:avLst/>
            <a:gdLst>
              <a:gd name="connsiteX0" fmla="*/ 196666 w 252654"/>
              <a:gd name="connsiteY0" fmla="*/ 0 h 1595928"/>
              <a:gd name="connsiteX1" fmla="*/ 243319 w 252654"/>
              <a:gd name="connsiteY1" fmla="*/ 83976 h 1595928"/>
              <a:gd name="connsiteX2" fmla="*/ 252650 w 252654"/>
              <a:gd name="connsiteY2" fmla="*/ 111968 h 1595928"/>
              <a:gd name="connsiteX3" fmla="*/ 243319 w 252654"/>
              <a:gd name="connsiteY3" fmla="*/ 233266 h 1595928"/>
              <a:gd name="connsiteX4" fmla="*/ 215327 w 252654"/>
              <a:gd name="connsiteY4" fmla="*/ 261258 h 1595928"/>
              <a:gd name="connsiteX5" fmla="*/ 168674 w 252654"/>
              <a:gd name="connsiteY5" fmla="*/ 289249 h 1595928"/>
              <a:gd name="connsiteX6" fmla="*/ 47376 w 252654"/>
              <a:gd name="connsiteY6" fmla="*/ 335903 h 1595928"/>
              <a:gd name="connsiteX7" fmla="*/ 723 w 252654"/>
              <a:gd name="connsiteY7" fmla="*/ 391886 h 1595928"/>
              <a:gd name="connsiteX8" fmla="*/ 10054 w 252654"/>
              <a:gd name="connsiteY8" fmla="*/ 447870 h 1595928"/>
              <a:gd name="connsiteX9" fmla="*/ 47376 w 252654"/>
              <a:gd name="connsiteY9" fmla="*/ 475862 h 1595928"/>
              <a:gd name="connsiteX10" fmla="*/ 150013 w 252654"/>
              <a:gd name="connsiteY10" fmla="*/ 503854 h 1595928"/>
              <a:gd name="connsiteX11" fmla="*/ 140683 w 252654"/>
              <a:gd name="connsiteY11" fmla="*/ 531845 h 1595928"/>
              <a:gd name="connsiteX12" fmla="*/ 94029 w 252654"/>
              <a:gd name="connsiteY12" fmla="*/ 578498 h 1595928"/>
              <a:gd name="connsiteX13" fmla="*/ 84699 w 252654"/>
              <a:gd name="connsiteY13" fmla="*/ 615821 h 1595928"/>
              <a:gd name="connsiteX14" fmla="*/ 112691 w 252654"/>
              <a:gd name="connsiteY14" fmla="*/ 709127 h 1595928"/>
              <a:gd name="connsiteX15" fmla="*/ 168674 w 252654"/>
              <a:gd name="connsiteY15" fmla="*/ 765111 h 1595928"/>
              <a:gd name="connsiteX16" fmla="*/ 215327 w 252654"/>
              <a:gd name="connsiteY16" fmla="*/ 774441 h 1595928"/>
              <a:gd name="connsiteX17" fmla="*/ 131352 w 252654"/>
              <a:gd name="connsiteY17" fmla="*/ 821094 h 1595928"/>
              <a:gd name="connsiteX18" fmla="*/ 56707 w 252654"/>
              <a:gd name="connsiteY18" fmla="*/ 867747 h 1595928"/>
              <a:gd name="connsiteX19" fmla="*/ 56707 w 252654"/>
              <a:gd name="connsiteY19" fmla="*/ 961054 h 1595928"/>
              <a:gd name="connsiteX20" fmla="*/ 103360 w 252654"/>
              <a:gd name="connsiteY20" fmla="*/ 989045 h 1595928"/>
              <a:gd name="connsiteX21" fmla="*/ 122021 w 252654"/>
              <a:gd name="connsiteY21" fmla="*/ 1007707 h 1595928"/>
              <a:gd name="connsiteX22" fmla="*/ 196666 w 252654"/>
              <a:gd name="connsiteY22" fmla="*/ 1026368 h 1595928"/>
              <a:gd name="connsiteX23" fmla="*/ 159344 w 252654"/>
              <a:gd name="connsiteY23" fmla="*/ 1045029 h 1595928"/>
              <a:gd name="connsiteX24" fmla="*/ 94029 w 252654"/>
              <a:gd name="connsiteY24" fmla="*/ 1091682 h 1595928"/>
              <a:gd name="connsiteX25" fmla="*/ 84699 w 252654"/>
              <a:gd name="connsiteY25" fmla="*/ 1119674 h 1595928"/>
              <a:gd name="connsiteX26" fmla="*/ 56707 w 252654"/>
              <a:gd name="connsiteY26" fmla="*/ 1166327 h 1595928"/>
              <a:gd name="connsiteX27" fmla="*/ 38046 w 252654"/>
              <a:gd name="connsiteY27" fmla="*/ 1203649 h 1595928"/>
              <a:gd name="connsiteX28" fmla="*/ 47376 w 252654"/>
              <a:gd name="connsiteY28" fmla="*/ 1259633 h 1595928"/>
              <a:gd name="connsiteX29" fmla="*/ 66038 w 252654"/>
              <a:gd name="connsiteY29" fmla="*/ 1278294 h 1595928"/>
              <a:gd name="connsiteX30" fmla="*/ 122021 w 252654"/>
              <a:gd name="connsiteY30" fmla="*/ 1315617 h 1595928"/>
              <a:gd name="connsiteX31" fmla="*/ 168674 w 252654"/>
              <a:gd name="connsiteY31" fmla="*/ 1362270 h 1595928"/>
              <a:gd name="connsiteX32" fmla="*/ 168674 w 252654"/>
              <a:gd name="connsiteY32" fmla="*/ 1427584 h 1595928"/>
              <a:gd name="connsiteX33" fmla="*/ 140683 w 252654"/>
              <a:gd name="connsiteY33" fmla="*/ 1446245 h 1595928"/>
              <a:gd name="connsiteX34" fmla="*/ 122021 w 252654"/>
              <a:gd name="connsiteY34" fmla="*/ 1483568 h 1595928"/>
              <a:gd name="connsiteX35" fmla="*/ 94029 w 252654"/>
              <a:gd name="connsiteY35" fmla="*/ 1511560 h 1595928"/>
              <a:gd name="connsiteX36" fmla="*/ 75368 w 252654"/>
              <a:gd name="connsiteY36" fmla="*/ 1567543 h 1595928"/>
              <a:gd name="connsiteX37" fmla="*/ 84699 w 252654"/>
              <a:gd name="connsiteY37" fmla="*/ 1595535 h 159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2654" h="1595928">
                <a:moveTo>
                  <a:pt x="196666" y="0"/>
                </a:moveTo>
                <a:cubicBezTo>
                  <a:pt x="212217" y="27992"/>
                  <a:pt x="228998" y="55335"/>
                  <a:pt x="243319" y="83976"/>
                </a:cubicBezTo>
                <a:cubicBezTo>
                  <a:pt x="247718" y="92773"/>
                  <a:pt x="252650" y="102133"/>
                  <a:pt x="252650" y="111968"/>
                </a:cubicBezTo>
                <a:cubicBezTo>
                  <a:pt x="252650" y="152520"/>
                  <a:pt x="253154" y="193925"/>
                  <a:pt x="243319" y="233266"/>
                </a:cubicBezTo>
                <a:cubicBezTo>
                  <a:pt x="240119" y="246068"/>
                  <a:pt x="225883" y="253341"/>
                  <a:pt x="215327" y="261258"/>
                </a:cubicBezTo>
                <a:cubicBezTo>
                  <a:pt x="200819" y="272139"/>
                  <a:pt x="185108" y="281580"/>
                  <a:pt x="168674" y="289249"/>
                </a:cubicBezTo>
                <a:cubicBezTo>
                  <a:pt x="117454" y="313152"/>
                  <a:pt x="92109" y="320992"/>
                  <a:pt x="47376" y="335903"/>
                </a:cubicBezTo>
                <a:cubicBezTo>
                  <a:pt x="40116" y="343163"/>
                  <a:pt x="2347" y="377273"/>
                  <a:pt x="723" y="391886"/>
                </a:cubicBezTo>
                <a:cubicBezTo>
                  <a:pt x="-1366" y="410689"/>
                  <a:pt x="866" y="431332"/>
                  <a:pt x="10054" y="447870"/>
                </a:cubicBezTo>
                <a:cubicBezTo>
                  <a:pt x="17606" y="461464"/>
                  <a:pt x="33782" y="468310"/>
                  <a:pt x="47376" y="475862"/>
                </a:cubicBezTo>
                <a:cubicBezTo>
                  <a:pt x="85906" y="497268"/>
                  <a:pt x="106525" y="496606"/>
                  <a:pt x="150013" y="503854"/>
                </a:cubicBezTo>
                <a:cubicBezTo>
                  <a:pt x="146903" y="513184"/>
                  <a:pt x="146584" y="523977"/>
                  <a:pt x="140683" y="531845"/>
                </a:cubicBezTo>
                <a:cubicBezTo>
                  <a:pt x="127487" y="549439"/>
                  <a:pt x="94029" y="578498"/>
                  <a:pt x="94029" y="578498"/>
                </a:cubicBezTo>
                <a:cubicBezTo>
                  <a:pt x="90919" y="590939"/>
                  <a:pt x="84699" y="602997"/>
                  <a:pt x="84699" y="615821"/>
                </a:cubicBezTo>
                <a:cubicBezTo>
                  <a:pt x="84699" y="643340"/>
                  <a:pt x="94109" y="685899"/>
                  <a:pt x="112691" y="709127"/>
                </a:cubicBezTo>
                <a:cubicBezTo>
                  <a:pt x="129177" y="729735"/>
                  <a:pt x="142796" y="759936"/>
                  <a:pt x="168674" y="765111"/>
                </a:cubicBezTo>
                <a:lnTo>
                  <a:pt x="215327" y="774441"/>
                </a:lnTo>
                <a:cubicBezTo>
                  <a:pt x="187335" y="789992"/>
                  <a:pt x="159993" y="806773"/>
                  <a:pt x="131352" y="821094"/>
                </a:cubicBezTo>
                <a:cubicBezTo>
                  <a:pt x="60667" y="856437"/>
                  <a:pt x="105824" y="818632"/>
                  <a:pt x="56707" y="867747"/>
                </a:cubicBezTo>
                <a:cubicBezTo>
                  <a:pt x="45901" y="900164"/>
                  <a:pt x="33731" y="922762"/>
                  <a:pt x="56707" y="961054"/>
                </a:cubicBezTo>
                <a:cubicBezTo>
                  <a:pt x="66038" y="976605"/>
                  <a:pt x="88603" y="978504"/>
                  <a:pt x="103360" y="989045"/>
                </a:cubicBezTo>
                <a:cubicBezTo>
                  <a:pt x="110518" y="994158"/>
                  <a:pt x="114478" y="1003181"/>
                  <a:pt x="122021" y="1007707"/>
                </a:cubicBezTo>
                <a:cubicBezTo>
                  <a:pt x="136363" y="1016313"/>
                  <a:pt x="186638" y="1024362"/>
                  <a:pt x="196666" y="1026368"/>
                </a:cubicBezTo>
                <a:cubicBezTo>
                  <a:pt x="184225" y="1032588"/>
                  <a:pt x="171420" y="1038128"/>
                  <a:pt x="159344" y="1045029"/>
                </a:cubicBezTo>
                <a:cubicBezTo>
                  <a:pt x="140241" y="1055945"/>
                  <a:pt x="110052" y="1079665"/>
                  <a:pt x="94029" y="1091682"/>
                </a:cubicBezTo>
                <a:cubicBezTo>
                  <a:pt x="90919" y="1101013"/>
                  <a:pt x="89097" y="1110877"/>
                  <a:pt x="84699" y="1119674"/>
                </a:cubicBezTo>
                <a:cubicBezTo>
                  <a:pt x="76589" y="1135895"/>
                  <a:pt x="65514" y="1150474"/>
                  <a:pt x="56707" y="1166327"/>
                </a:cubicBezTo>
                <a:cubicBezTo>
                  <a:pt x="49952" y="1178486"/>
                  <a:pt x="44266" y="1191208"/>
                  <a:pt x="38046" y="1203649"/>
                </a:cubicBezTo>
                <a:cubicBezTo>
                  <a:pt x="41156" y="1222310"/>
                  <a:pt x="40733" y="1241919"/>
                  <a:pt x="47376" y="1259633"/>
                </a:cubicBezTo>
                <a:cubicBezTo>
                  <a:pt x="50465" y="1267870"/>
                  <a:pt x="59000" y="1273016"/>
                  <a:pt x="66038" y="1278294"/>
                </a:cubicBezTo>
                <a:cubicBezTo>
                  <a:pt x="83980" y="1291751"/>
                  <a:pt x="106162" y="1299758"/>
                  <a:pt x="122021" y="1315617"/>
                </a:cubicBezTo>
                <a:lnTo>
                  <a:pt x="168674" y="1362270"/>
                </a:lnTo>
                <a:cubicBezTo>
                  <a:pt x="177068" y="1387452"/>
                  <a:pt x="186899" y="1400246"/>
                  <a:pt x="168674" y="1427584"/>
                </a:cubicBezTo>
                <a:cubicBezTo>
                  <a:pt x="162454" y="1436914"/>
                  <a:pt x="150013" y="1440025"/>
                  <a:pt x="140683" y="1446245"/>
                </a:cubicBezTo>
                <a:cubicBezTo>
                  <a:pt x="134462" y="1458686"/>
                  <a:pt x="130106" y="1472249"/>
                  <a:pt x="122021" y="1483568"/>
                </a:cubicBezTo>
                <a:cubicBezTo>
                  <a:pt x="114351" y="1494306"/>
                  <a:pt x="100437" y="1500025"/>
                  <a:pt x="94029" y="1511560"/>
                </a:cubicBezTo>
                <a:cubicBezTo>
                  <a:pt x="84476" y="1528755"/>
                  <a:pt x="81588" y="1548882"/>
                  <a:pt x="75368" y="1567543"/>
                </a:cubicBezTo>
                <a:cubicBezTo>
                  <a:pt x="64071" y="1601436"/>
                  <a:pt x="56203" y="1595535"/>
                  <a:pt x="84699" y="159553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AutoShape 2" descr="Intestinal Bioavailability and Biotransformation of 3-Hydroxybenzo(a)pyrene  in an Isolated Perfused Preparation from Channel Catfish, Ictalurus  punctatus | Drug Metabolism &amp; Disposition">
            <a:extLst>
              <a:ext uri="{FF2B5EF4-FFF2-40B4-BE49-F238E27FC236}">
                <a16:creationId xmlns:a16="http://schemas.microsoft.com/office/drawing/2014/main" id="{D1C8BD68-4CF7-4589-B492-F698AEF47C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7416A765-0BA9-44F1-9DE8-F316CC8A4E4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8669" y="4081331"/>
            <a:ext cx="1099348" cy="652699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2CC654F6-FD76-4050-A78B-484699ACBA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5972" y="5928533"/>
            <a:ext cx="1099348" cy="65269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7743114C-CA7F-4348-8D5F-9318EE7EE2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6908" y="3097444"/>
            <a:ext cx="1099348" cy="6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1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PINOCYTOSIS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transport of larger molecules via endocytosis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e.g. entry of airborne toxicants with dust particles (&lt; 1 </a:t>
            </a:r>
            <a:r>
              <a:rPr lang="en-US" altLang="en-US" sz="20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000">
                <a:solidFill>
                  <a:schemeClr val="tx1"/>
                </a:solidFill>
              </a:rPr>
              <a:t>m) into alveolar cells, entry of asbestos fibers into </a:t>
            </a:r>
            <a:r>
              <a:rPr lang="en-US" altLang="cs-CZ" sz="2000">
                <a:solidFill>
                  <a:schemeClr val="tx1"/>
                </a:solidFill>
              </a:rPr>
              <a:t>alveolar macrophages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uptake of compounds into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2990850"/>
            <a:ext cx="34163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1268413"/>
            <a:ext cx="86106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Transport in animals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blood, lymph, haemolymph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transport of </a:t>
            </a:r>
            <a:r>
              <a:rPr lang="en-US" altLang="en-US" sz="2000" b="1">
                <a:solidFill>
                  <a:srgbClr val="0070C0"/>
                </a:solidFill>
              </a:rPr>
              <a:t>dissolved </a:t>
            </a:r>
            <a:r>
              <a:rPr lang="en-US" altLang="en-US" sz="2000">
                <a:solidFill>
                  <a:schemeClr val="tx1"/>
                </a:solidFill>
              </a:rPr>
              <a:t>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transport </a:t>
            </a:r>
            <a:r>
              <a:rPr lang="en-US" altLang="en-US" sz="2000" b="1">
                <a:solidFill>
                  <a:srgbClr val="0070C0"/>
                </a:solidFill>
              </a:rPr>
              <a:t>after binding </a:t>
            </a:r>
            <a:r>
              <a:rPr lang="en-US" altLang="en-US" sz="2000">
                <a:solidFill>
                  <a:schemeClr val="tx1"/>
                </a:solidFill>
              </a:rPr>
              <a:t>to proteins (</a:t>
            </a:r>
            <a:r>
              <a:rPr lang="en-US" altLang="en-US" sz="2000" i="1">
                <a:solidFill>
                  <a:schemeClr val="tx1"/>
                </a:solidFill>
              </a:rPr>
              <a:t>albumin, specific proteins</a:t>
            </a:r>
            <a:r>
              <a:rPr lang="en-US" altLang="en-US" sz="2000">
                <a:solidFill>
                  <a:schemeClr val="tx1"/>
                </a:solidFill>
              </a:rPr>
              <a:t>)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en-US" altLang="en-US" sz="1800" i="1">
                <a:solidFill>
                  <a:schemeClr val="tx1"/>
                </a:solidFill>
              </a:rPr>
              <a:t>	! Many organic (nonpolar) compounds can be bound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TOXICOKINETICS 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3300"/>
                </a:solidFill>
              </a:rPr>
              <a:t>- transport of compounds in the organism -</a:t>
            </a:r>
            <a:endParaRPr lang="en-US" altLang="en-US" sz="3000">
              <a:solidFill>
                <a:srgbClr val="FF3300"/>
              </a:solidFill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52"/>
          <a:stretch>
            <a:fillRect/>
          </a:stretch>
        </p:blipFill>
        <p:spPr bwMode="auto">
          <a:xfrm>
            <a:off x="388938" y="2997200"/>
            <a:ext cx="33909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97"/>
          <a:stretch>
            <a:fillRect/>
          </a:stretch>
        </p:blipFill>
        <p:spPr bwMode="auto">
          <a:xfrm>
            <a:off x="3935413" y="3327400"/>
            <a:ext cx="5100637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Transport in plants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water stream in xylem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>
                <a:solidFill>
                  <a:schemeClr val="tx1"/>
                </a:solidFill>
              </a:rPr>
              <a:t> plasmodesms in phloem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i="1">
                <a:solidFill>
                  <a:schemeClr val="tx1"/>
                </a:solidFill>
              </a:rPr>
              <a:t>processes dependent on</a:t>
            </a:r>
            <a:br>
              <a:rPr lang="en-US" altLang="en-US" sz="2000" i="1">
                <a:solidFill>
                  <a:schemeClr val="tx1"/>
                </a:solidFill>
              </a:rPr>
            </a:br>
            <a:r>
              <a:rPr lang="en-US" altLang="en-US" sz="2000" i="1">
                <a:solidFill>
                  <a:schemeClr val="tx1"/>
                </a:solidFill>
              </a:rPr>
              <a:t>environmental conditions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</a:rPr>
              <a:t>(t, humidity, light...)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TOXICOKINETICS 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3300"/>
                </a:solidFill>
              </a:rPr>
              <a:t>- transport of compounds in the organism -</a:t>
            </a:r>
            <a:endParaRPr lang="en-US" altLang="en-US" sz="3000">
              <a:solidFill>
                <a:srgbClr val="FF3300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1697038"/>
            <a:ext cx="47212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4800" y="1557338"/>
            <a:ext cx="8610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Affinity to different tissues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affinity is determined by chemical properties -&gt; </a:t>
            </a:r>
            <a:r>
              <a:rPr lang="en-US" altLang="en-US" sz="1800" b="1">
                <a:solidFill>
                  <a:schemeClr val="tx2"/>
                </a:solidFill>
              </a:rPr>
              <a:t>target tissues - bioconcentration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en-US" altLang="en-US" sz="1500">
                <a:solidFill>
                  <a:schemeClr val="tx1"/>
                </a:solidFill>
              </a:rPr>
              <a:t>seashells - Cd/Pb - gonads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	mammals Cd – brain/bones, Pb – kidneys/bones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	Hg – in mammals: kidneys &gt; liver &gt; spleen &gt; gut &gt; heart...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	lipophilic compounds -&gt; fatty tissues (</a:t>
            </a:r>
            <a:r>
              <a:rPr lang="en-US" altLang="en-US" sz="1500" i="1">
                <a:solidFill>
                  <a:schemeClr val="tx1"/>
                </a:solidFill>
              </a:rPr>
              <a:t>liver, brain</a:t>
            </a:r>
            <a:r>
              <a:rPr lang="en-US" altLang="en-US" sz="1500">
                <a:solidFill>
                  <a:schemeClr val="tx1"/>
                </a:solidFill>
              </a:rPr>
              <a:t>)</a:t>
            </a:r>
            <a:endParaRPr lang="en-US" altLang="en-US" sz="1500" u="sng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TOXICOKINETICS 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3300"/>
                </a:solidFill>
              </a:rPr>
              <a:t>- Distribution of compounds in the organism -</a:t>
            </a:r>
            <a:endParaRPr lang="en-US" altLang="en-US" sz="3000">
              <a:solidFill>
                <a:srgbClr val="FF3300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381375"/>
            <a:ext cx="4635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>
                <a:solidFill>
                  <a:srgbClr val="FF3300"/>
                </a:solidFill>
              </a:rPr>
              <a:t>Example – metals in tissues of fish: Nové Mlýny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500">
                <a:solidFill>
                  <a:schemeClr val="tx1"/>
                </a:solidFill>
              </a:rPr>
              <a:t>(Kenšová et al. ACTA VET. BRNO 2010, 79: 335-345)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7" t="23250" r="20586" b="15569"/>
          <a:stretch>
            <a:fillRect/>
          </a:stretch>
        </p:blipFill>
        <p:spPr bwMode="auto">
          <a:xfrm>
            <a:off x="323850" y="1341438"/>
            <a:ext cx="417671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21454" r="18454" b="12595"/>
          <a:stretch>
            <a:fillRect/>
          </a:stretch>
        </p:blipFill>
        <p:spPr bwMode="auto">
          <a:xfrm>
            <a:off x="4500563" y="1341438"/>
            <a:ext cx="4254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23422" r="16794" b="9641"/>
          <a:stretch>
            <a:fillRect/>
          </a:stretch>
        </p:blipFill>
        <p:spPr bwMode="auto">
          <a:xfrm>
            <a:off x="395288" y="4076700"/>
            <a:ext cx="4105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t="23422" r="20668" b="10626"/>
          <a:stretch>
            <a:fillRect/>
          </a:stretch>
        </p:blipFill>
        <p:spPr bwMode="auto">
          <a:xfrm>
            <a:off x="4572000" y="4076700"/>
            <a:ext cx="417671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04800" y="2492896"/>
            <a:ext cx="8610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 dirty="0">
                <a:solidFill>
                  <a:schemeClr val="tx1"/>
                </a:solidFill>
              </a:rPr>
              <a:t>Transformation of xenobiotics in organisms</a:t>
            </a: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all organisms have </a:t>
            </a:r>
            <a:r>
              <a:rPr lang="en-US" altLang="en-US" sz="2000" b="1" dirty="0">
                <a:solidFill>
                  <a:schemeClr val="tx2"/>
                </a:solidFill>
              </a:rPr>
              <a:t>genetically fixed old conservative systems</a:t>
            </a:r>
            <a:r>
              <a:rPr lang="en-US" altLang="en-US" sz="2000" dirty="0">
                <a:solidFill>
                  <a:schemeClr val="tx1"/>
                </a:solidFill>
              </a:rPr>
              <a:t> for transformation of xenobiotics: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in the past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transformation of biotoxins (</a:t>
            </a:r>
            <a:r>
              <a:rPr lang="en-US" altLang="en-US" sz="2000" dirty="0" err="1">
                <a:solidFill>
                  <a:schemeClr val="tx1"/>
                </a:solidFill>
              </a:rPr>
              <a:t>moulds</a:t>
            </a:r>
            <a:r>
              <a:rPr lang="en-US" altLang="en-US" sz="2000" dirty="0">
                <a:solidFill>
                  <a:schemeClr val="tx1"/>
                </a:solidFill>
              </a:rPr>
              <a:t>, plants, bacteria...)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combustion products (PAHs)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00" b="1">
                <a:solidFill>
                  <a:srgbClr val="FF3300"/>
                </a:solidFill>
              </a:rPr>
              <a:t>TOXICOKINETICS 3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00" b="1">
                <a:solidFill>
                  <a:srgbClr val="FF3300"/>
                </a:solidFill>
              </a:rPr>
              <a:t>- transformation of compounds in the organism -</a:t>
            </a:r>
            <a:endParaRPr lang="en-US" altLang="en-US" sz="35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Take home messages of this lecture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04800" y="1597025"/>
            <a:ext cx="86106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What </a:t>
            </a:r>
            <a:r>
              <a:rPr lang="en-US" altLang="en-US" sz="2200" b="1" dirty="0">
                <a:solidFill>
                  <a:srgbClr val="FF0000"/>
                </a:solidFill>
              </a:rPr>
              <a:t>processes</a:t>
            </a:r>
            <a:r>
              <a:rPr lang="en-US" altLang="en-US" sz="2200" dirty="0">
                <a:solidFill>
                  <a:schemeClr val="tx1"/>
                </a:solidFill>
              </a:rPr>
              <a:t> can a chemical compound undergo </a:t>
            </a:r>
            <a:r>
              <a:rPr lang="en-US" altLang="en-US" sz="2200" b="1" dirty="0">
                <a:solidFill>
                  <a:srgbClr val="FF0000"/>
                </a:solidFill>
              </a:rPr>
              <a:t>inside </a:t>
            </a:r>
            <a:r>
              <a:rPr lang="cs-CZ" altLang="en-US" sz="2200" b="1" dirty="0">
                <a:solidFill>
                  <a:srgbClr val="FF0000"/>
                </a:solidFill>
              </a:rPr>
              <a:t>the </a:t>
            </a:r>
            <a:r>
              <a:rPr lang="en-US" altLang="en-US" sz="2200" b="1" dirty="0">
                <a:solidFill>
                  <a:srgbClr val="FF0000"/>
                </a:solidFill>
              </a:rPr>
              <a:t>ORGANISM</a:t>
            </a:r>
            <a:r>
              <a:rPr lang="en-US" altLang="en-US" sz="2200" dirty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What is TOXICOKINETICS and what processes does it describe?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200" dirty="0">
                <a:solidFill>
                  <a:schemeClr val="tx1"/>
                </a:solidFill>
              </a:rPr>
              <a:t> </a:t>
            </a:r>
            <a:r>
              <a:rPr lang="cs-CZ" altLang="en-US" sz="2200" b="1" dirty="0">
                <a:solidFill>
                  <a:schemeClr val="tx2"/>
                </a:solidFill>
              </a:rPr>
              <a:t>ADME</a:t>
            </a:r>
          </a:p>
          <a:p>
            <a:pPr lvl="2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Absorption - Uptake </a:t>
            </a:r>
          </a:p>
          <a:p>
            <a:pPr lvl="2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Distribution</a:t>
            </a:r>
          </a:p>
          <a:p>
            <a:pPr lvl="2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Metabolism (transformations)</a:t>
            </a:r>
          </a:p>
          <a:p>
            <a:pPr lvl="2">
              <a:spcBef>
                <a:spcPct val="0"/>
              </a:spcBef>
              <a:buClrTx/>
            </a:pPr>
            <a:r>
              <a:rPr lang="cs-CZ" altLang="en-US" sz="1800" dirty="0">
                <a:solidFill>
                  <a:schemeClr val="tx1"/>
                </a:solidFill>
              </a:rPr>
              <a:t>Excretion</a:t>
            </a:r>
            <a:endParaRPr lang="en-US" alt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1124744"/>
            <a:ext cx="861060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u="sng" dirty="0">
                <a:solidFill>
                  <a:schemeClr val="tx2"/>
                </a:solidFill>
              </a:rPr>
              <a:t>Basic detoxification strategy</a:t>
            </a:r>
            <a:endParaRPr lang="en-US" altLang="en-US" sz="22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- </a:t>
            </a:r>
            <a:r>
              <a:rPr lang="cs-CZ" altLang="en-US" sz="2000" b="1" dirty="0">
                <a:solidFill>
                  <a:schemeClr val="tx2"/>
                </a:solidFill>
              </a:rPr>
              <a:t>Removal </a:t>
            </a:r>
            <a:r>
              <a:rPr lang="en-US" altLang="en-US" sz="2000" b="1" dirty="0">
                <a:solidFill>
                  <a:schemeClr val="tx2"/>
                </a:solidFill>
              </a:rPr>
              <a:t>from the organism = exposure limitation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</a:t>
            </a:r>
            <a:r>
              <a:rPr lang="cs-CZ" altLang="en-US" sz="2000" dirty="0">
                <a:solidFill>
                  <a:schemeClr val="tx1"/>
                </a:solidFill>
              </a:rPr>
              <a:t>M</a:t>
            </a:r>
            <a:r>
              <a:rPr lang="en-US" altLang="en-US" sz="2000" dirty="0" err="1">
                <a:solidFill>
                  <a:schemeClr val="tx1"/>
                </a:solidFill>
              </a:rPr>
              <a:t>ost</a:t>
            </a:r>
            <a:r>
              <a:rPr lang="en-US" altLang="en-US" sz="2000" dirty="0">
                <a:solidFill>
                  <a:schemeClr val="tx1"/>
                </a:solidFill>
              </a:rPr>
              <a:t> excretion organs: aqueous solutions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cs-CZ" altLang="en-US" sz="2000" dirty="0">
                <a:solidFill>
                  <a:schemeClr val="tx1"/>
                </a:solidFill>
              </a:rPr>
              <a:t> 	:</a:t>
            </a:r>
            <a:r>
              <a:rPr lang="en-US" altLang="en-US" sz="2000" dirty="0">
                <a:solidFill>
                  <a:schemeClr val="tx1"/>
                </a:solidFill>
              </a:rPr>
              <a:t>transformation = </a:t>
            </a:r>
            <a:r>
              <a:rPr lang="cs-CZ" altLang="en-US" sz="2000" dirty="0">
                <a:solidFill>
                  <a:schemeClr val="tx1"/>
                </a:solidFill>
              </a:rPr>
              <a:t>increasing </a:t>
            </a:r>
            <a:r>
              <a:rPr lang="en-US" altLang="en-US" sz="2000" dirty="0">
                <a:solidFill>
                  <a:schemeClr val="tx1"/>
                </a:solidFill>
              </a:rPr>
              <a:t>water solubility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-</a:t>
            </a:r>
            <a:r>
              <a:rPr lang="en-US" altLang="en-US" sz="2000" dirty="0">
                <a:solidFill>
                  <a:schemeClr val="tx1"/>
                </a:solidFill>
              </a:rPr>
              <a:t> production of more polar, less hydrophobic </a:t>
            </a:r>
            <a:r>
              <a:rPr lang="cs-CZ" altLang="en-US" sz="2000" dirty="0">
                <a:solidFill>
                  <a:schemeClr val="tx1"/>
                </a:solidFill>
              </a:rPr>
              <a:t>(</a:t>
            </a:r>
            <a:r>
              <a:rPr lang="en-US" altLang="en-US" sz="2000" dirty="0">
                <a:solidFill>
                  <a:schemeClr val="tx1"/>
                </a:solidFill>
              </a:rPr>
              <a:t>more hydrophilic</a:t>
            </a:r>
            <a:r>
              <a:rPr lang="cs-CZ" altLang="en-US" sz="2000" dirty="0">
                <a:solidFill>
                  <a:schemeClr val="tx1"/>
                </a:solidFill>
              </a:rPr>
              <a:t>)</a:t>
            </a:r>
            <a:r>
              <a:rPr lang="en-US" altLang="en-US" sz="2000" dirty="0">
                <a:solidFill>
                  <a:schemeClr val="tx1"/>
                </a:solidFill>
              </a:rPr>
              <a:t> products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</a:t>
            </a:r>
            <a:r>
              <a:rPr lang="cs-CZ" altLang="en-US" sz="2000" dirty="0" err="1">
                <a:solidFill>
                  <a:schemeClr val="tx2"/>
                </a:solidFill>
              </a:rPr>
              <a:t>Two</a:t>
            </a:r>
            <a:r>
              <a:rPr lang="cs-CZ" altLang="en-US" sz="2000" dirty="0">
                <a:solidFill>
                  <a:schemeClr val="tx2"/>
                </a:solidFill>
              </a:rPr>
              <a:t> (</a:t>
            </a:r>
            <a:r>
              <a:rPr lang="en-US" altLang="en-US" sz="2000" b="1" dirty="0">
                <a:solidFill>
                  <a:schemeClr val="tx2"/>
                </a:solidFill>
              </a:rPr>
              <a:t>2</a:t>
            </a:r>
            <a:r>
              <a:rPr lang="cs-CZ" altLang="en-US" sz="2000" dirty="0">
                <a:solidFill>
                  <a:schemeClr val="tx2"/>
                </a:solidFill>
              </a:rPr>
              <a:t>)</a:t>
            </a:r>
            <a:r>
              <a:rPr lang="cs-CZ" altLang="en-US" sz="2000" b="1" dirty="0">
                <a:solidFill>
                  <a:schemeClr val="tx2"/>
                </a:solidFill>
              </a:rPr>
              <a:t> </a:t>
            </a:r>
            <a:r>
              <a:rPr lang="cs-CZ" altLang="en-US" sz="2000" i="1" dirty="0">
                <a:solidFill>
                  <a:schemeClr val="tx2"/>
                </a:solidFill>
              </a:rPr>
              <a:t>… </a:t>
            </a:r>
            <a:r>
              <a:rPr lang="cs-CZ" altLang="en-US" sz="2000" i="1" dirty="0" err="1">
                <a:solidFill>
                  <a:schemeClr val="tx2"/>
                </a:solidFill>
              </a:rPr>
              <a:t>or</a:t>
            </a:r>
            <a:r>
              <a:rPr lang="cs-CZ" altLang="en-US" sz="2000" i="1" dirty="0">
                <a:solidFill>
                  <a:schemeClr val="tx2"/>
                </a:solidFill>
              </a:rPr>
              <a:t> 3 </a:t>
            </a:r>
            <a:r>
              <a:rPr lang="cs-CZ" altLang="en-US" sz="2000" i="1" dirty="0" err="1">
                <a:solidFill>
                  <a:schemeClr val="tx2"/>
                </a:solidFill>
              </a:rPr>
              <a:t>with</a:t>
            </a:r>
            <a:r>
              <a:rPr lang="cs-CZ" altLang="en-US" sz="2000" i="1" dirty="0">
                <a:solidFill>
                  <a:schemeClr val="tx2"/>
                </a:solidFill>
              </a:rPr>
              <a:t> </a:t>
            </a:r>
            <a:r>
              <a:rPr lang="cs-CZ" altLang="en-US" sz="2000" i="1" dirty="0" err="1">
                <a:solidFill>
                  <a:schemeClr val="tx2"/>
                </a:solidFill>
              </a:rPr>
              <a:t>elimination</a:t>
            </a:r>
            <a:r>
              <a:rPr lang="cs-CZ" altLang="en-US" sz="2000" i="1" dirty="0">
                <a:solidFill>
                  <a:schemeClr val="tx2"/>
                </a:solidFill>
              </a:rPr>
              <a:t> … </a:t>
            </a:r>
            <a:r>
              <a:rPr lang="en-US" altLang="en-US" sz="2000" b="1" dirty="0">
                <a:solidFill>
                  <a:schemeClr val="tx2"/>
                </a:solidFill>
              </a:rPr>
              <a:t>main phases of detoxification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well examined in animals (</a:t>
            </a:r>
            <a:r>
              <a:rPr lang="en-US" altLang="en-US" sz="2000" i="1" dirty="0">
                <a:solidFill>
                  <a:schemeClr val="tx1"/>
                </a:solidFill>
              </a:rPr>
              <a:t>mammals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Note:  in vertebrates (esp. mammals – warm-blooded = higher speed of reactions)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&gt;&gt; detoxication more active than in fish or invertebrates </a:t>
            </a:r>
            <a:br>
              <a:rPr lang="en-US" altLang="en-US" sz="1800" dirty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(</a:t>
            </a:r>
            <a:r>
              <a:rPr lang="en-US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altLang="en-US" sz="1800" dirty="0">
                <a:solidFill>
                  <a:schemeClr val="tx1"/>
                </a:solidFill>
              </a:rPr>
              <a:t>bivalves accumulate PAHs  x mammals less: oxidation/excretion)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dirty="0">
                <a:solidFill>
                  <a:schemeClr val="tx1"/>
                </a:solidFill>
              </a:rPr>
              <a:t>I</a:t>
            </a:r>
            <a:r>
              <a:rPr lang="en-US" altLang="en-US" sz="1600" dirty="0">
                <a:solidFill>
                  <a:schemeClr val="tx1"/>
                </a:solidFill>
              </a:rPr>
              <a:t>n plants – transformation with oxidative enzymes: cytochrome oxidase, phenol oxidase, peroxidase, ascorbate oxidase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33375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- transformation of compounds in the organism -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04800" y="115888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TOXICOKINETICS</a:t>
            </a:r>
            <a:r>
              <a:rPr lang="en-GB" altLang="en-US" sz="2400" b="1">
                <a:solidFill>
                  <a:srgbClr val="FF3300"/>
                </a:solidFill>
              </a:rPr>
              <a:t> – rate of detoxification reactions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3"/>
          <a:stretch>
            <a:fillRect/>
          </a:stretch>
        </p:blipFill>
        <p:spPr bwMode="auto">
          <a:xfrm>
            <a:off x="468313" y="803275"/>
            <a:ext cx="331311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587375"/>
            <a:ext cx="4217987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ovéPole 4"/>
          <p:cNvSpPr txBox="1">
            <a:spLocks noChangeArrowheads="1"/>
          </p:cNvSpPr>
          <p:nvPr/>
        </p:nvSpPr>
        <p:spPr bwMode="auto">
          <a:xfrm>
            <a:off x="2411760" y="5548313"/>
            <a:ext cx="66806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1" dirty="0" err="1">
                <a:solidFill>
                  <a:schemeClr val="tx1"/>
                </a:solidFill>
              </a:rPr>
              <a:t>Rate</a:t>
            </a:r>
            <a:r>
              <a:rPr lang="cs-CZ" altLang="en-US" sz="1400" b="1" dirty="0">
                <a:solidFill>
                  <a:schemeClr val="tx1"/>
                </a:solidFill>
              </a:rPr>
              <a:t> of </a:t>
            </a:r>
            <a:r>
              <a:rPr lang="cs-CZ" altLang="en-US" sz="1400" b="1" dirty="0" err="1">
                <a:solidFill>
                  <a:schemeClr val="tx1"/>
                </a:solidFill>
              </a:rPr>
              <a:t>transformations</a:t>
            </a:r>
            <a:r>
              <a:rPr lang="cs-CZ" altLang="en-US" sz="1400" dirty="0">
                <a:solidFill>
                  <a:schemeClr val="tx1"/>
                </a:solidFill>
              </a:rPr>
              <a:t> </a:t>
            </a:r>
            <a:r>
              <a:rPr lang="cs-CZ" altLang="en-US" sz="1400" dirty="0" err="1">
                <a:solidFill>
                  <a:schemeClr val="tx1"/>
                </a:solidFill>
              </a:rPr>
              <a:t>depends</a:t>
            </a:r>
            <a:r>
              <a:rPr lang="cs-CZ" altLang="en-US" sz="1400" dirty="0">
                <a:solidFill>
                  <a:schemeClr val="tx1"/>
                </a:solidFill>
              </a:rPr>
              <a:t> on</a:t>
            </a:r>
            <a:endParaRPr lang="en-GB" altLang="en-US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400" dirty="0">
                <a:solidFill>
                  <a:schemeClr val="tx1"/>
                </a:solidFill>
              </a:rPr>
              <a:t> overall metabolic rate (indirectly also on body size)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400" dirty="0">
                <a:solidFill>
                  <a:schemeClr val="tx1"/>
                </a:solidFill>
              </a:rPr>
              <a:t> temperature (the higher the temperature – the higher the rate of reactions)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D876ECE-71FD-4D65-81E6-B8B2B2FC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7648"/>
            <a:ext cx="5760640" cy="3398903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383BCD3-58D7-4E7B-B87F-341446510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05160"/>
            <a:ext cx="4940734" cy="2936208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80B7F9-D837-4B90-A67D-FC0418748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3678645"/>
            <a:ext cx="40957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98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1371600"/>
            <a:ext cx="8610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MFO enzymes (mixed function oxidase, mixed function </a:t>
            </a:r>
            <a:r>
              <a:rPr lang="en-US" altLang="en-US" sz="2000" b="1" dirty="0">
                <a:solidFill>
                  <a:schemeClr val="tx2"/>
                </a:solidFill>
              </a:rPr>
              <a:t>oxygenase</a:t>
            </a:r>
            <a:r>
              <a:rPr lang="en-US" altLang="en-US" sz="2000" dirty="0">
                <a:solidFill>
                  <a:schemeClr val="tx1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membrane enzymes bound to ER, extractable as membrane vesicles (= microsomes = S-9 fraction = microsomal oxidase)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Conserved – in all plants and animals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TOXICOKINETICS - transformation –</a:t>
            </a:r>
            <a:r>
              <a:rPr lang="cs-CZ" altLang="en-US" sz="2400" b="1" dirty="0">
                <a:solidFill>
                  <a:srgbClr val="FF3300"/>
                </a:solidFill>
              </a:rPr>
              <a:t> PHASE I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06725"/>
            <a:ext cx="385127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23850" y="1560513"/>
            <a:ext cx="8610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based on enzymes containing heme as cofactor = cytochromes P450 (CYP) = superfamily with more than 150 genes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in vertebrates mostly in liver parenchyma = main detoxifying organ (</a:t>
            </a:r>
            <a:r>
              <a:rPr lang="en-US" altLang="en-US" sz="2000" i="1" dirty="0">
                <a:solidFill>
                  <a:schemeClr val="tx1"/>
                </a:solidFill>
              </a:rPr>
              <a:t>but also in – gut epithelium, gills...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in invertebrates in hepatopancreas and digestive glands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b="1" dirty="0">
                <a:solidFill>
                  <a:schemeClr val="tx2"/>
                </a:solidFill>
              </a:rPr>
              <a:t> main reaction – reaction with </a:t>
            </a:r>
            <a:r>
              <a:rPr lang="en-US" altLang="en-US" sz="2000" b="1" dirty="0">
                <a:solidFill>
                  <a:srgbClr val="FF0000"/>
                </a:solidFill>
              </a:rPr>
              <a:t>oxygen</a:t>
            </a:r>
            <a:br>
              <a:rPr lang="en-US" altLang="en-US" sz="2000" b="1" dirty="0">
                <a:solidFill>
                  <a:schemeClr val="tx2"/>
                </a:solidFill>
              </a:rPr>
            </a:br>
            <a:r>
              <a:rPr lang="en-US" altLang="en-US" sz="2000" b="1" dirty="0">
                <a:solidFill>
                  <a:schemeClr val="tx2"/>
                </a:solidFill>
              </a:rPr>
              <a:t>	</a:t>
            </a:r>
            <a:r>
              <a:rPr lang="en-US" altLang="en-US" sz="2000" dirty="0">
                <a:solidFill>
                  <a:schemeClr val="tx1"/>
                </a:solidFill>
              </a:rPr>
              <a:t>+ other reactions (</a:t>
            </a:r>
            <a:r>
              <a:rPr lang="en-US" altLang="en-US" sz="2000" dirty="0">
                <a:solidFill>
                  <a:srgbClr val="FF0000"/>
                </a:solidFill>
              </a:rPr>
              <a:t>hydrolysis </a:t>
            </a:r>
            <a:r>
              <a:rPr lang="en-US" altLang="en-US" sz="2000" dirty="0">
                <a:solidFill>
                  <a:schemeClr val="tx1"/>
                </a:solidFill>
              </a:rPr>
              <a:t>/ epoxidation / dehalogenation / 	</a:t>
            </a:r>
            <a:r>
              <a:rPr lang="en-US" altLang="en-US" sz="2000" dirty="0">
                <a:solidFill>
                  <a:srgbClr val="FF0000"/>
                </a:solidFill>
              </a:rPr>
              <a:t>hydroxylation</a:t>
            </a:r>
            <a:r>
              <a:rPr lang="en-US" altLang="en-US" sz="2000" dirty="0">
                <a:solidFill>
                  <a:schemeClr val="tx1"/>
                </a:solidFill>
              </a:rPr>
              <a:t> / deamination / dealkylation)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TOXICOKINETICS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Phase I transformation – CYP450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15175" r="14456" b="28235"/>
          <a:stretch>
            <a:fillRect/>
          </a:stretch>
        </p:blipFill>
        <p:spPr bwMode="auto">
          <a:xfrm>
            <a:off x="1258888" y="836613"/>
            <a:ext cx="7743825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1" b="58334"/>
          <a:stretch>
            <a:fillRect/>
          </a:stretch>
        </p:blipFill>
        <p:spPr bwMode="auto">
          <a:xfrm>
            <a:off x="5795963" y="765175"/>
            <a:ext cx="1439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4" r="66995"/>
          <a:stretch>
            <a:fillRect/>
          </a:stretch>
        </p:blipFill>
        <p:spPr bwMode="auto">
          <a:xfrm>
            <a:off x="1187450" y="476250"/>
            <a:ext cx="16557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5130800" y="620713"/>
            <a:ext cx="2393950" cy="1223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84213" y="331788"/>
            <a:ext cx="3041650" cy="1441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10582" b="46385"/>
          <a:stretch>
            <a:fillRect/>
          </a:stretch>
        </p:blipFill>
        <p:spPr bwMode="auto">
          <a:xfrm>
            <a:off x="611188" y="981075"/>
            <a:ext cx="82169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Phase I biotransformation</a:t>
            </a:r>
            <a:r>
              <a:rPr lang="cs-CZ" altLang="en-US" sz="2400" b="1" dirty="0">
                <a:solidFill>
                  <a:srgbClr val="FF3300"/>
                </a:solidFill>
              </a:rPr>
              <a:t> </a:t>
            </a:r>
            <a:r>
              <a:rPr lang="cs-CZ" altLang="en-US" sz="2400" b="1" dirty="0" err="1">
                <a:solidFill>
                  <a:srgbClr val="FF3300"/>
                </a:solidFill>
              </a:rPr>
              <a:t>reactions</a:t>
            </a:r>
            <a:r>
              <a:rPr lang="cs-CZ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>
                <a:solidFill>
                  <a:srgbClr val="FF3300"/>
                </a:solidFill>
              </a:rPr>
              <a:t>– examples 1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2203" r="22235" b="8290"/>
          <a:stretch>
            <a:fillRect/>
          </a:stretch>
        </p:blipFill>
        <p:spPr bwMode="auto">
          <a:xfrm>
            <a:off x="1116013" y="1065213"/>
            <a:ext cx="714057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Phase I biotransformation </a:t>
            </a:r>
            <a:r>
              <a:rPr lang="cs-CZ" altLang="en-US" sz="2400" b="1" dirty="0" err="1">
                <a:solidFill>
                  <a:srgbClr val="FF3300"/>
                </a:solidFill>
              </a:rPr>
              <a:t>reactions</a:t>
            </a:r>
            <a:r>
              <a:rPr lang="cs-CZ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>
                <a:solidFill>
                  <a:srgbClr val="FF3300"/>
                </a:solidFill>
              </a:rPr>
              <a:t>– examples 2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Phase I biotransformation </a:t>
            </a:r>
            <a:r>
              <a:rPr lang="cs-CZ" altLang="en-US" sz="2400" b="1" dirty="0" err="1">
                <a:solidFill>
                  <a:srgbClr val="FF3300"/>
                </a:solidFill>
              </a:rPr>
              <a:t>reactions</a:t>
            </a:r>
            <a:r>
              <a:rPr lang="cs-CZ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>
                <a:solidFill>
                  <a:srgbClr val="FF3300"/>
                </a:solidFill>
              </a:rPr>
              <a:t>– examples 3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pic>
        <p:nvPicPr>
          <p:cNvPr id="61443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660" r="9657" b="46582"/>
          <a:stretch>
            <a:fillRect/>
          </a:stretch>
        </p:blipFill>
        <p:spPr bwMode="auto">
          <a:xfrm>
            <a:off x="457200" y="1219200"/>
            <a:ext cx="83708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1384771"/>
            <a:ext cx="8610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many compounds after metabolization with detoxification enzymes turn into more toxic metabolites </a:t>
            </a:r>
            <a:r>
              <a:rPr lang="cs-CZ" altLang="en-US" sz="2000" dirty="0">
                <a:solidFill>
                  <a:schemeClr val="tx1"/>
                </a:solidFill>
              </a:rPr>
              <a:t>= BIOACTIVATION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en-US" altLang="en-US" sz="1400" dirty="0">
                <a:solidFill>
                  <a:schemeClr val="tx1"/>
                </a:solidFill>
              </a:rPr>
              <a:t>(</a:t>
            </a:r>
            <a:r>
              <a:rPr lang="en-US" altLang="en-US" sz="1400" i="1" dirty="0">
                <a:solidFill>
                  <a:schemeClr val="tx1"/>
                </a:solidFill>
              </a:rPr>
              <a:t>simplified as Procarcinogen </a:t>
            </a:r>
            <a:r>
              <a:rPr lang="cs-CZ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400" i="1" dirty="0">
                <a:solidFill>
                  <a:schemeClr val="tx1"/>
                </a:solidFill>
              </a:rPr>
              <a:t> Carcinogen activation</a:t>
            </a:r>
            <a:r>
              <a:rPr lang="en-GB" altLang="en-US" sz="1400" i="1" dirty="0">
                <a:solidFill>
                  <a:schemeClr val="tx1"/>
                </a:solidFill>
              </a:rPr>
              <a:t>; the process is GENERAL </a:t>
            </a:r>
            <a:r>
              <a:rPr lang="cs-CZ" altLang="en-US" sz="1400" i="1" dirty="0">
                <a:solidFill>
                  <a:schemeClr val="tx1"/>
                </a:solidFill>
              </a:rPr>
              <a:t>– not </a:t>
            </a:r>
            <a:r>
              <a:rPr lang="cs-CZ" altLang="en-US" sz="1400" i="1" dirty="0" err="1">
                <a:solidFill>
                  <a:schemeClr val="tx1"/>
                </a:solidFill>
              </a:rPr>
              <a:t>only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carciongens</a:t>
            </a:r>
            <a:r>
              <a:rPr lang="cs-CZ" altLang="en-US" sz="1400" i="1" dirty="0">
                <a:solidFill>
                  <a:schemeClr val="tx1"/>
                </a:solidFill>
              </a:rPr>
              <a:t>(!)</a:t>
            </a:r>
            <a:r>
              <a:rPr lang="en-US" altLang="en-US" sz="14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Example – </a:t>
            </a:r>
            <a:r>
              <a:rPr lang="en-US" altLang="en-US" sz="2000" b="1" dirty="0">
                <a:solidFill>
                  <a:schemeClr val="tx2"/>
                </a:solidFill>
              </a:rPr>
              <a:t>POLYCYLIC AROMATIC HYDROCARBONS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E.g.</a:t>
            </a:r>
            <a:r>
              <a:rPr lang="en-US" altLang="en-US" sz="2000" b="1" i="1" dirty="0">
                <a:solidFill>
                  <a:schemeClr val="tx1"/>
                </a:solidFill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</a:rPr>
              <a:t>epoxidation of benzo[a]pyrene (</a:t>
            </a:r>
            <a:r>
              <a:rPr lang="en-US" altLang="en-US" sz="2000" i="1" dirty="0" err="1">
                <a:solidFill>
                  <a:schemeClr val="tx1"/>
                </a:solidFill>
              </a:rPr>
              <a:t>BaP</a:t>
            </a:r>
            <a:r>
              <a:rPr lang="en-US" altLang="en-US" sz="200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-&gt; reaction with guanosine residues in DNA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	- mutation / activation of oncogenes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</a:t>
            </a:r>
            <a:r>
              <a:rPr lang="en-US" altLang="en-US" sz="2000" i="1" u="sng" dirty="0">
                <a:solidFill>
                  <a:schemeClr val="tx1"/>
                </a:solidFill>
              </a:rPr>
              <a:t>BUT</a:t>
            </a:r>
            <a:r>
              <a:rPr lang="en-US" altLang="en-US" sz="2000" i="1" dirty="0">
                <a:solidFill>
                  <a:schemeClr val="tx1"/>
                </a:solidFill>
              </a:rPr>
              <a:t> </a:t>
            </a:r>
            <a:r>
              <a:rPr lang="en-US" altLang="en-US" sz="2000" i="1" dirty="0" err="1">
                <a:solidFill>
                  <a:schemeClr val="tx1"/>
                </a:solidFill>
              </a:rPr>
              <a:t>BaP</a:t>
            </a:r>
            <a:r>
              <a:rPr lang="en-US" altLang="en-US" sz="2000" i="1" dirty="0">
                <a:solidFill>
                  <a:schemeClr val="tx1"/>
                </a:solidFill>
              </a:rPr>
              <a:t> without activation -&gt; acutely nontoxic compound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 dirty="0">
                <a:solidFill>
                  <a:schemeClr val="tx1"/>
                </a:solidFill>
              </a:rPr>
              <a:t>- </a:t>
            </a:r>
            <a:r>
              <a:rPr lang="en-US" altLang="en-US" sz="2000" i="1" dirty="0">
                <a:solidFill>
                  <a:schemeClr val="tx1"/>
                </a:solidFill>
              </a:rPr>
              <a:t>strong induction of detoxification enzymes after exposition to xenobiotics can have also other negative effects (dioxin type toxicity – see further)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i="1" dirty="0">
              <a:solidFill>
                <a:schemeClr val="tx1"/>
              </a:solidFill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TOXICOKINETICS</a:t>
            </a:r>
            <a:r>
              <a:rPr lang="cs-CZ" altLang="en-US" sz="2400" b="1" dirty="0">
                <a:solidFill>
                  <a:srgbClr val="FF3300"/>
                </a:solidFill>
              </a:rPr>
              <a:t>: </a:t>
            </a:r>
            <a:r>
              <a:rPr lang="cs-CZ" altLang="en-US" sz="2400" b="1" dirty="0" err="1">
                <a:solidFill>
                  <a:srgbClr val="FF3300"/>
                </a:solidFill>
              </a:rPr>
              <a:t>Detoxification</a:t>
            </a:r>
            <a:r>
              <a:rPr lang="cs-CZ" altLang="en-US" sz="2400" b="1" dirty="0">
                <a:solidFill>
                  <a:srgbClr val="FF3300"/>
                </a:solidFill>
              </a:rPr>
              <a:t> </a:t>
            </a:r>
            <a:r>
              <a:rPr lang="cs-CZ" altLang="en-US" sz="2400" b="1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2400" b="1" dirty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b="1" dirty="0">
                <a:solidFill>
                  <a:srgbClr val="FF3300"/>
                </a:solidFill>
                <a:sym typeface="Wingdings" panose="05000000000000000000" pitchFamily="2" charset="2"/>
              </a:rPr>
              <a:t>(BIO)</a:t>
            </a:r>
            <a:r>
              <a:rPr lang="en-GB" altLang="en-US" sz="2400" b="1" dirty="0">
                <a:solidFill>
                  <a:srgbClr val="FF3300"/>
                </a:solidFill>
                <a:sym typeface="Wingdings" panose="05000000000000000000" pitchFamily="2" charset="2"/>
              </a:rPr>
              <a:t>ACTIVATION 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500" b="1" dirty="0">
                <a:solidFill>
                  <a:srgbClr val="FF3300"/>
                </a:solidFill>
              </a:rPr>
              <a:t>TOXICOKINETICS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cs-CZ" altLang="en-US" sz="3500" b="1" dirty="0">
                <a:solidFill>
                  <a:srgbClr val="FF3300"/>
                </a:solidFill>
              </a:rPr>
              <a:t>F</a:t>
            </a:r>
            <a:r>
              <a:rPr lang="en-US" altLang="en-US" sz="3500" b="1" dirty="0">
                <a:solidFill>
                  <a:srgbClr val="FF3300"/>
                </a:solidFill>
              </a:rPr>
              <a:t>a</a:t>
            </a:r>
            <a:r>
              <a:rPr lang="cs-CZ" altLang="en-US" sz="3500" b="1" dirty="0">
                <a:solidFill>
                  <a:srgbClr val="FF3300"/>
                </a:solidFill>
              </a:rPr>
              <a:t>te</a:t>
            </a:r>
            <a:r>
              <a:rPr lang="en-US" altLang="en-US" sz="3500" b="1" dirty="0">
                <a:solidFill>
                  <a:srgbClr val="FF3300"/>
                </a:solidFill>
              </a:rPr>
              <a:t> of compounds inside an organism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500" b="1" dirty="0">
                <a:solidFill>
                  <a:srgbClr val="FF3300"/>
                </a:solidFill>
              </a:rPr>
              <a:t>(</a:t>
            </a:r>
            <a:r>
              <a:rPr lang="cs-CZ" altLang="en-US" sz="2500" b="1" dirty="0">
                <a:solidFill>
                  <a:srgbClr val="FF3300"/>
                </a:solidFill>
              </a:rPr>
              <a:t>uptake </a:t>
            </a:r>
            <a:r>
              <a:rPr lang="en-US" altLang="en-US" sz="2500" b="1" dirty="0">
                <a:solidFill>
                  <a:srgbClr val="FF3300"/>
                </a:solidFill>
              </a:rPr>
              <a:t>/ transformations</a:t>
            </a:r>
            <a:r>
              <a:rPr lang="cs-CZ" altLang="en-US" sz="2500" b="1" dirty="0">
                <a:solidFill>
                  <a:srgbClr val="FF3300"/>
                </a:solidFill>
              </a:rPr>
              <a:t> </a:t>
            </a:r>
            <a:r>
              <a:rPr lang="en-US" altLang="en-US" sz="2500" b="1" dirty="0">
                <a:solidFill>
                  <a:srgbClr val="FF3300"/>
                </a:solidFill>
              </a:rPr>
              <a:t>/ excretion)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3500" b="1" dirty="0">
              <a:solidFill>
                <a:srgbClr val="FF3300"/>
              </a:solidFill>
            </a:endParaRPr>
          </a:p>
        </p:txBody>
      </p:sp>
      <p:pic>
        <p:nvPicPr>
          <p:cNvPr id="10243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r="23479" b="68808"/>
          <a:stretch>
            <a:fillRect/>
          </a:stretch>
        </p:blipFill>
        <p:spPr bwMode="auto">
          <a:xfrm>
            <a:off x="900113" y="2420938"/>
            <a:ext cx="73453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28227" r="14555" b="14554"/>
          <a:stretch>
            <a:fillRect/>
          </a:stretch>
        </p:blipFill>
        <p:spPr bwMode="auto">
          <a:xfrm>
            <a:off x="2654300" y="1138238"/>
            <a:ext cx="623411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– Bioactivation of Procarcinogen </a:t>
            </a: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Metabolism/</a:t>
            </a:r>
            <a:r>
              <a:rPr lang="cs-CZ" altLang="en-US" sz="1800">
                <a:solidFill>
                  <a:schemeClr val="tx2"/>
                </a:solidFill>
              </a:rPr>
              <a:t>oxidation </a:t>
            </a:r>
            <a:r>
              <a:rPr lang="cs-CZ" altLang="en-US" sz="180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2"/>
                </a:solidFill>
                <a:sym typeface="Wingdings" panose="05000000000000000000" pitchFamily="2" charset="2"/>
              </a:rPr>
              <a:t> formation of more toxic/carcinogenic products</a:t>
            </a:r>
            <a:endParaRPr lang="en-US" altLang="en-US" sz="1800">
              <a:solidFill>
                <a:schemeClr val="tx2"/>
              </a:solidFill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4675"/>
            <a:ext cx="20161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b="73679"/>
          <a:stretch>
            <a:fillRect/>
          </a:stretch>
        </p:blipFill>
        <p:spPr bwMode="auto">
          <a:xfrm>
            <a:off x="2160588" y="4116388"/>
            <a:ext cx="701992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/>
          <p:cNvSpPr/>
          <p:nvPr/>
        </p:nvSpPr>
        <p:spPr>
          <a:xfrm>
            <a:off x="184150" y="2846388"/>
            <a:ext cx="2303463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FFFFFF"/>
              </a:solidFill>
            </a:endParaRPr>
          </a:p>
        </p:txBody>
      </p:sp>
      <p:sp>
        <p:nvSpPr>
          <p:cNvPr id="65543" name="TextovéPole 6"/>
          <p:cNvSpPr txBox="1">
            <a:spLocks noChangeArrowheads="1"/>
          </p:cNvSpPr>
          <p:nvPr/>
        </p:nvSpPr>
        <p:spPr bwMode="auto">
          <a:xfrm>
            <a:off x="304800" y="4868863"/>
            <a:ext cx="189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</a:rPr>
              <a:t>BaP intercalated 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</a:rPr>
              <a:t>DNA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>
                <a:solidFill>
                  <a:schemeClr val="tx1"/>
                </a:solidFill>
              </a:rPr>
              <a:t>Detoxification – Phase II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37449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b="1" dirty="0"/>
              <a:t>Key reactions = conjugations</a:t>
            </a:r>
          </a:p>
          <a:p>
            <a:pPr lvl="1">
              <a:defRPr/>
            </a:pPr>
            <a:r>
              <a:rPr lang="en-GB" sz="1600" dirty="0"/>
              <a:t>Reactive </a:t>
            </a:r>
            <a:r>
              <a:rPr lang="en-GB" sz="1600" dirty="0" err="1"/>
              <a:t>xenobiotics</a:t>
            </a:r>
            <a:r>
              <a:rPr lang="en-GB" sz="1600" dirty="0"/>
              <a:t> or metabolites formed in phase I</a:t>
            </a: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GB" sz="1600" dirty="0"/>
              <a:t>	with   </a:t>
            </a:r>
            <a:r>
              <a:rPr lang="en-GB" sz="1600" dirty="0">
                <a:solidFill>
                  <a:srgbClr val="FF0000"/>
                </a:solidFill>
              </a:rPr>
              <a:t>endogenous substrates</a:t>
            </a:r>
          </a:p>
          <a:p>
            <a:pPr lvl="2">
              <a:defRPr/>
            </a:pPr>
            <a:r>
              <a:rPr lang="en-GB" sz="1400" dirty="0" err="1"/>
              <a:t>saccharides</a:t>
            </a:r>
            <a:r>
              <a:rPr lang="en-GB" sz="1400" dirty="0"/>
              <a:t> and their derivatives – </a:t>
            </a:r>
            <a:r>
              <a:rPr lang="en-GB" sz="1400" dirty="0" err="1"/>
              <a:t>glucuronic</a:t>
            </a:r>
            <a:r>
              <a:rPr lang="en-GB" sz="1400" dirty="0"/>
              <a:t> acid, 		</a:t>
            </a:r>
          </a:p>
          <a:p>
            <a:pPr lvl="2">
              <a:defRPr/>
            </a:pPr>
            <a:r>
              <a:rPr lang="en-GB" sz="1400" dirty="0" err="1"/>
              <a:t>aminoacids</a:t>
            </a:r>
            <a:r>
              <a:rPr lang="en-GB" sz="1400" dirty="0"/>
              <a:t> (</a:t>
            </a:r>
            <a:r>
              <a:rPr lang="en-GB" sz="1400" dirty="0" err="1"/>
              <a:t>glycine</a:t>
            </a:r>
            <a:r>
              <a:rPr lang="en-GB" sz="1400" dirty="0"/>
              <a:t>)</a:t>
            </a:r>
          </a:p>
          <a:p>
            <a:pPr lvl="2">
              <a:defRPr/>
            </a:pPr>
            <a:r>
              <a:rPr lang="en-GB" sz="1400" dirty="0"/>
              <a:t>peptides: glutathione (GSH)</a:t>
            </a:r>
          </a:p>
          <a:p>
            <a:pPr>
              <a:defRPr/>
            </a:pPr>
            <a:r>
              <a:rPr lang="en-GB" sz="1800" dirty="0"/>
              <a:t>Forming water soluble AND “nontoxic” products (conjugates)</a:t>
            </a:r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sz="1800" dirty="0"/>
              <a:t>Phase II enzymes (“</a:t>
            </a:r>
            <a:r>
              <a:rPr lang="en-GB" sz="1800" dirty="0" err="1">
                <a:solidFill>
                  <a:srgbClr val="FF0000"/>
                </a:solidFill>
              </a:rPr>
              <a:t>transferases</a:t>
            </a:r>
            <a:r>
              <a:rPr lang="en-GB" sz="1800" dirty="0"/>
              <a:t>”):</a:t>
            </a:r>
          </a:p>
          <a:p>
            <a:pPr lvl="1">
              <a:defRPr/>
            </a:pPr>
            <a:r>
              <a:rPr lang="en-GB" sz="1600" dirty="0" err="1"/>
              <a:t>glutathion</a:t>
            </a:r>
            <a:r>
              <a:rPr lang="en-GB" sz="1600" dirty="0"/>
              <a:t> S-</a:t>
            </a:r>
            <a:r>
              <a:rPr lang="en-GB" sz="1600" dirty="0" err="1"/>
              <a:t>transferase</a:t>
            </a:r>
            <a:r>
              <a:rPr lang="en-GB" sz="1600" dirty="0"/>
              <a:t> (</a:t>
            </a:r>
            <a:r>
              <a:rPr lang="en-GB" sz="1600" b="1" dirty="0">
                <a:solidFill>
                  <a:schemeClr val="tx2"/>
                </a:solidFill>
              </a:rPr>
              <a:t>GST</a:t>
            </a:r>
            <a:r>
              <a:rPr lang="en-GB" sz="1600" dirty="0"/>
              <a:t>)</a:t>
            </a:r>
          </a:p>
          <a:p>
            <a:pPr lvl="1">
              <a:defRPr/>
            </a:pPr>
            <a:r>
              <a:rPr lang="en-GB" sz="1600" dirty="0"/>
              <a:t>UDP-</a:t>
            </a:r>
            <a:r>
              <a:rPr lang="en-GB" sz="1600" dirty="0" err="1"/>
              <a:t>glucuronosyltransferase</a:t>
            </a:r>
            <a:r>
              <a:rPr lang="en-GB" sz="1600" dirty="0"/>
              <a:t> (</a:t>
            </a:r>
            <a:r>
              <a:rPr lang="en-GB" sz="1600" b="1" dirty="0">
                <a:solidFill>
                  <a:schemeClr val="tx2"/>
                </a:solidFill>
              </a:rPr>
              <a:t>UDP-GTS</a:t>
            </a:r>
            <a:r>
              <a:rPr lang="en-GB" sz="1600" dirty="0"/>
              <a:t>)</a:t>
            </a:r>
          </a:p>
          <a:p>
            <a:pPr lvl="1">
              <a:defRPr/>
            </a:pPr>
            <a:r>
              <a:rPr lang="en-GB" sz="1600" dirty="0"/>
              <a:t>sulfotransferase (</a:t>
            </a:r>
            <a:r>
              <a:rPr lang="en-GB" sz="1600" b="1" dirty="0">
                <a:solidFill>
                  <a:schemeClr val="tx2"/>
                </a:solidFill>
              </a:rPr>
              <a:t>ST</a:t>
            </a:r>
            <a:r>
              <a:rPr lang="en-GB" sz="1600" dirty="0"/>
              <a:t>)</a:t>
            </a:r>
          </a:p>
          <a:p>
            <a:pPr>
              <a:defRPr/>
            </a:pPr>
            <a:endParaRPr lang="en-GB" sz="1800" dirty="0"/>
          </a:p>
        </p:txBody>
      </p:sp>
      <p:pic>
        <p:nvPicPr>
          <p:cNvPr id="67588" name="Picture 2" descr="http://www.nature.com/tpj/journal/v3/n3/images/6500171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141663"/>
            <a:ext cx="30607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58009" r="9657" b="9882"/>
          <a:stretch>
            <a:fillRect/>
          </a:stretch>
        </p:blipFill>
        <p:spPr bwMode="auto">
          <a:xfrm>
            <a:off x="444500" y="1052513"/>
            <a:ext cx="852011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 descr="C:\Documents and Settings\Ludek Blaha\Plocha\E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175" r="11778" b="60587"/>
          <a:stretch>
            <a:fillRect/>
          </a:stretch>
        </p:blipFill>
        <p:spPr bwMode="auto">
          <a:xfrm>
            <a:off x="2916238" y="4437063"/>
            <a:ext cx="604837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err="1">
                <a:solidFill>
                  <a:schemeClr val="tx1"/>
                </a:solidFill>
              </a:rPr>
              <a:t>Phase</a:t>
            </a:r>
            <a:r>
              <a:rPr lang="cs-CZ" altLang="cs-CZ" dirty="0">
                <a:solidFill>
                  <a:schemeClr val="tx1"/>
                </a:solidFill>
              </a:rPr>
              <a:t> II - </a:t>
            </a:r>
            <a:r>
              <a:rPr lang="en-GB" altLang="cs-CZ" dirty="0">
                <a:solidFill>
                  <a:schemeClr val="tx1"/>
                </a:solidFill>
              </a:rPr>
              <a:t>Examples of conjugation reactions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249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7"/>
          <p:cNvSpPr>
            <a:spLocks noChangeArrowheads="1"/>
          </p:cNvSpPr>
          <p:nvPr/>
        </p:nvSpPr>
        <p:spPr bwMode="auto">
          <a:xfrm>
            <a:off x="304800" y="980728"/>
            <a:ext cx="8610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GB" altLang="cs-CZ" sz="1600" dirty="0"/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tripeptide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structure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Phase</a:t>
            </a:r>
            <a:r>
              <a:rPr lang="cs-CZ" altLang="cs-CZ" sz="2000" dirty="0">
                <a:solidFill>
                  <a:schemeClr val="tx1"/>
                </a:solidFill>
              </a:rPr>
              <a:t> II </a:t>
            </a:r>
            <a:r>
              <a:rPr lang="cs-CZ" altLang="cs-CZ" sz="2000" dirty="0" err="1">
                <a:solidFill>
                  <a:schemeClr val="tx1"/>
                </a:solidFill>
              </a:rPr>
              <a:t>conjugation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reactions</a:t>
            </a:r>
            <a:r>
              <a:rPr lang="cs-CZ" altLang="cs-CZ" sz="2000" dirty="0">
                <a:solidFill>
                  <a:schemeClr val="tx1"/>
                </a:solidFill>
              </a:rPr>
              <a:t> + </a:t>
            </a:r>
            <a:r>
              <a:rPr lang="cs-CZ" altLang="cs-CZ" sz="2000" dirty="0" err="1"/>
              <a:t>general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scavenger</a:t>
            </a:r>
            <a:r>
              <a:rPr lang="cs-CZ" altLang="cs-CZ" sz="2000" dirty="0"/>
              <a:t>/</a:t>
            </a:r>
            <a:r>
              <a:rPr lang="cs-CZ" altLang="cs-CZ" sz="2000" dirty="0">
                <a:solidFill>
                  <a:schemeClr val="tx1"/>
                </a:solidFill>
              </a:rPr>
              <a:t>antioxidant</a:t>
            </a:r>
          </a:p>
          <a:p>
            <a:pPr>
              <a:buFontTx/>
              <a:buChar char="-"/>
            </a:pPr>
            <a:r>
              <a:rPr lang="cs-CZ" altLang="cs-CZ" sz="2000" dirty="0"/>
              <a:t>major donor of SH (</a:t>
            </a:r>
            <a:r>
              <a:rPr lang="cs-CZ" altLang="cs-CZ" sz="2000" dirty="0" err="1"/>
              <a:t>thiol</a:t>
            </a:r>
            <a:r>
              <a:rPr lang="cs-CZ" altLang="cs-CZ" sz="2000" dirty="0"/>
              <a:t>) </a:t>
            </a:r>
            <a:r>
              <a:rPr lang="cs-CZ" altLang="cs-CZ" sz="2000" dirty="0" err="1"/>
              <a:t>groups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cells</a:t>
            </a:r>
            <a:r>
              <a:rPr lang="en-US" altLang="cs-CZ" sz="2000" dirty="0"/>
              <a:t> </a:t>
            </a:r>
            <a:r>
              <a:rPr lang="cs-CZ" altLang="cs-CZ" sz="2000" dirty="0"/>
              <a:t>(MW </a:t>
            </a:r>
            <a:r>
              <a:rPr lang="en-US" altLang="cs-CZ" sz="2000" dirty="0"/>
              <a:t>~ 300</a:t>
            </a:r>
            <a:r>
              <a:rPr lang="cs-CZ" altLang="cs-CZ" sz="2000" dirty="0"/>
              <a:t> g</a:t>
            </a:r>
            <a:r>
              <a:rPr lang="en-US" altLang="cs-CZ" sz="2000" dirty="0"/>
              <a:t>/mol</a:t>
            </a:r>
            <a:r>
              <a:rPr lang="cs-CZ" altLang="cs-CZ" sz="2000" dirty="0"/>
              <a:t>)</a:t>
            </a:r>
          </a:p>
          <a:p>
            <a:r>
              <a:rPr lang="cs-CZ" altLang="cs-CZ" sz="2000" dirty="0"/>
              <a:t>- </a:t>
            </a:r>
            <a:r>
              <a:rPr lang="en-GB" altLang="cs-CZ" sz="2000" dirty="0"/>
              <a:t>c</a:t>
            </a:r>
            <a:r>
              <a:rPr lang="cs-CZ" altLang="cs-CZ" sz="2000" dirty="0" err="1"/>
              <a:t>oncentrations</a:t>
            </a:r>
            <a:r>
              <a:rPr lang="en-GB" altLang="cs-CZ" sz="2000" dirty="0"/>
              <a:t> in tissues and blood up to </a:t>
            </a:r>
            <a:r>
              <a:rPr lang="en-US" altLang="cs-CZ" sz="2000" dirty="0"/>
              <a:t>5 mM</a:t>
            </a:r>
            <a:r>
              <a:rPr lang="cs-CZ" altLang="cs-CZ" sz="2000" dirty="0"/>
              <a:t> (</a:t>
            </a:r>
            <a:r>
              <a:rPr lang="en-US" altLang="cs-CZ" sz="2000" dirty="0"/>
              <a:t>1.5 g/L</a:t>
            </a:r>
            <a:r>
              <a:rPr lang="cs-CZ" altLang="cs-CZ" sz="2000" dirty="0"/>
              <a:t>)</a:t>
            </a:r>
          </a:p>
          <a:p>
            <a:r>
              <a:rPr lang="cs-CZ" altLang="cs-CZ" sz="2000" dirty="0"/>
              <a:t>- the major „antioxidant“ </a:t>
            </a:r>
            <a:r>
              <a:rPr lang="cs-CZ" altLang="cs-CZ" sz="2000" dirty="0" err="1"/>
              <a:t>which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can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synthesized</a:t>
            </a:r>
            <a:r>
              <a:rPr lang="cs-CZ" altLang="cs-CZ" sz="2000" dirty="0"/>
              <a:t> by </a:t>
            </a:r>
            <a:r>
              <a:rPr lang="cs-CZ" altLang="cs-CZ" sz="2000" dirty="0" err="1"/>
              <a:t>animals</a:t>
            </a:r>
            <a:r>
              <a:rPr lang="cs-CZ" altLang="cs-CZ" sz="2000" dirty="0"/>
              <a:t> </a:t>
            </a:r>
            <a:br>
              <a:rPr lang="cs-CZ" altLang="cs-CZ" sz="2000" dirty="0"/>
            </a:br>
            <a:r>
              <a:rPr lang="cs-CZ" altLang="cs-CZ" sz="2000" dirty="0"/>
              <a:t>(</a:t>
            </a:r>
            <a:r>
              <a:rPr lang="cs-CZ" altLang="cs-CZ" sz="2000" dirty="0" err="1"/>
              <a:t>other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antioxidants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e.g</a:t>
            </a:r>
            <a:r>
              <a:rPr lang="cs-CZ" altLang="cs-CZ" sz="2000" dirty="0"/>
              <a:t>. vitamin C, E - </a:t>
            </a:r>
            <a:r>
              <a:rPr lang="cs-CZ" altLang="cs-CZ" sz="2000" b="1" u="sng" dirty="0"/>
              <a:t>food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antioxidants</a:t>
            </a:r>
            <a:r>
              <a:rPr lang="cs-CZ" altLang="cs-CZ" sz="2000" dirty="0"/>
              <a:t>)</a:t>
            </a:r>
            <a:endParaRPr lang="en-US" altLang="cs-CZ" sz="2000" dirty="0"/>
          </a:p>
          <a:p>
            <a:endParaRPr lang="cs-CZ" altLang="cs-CZ" sz="2000" dirty="0"/>
          </a:p>
        </p:txBody>
      </p:sp>
      <p:sp>
        <p:nvSpPr>
          <p:cNvPr id="69636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 dirty="0">
                <a:solidFill>
                  <a:schemeClr val="tx1"/>
                </a:solidFill>
              </a:rPr>
              <a:t>Glutathione</a:t>
            </a:r>
            <a:r>
              <a:rPr lang="cs-CZ" altLang="cs-CZ" dirty="0">
                <a:solidFill>
                  <a:schemeClr val="tx1"/>
                </a:solidFill>
              </a:rPr>
              <a:t> (GSH)</a:t>
            </a:r>
            <a:endParaRPr lang="en-GB" altLang="cs-CZ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D0EF81-3321-1095-2455-BAC14FAF8B9F}"/>
              </a:ext>
            </a:extLst>
          </p:cNvPr>
          <p:cNvSpPr/>
          <p:nvPr/>
        </p:nvSpPr>
        <p:spPr>
          <a:xfrm>
            <a:off x="6084168" y="5085184"/>
            <a:ext cx="2736304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43010" r="31949" b="17422"/>
          <a:stretch>
            <a:fillRect/>
          </a:stretch>
        </p:blipFill>
        <p:spPr bwMode="auto">
          <a:xfrm>
            <a:off x="4191000" y="3352800"/>
            <a:ext cx="480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35063"/>
            <a:ext cx="44958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>
                <a:solidFill>
                  <a:schemeClr val="tx1"/>
                </a:solidFill>
              </a:rPr>
              <a:t>Xenobiotic conjugations with GSH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2844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64" y="3460750"/>
            <a:ext cx="29575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>
                <a:solidFill>
                  <a:schemeClr val="tx1"/>
                </a:solidFill>
              </a:rPr>
              <a:t>Phase III – elimination </a:t>
            </a:r>
            <a:r>
              <a:rPr lang="en-US" altLang="cs-CZ">
                <a:solidFill>
                  <a:schemeClr val="tx1"/>
                </a:solidFill>
              </a:rPr>
              <a:t>/ membrane transport</a:t>
            </a:r>
            <a:endParaRPr lang="en-GB" altLang="cs-CZ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9554"/>
            <a:ext cx="8291513" cy="2303462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GB" dirty="0"/>
              <a:t>Phase  III transporters</a:t>
            </a:r>
            <a:endParaRPr lang="cs-CZ" dirty="0"/>
          </a:p>
          <a:p>
            <a:pPr lvl="1">
              <a:defRPr/>
            </a:pPr>
            <a:r>
              <a:rPr lang="cs-CZ" dirty="0" err="1"/>
              <a:t>Transporting</a:t>
            </a:r>
            <a:r>
              <a:rPr lang="cs-CZ" dirty="0"/>
              <a:t> </a:t>
            </a:r>
            <a:r>
              <a:rPr lang="cs-CZ" dirty="0" err="1"/>
              <a:t>toxic</a:t>
            </a:r>
            <a:r>
              <a:rPr lang="cs-CZ" dirty="0"/>
              <a:t> </a:t>
            </a:r>
            <a:r>
              <a:rPr lang="cs-CZ" dirty="0" err="1"/>
              <a:t>molecules</a:t>
            </a:r>
            <a:r>
              <a:rPr lang="cs-CZ" dirty="0"/>
              <a:t> / </a:t>
            </a:r>
            <a:r>
              <a:rPr lang="cs-CZ" dirty="0" err="1"/>
              <a:t>metabolites</a:t>
            </a:r>
            <a:r>
              <a:rPr lang="cs-CZ" dirty="0"/>
              <a:t> / </a:t>
            </a:r>
            <a:r>
              <a:rPr lang="cs-CZ" dirty="0" err="1"/>
              <a:t>intermediates</a:t>
            </a:r>
            <a:r>
              <a:rPr lang="cs-CZ" dirty="0"/>
              <a:t> / </a:t>
            </a:r>
            <a:r>
              <a:rPr lang="cs-CZ" dirty="0" err="1"/>
              <a:t>conjugates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inside</a:t>
            </a:r>
            <a:r>
              <a:rPr lang="cs-CZ" dirty="0"/>
              <a:t> the cell to </a:t>
            </a:r>
            <a:r>
              <a:rPr lang="cs-CZ" dirty="0" err="1"/>
              <a:t>extracellular</a:t>
            </a:r>
            <a:r>
              <a:rPr lang="cs-CZ" dirty="0"/>
              <a:t> matrix (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)</a:t>
            </a:r>
            <a:endParaRPr lang="en-GB" dirty="0"/>
          </a:p>
          <a:p>
            <a:pPr lvl="1">
              <a:defRPr/>
            </a:pPr>
            <a:endParaRPr lang="cs-CZ" b="1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GB" b="1" dirty="0">
                <a:solidFill>
                  <a:srgbClr val="FF0000"/>
                </a:solidFill>
              </a:rPr>
              <a:t>ATP-binding cassette transporters </a:t>
            </a:r>
            <a:r>
              <a:rPr lang="en-GB" dirty="0"/>
              <a:t>(ABC transporters)</a:t>
            </a:r>
          </a:p>
          <a:p>
            <a:pPr lvl="1">
              <a:defRPr/>
            </a:pPr>
            <a:r>
              <a:rPr lang="en-GB" dirty="0"/>
              <a:t>protein </a:t>
            </a:r>
            <a:r>
              <a:rPr lang="en-GB" dirty="0" err="1"/>
              <a:t>superfamily</a:t>
            </a:r>
            <a:r>
              <a:rPr lang="en-GB" dirty="0"/>
              <a:t> (one of the largest, and most ancient in all extant phyla from prokaryotes to humans)</a:t>
            </a:r>
          </a:p>
          <a:p>
            <a:pPr lvl="1">
              <a:defRPr/>
            </a:pPr>
            <a:r>
              <a:rPr lang="en-GB" dirty="0" err="1"/>
              <a:t>transmembrane</a:t>
            </a:r>
            <a:r>
              <a:rPr lang="en-GB" dirty="0"/>
              <a:t> proteins - transport across extra- and intracellular membranes (metabolic products, lipids, sterols, drugs)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00150"/>
            <a:ext cx="68580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844550" y="5149850"/>
            <a:ext cx="7183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2000" dirty="0"/>
              <a:t>- </a:t>
            </a:r>
            <a:r>
              <a:rPr lang="cs-CZ" altLang="cs-CZ" sz="2000" b="1" dirty="0">
                <a:solidFill>
                  <a:srgbClr val="FF0000"/>
                </a:solidFill>
              </a:rPr>
              <a:t>MRP (MDR)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mult</a:t>
            </a:r>
            <a:r>
              <a:rPr lang="en-US" altLang="cs-CZ" sz="2000" dirty="0" err="1"/>
              <a:t>idrug</a:t>
            </a:r>
            <a:r>
              <a:rPr lang="en-US" altLang="cs-CZ" sz="2000" dirty="0"/>
              <a:t> </a:t>
            </a:r>
            <a:r>
              <a:rPr lang="cs-CZ" altLang="cs-CZ" sz="2000" dirty="0" err="1"/>
              <a:t>resistance-associated</a:t>
            </a:r>
            <a:r>
              <a:rPr lang="cs-CZ" altLang="cs-CZ" sz="2000" baseline="30000" dirty="0"/>
              <a:t> </a:t>
            </a:r>
            <a:r>
              <a:rPr lang="en-GB" altLang="cs-CZ" sz="2000" baseline="30000" dirty="0"/>
              <a:t> </a:t>
            </a:r>
            <a:r>
              <a:rPr lang="cs-CZ" altLang="cs-CZ" sz="2000" dirty="0"/>
              <a:t>protein </a:t>
            </a:r>
            <a:r>
              <a:rPr lang="en-US" altLang="cs-CZ" sz="2000" dirty="0" err="1"/>
              <a:t>famil</a:t>
            </a:r>
            <a:r>
              <a:rPr lang="cs-CZ" altLang="cs-CZ" sz="2000" dirty="0"/>
              <a:t>y</a:t>
            </a:r>
          </a:p>
          <a:p>
            <a:r>
              <a:rPr lang="cs-CZ" altLang="cs-CZ" sz="2000" dirty="0"/>
              <a:t>- </a:t>
            </a:r>
            <a:r>
              <a:rPr lang="cs-CZ" altLang="cs-CZ" sz="2000" b="1" dirty="0">
                <a:solidFill>
                  <a:srgbClr val="FF0000"/>
                </a:solidFill>
              </a:rPr>
              <a:t>OATP</a:t>
            </a:r>
            <a:r>
              <a:rPr lang="en-GB" altLang="cs-CZ" sz="2000" b="1" dirty="0">
                <a:solidFill>
                  <a:srgbClr val="FF0000"/>
                </a:solidFill>
              </a:rPr>
              <a:t> </a:t>
            </a:r>
            <a:r>
              <a:rPr lang="en-GB" altLang="cs-CZ" sz="2000" dirty="0"/>
              <a:t>-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Organic</a:t>
            </a:r>
            <a:r>
              <a:rPr lang="cs-CZ" altLang="cs-CZ" sz="2000" dirty="0"/>
              <a:t> </a:t>
            </a:r>
            <a:r>
              <a:rPr lang="en-GB" altLang="cs-CZ" sz="2000" dirty="0"/>
              <a:t>A</a:t>
            </a:r>
            <a:r>
              <a:rPr lang="cs-CZ" altLang="cs-CZ" sz="2000" dirty="0" err="1"/>
              <a:t>nion</a:t>
            </a:r>
            <a:r>
              <a:rPr lang="cs-CZ" altLang="cs-CZ" sz="2000" dirty="0"/>
              <a:t> </a:t>
            </a:r>
            <a:r>
              <a:rPr lang="en-GB" altLang="cs-CZ" sz="2000" dirty="0"/>
              <a:t>T</a:t>
            </a:r>
            <a:r>
              <a:rPr lang="cs-CZ" altLang="cs-CZ" sz="2000" dirty="0" err="1"/>
              <a:t>ransporting</a:t>
            </a:r>
            <a:r>
              <a:rPr lang="cs-CZ" altLang="cs-CZ" sz="2000" dirty="0"/>
              <a:t> </a:t>
            </a:r>
            <a:r>
              <a:rPr lang="en-GB" altLang="cs-CZ" sz="2000" dirty="0"/>
              <a:t>P</a:t>
            </a:r>
            <a:r>
              <a:rPr lang="cs-CZ" altLang="cs-CZ" sz="2000" dirty="0" err="1"/>
              <a:t>olypeptide</a:t>
            </a:r>
            <a:endParaRPr lang="cs-CZ" altLang="cs-CZ" sz="2000" dirty="0"/>
          </a:p>
          <a:p>
            <a:r>
              <a:rPr lang="cs-CZ" altLang="cs-CZ" sz="2000" dirty="0"/>
              <a:t>- P-</a:t>
            </a:r>
            <a:r>
              <a:rPr lang="cs-CZ" altLang="cs-CZ" sz="2000" dirty="0" err="1"/>
              <a:t>glycoprotein</a:t>
            </a:r>
            <a:endParaRPr lang="cs-CZ" altLang="cs-CZ" sz="2000" dirty="0"/>
          </a:p>
        </p:txBody>
      </p:sp>
      <p:sp>
        <p:nvSpPr>
          <p:cNvPr id="92164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>
                <a:solidFill>
                  <a:schemeClr val="tx1"/>
                </a:solidFill>
              </a:rPr>
              <a:t>ABC transporters </a:t>
            </a:r>
            <a:r>
              <a:rPr lang="en-GB" altLang="cs-CZ">
                <a:solidFill>
                  <a:schemeClr val="tx1"/>
                </a:solidFill>
              </a:rPr>
              <a:t>- examples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A44D192-C3BE-4CD9-B614-FB510723C952}"/>
              </a:ext>
            </a:extLst>
          </p:cNvPr>
          <p:cNvCxnSpPr>
            <a:cxnSpLocks/>
          </p:cNvCxnSpPr>
          <p:nvPr/>
        </p:nvCxnSpPr>
        <p:spPr>
          <a:xfrm flipH="1" flipV="1">
            <a:off x="4716016" y="3429000"/>
            <a:ext cx="2376264" cy="27368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8FC199F-B630-41A9-A404-BA3D47E7C4D0}"/>
              </a:ext>
            </a:extLst>
          </p:cNvPr>
          <p:cNvSpPr txBox="1"/>
          <p:nvPr/>
        </p:nvSpPr>
        <p:spPr>
          <a:xfrm>
            <a:off x="5292080" y="616585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Bile channel in the liver </a:t>
            </a:r>
            <a:r>
              <a:rPr lang="cs-CZ" b="1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tx2"/>
                </a:solidFill>
                <a:sym typeface="Wingdings" panose="05000000000000000000" pitchFamily="2" charset="2"/>
              </a:rPr>
              <a:t> GIT</a:t>
            </a:r>
            <a:endParaRPr lang="cs-CZ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5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144000" cy="993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cs-CZ" sz="2000" dirty="0">
                <a:solidFill>
                  <a:schemeClr val="tx1"/>
                </a:solidFill>
              </a:rPr>
              <a:t>ABC </a:t>
            </a:r>
            <a:br>
              <a:rPr lang="en-GB" altLang="cs-CZ" sz="2000" dirty="0">
                <a:solidFill>
                  <a:schemeClr val="tx1"/>
                </a:solidFill>
              </a:rPr>
            </a:br>
            <a:r>
              <a:rPr lang="en-GB" altLang="cs-CZ" sz="2000" dirty="0">
                <a:solidFill>
                  <a:schemeClr val="tx1"/>
                </a:solidFill>
              </a:rPr>
              <a:t>one of the resistance mechanisms of bacteria to antibiotics </a:t>
            </a:r>
          </a:p>
        </p:txBody>
      </p:sp>
      <p:pic>
        <p:nvPicPr>
          <p:cNvPr id="94211" name="Picture 2" descr="http://www.nature.com/nature/journal/v406/n6797/images/406775ac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69156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1438" y="1268413"/>
            <a:ext cx="4572000" cy="2736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4800" y="1197768"/>
            <a:ext cx="86106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>
                <a:solidFill>
                  <a:schemeClr val="tx1"/>
                </a:solidFill>
              </a:rPr>
              <a:t>Extent of xenobiotic elimination </a:t>
            </a:r>
            <a:r>
              <a:rPr lang="en-US" altLang="en-US" sz="2200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b="1" dirty="0">
                <a:solidFill>
                  <a:schemeClr val="tx1"/>
                </a:solidFill>
              </a:rPr>
              <a:t> extent of possible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	longer exposure &gt; higher probability of effects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u="sng" dirty="0">
                <a:solidFill>
                  <a:schemeClr val="tx1"/>
                </a:solidFill>
              </a:rPr>
              <a:t>TERRESTRIAL </a:t>
            </a:r>
            <a:r>
              <a:rPr lang="cs-CZ" altLang="en-US" sz="2000" u="sng" dirty="0">
                <a:solidFill>
                  <a:schemeClr val="tx1"/>
                </a:solidFill>
              </a:rPr>
              <a:t>ORGANISM</a:t>
            </a:r>
            <a:endParaRPr lang="en-US" altLang="en-US" sz="2000" u="sng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most soluble non-gaseous and nonvolatile compounds - </a:t>
            </a:r>
            <a:r>
              <a:rPr lang="en-US" altLang="en-US" sz="2000" b="1" u="sng" dirty="0">
                <a:solidFill>
                  <a:schemeClr val="tx2"/>
                </a:solidFill>
              </a:rPr>
              <a:t>urine</a:t>
            </a:r>
            <a:endParaRPr lang="en-US" altLang="en-US" sz="20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chemeClr val="tx1"/>
                </a:solidFill>
              </a:rPr>
              <a:t>	glomerulus : filtration / active transcellular excretion / 		 	transcellular diffusion / also resorption (!)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significant/relevant excretion also - </a:t>
            </a:r>
            <a:r>
              <a:rPr lang="en-US" altLang="en-US" sz="2000" b="1" u="sng" dirty="0">
                <a:solidFill>
                  <a:schemeClr val="tx2"/>
                </a:solidFill>
              </a:rPr>
              <a:t>bile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2000" i="1" dirty="0">
                <a:solidFill>
                  <a:schemeClr val="tx1"/>
                </a:solidFill>
              </a:rPr>
              <a:t>active transport of conjugates at excretion / further transformation 	by microflora in the gut / event. resorption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gaseous compounds (NH3) and volatiles (alcohols) – </a:t>
            </a:r>
            <a:r>
              <a:rPr lang="en-US" altLang="en-US" sz="2000" b="1" u="sng" dirty="0">
                <a:solidFill>
                  <a:schemeClr val="tx2"/>
                </a:solidFill>
              </a:rPr>
              <a:t>lungs/breathing</a:t>
            </a:r>
            <a:endParaRPr lang="en-US" altLang="en-US" sz="2000" b="1" dirty="0">
              <a:solidFill>
                <a:schemeClr val="tx2"/>
              </a:solidFill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EXCRETION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04800" y="980728"/>
            <a:ext cx="8610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u="sng" dirty="0">
                <a:solidFill>
                  <a:schemeClr val="tx1"/>
                </a:solidFill>
              </a:rPr>
              <a:t>AQUATIC ANIMALS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main excretion organ are </a:t>
            </a:r>
            <a:r>
              <a:rPr lang="en-US" altLang="en-US" sz="2000" b="1" u="sng" dirty="0">
                <a:solidFill>
                  <a:schemeClr val="tx2"/>
                </a:solidFill>
              </a:rPr>
              <a:t>gills</a:t>
            </a:r>
            <a:r>
              <a:rPr lang="en-US" altLang="en-US" sz="2000" dirty="0">
                <a:solidFill>
                  <a:schemeClr val="tx2"/>
                </a:solidFill>
              </a:rPr>
              <a:t> (NH</a:t>
            </a:r>
            <a:r>
              <a:rPr lang="en-US" altLang="en-US" sz="2000" baseline="-25000" dirty="0">
                <a:solidFill>
                  <a:schemeClr val="tx2"/>
                </a:solidFill>
              </a:rPr>
              <a:t>3</a:t>
            </a:r>
            <a:r>
              <a:rPr lang="en-US" altLang="en-US" sz="2000" dirty="0">
                <a:solidFill>
                  <a:schemeClr val="tx2"/>
                </a:solidFill>
              </a:rPr>
              <a:t>) + </a:t>
            </a:r>
            <a:r>
              <a:rPr lang="en-US" altLang="en-US" sz="2000" b="1" u="sng" dirty="0">
                <a:solidFill>
                  <a:schemeClr val="tx2"/>
                </a:solidFill>
              </a:rPr>
              <a:t>bile </a:t>
            </a:r>
            <a:r>
              <a:rPr lang="en-US" altLang="en-US" sz="2000" dirty="0">
                <a:solidFill>
                  <a:schemeClr val="tx2"/>
                </a:solidFill>
              </a:rPr>
              <a:t>(kidneys to a lesser extent)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u="sng" dirty="0">
                <a:solidFill>
                  <a:schemeClr val="tx1"/>
                </a:solidFill>
              </a:rPr>
              <a:t>PLANTS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000" dirty="0">
                <a:solidFill>
                  <a:schemeClr val="tx1"/>
                </a:solidFill>
              </a:rPr>
              <a:t> SEQUESTRATION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– </a:t>
            </a:r>
            <a:r>
              <a:rPr lang="en-US" altLang="en-US" sz="2000" i="1" dirty="0">
                <a:solidFill>
                  <a:schemeClr val="tx1"/>
                </a:solidFill>
              </a:rPr>
              <a:t>storage in vacuoles </a:t>
            </a:r>
            <a:r>
              <a:rPr lang="cs-CZ" altLang="en-US" sz="2000" i="1" dirty="0">
                <a:solidFill>
                  <a:schemeClr val="tx1"/>
                </a:solidFill>
              </a:rPr>
              <a:t>(</a:t>
            </a:r>
            <a:r>
              <a:rPr lang="cs-CZ" altLang="en-US" sz="2000" i="1" dirty="0" err="1">
                <a:solidFill>
                  <a:schemeClr val="tx1"/>
                </a:solidFill>
              </a:rPr>
              <a:t>leaves</a:t>
            </a:r>
            <a:r>
              <a:rPr lang="cs-CZ" altLang="en-US" sz="2000" i="1" dirty="0">
                <a:solidFill>
                  <a:schemeClr val="tx1"/>
                </a:solidFill>
              </a:rPr>
              <a:t>)</a:t>
            </a:r>
            <a:r>
              <a:rPr lang="en-US" altLang="en-US" sz="2000" i="1" dirty="0">
                <a:solidFill>
                  <a:schemeClr val="tx1"/>
                </a:solidFill>
              </a:rPr>
              <a:t>, excretion of gaseous toxicants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21755"/>
            <a:ext cx="3926134" cy="301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EXCRETION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200">
                <a:solidFill>
                  <a:schemeClr val="tx1"/>
                </a:solidFill>
              </a:rPr>
              <a:t>Processes in toxicokinetics = ADME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6894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6"/>
          <p:cNvSpPr txBox="1">
            <a:spLocks noChangeArrowheads="1"/>
          </p:cNvSpPr>
          <p:nvPr/>
        </p:nvSpPr>
        <p:spPr bwMode="auto">
          <a:xfrm>
            <a:off x="288925" y="4121150"/>
            <a:ext cx="2806700" cy="1693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b="1">
                <a:solidFill>
                  <a:srgbClr val="FF0000"/>
                </a:solidFill>
              </a:rPr>
              <a:t>ADME</a:t>
            </a:r>
            <a:endParaRPr lang="cs-CZ" altLang="cs-CZ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Absorption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Distribution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Metabolism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Elimination</a:t>
            </a:r>
            <a:endParaRPr lang="en-GB" altLang="cs-CZ" sz="1800">
              <a:solidFill>
                <a:srgbClr val="FF0000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16200000">
            <a:off x="1367631" y="3464719"/>
            <a:ext cx="649288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2294" name="Picture 9" descr="cap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40592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prava 11"/>
          <p:cNvSpPr/>
          <p:nvPr/>
        </p:nvSpPr>
        <p:spPr>
          <a:xfrm>
            <a:off x="2700338" y="4508500"/>
            <a:ext cx="647700" cy="433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296" name="TextovéPole 12"/>
          <p:cNvSpPr txBox="1">
            <a:spLocks noChangeArrowheads="1"/>
          </p:cNvSpPr>
          <p:nvPr/>
        </p:nvSpPr>
        <p:spPr bwMode="auto">
          <a:xfrm>
            <a:off x="2524125" y="5778500"/>
            <a:ext cx="5514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 i="1">
                <a:solidFill>
                  <a:schemeClr val="tx1"/>
                </a:solidFill>
              </a:rPr>
              <a:t>Toxicokinetics ...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i="1">
                <a:solidFill>
                  <a:schemeClr val="tx1"/>
                </a:solidFill>
              </a:rPr>
              <a:t>... EXPOSURE phase </a:t>
            </a:r>
            <a:r>
              <a:rPr lang="en-US" altLang="cs-CZ" sz="1800" i="1">
                <a:solidFill>
                  <a:schemeClr val="tx1"/>
                </a:solidFill>
              </a:rPr>
              <a:t> </a:t>
            </a:r>
            <a:r>
              <a:rPr lang="en-GB" altLang="cs-CZ" sz="1800" i="1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altLang="cs-CZ" sz="1800" i="1">
                <a:solidFill>
                  <a:schemeClr val="tx1"/>
                </a:solidFill>
              </a:rPr>
              <a:t>Determines the final dose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4800" y="764704"/>
            <a:ext cx="8875713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</a:rPr>
              <a:t>Sequestration of xenobiotics in inert tissues</a:t>
            </a:r>
            <a:endParaRPr lang="en-US" altLang="en-US" sz="22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</a:rPr>
              <a:t>	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dirty="0" err="1">
                <a:solidFill>
                  <a:schemeClr val="tx1"/>
                </a:solidFill>
              </a:rPr>
              <a:t>limits</a:t>
            </a:r>
            <a:r>
              <a:rPr lang="cs-CZ" altLang="en-US" sz="2200" dirty="0">
                <a:solidFill>
                  <a:schemeClr val="tx1"/>
                </a:solidFill>
              </a:rPr>
              <a:t> circulation in a body (</a:t>
            </a:r>
            <a:r>
              <a:rPr lang="en-US" altLang="en-US" sz="2200" dirty="0">
                <a:solidFill>
                  <a:schemeClr val="tx1"/>
                </a:solidFill>
              </a:rPr>
              <a:t>reduction </a:t>
            </a:r>
            <a:r>
              <a:rPr lang="cs-CZ" altLang="en-US" sz="2200" dirty="0">
                <a:solidFill>
                  <a:schemeClr val="tx1"/>
                </a:solidFill>
              </a:rPr>
              <a:t>of </a:t>
            </a:r>
            <a:r>
              <a:rPr lang="cs-CZ" altLang="en-US" sz="2200" dirty="0" err="1">
                <a:solidFill>
                  <a:schemeClr val="tx1"/>
                </a:solidFill>
              </a:rPr>
              <a:t>internal</a:t>
            </a:r>
            <a:r>
              <a:rPr lang="cs-CZ" altLang="en-US" sz="2200" dirty="0">
                <a:solidFill>
                  <a:schemeClr val="tx1"/>
                </a:solidFill>
              </a:rPr>
              <a:t> </a:t>
            </a:r>
            <a:r>
              <a:rPr lang="en-US" altLang="en-US" sz="2200" dirty="0">
                <a:solidFill>
                  <a:schemeClr val="tx1"/>
                </a:solidFill>
              </a:rPr>
              <a:t>exposure</a:t>
            </a:r>
            <a:r>
              <a:rPr lang="cs-CZ" altLang="en-US" sz="2200" dirty="0">
                <a:solidFill>
                  <a:schemeClr val="tx1"/>
                </a:solidFill>
              </a:rPr>
              <a:t>)</a:t>
            </a: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Plants		</a:t>
            </a:r>
            <a:r>
              <a:rPr lang="en-US" altLang="en-US" sz="1800" dirty="0">
                <a:solidFill>
                  <a:schemeClr val="tx1"/>
                </a:solidFill>
              </a:rPr>
              <a:t>- vacuoles, </a:t>
            </a:r>
            <a:r>
              <a:rPr lang="en-US" altLang="en-US" sz="1800" dirty="0" err="1">
                <a:solidFill>
                  <a:schemeClr val="tx1"/>
                </a:solidFill>
              </a:rPr>
              <a:t>leafs</a:t>
            </a:r>
            <a:r>
              <a:rPr lang="en-US" altLang="en-US" sz="1800" dirty="0">
                <a:solidFill>
                  <a:schemeClr val="tx1"/>
                </a:solidFill>
              </a:rPr>
              <a:t>, bark (</a:t>
            </a:r>
            <a:r>
              <a:rPr lang="cs-CZ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dirty="0">
                <a:solidFill>
                  <a:schemeClr val="tx1"/>
                </a:solidFill>
              </a:rPr>
              <a:t> autumn fall off)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Animals</a:t>
            </a:r>
            <a:r>
              <a:rPr lang="cs-CZ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1800" dirty="0">
                <a:solidFill>
                  <a:schemeClr val="tx1"/>
                </a:solidFill>
              </a:rPr>
              <a:t>- fat (</a:t>
            </a:r>
            <a:r>
              <a:rPr lang="en-US" altLang="en-US" sz="1800" i="1" dirty="0">
                <a:solidFill>
                  <a:schemeClr val="tx1"/>
                </a:solidFill>
              </a:rPr>
              <a:t>organochlorine compounds</a:t>
            </a:r>
            <a:r>
              <a:rPr lang="en-US" altLang="en-US" sz="1800" dirty="0">
                <a:solidFill>
                  <a:schemeClr val="tx1"/>
                </a:solidFill>
              </a:rPr>
              <a:t>)</a:t>
            </a: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	- </a:t>
            </a:r>
            <a:r>
              <a:rPr lang="en-US" altLang="en-US" sz="1800" dirty="0">
                <a:solidFill>
                  <a:schemeClr val="tx1"/>
                </a:solidFill>
              </a:rPr>
              <a:t>teeth, hair, horns (</a:t>
            </a:r>
            <a:r>
              <a:rPr lang="en-US" altLang="en-US" sz="1800" i="1" dirty="0">
                <a:solidFill>
                  <a:schemeClr val="tx1"/>
                </a:solidFill>
              </a:rPr>
              <a:t>metals</a:t>
            </a:r>
            <a:r>
              <a:rPr lang="en-US" altLang="en-U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		- in invertebrates</a:t>
            </a:r>
            <a:r>
              <a:rPr lang="cs-CZ" altLang="en-US" sz="1800" dirty="0">
                <a:solidFill>
                  <a:schemeClr val="tx1"/>
                </a:solidFill>
              </a:rPr>
              <a:t>: </a:t>
            </a:r>
            <a:r>
              <a:rPr lang="cs-CZ" altLang="en-US" sz="1800" dirty="0" err="1">
                <a:solidFill>
                  <a:schemeClr val="tx1"/>
                </a:solidFill>
              </a:rPr>
              <a:t>for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example</a:t>
            </a:r>
            <a:r>
              <a:rPr lang="cs-CZ" altLang="en-US" sz="1800" dirty="0">
                <a:solidFill>
                  <a:schemeClr val="tx1"/>
                </a:solidFill>
              </a:rPr>
              <a:t> metals (</a:t>
            </a:r>
            <a:r>
              <a:rPr lang="cs-CZ" altLang="en-US" sz="1800" b="1" dirty="0">
                <a:solidFill>
                  <a:schemeClr val="tx1"/>
                </a:solidFill>
              </a:rPr>
              <a:t>Zn-</a:t>
            </a:r>
            <a:r>
              <a:rPr lang="en-US" altLang="en-US" sz="1800" b="1" dirty="0">
                <a:solidFill>
                  <a:schemeClr val="tx1"/>
                </a:solidFill>
              </a:rPr>
              <a:t>granules</a:t>
            </a:r>
            <a:r>
              <a:rPr lang="cs-CZ" altLang="en-US" sz="1800" b="1" dirty="0">
                <a:solidFill>
                  <a:schemeClr val="tx1"/>
                </a:solidFill>
              </a:rPr>
              <a:t>)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gut of leech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Release from storage</a:t>
            </a:r>
            <a:r>
              <a:rPr lang="cs-CZ" altLang="en-US" sz="2000" b="1" dirty="0">
                <a:solidFill>
                  <a:srgbClr val="FF0000"/>
                </a:solidFill>
              </a:rPr>
              <a:t> </a:t>
            </a:r>
            <a:r>
              <a:rPr lang="cs-CZ" altLang="en-US" sz="2000" b="1" dirty="0" err="1">
                <a:solidFill>
                  <a:srgbClr val="FF0000"/>
                </a:solidFill>
              </a:rPr>
              <a:t>later</a:t>
            </a:r>
            <a:r>
              <a:rPr lang="cs-CZ" altLang="en-US" sz="2000" b="1" dirty="0">
                <a:solidFill>
                  <a:srgbClr val="FF0000"/>
                </a:solidFill>
              </a:rPr>
              <a:t> </a:t>
            </a:r>
            <a:r>
              <a:rPr lang="cs-CZ" altLang="en-US" sz="2000" b="1" dirty="0" err="1">
                <a:solidFill>
                  <a:srgbClr val="FF0000"/>
                </a:solidFill>
              </a:rPr>
              <a:t>during</a:t>
            </a:r>
            <a:r>
              <a:rPr lang="cs-CZ" altLang="en-US" sz="2000" b="1" dirty="0">
                <a:solidFill>
                  <a:srgbClr val="FF0000"/>
                </a:solidFill>
              </a:rPr>
              <a:t> </a:t>
            </a:r>
            <a:r>
              <a:rPr lang="cs-CZ" altLang="en-US" sz="2000" b="1" dirty="0" err="1">
                <a:solidFill>
                  <a:srgbClr val="FF0000"/>
                </a:solidFill>
              </a:rPr>
              <a:t>life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ct val="0"/>
              </a:spcBef>
              <a:buClrTx/>
            </a:pPr>
            <a:r>
              <a:rPr lang="en-US" altLang="en-US" sz="1600" dirty="0">
                <a:solidFill>
                  <a:schemeClr val="tx1"/>
                </a:solidFill>
              </a:rPr>
              <a:t>PCBs and other organochlorine compounds store</a:t>
            </a:r>
            <a:r>
              <a:rPr lang="cs-CZ" altLang="en-US" sz="1600" dirty="0">
                <a:solidFill>
                  <a:schemeClr val="tx1"/>
                </a:solidFill>
              </a:rPr>
              <a:t>d</a:t>
            </a:r>
            <a:r>
              <a:rPr lang="en-US" altLang="en-US" sz="1600" dirty="0">
                <a:solidFill>
                  <a:schemeClr val="tx1"/>
                </a:solidFill>
              </a:rPr>
              <a:t> in fat</a:t>
            </a:r>
            <a:r>
              <a:rPr lang="cs-CZ" altLang="en-US" sz="1600" dirty="0">
                <a:solidFill>
                  <a:schemeClr val="tx1"/>
                </a:solidFill>
              </a:rPr>
              <a:t> </a:t>
            </a:r>
            <a:r>
              <a:rPr lang="cs-CZ" altLang="en-US" sz="1600" dirty="0" err="1">
                <a:solidFill>
                  <a:schemeClr val="tx1"/>
                </a:solidFill>
              </a:rPr>
              <a:t>during</a:t>
            </a:r>
            <a:r>
              <a:rPr lang="cs-CZ" altLang="en-US" sz="1600" dirty="0">
                <a:solidFill>
                  <a:schemeClr val="tx1"/>
                </a:solidFill>
              </a:rPr>
              <a:t> </a:t>
            </a:r>
            <a:r>
              <a:rPr lang="cs-CZ" altLang="en-US" sz="1600" dirty="0" err="1">
                <a:solidFill>
                  <a:schemeClr val="tx1"/>
                </a:solidFill>
              </a:rPr>
              <a:t>life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endParaRPr lang="cs-CZ" altLang="en-U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ClrTx/>
            </a:pPr>
            <a:r>
              <a:rPr lang="cs-CZ" altLang="en-US" sz="1600" dirty="0">
                <a:solidFill>
                  <a:schemeClr val="tx1"/>
                </a:solidFill>
              </a:rPr>
              <a:t>R</a:t>
            </a:r>
            <a:r>
              <a:rPr lang="en-US" altLang="en-US" sz="1600" dirty="0" err="1">
                <a:solidFill>
                  <a:schemeClr val="tx1"/>
                </a:solidFill>
              </a:rPr>
              <a:t>apid</a:t>
            </a:r>
            <a:r>
              <a:rPr lang="en-US" altLang="en-US" sz="1600" dirty="0">
                <a:solidFill>
                  <a:schemeClr val="tx1"/>
                </a:solidFill>
              </a:rPr>
              <a:t> energy demand (</a:t>
            </a:r>
            <a:r>
              <a:rPr lang="en-US" altLang="en-US" sz="1600" i="1" dirty="0">
                <a:solidFill>
                  <a:schemeClr val="tx1"/>
                </a:solidFill>
              </a:rPr>
              <a:t>egg production in fish, starvation, milk production)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br>
              <a:rPr lang="cs-CZ" altLang="en-US" sz="1600" dirty="0">
                <a:solidFill>
                  <a:schemeClr val="tx1"/>
                </a:solidFill>
              </a:rPr>
            </a:br>
            <a:r>
              <a:rPr lang="cs-CZ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</a:rPr>
              <a:t>release from storage </a:t>
            </a:r>
            <a:r>
              <a:rPr lang="cs-CZ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</a:rPr>
              <a:t>rapid peak exposure </a:t>
            </a:r>
            <a:endParaRPr lang="cs-CZ" altLang="en-U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ClrTx/>
            </a:pPr>
            <a:r>
              <a:rPr lang="cs-CZ" altLang="en-US" sz="1200" i="1" dirty="0">
                <a:solidFill>
                  <a:schemeClr val="tx1"/>
                </a:solidFill>
              </a:rPr>
              <a:t>(</a:t>
            </a:r>
            <a:r>
              <a:rPr lang="cs-CZ" altLang="en-US" sz="1200" i="1" dirty="0" err="1">
                <a:solidFill>
                  <a:schemeClr val="tx1"/>
                </a:solidFill>
              </a:rPr>
              <a:t>Also</a:t>
            </a:r>
            <a:r>
              <a:rPr lang="cs-CZ" altLang="en-US" sz="1200" i="1" dirty="0">
                <a:solidFill>
                  <a:schemeClr val="tx1"/>
                </a:solidFill>
              </a:rPr>
              <a:t> – </a:t>
            </a:r>
            <a:r>
              <a:rPr lang="cs-CZ" altLang="en-US" sz="1200" i="1" dirty="0" err="1">
                <a:solidFill>
                  <a:schemeClr val="tx1"/>
                </a:solidFill>
              </a:rPr>
              <a:t>exposures</a:t>
            </a:r>
            <a:r>
              <a:rPr lang="cs-CZ" altLang="en-US" sz="1200" i="1" dirty="0">
                <a:solidFill>
                  <a:schemeClr val="tx1"/>
                </a:solidFill>
              </a:rPr>
              <a:t> of </a:t>
            </a:r>
            <a:r>
              <a:rPr lang="cs-CZ" altLang="en-US" sz="1200" i="1" dirty="0" err="1">
                <a:solidFill>
                  <a:schemeClr val="tx1"/>
                </a:solidFill>
              </a:rPr>
              <a:t>babies</a:t>
            </a:r>
            <a:r>
              <a:rPr lang="cs-CZ" altLang="en-US" sz="1200" i="1" dirty="0">
                <a:solidFill>
                  <a:schemeClr val="tx1"/>
                </a:solidFill>
              </a:rPr>
              <a:t> from </a:t>
            </a:r>
            <a:r>
              <a:rPr lang="cs-CZ" altLang="en-US" sz="1200" i="1" dirty="0" err="1">
                <a:solidFill>
                  <a:schemeClr val="tx1"/>
                </a:solidFill>
              </a:rPr>
              <a:t>milk</a:t>
            </a:r>
            <a:r>
              <a:rPr lang="cs-CZ" altLang="en-US" sz="1200" i="1" dirty="0">
                <a:solidFill>
                  <a:schemeClr val="tx1"/>
                </a:solidFill>
              </a:rPr>
              <a:t> </a:t>
            </a:r>
            <a:r>
              <a:rPr lang="en-GB" altLang="en-US" sz="1200" i="1" dirty="0">
                <a:solidFill>
                  <a:schemeClr val="tx1"/>
                </a:solidFill>
              </a:rPr>
              <a:t>stored </a:t>
            </a:r>
            <a:r>
              <a:rPr lang="cs-CZ" altLang="en-US" sz="1200" i="1" dirty="0">
                <a:solidFill>
                  <a:schemeClr val="tx1"/>
                </a:solidFill>
              </a:rPr>
              <a:t>in </a:t>
            </a:r>
            <a:r>
              <a:rPr lang="en-GB" altLang="en-US" sz="1200" i="1" dirty="0">
                <a:solidFill>
                  <a:schemeClr val="tx1"/>
                </a:solidFill>
              </a:rPr>
              <a:t>mothers</a:t>
            </a:r>
            <a:r>
              <a:rPr lang="cs-CZ" altLang="en-US" sz="1200" i="1" dirty="0">
                <a:solidFill>
                  <a:schemeClr val="tx1"/>
                </a:solidFill>
              </a:rPr>
              <a:t>: but(!) – </a:t>
            </a:r>
            <a:r>
              <a:rPr lang="cs-CZ" altLang="en-US" sz="1200" i="1" dirty="0" err="1">
                <a:solidFill>
                  <a:schemeClr val="tx1"/>
                </a:solidFill>
              </a:rPr>
              <a:t>benefits</a:t>
            </a:r>
            <a:r>
              <a:rPr lang="cs-CZ" altLang="en-US" sz="1200" i="1" dirty="0">
                <a:solidFill>
                  <a:schemeClr val="tx1"/>
                </a:solidFill>
              </a:rPr>
              <a:t> of </a:t>
            </a:r>
            <a:r>
              <a:rPr lang="cs-CZ" altLang="en-US" sz="1200" i="1" dirty="0" err="1">
                <a:solidFill>
                  <a:schemeClr val="tx1"/>
                </a:solidFill>
              </a:rPr>
              <a:t>breastfeeding</a:t>
            </a:r>
            <a:r>
              <a:rPr lang="cs-CZ" altLang="en-US" sz="1200" i="1" dirty="0">
                <a:solidFill>
                  <a:schemeClr val="tx1"/>
                </a:solidFill>
              </a:rPr>
              <a:t> </a:t>
            </a:r>
            <a:r>
              <a:rPr lang="cs-CZ" altLang="en-US" sz="1200" i="1" dirty="0" err="1">
                <a:solidFill>
                  <a:schemeClr val="tx1"/>
                </a:solidFill>
              </a:rPr>
              <a:t>overweight</a:t>
            </a:r>
            <a:r>
              <a:rPr lang="cs-CZ" altLang="en-US" sz="1200" i="1" dirty="0">
                <a:solidFill>
                  <a:schemeClr val="tx1"/>
                </a:solidFill>
              </a:rPr>
              <a:t> </a:t>
            </a:r>
            <a:r>
              <a:rPr lang="cs-CZ" altLang="en-US" sz="1200" i="1" dirty="0" err="1">
                <a:solidFill>
                  <a:schemeClr val="tx1"/>
                </a:solidFill>
              </a:rPr>
              <a:t>temporal</a:t>
            </a:r>
            <a:r>
              <a:rPr lang="cs-CZ" altLang="en-US" sz="1200" i="1" dirty="0">
                <a:solidFill>
                  <a:schemeClr val="tx1"/>
                </a:solidFill>
              </a:rPr>
              <a:t> </a:t>
            </a:r>
            <a:r>
              <a:rPr lang="cs-CZ" altLang="en-US" sz="1200" i="1" dirty="0" err="1">
                <a:solidFill>
                  <a:schemeClr val="tx1"/>
                </a:solidFill>
              </a:rPr>
              <a:t>risks</a:t>
            </a:r>
            <a:r>
              <a:rPr lang="cs-CZ" altLang="en-US" sz="1200" i="1" dirty="0">
                <a:solidFill>
                  <a:schemeClr val="tx1"/>
                </a:solidFill>
              </a:rPr>
              <a:t>!)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SEQUESTRATION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pic>
        <p:nvPicPr>
          <p:cNvPr id="1026" name="Picture 2" descr="Giant pet leech feeds on person's arm, video creeps people out | Trending -  Hindustan Times">
            <a:extLst>
              <a:ext uri="{FF2B5EF4-FFF2-40B4-BE49-F238E27FC236}">
                <a16:creationId xmlns:a16="http://schemas.microsoft.com/office/drawing/2014/main" id="{5CE028C8-A60B-1DEB-14AC-499EB44D8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01008"/>
            <a:ext cx="2127895" cy="12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1124744"/>
            <a:ext cx="86106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 err="1">
                <a:solidFill>
                  <a:schemeClr val="tx2"/>
                </a:solidFill>
              </a:rPr>
              <a:t>Metallothioneins</a:t>
            </a:r>
            <a:r>
              <a:rPr lang="en-US" altLang="en-US" sz="2200" b="1" dirty="0">
                <a:solidFill>
                  <a:schemeClr val="tx2"/>
                </a:solidFill>
              </a:rPr>
              <a:t> </a:t>
            </a:r>
            <a:r>
              <a:rPr lang="en-US" altLang="en-US" sz="2200" dirty="0">
                <a:solidFill>
                  <a:schemeClr val="tx1"/>
                </a:solidFill>
              </a:rPr>
              <a:t>(MTs, MT-like proteins)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cytoplasmic low molecular weight proteins (6-10 </a:t>
            </a:r>
            <a:r>
              <a:rPr lang="en-US" altLang="en-US" sz="2000" dirty="0" err="1">
                <a:solidFill>
                  <a:schemeClr val="tx1"/>
                </a:solidFill>
              </a:rPr>
              <a:t>kD</a:t>
            </a:r>
            <a:r>
              <a:rPr lang="en-US" altLang="en-US" sz="2000" dirty="0">
                <a:solidFill>
                  <a:schemeClr val="tx1"/>
                </a:solidFill>
              </a:rPr>
              <a:t>) rich on </a:t>
            </a:r>
            <a:r>
              <a:rPr lang="en-US" altLang="en-US" sz="2000" dirty="0" err="1">
                <a:solidFill>
                  <a:schemeClr val="tx1"/>
                </a:solidFill>
              </a:rPr>
              <a:t>Cys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recognized in </a:t>
            </a:r>
            <a:r>
              <a:rPr lang="cs-CZ" altLang="en-US" sz="2000" dirty="0">
                <a:solidFill>
                  <a:schemeClr val="tx1"/>
                </a:solidFill>
              </a:rPr>
              <a:t>most </a:t>
            </a:r>
            <a:r>
              <a:rPr lang="en-US" altLang="en-US" sz="2000" dirty="0">
                <a:solidFill>
                  <a:schemeClr val="tx1"/>
                </a:solidFill>
              </a:rPr>
              <a:t>eukaryotes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bind metals: Zn, Cd, Hg ... =&gt; reduce </a:t>
            </a:r>
            <a:r>
              <a:rPr lang="cs-CZ" altLang="en-US" sz="2000" dirty="0" err="1">
                <a:solidFill>
                  <a:schemeClr val="tx1"/>
                </a:solidFill>
              </a:rPr>
              <a:t>exposure</a:t>
            </a:r>
            <a:r>
              <a:rPr lang="cs-CZ" altLang="en-US" sz="2000" dirty="0">
                <a:solidFill>
                  <a:schemeClr val="tx1"/>
                </a:solidFill>
              </a:rPr>
              <a:t> and </a:t>
            </a:r>
            <a:r>
              <a:rPr lang="en-US" altLang="en-US" sz="2000" dirty="0">
                <a:solidFill>
                  <a:schemeClr val="tx1"/>
                </a:solidFill>
              </a:rPr>
              <a:t>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long half-life of proteins (~ 25 days)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SEQUESTRATION</a:t>
            </a:r>
            <a:r>
              <a:rPr lang="cs-CZ" altLang="en-US" sz="2400" b="1" dirty="0">
                <a:solidFill>
                  <a:srgbClr val="FF3300"/>
                </a:solidFill>
              </a:rPr>
              <a:t> – </a:t>
            </a:r>
            <a:r>
              <a:rPr lang="cs-CZ" altLang="en-US" sz="2400" b="1" dirty="0" err="1">
                <a:solidFill>
                  <a:srgbClr val="FF3300"/>
                </a:solidFill>
              </a:rPr>
              <a:t>example</a:t>
            </a:r>
            <a:r>
              <a:rPr lang="cs-CZ" altLang="en-US" sz="2400" b="1" dirty="0">
                <a:solidFill>
                  <a:srgbClr val="FF3300"/>
                </a:solidFill>
              </a:rPr>
              <a:t> </a:t>
            </a:r>
            <a:r>
              <a:rPr lang="cs-CZ" altLang="en-US" sz="2400" b="1" dirty="0" err="1">
                <a:solidFill>
                  <a:srgbClr val="FF3300"/>
                </a:solidFill>
              </a:rPr>
              <a:t>mechanism</a:t>
            </a:r>
            <a:r>
              <a:rPr lang="cs-CZ" altLang="en-US" sz="2400" b="1" dirty="0">
                <a:solidFill>
                  <a:srgbClr val="FF3300"/>
                </a:solidFill>
              </a:rPr>
              <a:t> 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pic>
        <p:nvPicPr>
          <p:cNvPr id="2050" name="Picture 2" descr="Molecular functions of metallothionein and its role in hematological  malignancies | Journal of Hematology &amp; Oncology | Full Text">
            <a:extLst>
              <a:ext uri="{FF2B5EF4-FFF2-40B4-BE49-F238E27FC236}">
                <a16:creationId xmlns:a16="http://schemas.microsoft.com/office/drawing/2014/main" id="{587F047B-477A-876C-924B-BE10C50FC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64768"/>
            <a:ext cx="4559424" cy="34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ructure of metallothionein and its bound polynuclear metal clusters.... |  Download Scientific Diagram">
            <a:extLst>
              <a:ext uri="{FF2B5EF4-FFF2-40B4-BE49-F238E27FC236}">
                <a16:creationId xmlns:a16="http://schemas.microsoft.com/office/drawing/2014/main" id="{2E84209E-5075-250A-DB06-22BAD2012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10"/>
          <a:stretch/>
        </p:blipFill>
        <p:spPr bwMode="auto">
          <a:xfrm>
            <a:off x="467544" y="4221088"/>
            <a:ext cx="356138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5">
            <a:extLst>
              <a:ext uri="{FF2B5EF4-FFF2-40B4-BE49-F238E27FC236}">
                <a16:creationId xmlns:a16="http://schemas.microsoft.com/office/drawing/2014/main" id="{D119FA6F-03BC-C022-FF6B-42E9D1BA678E}"/>
              </a:ext>
            </a:extLst>
          </p:cNvPr>
          <p:cNvSpPr/>
          <p:nvPr/>
        </p:nvSpPr>
        <p:spPr>
          <a:xfrm>
            <a:off x="5963072" y="4361342"/>
            <a:ext cx="1345232" cy="363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4D36B-FA26-242B-10D4-9A064C83DAA5}"/>
              </a:ext>
            </a:extLst>
          </p:cNvPr>
          <p:cNvSpPr txBox="1"/>
          <p:nvPr/>
        </p:nvSpPr>
        <p:spPr>
          <a:xfrm>
            <a:off x="469231" y="3645024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>
                <a:solidFill>
                  <a:schemeClr val="tx2"/>
                </a:solidFill>
              </a:rPr>
              <a:t>Structure</a:t>
            </a:r>
            <a:r>
              <a:rPr lang="cs-CZ" sz="1200" dirty="0">
                <a:solidFill>
                  <a:schemeClr val="tx2"/>
                </a:solidFill>
              </a:rPr>
              <a:t> of MT </a:t>
            </a:r>
            <a:br>
              <a:rPr lang="cs-CZ" sz="1200" dirty="0">
                <a:solidFill>
                  <a:schemeClr val="tx2"/>
                </a:solidFill>
              </a:rPr>
            </a:br>
            <a:r>
              <a:rPr lang="cs-CZ" sz="1200" dirty="0">
                <a:solidFill>
                  <a:schemeClr val="tx2"/>
                </a:solidFill>
              </a:rPr>
              <a:t>(1-7: metal </a:t>
            </a:r>
            <a:r>
              <a:rPr lang="cs-CZ" sz="1200" dirty="0" err="1">
                <a:solidFill>
                  <a:schemeClr val="tx2"/>
                </a:solidFill>
              </a:rPr>
              <a:t>atoms</a:t>
            </a:r>
            <a:r>
              <a:rPr lang="cs-CZ" sz="1200" dirty="0">
                <a:solidFill>
                  <a:schemeClr val="tx2"/>
                </a:solidFill>
              </a:rPr>
              <a:t> </a:t>
            </a:r>
            <a:r>
              <a:rPr lang="cs-CZ" sz="1200" dirty="0" err="1">
                <a:solidFill>
                  <a:schemeClr val="tx2"/>
                </a:solidFill>
              </a:rPr>
              <a:t>bound</a:t>
            </a:r>
            <a:r>
              <a:rPr lang="cs-CZ" sz="1200" dirty="0">
                <a:solidFill>
                  <a:schemeClr val="tx2"/>
                </a:solidFill>
              </a:rPr>
              <a:t> to the </a:t>
            </a:r>
            <a:r>
              <a:rPr lang="cs-CZ" sz="1200" dirty="0" err="1">
                <a:solidFill>
                  <a:schemeClr val="tx2"/>
                </a:solidFill>
              </a:rPr>
              <a:t>structure</a:t>
            </a:r>
            <a:r>
              <a:rPr lang="cs-CZ" sz="1200" dirty="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79512" y="1138093"/>
            <a:ext cx="8875712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dirty="0">
                <a:solidFill>
                  <a:schemeClr val="tx1"/>
                </a:solidFill>
              </a:rPr>
              <a:t>TK </a:t>
            </a:r>
            <a:r>
              <a:rPr lang="cs-CZ" altLang="en-US" sz="2000" b="1" dirty="0" err="1">
                <a:solidFill>
                  <a:schemeClr val="tx1"/>
                </a:solidFill>
              </a:rPr>
              <a:t>processes</a:t>
            </a:r>
            <a:r>
              <a:rPr lang="cs-CZ" altLang="en-US" sz="2000" b="1" dirty="0">
                <a:solidFill>
                  <a:schemeClr val="tx1"/>
                </a:solidFill>
              </a:rPr>
              <a:t> (</a:t>
            </a:r>
            <a:r>
              <a:rPr lang="cs-CZ" altLang="en-US" sz="2000" b="1" dirty="0" err="1">
                <a:solidFill>
                  <a:schemeClr val="tx1"/>
                </a:solidFill>
              </a:rPr>
              <a:t>Phase</a:t>
            </a:r>
            <a:r>
              <a:rPr lang="cs-CZ" altLang="en-US" sz="2000" b="1" dirty="0">
                <a:solidFill>
                  <a:schemeClr val="tx1"/>
                </a:solidFill>
              </a:rPr>
              <a:t> I – </a:t>
            </a:r>
            <a:r>
              <a:rPr lang="en-US" altLang="en-US" sz="2000" b="1" dirty="0">
                <a:solidFill>
                  <a:schemeClr val="tx1"/>
                </a:solidFill>
              </a:rPr>
              <a:t>MFO</a:t>
            </a:r>
            <a:r>
              <a:rPr lang="cs-CZ" altLang="en-US" sz="2000" b="1" dirty="0">
                <a:solidFill>
                  <a:schemeClr val="tx1"/>
                </a:solidFill>
              </a:rPr>
              <a:t> / </a:t>
            </a:r>
            <a:r>
              <a:rPr lang="en-US" altLang="en-US" sz="2000" b="1" dirty="0">
                <a:solidFill>
                  <a:schemeClr val="tx1"/>
                </a:solidFill>
              </a:rPr>
              <a:t>Phase II </a:t>
            </a:r>
            <a:r>
              <a:rPr lang="cs-CZ" altLang="en-US" sz="2000" b="1" dirty="0">
                <a:solidFill>
                  <a:schemeClr val="tx1"/>
                </a:solidFill>
              </a:rPr>
              <a:t>- </a:t>
            </a:r>
            <a:r>
              <a:rPr lang="cs-CZ" altLang="en-US" sz="2000" b="1" dirty="0" err="1">
                <a:solidFill>
                  <a:schemeClr val="tx1"/>
                </a:solidFill>
              </a:rPr>
              <a:t>Ts</a:t>
            </a:r>
            <a:r>
              <a:rPr lang="cs-CZ" altLang="en-US" sz="2000" b="1" dirty="0">
                <a:solidFill>
                  <a:schemeClr val="tx1"/>
                </a:solidFill>
              </a:rPr>
              <a:t> / </a:t>
            </a:r>
            <a:r>
              <a:rPr lang="cs-CZ" altLang="en-US" sz="2000" b="1" dirty="0" err="1">
                <a:solidFill>
                  <a:schemeClr val="tx1"/>
                </a:solidFill>
              </a:rPr>
              <a:t>Phase</a:t>
            </a:r>
            <a:r>
              <a:rPr lang="cs-CZ" altLang="en-US" sz="2000" b="1" dirty="0">
                <a:solidFill>
                  <a:schemeClr val="tx1"/>
                </a:solidFill>
              </a:rPr>
              <a:t> III) </a:t>
            </a:r>
            <a:r>
              <a:rPr lang="en-US" altLang="en-US" sz="2000" b="1" dirty="0">
                <a:solidFill>
                  <a:schemeClr val="tx1"/>
                </a:solidFill>
              </a:rPr>
              <a:t>are inducible </a:t>
            </a:r>
            <a:endParaRPr lang="cs-CZ" altLang="en-US" sz="20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u="sng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i="1" dirty="0">
                <a:solidFill>
                  <a:schemeClr val="tx1"/>
                </a:solidFill>
              </a:rPr>
              <a:t>Presence of </a:t>
            </a:r>
            <a:r>
              <a:rPr lang="cs-CZ" altLang="en-US" sz="1400" i="1" dirty="0" err="1">
                <a:solidFill>
                  <a:schemeClr val="tx1"/>
                </a:solidFill>
              </a:rPr>
              <a:t>substrates</a:t>
            </a:r>
            <a:r>
              <a:rPr lang="cs-CZ" altLang="en-US" sz="1400" i="1" dirty="0">
                <a:solidFill>
                  <a:schemeClr val="tx1"/>
                </a:solidFill>
              </a:rPr>
              <a:t> (of </a:t>
            </a:r>
            <a:r>
              <a:rPr lang="cs-CZ" altLang="en-US" sz="1400" i="1" dirty="0" err="1">
                <a:solidFill>
                  <a:schemeClr val="tx1"/>
                </a:solidFill>
              </a:rPr>
              <a:t>enzymatic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reactions</a:t>
            </a:r>
            <a:r>
              <a:rPr lang="cs-CZ" altLang="en-US" sz="1400" i="1" dirty="0">
                <a:solidFill>
                  <a:schemeClr val="tx1"/>
                </a:solidFill>
              </a:rPr>
              <a:t>)</a:t>
            </a:r>
            <a:r>
              <a:rPr lang="cs-CZ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de novo </a:t>
            </a:r>
            <a:r>
              <a:rPr lang="cs-CZ" altLang="en-US" sz="1400" i="1" dirty="0" err="1">
                <a:solidFill>
                  <a:schemeClr val="tx1"/>
                </a:solidFill>
                <a:sym typeface="Wingdings" panose="05000000000000000000" pitchFamily="2" charset="2"/>
              </a:rPr>
              <a:t>synthesis</a:t>
            </a:r>
            <a:r>
              <a:rPr lang="cs-CZ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en-GB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induction</a:t>
            </a:r>
            <a:r>
              <a:rPr lang="cs-CZ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r>
              <a:rPr lang="en-GB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 of </a:t>
            </a:r>
            <a:r>
              <a:rPr lang="en-GB" altLang="en-US" sz="1400" i="1" dirty="0" err="1">
                <a:solidFill>
                  <a:schemeClr val="tx1"/>
                </a:solidFill>
                <a:sym typeface="Wingdings" panose="05000000000000000000" pitchFamily="2" charset="2"/>
              </a:rPr>
              <a:t>en</a:t>
            </a:r>
            <a:r>
              <a:rPr lang="cs-CZ" altLang="en-US" sz="1400" i="1" dirty="0" err="1">
                <a:solidFill>
                  <a:schemeClr val="tx1"/>
                </a:solidFill>
                <a:sym typeface="Wingdings" panose="05000000000000000000" pitchFamily="2" charset="2"/>
              </a:rPr>
              <a:t>zymes</a:t>
            </a:r>
            <a:r>
              <a:rPr lang="cs-CZ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 / </a:t>
            </a:r>
            <a:r>
              <a:rPr lang="cs-CZ" altLang="en-US" sz="1400" i="1" dirty="0" err="1">
                <a:solidFill>
                  <a:schemeClr val="tx1"/>
                </a:solidFill>
                <a:sym typeface="Wingdings" panose="05000000000000000000" pitchFamily="2" charset="2"/>
              </a:rPr>
              <a:t>proteins</a:t>
            </a:r>
            <a:endParaRPr lang="en-US" altLang="en-US" sz="14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MFO enzymes </a:t>
            </a:r>
            <a:r>
              <a:rPr lang="en-US" altLang="en-US" sz="2000" dirty="0">
                <a:solidFill>
                  <a:schemeClr val="tx2"/>
                </a:solidFill>
              </a:rPr>
              <a:t>are </a:t>
            </a:r>
            <a:r>
              <a:rPr lang="en-US" altLang="en-US" sz="2000" dirty="0" err="1">
                <a:solidFill>
                  <a:schemeClr val="tx2"/>
                </a:solidFill>
              </a:rPr>
              <a:t>induc</a:t>
            </a:r>
            <a:r>
              <a:rPr lang="cs-CZ" altLang="en-US" sz="2000" dirty="0" err="1">
                <a:solidFill>
                  <a:schemeClr val="tx2"/>
                </a:solidFill>
              </a:rPr>
              <a:t>ed</a:t>
            </a:r>
            <a:r>
              <a:rPr lang="en-US" altLang="en-US" sz="2000" dirty="0">
                <a:solidFill>
                  <a:schemeClr val="tx1"/>
                </a:solidFill>
              </a:rPr>
              <a:t> by a number of </a:t>
            </a:r>
            <a:r>
              <a:rPr lang="en-US" altLang="en-US" sz="2000" b="1" dirty="0">
                <a:solidFill>
                  <a:schemeClr val="tx2"/>
                </a:solidFill>
              </a:rPr>
              <a:t>(lipophilic/toxic) 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- organochlorine compounds, PCDDs/Fs, PAHs, PCBs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</a:rPr>
              <a:t> Phase II </a:t>
            </a:r>
            <a:r>
              <a:rPr lang="cs-CZ" altLang="en-US" sz="2000" dirty="0">
                <a:solidFill>
                  <a:schemeClr val="tx1"/>
                </a:solidFill>
              </a:rPr>
              <a:t>and </a:t>
            </a:r>
            <a:r>
              <a:rPr lang="cs-CZ" altLang="en-US" sz="2000" dirty="0" err="1">
                <a:solidFill>
                  <a:schemeClr val="tx1"/>
                </a:solidFill>
              </a:rPr>
              <a:t>Phase</a:t>
            </a:r>
            <a:r>
              <a:rPr lang="cs-CZ" altLang="en-US" sz="2000" dirty="0">
                <a:solidFill>
                  <a:schemeClr val="tx1"/>
                </a:solidFill>
              </a:rPr>
              <a:t> III </a:t>
            </a:r>
            <a:r>
              <a:rPr lang="cs-CZ" altLang="en-US" sz="2000" dirty="0" err="1">
                <a:solidFill>
                  <a:schemeClr val="tx1"/>
                </a:solidFill>
              </a:rPr>
              <a:t>enzymes</a:t>
            </a:r>
            <a:r>
              <a:rPr lang="cs-CZ" altLang="en-US" sz="2000" dirty="0">
                <a:solidFill>
                  <a:schemeClr val="tx1"/>
                </a:solidFill>
              </a:rPr>
              <a:t>/</a:t>
            </a:r>
            <a:r>
              <a:rPr lang="cs-CZ" altLang="en-US" sz="2000" dirty="0" err="1">
                <a:solidFill>
                  <a:schemeClr val="tx1"/>
                </a:solidFill>
              </a:rPr>
              <a:t>proteins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2"/>
                </a:solidFill>
              </a:rPr>
              <a:t>are </a:t>
            </a:r>
            <a:r>
              <a:rPr lang="cs-CZ" altLang="en-US" sz="2000" dirty="0" err="1">
                <a:solidFill>
                  <a:schemeClr val="tx2"/>
                </a:solidFill>
              </a:rPr>
              <a:t>induced</a:t>
            </a:r>
            <a:r>
              <a:rPr lang="cs-CZ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by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</a:rPr>
              <a:t> increased </a:t>
            </a:r>
            <a:r>
              <a:rPr lang="cs-CZ" altLang="en-US" sz="2000" dirty="0" err="1">
                <a:solidFill>
                  <a:schemeClr val="tx1"/>
                </a:solidFill>
              </a:rPr>
              <a:t>metabolites</a:t>
            </a:r>
            <a:r>
              <a:rPr lang="cs-CZ" altLang="en-US" sz="2000" dirty="0">
                <a:solidFill>
                  <a:schemeClr val="tx1"/>
                </a:solidFill>
              </a:rPr>
              <a:t> („</a:t>
            </a:r>
            <a:r>
              <a:rPr lang="cs-CZ" altLang="en-US" sz="2000" dirty="0" err="1">
                <a:solidFill>
                  <a:schemeClr val="tx1"/>
                </a:solidFill>
              </a:rPr>
              <a:t>activated</a:t>
            </a:r>
            <a:r>
              <a:rPr lang="cs-CZ" altLang="en-US" sz="2000" dirty="0">
                <a:solidFill>
                  <a:schemeClr val="tx1"/>
                </a:solidFill>
              </a:rPr>
              <a:t>“ </a:t>
            </a:r>
            <a:r>
              <a:rPr lang="en-US" altLang="en-US" sz="2000" dirty="0">
                <a:solidFill>
                  <a:schemeClr val="tx1"/>
                </a:solidFill>
              </a:rPr>
              <a:t>substrates</a:t>
            </a:r>
            <a:r>
              <a:rPr lang="cs-CZ" altLang="en-US" sz="2000" dirty="0">
                <a:solidFill>
                  <a:schemeClr val="tx1"/>
                </a:solidFill>
              </a:rPr>
              <a:t> f</a:t>
            </a:r>
            <a:r>
              <a:rPr lang="en-US" altLang="en-US" sz="2000" dirty="0">
                <a:solidFill>
                  <a:schemeClr val="tx1"/>
                </a:solidFill>
              </a:rPr>
              <a:t>rom the Phase </a:t>
            </a:r>
            <a:r>
              <a:rPr lang="cs-CZ" altLang="en-US" sz="2000" dirty="0">
                <a:solidFill>
                  <a:schemeClr val="tx1"/>
                </a:solidFill>
              </a:rPr>
              <a:t>I)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</a:rPr>
              <a:t>occurrence</a:t>
            </a:r>
            <a:r>
              <a:rPr lang="cs-CZ" altLang="en-US" sz="2000" dirty="0">
                <a:solidFill>
                  <a:schemeClr val="tx1"/>
                </a:solidFill>
              </a:rPr>
              <a:t> of </a:t>
            </a:r>
            <a:r>
              <a:rPr lang="cs-CZ" altLang="en-US" sz="2000" dirty="0" err="1">
                <a:solidFill>
                  <a:schemeClr val="tx1"/>
                </a:solidFill>
              </a:rPr>
              <a:t>oxidants</a:t>
            </a:r>
            <a:r>
              <a:rPr lang="cs-CZ" altLang="en-US" sz="2000" dirty="0">
                <a:solidFill>
                  <a:schemeClr val="tx1"/>
                </a:solidFill>
              </a:rPr>
              <a:t> and </a:t>
            </a:r>
            <a:r>
              <a:rPr lang="en-US" altLang="en-US" sz="2000" dirty="0">
                <a:solidFill>
                  <a:schemeClr val="tx1"/>
                </a:solidFill>
              </a:rPr>
              <a:t>reactive toxicants in cells</a:t>
            </a:r>
            <a:r>
              <a:rPr lang="cs-CZ" altLang="en-US" sz="2000" dirty="0">
                <a:solidFill>
                  <a:schemeClr val="tx1"/>
                </a:solidFill>
              </a:rPr>
              <a:t> (ROS, </a:t>
            </a:r>
            <a:r>
              <a:rPr lang="cs-CZ" altLang="en-US" sz="2000" dirty="0" err="1">
                <a:solidFill>
                  <a:schemeClr val="tx1"/>
                </a:solidFill>
              </a:rPr>
              <a:t>ox</a:t>
            </a:r>
            <a:r>
              <a:rPr lang="cs-CZ" altLang="en-US" sz="2000" dirty="0">
                <a:solidFill>
                  <a:schemeClr val="tx1"/>
                </a:solidFill>
              </a:rPr>
              <a:t>. stress)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000" dirty="0">
                <a:solidFill>
                  <a:schemeClr val="tx1"/>
                </a:solidFill>
              </a:rPr>
              <a:t> long-term </a:t>
            </a:r>
            <a:r>
              <a:rPr lang="cs-CZ" altLang="en-US" sz="2000" dirty="0" err="1">
                <a:solidFill>
                  <a:schemeClr val="tx1"/>
                </a:solidFill>
              </a:rPr>
              <a:t>exposure</a:t>
            </a:r>
            <a:r>
              <a:rPr lang="en-US" altLang="en-US" sz="2000" dirty="0">
                <a:solidFill>
                  <a:schemeClr val="tx1"/>
                </a:solidFill>
              </a:rPr>
              <a:t> to sublethal doses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induction of detoxification enzymes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increase </a:t>
            </a:r>
            <a:r>
              <a:rPr lang="cs-CZ" altLang="en-US" sz="2000" dirty="0">
                <a:solidFill>
                  <a:schemeClr val="tx1"/>
                </a:solidFill>
              </a:rPr>
              <a:t>of </a:t>
            </a:r>
            <a:r>
              <a:rPr lang="en-US" altLang="en-US" sz="2000" b="1" dirty="0">
                <a:solidFill>
                  <a:schemeClr val="tx2"/>
                </a:solidFill>
              </a:rPr>
              <a:t>tolerance </a:t>
            </a:r>
            <a:r>
              <a:rPr lang="en-US" altLang="en-US" sz="2000" dirty="0">
                <a:solidFill>
                  <a:schemeClr val="tx1"/>
                </a:solidFill>
              </a:rPr>
              <a:t>to toxicant </a:t>
            </a:r>
            <a:r>
              <a:rPr lang="en-US" altLang="en-US" sz="2000" dirty="0">
                <a:solidFill>
                  <a:schemeClr val="tx2"/>
                </a:solidFill>
              </a:rPr>
              <a:t>(</a:t>
            </a:r>
            <a:r>
              <a:rPr lang="cs-CZ" altLang="en-US" sz="2000" dirty="0" err="1">
                <a:solidFill>
                  <a:schemeClr val="tx2"/>
                </a:solidFill>
              </a:rPr>
              <a:t>physiological</a:t>
            </a:r>
            <a:r>
              <a:rPr lang="cs-CZ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dirty="0">
                <a:solidFill>
                  <a:schemeClr val="tx2"/>
                </a:solidFill>
              </a:rPr>
              <a:t>adaptation)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	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too long exposure: energy depletion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death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4800" y="149731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INDUCTION OF t</a:t>
            </a:r>
            <a:r>
              <a:rPr lang="cs-CZ" altLang="en-US" sz="2400" b="1" dirty="0" err="1">
                <a:solidFill>
                  <a:srgbClr val="FF3300"/>
                </a:solidFill>
              </a:rPr>
              <a:t>ransformation</a:t>
            </a:r>
            <a:r>
              <a:rPr lang="cs-CZ" altLang="en-US" sz="2400" b="1" dirty="0">
                <a:solidFill>
                  <a:srgbClr val="FF3300"/>
                </a:solidFill>
              </a:rPr>
              <a:t> / </a:t>
            </a:r>
            <a:r>
              <a:rPr lang="cs-CZ" altLang="en-US" sz="2400" b="1" dirty="0" err="1">
                <a:solidFill>
                  <a:srgbClr val="FF3300"/>
                </a:solidFill>
              </a:rPr>
              <a:t>metabolism</a:t>
            </a:r>
            <a:r>
              <a:rPr lang="cs-CZ" altLang="en-US" sz="2400" b="1" dirty="0">
                <a:solidFill>
                  <a:srgbClr val="FF3300"/>
                </a:solidFill>
              </a:rPr>
              <a:t> / </a:t>
            </a:r>
            <a:r>
              <a:rPr lang="cs-CZ" altLang="en-US" sz="2400" b="1" dirty="0" err="1">
                <a:solidFill>
                  <a:srgbClr val="FF3300"/>
                </a:solidFill>
              </a:rPr>
              <a:t>elimination</a:t>
            </a:r>
            <a:endParaRPr lang="cs-CZ" altLang="en-US" sz="24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„</a:t>
            </a:r>
            <a:r>
              <a:rPr lang="cs-CZ" altLang="en-US" sz="2400" dirty="0" err="1">
                <a:solidFill>
                  <a:srgbClr val="FF3300"/>
                </a:solidFill>
              </a:rPr>
              <a:t>Physiological</a:t>
            </a:r>
            <a:r>
              <a:rPr lang="cs-CZ" altLang="en-US" sz="2400" dirty="0">
                <a:solidFill>
                  <a:srgbClr val="FF3300"/>
                </a:solidFill>
              </a:rPr>
              <a:t>“ </a:t>
            </a:r>
            <a:r>
              <a:rPr lang="cs-CZ" altLang="en-US" sz="2400" dirty="0" err="1">
                <a:solidFill>
                  <a:srgbClr val="FF3300"/>
                </a:solidFill>
              </a:rPr>
              <a:t>adaptation</a:t>
            </a:r>
            <a:r>
              <a:rPr lang="cs-CZ" altLang="en-US" sz="2400" dirty="0">
                <a:solidFill>
                  <a:srgbClr val="FF3300"/>
                </a:solidFill>
              </a:rPr>
              <a:t> to </a:t>
            </a:r>
            <a:r>
              <a:rPr lang="cs-CZ" altLang="en-US" sz="2400" dirty="0" err="1">
                <a:solidFill>
                  <a:srgbClr val="FF3300"/>
                </a:solidFill>
              </a:rPr>
              <a:t>toxicants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98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04800" y="651460"/>
            <a:ext cx="8610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Induction of </a:t>
            </a:r>
            <a:r>
              <a:rPr lang="cs-CZ" altLang="en-US" sz="2400" b="1" dirty="0" err="1">
                <a:solidFill>
                  <a:schemeClr val="tx2"/>
                </a:solidFill>
              </a:rPr>
              <a:t>TKs</a:t>
            </a:r>
            <a:r>
              <a:rPr lang="cs-CZ" altLang="en-US" sz="2400" b="1" dirty="0">
                <a:solidFill>
                  <a:schemeClr val="tx2"/>
                </a:solidFill>
              </a:rPr>
              <a:t>: </a:t>
            </a:r>
            <a:r>
              <a:rPr lang="en-US" altLang="en-US" sz="2400" b="1" dirty="0">
                <a:solidFill>
                  <a:schemeClr val="accent2"/>
                </a:solidFill>
              </a:rPr>
              <a:t>biomarker</a:t>
            </a:r>
            <a:r>
              <a:rPr lang="cs-CZ" altLang="en-US" sz="2400" b="1" dirty="0">
                <a:solidFill>
                  <a:schemeClr val="accent2"/>
                </a:solidFill>
              </a:rPr>
              <a:t> of </a:t>
            </a:r>
            <a:r>
              <a:rPr lang="cs-CZ" altLang="en-US" sz="2400" b="1" dirty="0" err="1">
                <a:solidFill>
                  <a:schemeClr val="accent2"/>
                </a:solidFill>
              </a:rPr>
              <a:t>exposure</a:t>
            </a:r>
            <a:r>
              <a:rPr lang="cs-CZ" altLang="en-US" sz="2400" b="1" dirty="0">
                <a:solidFill>
                  <a:schemeClr val="accent2"/>
                </a:solidFill>
              </a:rPr>
              <a:t> and </a:t>
            </a:r>
            <a:r>
              <a:rPr lang="cs-CZ" altLang="en-US" sz="2400" b="1" dirty="0" err="1">
                <a:solidFill>
                  <a:schemeClr val="accent2"/>
                </a:solidFill>
              </a:rPr>
              <a:t>effects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previous exposure to xenobiotics can be </a:t>
            </a:r>
            <a:r>
              <a:rPr lang="cs-CZ" altLang="en-US" sz="2000" dirty="0" err="1">
                <a:solidFill>
                  <a:schemeClr val="tx1"/>
                </a:solidFill>
              </a:rPr>
              <a:t>deduced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from the </a:t>
            </a:r>
            <a:r>
              <a:rPr lang="cs-CZ" altLang="en-US" sz="2000" dirty="0" err="1">
                <a:solidFill>
                  <a:schemeClr val="tx1"/>
                </a:solidFill>
              </a:rPr>
              <a:t>measurement</a:t>
            </a:r>
            <a:r>
              <a:rPr lang="cs-CZ" altLang="en-US" sz="2000" dirty="0">
                <a:solidFill>
                  <a:schemeClr val="tx1"/>
                </a:solidFill>
              </a:rPr>
              <a:t> of </a:t>
            </a:r>
            <a:r>
              <a:rPr lang="en-US" altLang="en-US" sz="2000" dirty="0">
                <a:solidFill>
                  <a:schemeClr val="tx1"/>
                </a:solidFill>
              </a:rPr>
              <a:t>activity of detoxification enzymes = biomarkers </a:t>
            </a:r>
            <a:br>
              <a:rPr lang="cs-CZ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(</a:t>
            </a:r>
            <a:r>
              <a:rPr lang="en-US" altLang="en-US" sz="2000" i="1" dirty="0">
                <a:solidFill>
                  <a:schemeClr val="tx1"/>
                </a:solidFill>
              </a:rPr>
              <a:t>up to 100+ times increase compared to background activities)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often discussed </a:t>
            </a:r>
            <a:r>
              <a:rPr lang="cs-CZ" altLang="en-US" sz="2000" dirty="0" err="1">
                <a:solidFill>
                  <a:schemeClr val="tx1"/>
                </a:solidFill>
              </a:rPr>
              <a:t>is</a:t>
            </a:r>
            <a:r>
              <a:rPr lang="cs-CZ" altLang="en-US" sz="2000" dirty="0">
                <a:solidFill>
                  <a:schemeClr val="tx1"/>
                </a:solidFill>
              </a:rPr>
              <a:t> the </a:t>
            </a:r>
            <a:r>
              <a:rPr lang="en-US" altLang="en-US" sz="2000" b="1" dirty="0">
                <a:solidFill>
                  <a:schemeClr val="tx2"/>
                </a:solidFill>
              </a:rPr>
              <a:t>induction of CYP1A (cytochromes P450 1A</a:t>
            </a:r>
            <a:r>
              <a:rPr lang="cs-CZ" altLang="en-US" sz="2000" b="1" dirty="0">
                <a:solidFill>
                  <a:schemeClr val="tx2"/>
                </a:solidFill>
              </a:rPr>
              <a:t>1</a:t>
            </a:r>
            <a:r>
              <a:rPr lang="en-US" altLang="en-US" sz="2000" b="1" dirty="0">
                <a:solidFill>
                  <a:schemeClr val="tx2"/>
                </a:solidFill>
              </a:rPr>
              <a:t>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- </a:t>
            </a:r>
            <a:r>
              <a:rPr lang="en-US" altLang="en-US" sz="1800" dirty="0">
                <a:solidFill>
                  <a:schemeClr val="tx1"/>
                </a:solidFill>
              </a:rPr>
              <a:t>after binding and activation of </a:t>
            </a:r>
            <a:r>
              <a:rPr lang="en-US" altLang="en-US" sz="1800" b="1" dirty="0" err="1">
                <a:solidFill>
                  <a:srgbClr val="FF0000"/>
                </a:solidFill>
              </a:rPr>
              <a:t>AhR</a:t>
            </a:r>
            <a:r>
              <a:rPr lang="en-US" altLang="en-US" sz="1800" b="1" dirty="0">
                <a:solidFill>
                  <a:srgbClr val="FF0000"/>
                </a:solidFill>
              </a:rPr>
              <a:t> (aryl hydrocarbon receptor) </a:t>
            </a:r>
            <a:r>
              <a:rPr lang="cs-CZ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transcription and translation of new C</a:t>
            </a:r>
            <a:r>
              <a:rPr lang="cs-CZ" altLang="en-US" sz="1800" dirty="0">
                <a:solidFill>
                  <a:schemeClr val="tx1"/>
                </a:solidFill>
              </a:rPr>
              <a:t>YP </a:t>
            </a:r>
            <a:r>
              <a:rPr lang="en-US" altLang="en-US" sz="1800" dirty="0">
                <a:solidFill>
                  <a:schemeClr val="tx1"/>
                </a:solidFill>
              </a:rPr>
              <a:t>enzymes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1200" i="1" dirty="0">
                <a:solidFill>
                  <a:schemeClr val="tx1"/>
                </a:solidFill>
              </a:rPr>
              <a:t> </a:t>
            </a:r>
            <a:r>
              <a:rPr lang="cs-CZ" altLang="en-US" sz="1200" i="1" dirty="0" err="1">
                <a:solidFill>
                  <a:schemeClr val="tx1"/>
                </a:solidFill>
              </a:rPr>
              <a:t>experimental</a:t>
            </a:r>
            <a:r>
              <a:rPr lang="cs-CZ" altLang="en-US" sz="1200" i="1" dirty="0">
                <a:solidFill>
                  <a:schemeClr val="tx1"/>
                </a:solidFill>
              </a:rPr>
              <a:t> </a:t>
            </a:r>
            <a:r>
              <a:rPr lang="en-US" altLang="en-US" sz="1200" i="1" dirty="0">
                <a:solidFill>
                  <a:schemeClr val="tx1"/>
                </a:solidFill>
              </a:rPr>
              <a:t>assessment of </a:t>
            </a:r>
            <a:r>
              <a:rPr lang="cs-CZ" altLang="en-US" sz="1200" i="1" dirty="0" err="1">
                <a:solidFill>
                  <a:schemeClr val="tx1"/>
                </a:solidFill>
              </a:rPr>
              <a:t>AhR</a:t>
            </a:r>
            <a:r>
              <a:rPr lang="cs-CZ" altLang="en-US" sz="1200" i="1" dirty="0">
                <a:solidFill>
                  <a:schemeClr val="tx1"/>
                </a:solidFill>
              </a:rPr>
              <a:t>/CYP1A1</a:t>
            </a:r>
            <a:r>
              <a:rPr lang="en-US" altLang="en-US" sz="1200" i="1" dirty="0">
                <a:solidFill>
                  <a:schemeClr val="tx1"/>
                </a:solidFill>
              </a:rPr>
              <a:t>activation –EROD (</a:t>
            </a:r>
            <a:r>
              <a:rPr lang="en-US" altLang="en-US" sz="1200" i="1" dirty="0" err="1">
                <a:solidFill>
                  <a:schemeClr val="tx1"/>
                </a:solidFill>
              </a:rPr>
              <a:t>ethoxyresorufin</a:t>
            </a:r>
            <a:r>
              <a:rPr lang="en-US" altLang="en-US" sz="1200" i="1" dirty="0">
                <a:solidFill>
                  <a:schemeClr val="tx1"/>
                </a:solidFill>
              </a:rPr>
              <a:t>-O-</a:t>
            </a:r>
            <a:r>
              <a:rPr lang="en-US" altLang="en-US" sz="1200" i="1" dirty="0" err="1">
                <a:solidFill>
                  <a:schemeClr val="tx1"/>
                </a:solidFill>
              </a:rPr>
              <a:t>deethylase</a:t>
            </a:r>
            <a:r>
              <a:rPr lang="en-US" altLang="en-US" sz="1200" i="1" dirty="0">
                <a:solidFill>
                  <a:schemeClr val="tx1"/>
                </a:solidFill>
              </a:rPr>
              <a:t>)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US" altLang="en-US" sz="1200" i="1" dirty="0">
                <a:solidFill>
                  <a:schemeClr val="tx1"/>
                </a:solidFill>
              </a:rPr>
              <a:t> good correlation with organic (+ chlorine) pollution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i="1" dirty="0">
                <a:solidFill>
                  <a:schemeClr val="tx1"/>
                </a:solidFill>
              </a:rPr>
              <a:t>(</a:t>
            </a:r>
            <a:r>
              <a:rPr lang="cs-CZ" altLang="en-US" sz="1400" i="1" dirty="0" err="1">
                <a:solidFill>
                  <a:schemeClr val="tx1"/>
                </a:solidFill>
              </a:rPr>
              <a:t>Note</a:t>
            </a:r>
            <a:r>
              <a:rPr lang="cs-CZ" altLang="en-US" sz="1400" i="1" dirty="0">
                <a:solidFill>
                  <a:schemeClr val="tx1"/>
                </a:solidFill>
              </a:rPr>
              <a:t>: </a:t>
            </a:r>
            <a:r>
              <a:rPr lang="cs-CZ" altLang="en-US" sz="1400" b="1" i="1" dirty="0" err="1">
                <a:solidFill>
                  <a:schemeClr val="tx2"/>
                </a:solidFill>
              </a:rPr>
              <a:t>AhR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is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also</a:t>
            </a:r>
            <a:r>
              <a:rPr lang="cs-CZ" altLang="en-US" sz="1400" i="1" dirty="0">
                <a:solidFill>
                  <a:schemeClr val="tx1"/>
                </a:solidFill>
              </a:rPr>
              <a:t> very </a:t>
            </a:r>
            <a:r>
              <a:rPr lang="cs-CZ" altLang="en-US" sz="1400" i="1" dirty="0" err="1">
                <a:solidFill>
                  <a:schemeClr val="tx1"/>
                </a:solidFill>
              </a:rPr>
              <a:t>important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mediator</a:t>
            </a:r>
            <a:r>
              <a:rPr lang="cs-CZ" altLang="en-US" sz="1400" i="1" dirty="0">
                <a:solidFill>
                  <a:schemeClr val="tx1"/>
                </a:solidFill>
              </a:rPr>
              <a:t> of toxicity </a:t>
            </a:r>
            <a:r>
              <a:rPr lang="cs-CZ" altLang="en-US" sz="14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discussed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elsewhere</a:t>
            </a:r>
            <a:r>
              <a:rPr lang="cs-CZ" altLang="en-US" sz="1400" i="1" dirty="0">
                <a:solidFill>
                  <a:schemeClr val="tx1"/>
                </a:solidFill>
              </a:rPr>
              <a:t> </a:t>
            </a:r>
            <a:r>
              <a:rPr lang="cs-CZ" altLang="en-US" sz="1400" i="1" dirty="0" err="1">
                <a:solidFill>
                  <a:schemeClr val="tx1"/>
                </a:solidFill>
              </a:rPr>
              <a:t>during</a:t>
            </a:r>
            <a:r>
              <a:rPr lang="cs-CZ" altLang="en-US" sz="1400" i="1" dirty="0">
                <a:solidFill>
                  <a:schemeClr val="tx1"/>
                </a:solidFill>
              </a:rPr>
              <a:t> the </a:t>
            </a:r>
            <a:r>
              <a:rPr lang="cs-CZ" altLang="en-US" sz="1400" i="1" dirty="0" err="1">
                <a:solidFill>
                  <a:schemeClr val="tx1"/>
                </a:solidFill>
              </a:rPr>
              <a:t>course</a:t>
            </a:r>
            <a:r>
              <a:rPr lang="cs-CZ" altLang="en-US" sz="1400" i="1" dirty="0">
                <a:solidFill>
                  <a:schemeClr val="tx1"/>
                </a:solidFill>
              </a:rPr>
              <a:t>)</a:t>
            </a:r>
            <a:endParaRPr lang="en-US" alt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10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3958" r="13281" b="14583"/>
          <a:stretch>
            <a:fillRect/>
          </a:stretch>
        </p:blipFill>
        <p:spPr bwMode="auto">
          <a:xfrm>
            <a:off x="174625" y="548680"/>
            <a:ext cx="87947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292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4544"/>
            <a:ext cx="84582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75543" y="116632"/>
            <a:ext cx="8568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200" b="1" dirty="0" err="1">
                <a:solidFill>
                  <a:schemeClr val="tx2"/>
                </a:solidFill>
              </a:rPr>
              <a:t>Seasonal</a:t>
            </a:r>
            <a:r>
              <a:rPr lang="cs-CZ" altLang="en-US" sz="1200" b="1" dirty="0">
                <a:solidFill>
                  <a:schemeClr val="tx2"/>
                </a:solidFill>
              </a:rPr>
              <a:t> c</a:t>
            </a:r>
            <a:r>
              <a:rPr lang="en-US" altLang="en-US" sz="1200" b="1" dirty="0" err="1">
                <a:solidFill>
                  <a:schemeClr val="tx2"/>
                </a:solidFill>
              </a:rPr>
              <a:t>hanges</a:t>
            </a:r>
            <a:r>
              <a:rPr lang="en-US" altLang="en-US" sz="1200" b="1" dirty="0">
                <a:solidFill>
                  <a:schemeClr val="tx2"/>
                </a:solidFill>
              </a:rPr>
              <a:t> in EROD activity of fish / carps (males vs. females) from two rivers (Anoia, </a:t>
            </a:r>
            <a:r>
              <a:rPr lang="en-US" altLang="en-US" sz="1200" b="1" dirty="0" err="1">
                <a:solidFill>
                  <a:schemeClr val="tx2"/>
                </a:solidFill>
              </a:rPr>
              <a:t>Cardener</a:t>
            </a:r>
            <a:r>
              <a:rPr lang="en-US" altLang="en-US" sz="1200" b="1" dirty="0">
                <a:solidFill>
                  <a:schemeClr val="tx2"/>
                </a:solidFill>
              </a:rPr>
              <a:t>) upstream and downstream </a:t>
            </a:r>
            <a:r>
              <a:rPr lang="cs-CZ" altLang="en-US" sz="1200" b="1" dirty="0">
                <a:solidFill>
                  <a:schemeClr val="tx2"/>
                </a:solidFill>
              </a:rPr>
              <a:t>(2 </a:t>
            </a:r>
            <a:r>
              <a:rPr lang="cs-CZ" altLang="en-US" sz="1200" b="1" dirty="0" err="1">
                <a:solidFill>
                  <a:schemeClr val="tx2"/>
                </a:solidFill>
              </a:rPr>
              <a:t>stations</a:t>
            </a:r>
            <a:r>
              <a:rPr lang="cs-CZ" altLang="en-US" sz="1200" b="1" dirty="0">
                <a:solidFill>
                  <a:schemeClr val="tx2"/>
                </a:solidFill>
              </a:rPr>
              <a:t>) </a:t>
            </a:r>
            <a:r>
              <a:rPr lang="en-US" altLang="en-US" sz="1200" b="1" dirty="0">
                <a:solidFill>
                  <a:schemeClr val="tx2"/>
                </a:solidFill>
              </a:rPr>
              <a:t>from </a:t>
            </a:r>
            <a:r>
              <a:rPr lang="cs-CZ" altLang="en-US" sz="1200" b="1" dirty="0">
                <a:solidFill>
                  <a:schemeClr val="tx2"/>
                </a:solidFill>
              </a:rPr>
              <a:t>the </a:t>
            </a:r>
            <a:r>
              <a:rPr lang="en-US" altLang="en-US" sz="1200" b="1" dirty="0">
                <a:solidFill>
                  <a:schemeClr val="tx2"/>
                </a:solidFill>
              </a:rPr>
              <a:t>waste water treatment plants outlets. </a:t>
            </a:r>
          </a:p>
        </p:txBody>
      </p:sp>
    </p:spTree>
    <p:extLst>
      <p:ext uri="{BB962C8B-B14F-4D97-AF65-F5344CB8AC3E}">
        <p14:creationId xmlns:p14="http://schemas.microsoft.com/office/powerpoint/2010/main" val="12268224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32292" r="7031" b="22917"/>
          <a:stretch>
            <a:fillRect/>
          </a:stretch>
        </p:blipFill>
        <p:spPr bwMode="auto">
          <a:xfrm>
            <a:off x="106363" y="1387475"/>
            <a:ext cx="8929687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Induction of MTs </a:t>
            </a:r>
            <a:r>
              <a:rPr lang="cs-CZ" altLang="en-US" sz="2400" b="1" dirty="0">
                <a:solidFill>
                  <a:srgbClr val="FF3300"/>
                </a:solidFill>
              </a:rPr>
              <a:t>in </a:t>
            </a:r>
            <a:r>
              <a:rPr lang="en-US" altLang="en-US" sz="2400" b="1" dirty="0">
                <a:solidFill>
                  <a:srgbClr val="FF3300"/>
                </a:solidFill>
              </a:rPr>
              <a:t>fish exposed to arsenic</a:t>
            </a:r>
            <a:r>
              <a:rPr lang="cs-CZ" altLang="en-US" sz="2400" b="1" dirty="0">
                <a:solidFill>
                  <a:srgbClr val="FF3300"/>
                </a:solidFill>
              </a:rPr>
              <a:t> (As)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81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28600" y="768761"/>
            <a:ext cx="873601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What are the main processes that a compound undergoes in the organism?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What are the main products </a:t>
            </a:r>
            <a:r>
              <a:rPr lang="cs-CZ" altLang="en-US" sz="2000" dirty="0" err="1">
                <a:solidFill>
                  <a:schemeClr val="tx1"/>
                </a:solidFill>
              </a:rPr>
              <a:t>formed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</a:rPr>
              <a:t>during</a:t>
            </a:r>
            <a:r>
              <a:rPr lang="cs-CZ" altLang="en-US" sz="2000" dirty="0">
                <a:solidFill>
                  <a:schemeClr val="tx1"/>
                </a:solidFill>
              </a:rPr>
              <a:t> the </a:t>
            </a:r>
            <a:r>
              <a:rPr lang="en-US" altLang="en-US" sz="2000" dirty="0">
                <a:solidFill>
                  <a:schemeClr val="tx1"/>
                </a:solidFill>
              </a:rPr>
              <a:t>metabolism?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What enzymes are involved in </a:t>
            </a:r>
            <a:r>
              <a:rPr lang="cs-CZ" altLang="en-US" sz="2000" dirty="0" err="1">
                <a:solidFill>
                  <a:schemeClr val="tx1"/>
                </a:solidFill>
              </a:rPr>
              <a:t>different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cs-CZ" altLang="en-US" sz="2000" dirty="0" err="1">
                <a:solidFill>
                  <a:schemeClr val="tx1"/>
                </a:solidFill>
              </a:rPr>
              <a:t>phases</a:t>
            </a:r>
            <a:r>
              <a:rPr lang="cs-CZ" altLang="en-US" sz="2000" dirty="0">
                <a:solidFill>
                  <a:schemeClr val="tx1"/>
                </a:solidFill>
              </a:rPr>
              <a:t> of the </a:t>
            </a:r>
            <a:r>
              <a:rPr lang="en-US" altLang="en-US" sz="2000" dirty="0">
                <a:solidFill>
                  <a:schemeClr val="tx1"/>
                </a:solidFill>
              </a:rPr>
              <a:t>biotransformation?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What chemical reactions are the most common </a:t>
            </a:r>
            <a:r>
              <a:rPr lang="cs-CZ" altLang="en-US" sz="2000" dirty="0" err="1">
                <a:solidFill>
                  <a:schemeClr val="tx1"/>
                </a:solidFill>
              </a:rPr>
              <a:t>during</a:t>
            </a:r>
            <a:r>
              <a:rPr lang="cs-CZ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biotransformation processes? 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What is glutathione?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What is the first and the second phase of detoxification?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cs-CZ" altLang="en-US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In which organism will the biotransformation (detoxification) processes be faster? In fish or in human? </a:t>
            </a:r>
            <a:endParaRPr lang="cs-CZ" altLang="en-US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en-US" altLang="en-US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What would be the most probable products of transformation in an organism exposed to benzene? 					</a:t>
            </a:r>
            <a:endParaRPr lang="en-US" alt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dirty="0">
                <a:solidFill>
                  <a:schemeClr val="tx1"/>
                </a:solidFill>
              </a:rPr>
              <a:t>Name a model </a:t>
            </a:r>
            <a:r>
              <a:rPr lang="en-US" altLang="en-US" sz="1400" dirty="0">
                <a:solidFill>
                  <a:schemeClr val="tx1"/>
                </a:solidFill>
              </a:rPr>
              <a:t>compound that can be “bioactivated” in the organism.</a:t>
            </a:r>
            <a:r>
              <a:rPr lang="cs-CZ" altLang="en-US" sz="1400" dirty="0">
                <a:solidFill>
                  <a:schemeClr val="tx1"/>
                </a:solidFill>
              </a:rPr>
              <a:t> </a:t>
            </a:r>
            <a:r>
              <a:rPr lang="cs-CZ" altLang="en-US" sz="1400" dirty="0" err="1">
                <a:solidFill>
                  <a:schemeClr val="tx1"/>
                </a:solidFill>
              </a:rPr>
              <a:t>Explain</a:t>
            </a:r>
            <a:r>
              <a:rPr lang="cs-CZ" altLang="en-US" sz="1400" dirty="0">
                <a:solidFill>
                  <a:schemeClr val="tx1"/>
                </a:solidFill>
              </a:rPr>
              <a:t> </a:t>
            </a:r>
            <a:r>
              <a:rPr lang="cs-CZ" altLang="en-US" sz="1400" dirty="0" err="1">
                <a:solidFill>
                  <a:schemeClr val="tx1"/>
                </a:solidFill>
              </a:rPr>
              <a:t>bioactivation</a:t>
            </a:r>
            <a:r>
              <a:rPr lang="cs-CZ" altLang="en-US" sz="14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In what form and by which organ</a:t>
            </a:r>
            <a:r>
              <a:rPr lang="cs-CZ" altLang="en-US" sz="1400" dirty="0">
                <a:solidFill>
                  <a:schemeClr val="tx1"/>
                </a:solidFill>
              </a:rPr>
              <a:t>(s)</a:t>
            </a:r>
            <a:r>
              <a:rPr lang="en-US" altLang="en-US" sz="1400" dirty="0">
                <a:solidFill>
                  <a:schemeClr val="tx1"/>
                </a:solidFill>
              </a:rPr>
              <a:t> fish excrete </a:t>
            </a:r>
            <a:r>
              <a:rPr lang="cs-CZ" altLang="en-US" sz="1400" dirty="0" err="1">
                <a:solidFill>
                  <a:schemeClr val="tx1"/>
                </a:solidFill>
              </a:rPr>
              <a:t>toxic</a:t>
            </a:r>
            <a:r>
              <a:rPr lang="cs-CZ" altLang="en-US" sz="1400" dirty="0">
                <a:solidFill>
                  <a:schemeClr val="tx1"/>
                </a:solidFill>
              </a:rPr>
              <a:t> </a:t>
            </a:r>
            <a:r>
              <a:rPr lang="cs-CZ" altLang="en-US" sz="1400" dirty="0" err="1">
                <a:solidFill>
                  <a:schemeClr val="tx1"/>
                </a:solidFill>
              </a:rPr>
              <a:t>compounds</a:t>
            </a:r>
            <a:r>
              <a:rPr lang="cs-CZ" altLang="en-US" sz="1400" dirty="0">
                <a:solidFill>
                  <a:schemeClr val="tx1"/>
                </a:solidFill>
              </a:rPr>
              <a:t> and </a:t>
            </a:r>
            <a:r>
              <a:rPr lang="cs-CZ" altLang="en-US" sz="1400" dirty="0" err="1">
                <a:solidFill>
                  <a:schemeClr val="tx1"/>
                </a:solidFill>
              </a:rPr>
              <a:t>their</a:t>
            </a:r>
            <a:r>
              <a:rPr lang="cs-CZ" altLang="en-US" sz="1400" dirty="0">
                <a:solidFill>
                  <a:schemeClr val="tx1"/>
                </a:solidFill>
              </a:rPr>
              <a:t> </a:t>
            </a:r>
            <a:r>
              <a:rPr lang="cs-CZ" altLang="en-US" sz="1400" dirty="0" err="1">
                <a:solidFill>
                  <a:schemeClr val="tx1"/>
                </a:solidFill>
              </a:rPr>
              <a:t>metabolites</a:t>
            </a:r>
            <a:r>
              <a:rPr lang="cs-CZ" altLang="en-US" sz="1400" dirty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2"/>
              </a:solidFill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 dirty="0" err="1">
                <a:solidFill>
                  <a:srgbClr val="FF3300"/>
                </a:solidFill>
              </a:rPr>
              <a:t>Wrap</a:t>
            </a:r>
            <a:r>
              <a:rPr lang="cs-CZ" altLang="en-US" sz="2400" b="1" dirty="0">
                <a:solidFill>
                  <a:srgbClr val="FF3300"/>
                </a:solidFill>
              </a:rPr>
              <a:t> up </a:t>
            </a:r>
            <a:r>
              <a:rPr lang="cs-CZ" altLang="en-US" sz="2400" b="1" dirty="0" err="1">
                <a:solidFill>
                  <a:srgbClr val="FF3300"/>
                </a:solidFill>
              </a:rPr>
              <a:t>questions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sz="3200">
                <a:solidFill>
                  <a:schemeClr val="tx1"/>
                </a:solidFill>
              </a:rPr>
              <a:t>Toxico“kinetics“ vs „dynamics“</a:t>
            </a:r>
            <a:endParaRPr lang="en-GB" altLang="cs-CZ" sz="3200">
              <a:solidFill>
                <a:schemeClr val="tx1"/>
              </a:solidFill>
            </a:endParaRPr>
          </a:p>
        </p:txBody>
      </p:sp>
      <p:pic>
        <p:nvPicPr>
          <p:cNvPr id="14339" name="Picture 7" descr="http://4.bp.blogspot.com/-MebbujGDXi0/UAu26D7WxII/AAAAAAAAACk/StePoxIb3Go/s1600/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987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Dynamic simulation of processes causing toxicity and their grouping into toxicokinetics and toxicodynamics, illustrated on the example of the aquatic invertebrate Gammarus pulex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520950"/>
            <a:ext cx="51847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ovéPole 10"/>
          <p:cNvSpPr txBox="1">
            <a:spLocks noChangeArrowheads="1"/>
          </p:cNvSpPr>
          <p:nvPr/>
        </p:nvSpPr>
        <p:spPr bwMode="auto">
          <a:xfrm>
            <a:off x="1287463" y="4221163"/>
            <a:ext cx="20193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Interaction with </a:t>
            </a:r>
            <a:br>
              <a:rPr lang="cs-CZ" altLang="cs-CZ" sz="1800" b="1">
                <a:solidFill>
                  <a:schemeClr val="tx1"/>
                </a:solidFill>
              </a:rPr>
            </a:br>
            <a:r>
              <a:rPr lang="cs-CZ" altLang="cs-CZ" sz="1800" b="1">
                <a:solidFill>
                  <a:schemeClr val="tx1"/>
                </a:solidFill>
              </a:rPr>
              <a:t>target molecules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(Mode of Action)</a:t>
            </a:r>
            <a:endParaRPr lang="en-GB" altLang="cs-CZ" sz="1800" b="1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>
                <a:solidFill>
                  <a:schemeClr val="tx1"/>
                </a:solidFill>
              </a:rPr>
              <a:t>... </a:t>
            </a:r>
            <a:r>
              <a:rPr lang="cs-CZ" altLang="cs-CZ" sz="1800">
                <a:solidFill>
                  <a:schemeClr val="tx1"/>
                </a:solidFill>
              </a:rPr>
              <a:t>Measurable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EFFECTs</a:t>
            </a:r>
            <a:endParaRPr lang="en-GB" altLang="cs-CZ" sz="1800" b="1">
              <a:solidFill>
                <a:schemeClr val="tx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419475" y="45815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Šipka doprava 12"/>
          <p:cNvSpPr/>
          <p:nvPr/>
        </p:nvSpPr>
        <p:spPr>
          <a:xfrm>
            <a:off x="3419475" y="54451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Šipka doprava 13"/>
          <p:cNvSpPr/>
          <p:nvPr/>
        </p:nvSpPr>
        <p:spPr>
          <a:xfrm rot="5400000">
            <a:off x="2709069" y="5353844"/>
            <a:ext cx="395287" cy="18097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5867400" y="4149725"/>
            <a:ext cx="649288" cy="358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6372225" y="2133600"/>
            <a:ext cx="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ovéPole 14"/>
          <p:cNvSpPr txBox="1">
            <a:spLocks noChangeArrowheads="1"/>
          </p:cNvSpPr>
          <p:nvPr/>
        </p:nvSpPr>
        <p:spPr bwMode="auto">
          <a:xfrm>
            <a:off x="5219700" y="1484313"/>
            <a:ext cx="3706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</a:rPr>
              <a:t>TARGETS = macromolecules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(DNA/RNA, proteins, membrane lipids)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2575" y="1430338"/>
            <a:ext cx="8610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UPTAKE  ~ ELIMINATION </a:t>
            </a:r>
            <a:r>
              <a:rPr lang="en-US" altLang="en-US" sz="2000">
                <a:solidFill>
                  <a:schemeClr val="tx1"/>
                </a:solidFill>
              </a:rPr>
              <a:t>(</a:t>
            </a:r>
            <a:r>
              <a:rPr lang="en-US" altLang="en-US" sz="2000" i="1">
                <a:solidFill>
                  <a:schemeClr val="tx1"/>
                </a:solidFill>
              </a:rPr>
              <a:t>equilibrium, homeostasis)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compound is maintained in the body in a concentration 		lower than harmful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organism has to </a:t>
            </a:r>
            <a:r>
              <a:rPr lang="cs-CZ" altLang="en-US" sz="2000">
                <a:solidFill>
                  <a:schemeClr val="tx1"/>
                </a:solidFill>
              </a:rPr>
              <a:t>invest</a:t>
            </a:r>
            <a:r>
              <a:rPr lang="en-US" altLang="en-US" sz="2000">
                <a:solidFill>
                  <a:schemeClr val="tx1"/>
                </a:solidFill>
              </a:rPr>
              <a:t> energy to maintain this equilibrium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	</a:t>
            </a:r>
            <a:r>
              <a:rPr lang="en-US" altLang="en-US" sz="2000" i="1">
                <a:solidFill>
                  <a:schemeClr val="tx1"/>
                </a:solidFill>
              </a:rPr>
              <a:t>(elimination processes, metabolism ...)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UPTAKE &gt; ELIMINATION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	</a:t>
            </a:r>
            <a:r>
              <a:rPr lang="en-US" altLang="en-US" sz="2000">
                <a:solidFill>
                  <a:schemeClr val="tx1"/>
                </a:solidFill>
              </a:rPr>
              <a:t>-</a:t>
            </a:r>
            <a:r>
              <a:rPr lang="en-US" altLang="en-US" sz="2000" b="1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the concentration of the compound increases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it is a matter of time until it exceeds the </a:t>
            </a:r>
            <a:r>
              <a:rPr lang="en-US" altLang="en-US" sz="2000" i="1">
                <a:solidFill>
                  <a:schemeClr val="tx1"/>
                </a:solidFill>
              </a:rPr>
              <a:t>threshold level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u="sng">
                <a:solidFill>
                  <a:schemeClr val="tx1"/>
                </a:solidFill>
              </a:rPr>
              <a:t>When limits of homeostatic processes are exceeded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transition of an individual from the state of </a:t>
            </a:r>
            <a:r>
              <a:rPr lang="en-US" altLang="en-US" sz="2000" b="1" u="sng">
                <a:solidFill>
                  <a:schemeClr val="tx1"/>
                </a:solidFill>
              </a:rPr>
              <a:t>resistance (or </a:t>
            </a:r>
            <a:r>
              <a:rPr lang="en-US" altLang="en-US" sz="2000" b="1">
                <a:solidFill>
                  <a:schemeClr val="tx1"/>
                </a:solidFill>
              </a:rPr>
              <a:t>	</a:t>
            </a:r>
            <a:r>
              <a:rPr lang="en-US" altLang="en-US" sz="2000" b="1" u="sng">
                <a:solidFill>
                  <a:schemeClr val="tx1"/>
                </a:solidFill>
              </a:rPr>
              <a:t>adaptation)</a:t>
            </a:r>
            <a:r>
              <a:rPr lang="en-US" altLang="en-US" sz="2000" b="1">
                <a:solidFill>
                  <a:schemeClr val="tx1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to the state of detectable negative effects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negative effects at higher levels of organization </a:t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		(tissue, organism, etc.)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Toxicity = imbalance between </a:t>
            </a:r>
            <a:r>
              <a:rPr lang="cs-CZ" altLang="en-US" sz="2400" b="1" dirty="0">
                <a:solidFill>
                  <a:srgbClr val="FF3300"/>
                </a:solidFill>
              </a:rPr>
              <a:t>UPTAKE</a:t>
            </a:r>
            <a:r>
              <a:rPr lang="en-US" altLang="en-US" sz="2400" b="1" dirty="0">
                <a:solidFill>
                  <a:srgbClr val="FF3300"/>
                </a:solidFill>
              </a:rPr>
              <a:t> and EXCRETION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850" y="1125538"/>
            <a:ext cx="86106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Uptake of compounds in various organisms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1) unicellular organisms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passive diffusion through a </a:t>
            </a:r>
            <a:r>
              <a:rPr lang="en-US" altLang="en-US" sz="2000">
                <a:solidFill>
                  <a:srgbClr val="FF0000"/>
                </a:solidFill>
              </a:rPr>
              <a:t>membrane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„selective“ input through present transport systems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2) multicellular organisms / algae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diffusion of the toxicant through </a:t>
            </a:r>
            <a:r>
              <a:rPr lang="en-US" altLang="en-US" sz="2000">
                <a:solidFill>
                  <a:srgbClr val="FF0000"/>
                </a:solidFill>
              </a:rPr>
              <a:t>membrane </a:t>
            </a:r>
            <a:r>
              <a:rPr lang="en-US" altLang="en-US" sz="2000">
                <a:solidFill>
                  <a:schemeClr val="tx1"/>
                </a:solidFill>
              </a:rPr>
              <a:t>and between the cells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3) terrestrial plants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compounds dissolved in water/soil – u</a:t>
            </a:r>
            <a:r>
              <a:rPr lang="cs-CZ" altLang="en-US" sz="2000">
                <a:solidFill>
                  <a:schemeClr val="tx1"/>
                </a:solidFill>
              </a:rPr>
              <a:t>p</a:t>
            </a:r>
            <a:r>
              <a:rPr lang="en-US" altLang="en-US" sz="2000">
                <a:solidFill>
                  <a:schemeClr val="tx1"/>
                </a:solidFill>
              </a:rPr>
              <a:t>take via roots/leafs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gaseous toxicants – u</a:t>
            </a:r>
            <a:r>
              <a:rPr lang="cs-CZ" altLang="en-US" sz="2000">
                <a:solidFill>
                  <a:schemeClr val="tx1"/>
                </a:solidFill>
              </a:rPr>
              <a:t>p</a:t>
            </a:r>
            <a:r>
              <a:rPr lang="en-US" altLang="en-US" sz="2000">
                <a:solidFill>
                  <a:schemeClr val="tx1"/>
                </a:solidFill>
              </a:rPr>
              <a:t>take via leaf stomata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- lipophilic compounds </a:t>
            </a:r>
            <a:r>
              <a:rPr lang="en-US" altLang="en-US" sz="2000" i="1">
                <a:solidFill>
                  <a:schemeClr val="tx1"/>
                </a:solidFill>
              </a:rPr>
              <a:t>(some herbicides) –</a:t>
            </a:r>
            <a:r>
              <a:rPr lang="en-US" altLang="en-US" sz="2000">
                <a:solidFill>
                  <a:schemeClr val="tx1"/>
                </a:solidFill>
              </a:rPr>
              <a:t> penetration of the waxy 	cuticle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	- into the cell 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000">
                <a:solidFill>
                  <a:srgbClr val="FF0000"/>
                </a:solidFill>
                <a:sym typeface="Wingdings" panose="05000000000000000000" pitchFamily="2" charset="2"/>
              </a:rPr>
              <a:t>through the membrane</a:t>
            </a:r>
            <a:endParaRPr lang="en-US" altLang="en-US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1: uptake of compounds into the organism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u="sng" dirty="0">
                <a:solidFill>
                  <a:schemeClr val="tx1"/>
                </a:solidFill>
              </a:rPr>
              <a:t>Uptake of compounds into the organism: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</a:rPr>
              <a:t>4) animals -</a:t>
            </a:r>
            <a:r>
              <a:rPr lang="en-US" altLang="en-US" sz="2000" dirty="0">
                <a:solidFill>
                  <a:schemeClr val="tx1"/>
                </a:solidFill>
              </a:rPr>
              <a:t> 3 main uptake pathways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- food/drinking water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- passage through the digestive system, changes/transformation</a:t>
            </a:r>
            <a:r>
              <a:rPr lang="cs-CZ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>
                <a:solidFill>
                  <a:schemeClr val="tx1"/>
                </a:solidFill>
              </a:rPr>
              <a:t>dependent on pH, gut </a:t>
            </a:r>
            <a:r>
              <a:rPr lang="cs-CZ" altLang="en-US" sz="1600" dirty="0" err="1">
                <a:solidFill>
                  <a:schemeClr val="tx1"/>
                </a:solidFill>
              </a:rPr>
              <a:t>micro</a:t>
            </a:r>
            <a:r>
              <a:rPr lang="en-US" altLang="en-US" sz="1600" dirty="0">
                <a:solidFill>
                  <a:schemeClr val="tx1"/>
                </a:solidFill>
              </a:rPr>
              <a:t>flora, e.g</a:t>
            </a:r>
            <a:r>
              <a:rPr lang="en-US" altLang="en-US" sz="1600" i="1" dirty="0">
                <a:solidFill>
                  <a:schemeClr val="tx1"/>
                </a:solidFill>
              </a:rPr>
              <a:t>. </a:t>
            </a:r>
            <a:r>
              <a:rPr lang="en-US" altLang="en-US" sz="1600" i="1" dirty="0" err="1">
                <a:solidFill>
                  <a:schemeClr val="tx1"/>
                </a:solidFill>
              </a:rPr>
              <a:t>cycasin</a:t>
            </a:r>
            <a:r>
              <a:rPr lang="en-US" altLang="en-US" sz="1600" i="1" dirty="0">
                <a:solidFill>
                  <a:schemeClr val="tx1"/>
                </a:solidFill>
              </a:rPr>
              <a:t>: nontoxic – conversion in </a:t>
            </a: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en-US" altLang="en-US" sz="1600" i="1" dirty="0">
                <a:solidFill>
                  <a:schemeClr val="tx1"/>
                </a:solidFill>
              </a:rPr>
              <a:t>the gut </a:t>
            </a:r>
            <a:r>
              <a:rPr lang="cs-CZ" altLang="en-US" sz="16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600" i="1" dirty="0">
                <a:solidFill>
                  <a:schemeClr val="tx1"/>
                </a:solidFill>
              </a:rPr>
              <a:t>strong mutagen</a:t>
            </a:r>
            <a:r>
              <a:rPr lang="cs-CZ" altLang="en-US" sz="1600" i="1" dirty="0">
                <a:solidFill>
                  <a:schemeClr val="tx1"/>
                </a:solidFill>
              </a:rPr>
              <a:t>)</a:t>
            </a:r>
            <a:r>
              <a:rPr lang="en-US" altLang="en-US" sz="1600" i="1" dirty="0">
                <a:solidFill>
                  <a:schemeClr val="tx1"/>
                </a:solidFill>
              </a:rPr>
              <a:t> </a:t>
            </a:r>
            <a:endParaRPr lang="en-US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- via respiration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- tracheae of insect, gills of aquatic organisms, lungs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- large surface for exchange/entry of compounds (</a:t>
            </a:r>
            <a:r>
              <a:rPr lang="en-US" altLang="en-US" sz="1600" i="1" dirty="0">
                <a:solidFill>
                  <a:schemeClr val="tx1"/>
                </a:solidFill>
              </a:rPr>
              <a:t>often 25</a:t>
            </a:r>
            <a:r>
              <a:rPr lang="cs-CZ" altLang="en-US" sz="1600" i="1" dirty="0" err="1">
                <a:solidFill>
                  <a:schemeClr val="tx1"/>
                </a:solidFill>
              </a:rPr>
              <a:t>times</a:t>
            </a: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cs-CZ" altLang="en-US" sz="1600" i="1" dirty="0" err="1">
                <a:solidFill>
                  <a:schemeClr val="tx1"/>
                </a:solidFill>
              </a:rPr>
              <a:t>larger</a:t>
            </a: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cs-CZ" altLang="en-US" sz="1600" i="1" dirty="0" err="1">
                <a:solidFill>
                  <a:schemeClr val="tx1"/>
                </a:solidFill>
              </a:rPr>
              <a:t>than</a:t>
            </a:r>
            <a:r>
              <a:rPr lang="cs-CZ" altLang="en-US" sz="1600" i="1" dirty="0">
                <a:solidFill>
                  <a:schemeClr val="tx1"/>
                </a:solidFill>
              </a:rPr>
              <a:t> </a:t>
            </a:r>
            <a:r>
              <a:rPr lang="en-US" altLang="en-US" sz="1600" i="1" dirty="0">
                <a:solidFill>
                  <a:schemeClr val="tx1"/>
                </a:solidFill>
              </a:rPr>
              <a:t>body surface</a:t>
            </a:r>
            <a:r>
              <a:rPr lang="en-US" altLang="en-US" sz="16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</a:rPr>
              <a:t>- via body surface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higher importance for smaller organisms (</a:t>
            </a:r>
            <a:r>
              <a:rPr lang="en-US" altLang="en-US" sz="1600" i="1" dirty="0">
                <a:solidFill>
                  <a:schemeClr val="tx1"/>
                </a:solidFill>
              </a:rPr>
              <a:t>relatively larger area</a:t>
            </a:r>
            <a:r>
              <a:rPr lang="en-US" altLang="en-US" sz="1600" dirty="0">
                <a:solidFill>
                  <a:schemeClr val="tx1"/>
                </a:solidFill>
              </a:rPr>
              <a:t>) and aquatic organisms</a:t>
            </a:r>
            <a:endParaRPr lang="cs-CZ" altLang="en-U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endParaRPr lang="cs-CZ" altLang="en-US" sz="1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cs-CZ" altLang="en-US" sz="2000" dirty="0">
                <a:solidFill>
                  <a:srgbClr val="FF0000"/>
                </a:solidFill>
              </a:rPr>
              <a:t>in </a:t>
            </a:r>
            <a:r>
              <a:rPr lang="cs-CZ" altLang="en-US" sz="2000" dirty="0" err="1">
                <a:solidFill>
                  <a:srgbClr val="FF0000"/>
                </a:solidFill>
              </a:rPr>
              <a:t>any</a:t>
            </a:r>
            <a:r>
              <a:rPr lang="cs-CZ" altLang="en-US" sz="2000" dirty="0">
                <a:solidFill>
                  <a:srgbClr val="FF0000"/>
                </a:solidFill>
              </a:rPr>
              <a:t> case </a:t>
            </a:r>
            <a:r>
              <a:rPr lang="cs-CZ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transfer through membranes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4925" y="533400"/>
            <a:ext cx="910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TOXICOKINETICS 1: uptake of compounds into the organism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4013" y="1125538"/>
            <a:ext cx="8610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Regardless of the type of the organism or uptake pathway (into higher organisms) the toxicant has to cross the plasmatic membrane barrier (or as well the </a:t>
            </a:r>
            <a:r>
              <a:rPr lang="en-US" altLang="en-US" sz="2200" i="1">
                <a:solidFill>
                  <a:schemeClr val="tx1"/>
                </a:solidFill>
              </a:rPr>
              <a:t>cell wall</a:t>
            </a:r>
            <a:r>
              <a:rPr lang="en-US" altLang="en-US" sz="2200">
                <a:solidFill>
                  <a:schemeClr val="tx1"/>
                </a:solidFill>
              </a:rPr>
              <a:t>).</a:t>
            </a:r>
            <a:endParaRPr lang="en-US" altLang="en-US" sz="22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04800" y="260648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Membranes – </a:t>
            </a:r>
            <a:r>
              <a:rPr lang="cs-CZ" altLang="en-US" sz="2400" b="1" dirty="0">
                <a:solidFill>
                  <a:srgbClr val="FF3300"/>
                </a:solidFill>
              </a:rPr>
              <a:t>essential </a:t>
            </a:r>
            <a:r>
              <a:rPr lang="en-US" altLang="en-US" sz="2400" b="1" dirty="0">
                <a:solidFill>
                  <a:srgbClr val="FF3300"/>
                </a:solidFill>
              </a:rPr>
              <a:t>barrier for toxic compounds</a:t>
            </a:r>
            <a:endParaRPr lang="en-US" altLang="en-US" sz="2400" dirty="0">
              <a:solidFill>
                <a:srgbClr val="FF3300"/>
              </a:solidFill>
            </a:endParaRPr>
          </a:p>
        </p:txBody>
      </p:sp>
      <p:pic>
        <p:nvPicPr>
          <p:cNvPr id="22532" name="Picture 5" descr="protein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72009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2677</Words>
  <Application>Microsoft Office PowerPoint</Application>
  <PresentationFormat>On-screen Show (4:3)</PresentationFormat>
  <Paragraphs>359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Symbol</vt:lpstr>
      <vt:lpstr>Tahoma</vt:lpstr>
      <vt:lpstr>Motiv sady Office</vt:lpstr>
      <vt:lpstr>PowerPoint Presentation</vt:lpstr>
      <vt:lpstr>Take home messages of this lecture</vt:lpstr>
      <vt:lpstr>PowerPoint Presentation</vt:lpstr>
      <vt:lpstr>Processes in toxicokinetics = ADME</vt:lpstr>
      <vt:lpstr>Toxico“kinetics“ vs „dynamics“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Detoxification – Phase II</vt:lpstr>
      <vt:lpstr>Phase II - Examples of conjugation reactions</vt:lpstr>
      <vt:lpstr>Glutathione (GSH)</vt:lpstr>
      <vt:lpstr>Xenobiotic conjugations with GSH</vt:lpstr>
      <vt:lpstr>Phase III – elimination / membrane transport</vt:lpstr>
      <vt:lpstr>ABC transporters - examples</vt:lpstr>
      <vt:lpstr>ABC  one of the resistance mechanisms of bacteria to antibiotics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Segečová</dc:creator>
  <cp:lastModifiedBy>Luděk Bláha</cp:lastModifiedBy>
  <cp:revision>263</cp:revision>
  <dcterms:created xsi:type="dcterms:W3CDTF">2017-01-12T10:51:07Z</dcterms:created>
  <dcterms:modified xsi:type="dcterms:W3CDTF">2023-09-26T12:30:01Z</dcterms:modified>
</cp:coreProperties>
</file>