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8"/>
  </p:notesMasterIdLst>
  <p:sldIdLst>
    <p:sldId id="256" r:id="rId3"/>
    <p:sldId id="257" r:id="rId4"/>
    <p:sldId id="258" r:id="rId5"/>
    <p:sldId id="259" r:id="rId6"/>
    <p:sldId id="260" r:id="rId7"/>
    <p:sldId id="262" r:id="rId8"/>
    <p:sldId id="261" r:id="rId9"/>
    <p:sldId id="263" r:id="rId10"/>
    <p:sldId id="292" r:id="rId11"/>
    <p:sldId id="264" r:id="rId12"/>
    <p:sldId id="265" r:id="rId13"/>
    <p:sldId id="266" r:id="rId14"/>
    <p:sldId id="267" r:id="rId15"/>
    <p:sldId id="268" r:id="rId16"/>
    <p:sldId id="293" r:id="rId17"/>
    <p:sldId id="269" r:id="rId18"/>
    <p:sldId id="289" r:id="rId19"/>
    <p:sldId id="290" r:id="rId20"/>
    <p:sldId id="288" r:id="rId21"/>
    <p:sldId id="291"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5" r:id="rId36"/>
    <p:sldId id="286"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CZ" sz="1800" b="0" strike="noStrike" spc="-1">
                <a:solidFill>
                  <a:srgbClr val="000000"/>
                </a:solidFill>
                <a:latin typeface="Arial"/>
              </a:rPr>
              <a:t>Click to move the slide</a:t>
            </a: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cs-CZ" sz="2000" b="0" strike="noStrike" spc="-1">
                <a:latin typeface="Arial"/>
              </a:rPr>
              <a:t>Click to edit the notes format</a:t>
            </a:r>
          </a:p>
        </p:txBody>
      </p:sp>
      <p:sp>
        <p:nvSpPr>
          <p:cNvPr id="7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cs-CZ" sz="1400" b="0" strike="noStrike" spc="-1">
                <a:latin typeface="Times New Roman"/>
              </a:rPr>
              <a:t>&lt;header&gt;</a:t>
            </a:r>
          </a:p>
        </p:txBody>
      </p:sp>
      <p:sp>
        <p:nvSpPr>
          <p:cNvPr id="79"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buNone/>
            </a:pPr>
            <a:r>
              <a:rPr lang="cs-CZ" sz="1400" b="0" strike="noStrike" spc="-1">
                <a:latin typeface="Times New Roman"/>
              </a:rPr>
              <a:t>&lt;date/time&gt;</a:t>
            </a:r>
          </a:p>
        </p:txBody>
      </p:sp>
      <p:sp>
        <p:nvSpPr>
          <p:cNvPr id="80"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cs-CZ" sz="1400" b="0" strike="noStrike" spc="-1">
                <a:latin typeface="Times New Roman"/>
              </a:rPr>
              <a:t>&lt;footer&gt;</a:t>
            </a:r>
          </a:p>
        </p:txBody>
      </p:sp>
      <p:sp>
        <p:nvSpPr>
          <p:cNvPr id="81"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buNone/>
            </a:pPr>
            <a:fld id="{DCB6FCA2-E037-42DD-908B-9DC8E131CFB8}" type="slidenum">
              <a:rPr lang="cs-CZ" sz="1400" b="0" strike="noStrike" spc="-1">
                <a:latin typeface="Times New Roman"/>
              </a:rPr>
              <a:t>‹#›</a:t>
            </a:fld>
            <a:endParaRPr lang="cs-CZ"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solidFill>
                  <a:srgbClr val="000000"/>
                </a:solidFill>
                <a:latin typeface="Arial"/>
              </a:rPr>
              <a:t>Introduce yourself.</a:t>
            </a:r>
            <a:endParaRPr lang="cs-CZ" sz="2000" b="0" strike="noStrike" spc="-1">
              <a:latin typeface="Arial"/>
            </a:endParaRPr>
          </a:p>
          <a:p>
            <a:pPr marL="216000" indent="-216000">
              <a:lnSpc>
                <a:spcPct val="100000"/>
              </a:lnSpc>
              <a:buNone/>
              <a:tabLst>
                <a:tab pos="0" algn="l"/>
              </a:tabLst>
            </a:pPr>
            <a:r>
              <a:rPr lang="en-US" sz="2000" b="0" strike="noStrike" spc="-1">
                <a:solidFill>
                  <a:srgbClr val="000000"/>
                </a:solidFill>
                <a:latin typeface="Arial"/>
              </a:rPr>
              <a:t>Point out course language – the official language is English (also written in the IS). The reason is to open this course also to non-Czech/Slovak speaking students and to teach local students to listen and work in English. Current system at the university is very “old school” and doesn’t “force” students to work in English which is necessary for further work in the field and science in general. Also all study materials and papers are in English and also most of the expressions are not possible to translate into English (or they won’t make much sense).</a:t>
            </a:r>
            <a:endParaRPr lang="cs-CZ" sz="2000" b="0" strike="noStrike" spc="-1">
              <a:latin typeface="Arial"/>
            </a:endParaRPr>
          </a:p>
          <a:p>
            <a:pPr marL="216000" indent="-216000">
              <a:lnSpc>
                <a:spcPct val="100000"/>
              </a:lnSpc>
              <a:buNone/>
              <a:tabLst>
                <a:tab pos="0" algn="l"/>
              </a:tabLst>
            </a:pPr>
            <a:r>
              <a:rPr lang="en-US" sz="2000" b="0" strike="noStrike" spc="-1">
                <a:solidFill>
                  <a:srgbClr val="000000"/>
                </a:solidFill>
                <a:latin typeface="Arial"/>
              </a:rPr>
              <a:t>Point out office and contact information and possible consultations in the future.</a:t>
            </a:r>
            <a:endParaRPr lang="cs-CZ" sz="2000" b="0" strike="noStrike" spc="-1">
              <a:latin typeface="Arial"/>
            </a:endParaRPr>
          </a:p>
          <a:p>
            <a:pPr marL="216000" indent="-216000">
              <a:lnSpc>
                <a:spcPct val="100000"/>
              </a:lnSpc>
              <a:buNone/>
              <a:tabLst>
                <a:tab pos="0" algn="l"/>
              </a:tabLst>
            </a:pPr>
            <a:endParaRPr lang="cs-CZ" sz="2000" b="0" strike="noStrike" spc="-1">
              <a:latin typeface="Arial"/>
            </a:endParaRPr>
          </a:p>
        </p:txBody>
      </p:sp>
      <p:sp>
        <p:nvSpPr>
          <p:cNvPr id="158" name="CustomShape 2"/>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93A569C6-DD3A-4429-A41B-B3C4F3EDB3DC}" type="slidenum">
              <a:rPr lang="en-US" sz="1200" b="0" strike="noStrike" spc="-1">
                <a:solidFill>
                  <a:srgbClr val="000000"/>
                </a:solidFill>
                <a:latin typeface="+mn-lt"/>
                <a:ea typeface="+mn-ea"/>
              </a:rPr>
              <a:t>1</a:t>
            </a:fld>
            <a:endParaRPr lang="cs-CZ"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pPr>
            <a:r>
              <a:rPr lang="en-US" sz="2000" b="0" strike="noStrike" spc="-1">
                <a:solidFill>
                  <a:srgbClr val="000000"/>
                </a:solidFill>
                <a:latin typeface="Arial"/>
              </a:rPr>
              <a:t>Introduce teachers</a:t>
            </a:r>
            <a:endParaRPr lang="cs-CZ" sz="2000" b="0" strike="noStrike" spc="-1">
              <a:latin typeface="Arial"/>
            </a:endParaRPr>
          </a:p>
          <a:p>
            <a:pPr marL="216000" indent="-216000">
              <a:lnSpc>
                <a:spcPct val="100000"/>
              </a:lnSpc>
              <a:buNone/>
            </a:pPr>
            <a:r>
              <a:rPr lang="en-US" sz="2000" b="0" strike="noStrike" spc="-1">
                <a:solidFill>
                  <a:srgbClr val="000000"/>
                </a:solidFill>
                <a:latin typeface="Arial"/>
              </a:rPr>
              <a:t>Mention they are experts in the field and that is is a nice combination of biologists, statisticians and bioinformaticians</a:t>
            </a:r>
            <a:endParaRPr lang="cs-CZ" sz="2000" b="0" strike="noStrike" spc="-1">
              <a:latin typeface="Arial"/>
            </a:endParaRPr>
          </a:p>
          <a:p>
            <a:pPr marL="216000" indent="-216000">
              <a:lnSpc>
                <a:spcPct val="100000"/>
              </a:lnSpc>
              <a:buNone/>
            </a:pPr>
            <a:endParaRPr lang="cs-CZ" sz="2000" b="0" strike="noStrike" spc="-1">
              <a:latin typeface="Arial"/>
            </a:endParaRPr>
          </a:p>
        </p:txBody>
      </p:sp>
      <p:sp>
        <p:nvSpPr>
          <p:cNvPr id="160" name="CustomShape 2"/>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82AE60AB-9CED-4BCB-9ED8-7756B4F1DC10}" type="slidenum">
              <a:rPr lang="en-US" sz="1200" b="0" strike="noStrike" spc="-1">
                <a:solidFill>
                  <a:srgbClr val="000000"/>
                </a:solidFill>
                <a:latin typeface="+mn-lt"/>
                <a:ea typeface="+mn-ea"/>
              </a:rPr>
              <a:t>3</a:t>
            </a:fld>
            <a:endParaRPr lang="cs-CZ"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cs-CZ" sz="2000" b="0" strike="noStrike" spc="-1">
              <a:latin typeface="Arial"/>
            </a:endParaRPr>
          </a:p>
        </p:txBody>
      </p:sp>
      <p:sp>
        <p:nvSpPr>
          <p:cNvPr id="162" name="CustomShape 2"/>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06F44779-02FC-45D0-9FD2-B25AAC6D84DF}" type="slidenum">
              <a:rPr lang="en-US" sz="1200" b="0" strike="noStrike" spc="-1">
                <a:solidFill>
                  <a:srgbClr val="000000"/>
                </a:solidFill>
                <a:latin typeface="+mn-lt"/>
                <a:ea typeface="+mn-ea"/>
              </a:rPr>
              <a:t>6</a:t>
            </a:fld>
            <a:endParaRPr lang="cs-CZ"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cs-CZ" sz="2000" b="0" strike="noStrike" spc="-1">
              <a:latin typeface="Arial"/>
            </a:endParaRPr>
          </a:p>
        </p:txBody>
      </p:sp>
      <p:sp>
        <p:nvSpPr>
          <p:cNvPr id="164" name="CustomShape 2"/>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55174941-49A2-43AE-9AB7-E8A184F88D8A}" type="slidenum">
              <a:rPr lang="en-US" sz="1200" b="0" strike="noStrike" spc="-1">
                <a:solidFill>
                  <a:srgbClr val="000000"/>
                </a:solidFill>
                <a:latin typeface="+mn-lt"/>
                <a:ea typeface="+mn-ea"/>
              </a:rPr>
              <a:t>10</a:t>
            </a:fld>
            <a:endParaRPr lang="cs-CZ"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216000">
              <a:lnSpc>
                <a:spcPct val="100000"/>
              </a:lnSpc>
              <a:buNone/>
            </a:pPr>
            <a:r>
              <a:rPr lang="en-US" sz="2000" b="0" strike="noStrike" spc="-1">
                <a:solidFill>
                  <a:srgbClr val="000000"/>
                </a:solidFill>
                <a:latin typeface="Arial"/>
              </a:rPr>
              <a:t>Courses cover statistics, programming, work with R, work with NGS, …</a:t>
            </a:r>
            <a:endParaRPr lang="cs-CZ" sz="2000" b="0" strike="noStrike" spc="-1">
              <a:latin typeface="Arial"/>
            </a:endParaRPr>
          </a:p>
        </p:txBody>
      </p:sp>
      <p:sp>
        <p:nvSpPr>
          <p:cNvPr id="166" name="CustomShape 2"/>
          <p:cNvSpPr/>
          <p:nvPr/>
        </p:nvSpPr>
        <p:spPr>
          <a:xfrm>
            <a:off x="3884760" y="8685360"/>
            <a:ext cx="2970720" cy="45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C346806D-A47F-492B-9327-42694AEBF7DD}" type="slidenum">
              <a:rPr lang="en-US" sz="1200" b="0" strike="noStrike" spc="-1">
                <a:solidFill>
                  <a:srgbClr val="000000"/>
                </a:solidFill>
                <a:latin typeface="+mn-lt"/>
                <a:ea typeface="+mn-ea"/>
              </a:rPr>
              <a:t>13</a:t>
            </a:fld>
            <a:endParaRPr lang="cs-CZ"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Z" sz="1800" b="0" strike="noStrike" spc="-1">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CZ"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n-CZ" sz="44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080" cy="3976920"/>
          </a:xfrm>
          <a:prstGeom prst="rect">
            <a:avLst/>
          </a:prstGeom>
          <a:noFill/>
          <a:ln w="0">
            <a:noFill/>
          </a:ln>
        </p:spPr>
        <p:txBody>
          <a:bodyPr lIns="0" tIns="0" rIns="0" bIns="0" anchor="t">
            <a:noAutofit/>
          </a:bodyPr>
          <a:lstStyle/>
          <a:p>
            <a:pPr marL="432000" indent="-324000">
              <a:spcBef>
                <a:spcPts val="1417"/>
              </a:spcBef>
              <a:buClr>
                <a:srgbClr val="000000"/>
              </a:buClr>
              <a:buSzPct val="45000"/>
              <a:buFont typeface="Wingdings" charset="2"/>
              <a:buChar char=""/>
            </a:pPr>
            <a:r>
              <a:rPr lang="en-CZ"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CZ"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CZ" sz="2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CZ" sz="2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CZ" sz="2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CZ" sz="2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CZ"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CZ" sz="1800" b="0" strike="noStrike" spc="-1">
                <a:solidFill>
                  <a:srgbClr val="000000"/>
                </a:solidFill>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CZ"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CZ"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CZ"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CZ"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CZ"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CZ"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CZ"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online.stanford.edu/courses" TargetMode="External"/><Relationship Id="rId13" Type="http://schemas.openxmlformats.org/officeDocument/2006/relationships/hyperlink" Target="http://seqanswers.com/" TargetMode="External"/><Relationship Id="rId18" Type="http://schemas.openxmlformats.org/officeDocument/2006/relationships/hyperlink" Target="http://core-genomics.blogspot.cz/" TargetMode="External"/><Relationship Id="rId3" Type="http://schemas.openxmlformats.org/officeDocument/2006/relationships/hyperlink" Target="http://www.ee.surrey.ac.uk/Teaching/Unix/" TargetMode="External"/><Relationship Id="rId21" Type="http://schemas.openxmlformats.org/officeDocument/2006/relationships/hyperlink" Target="https://www.ebi.ac.uk/training/course/introduction-next-generation-sequencing" TargetMode="External"/><Relationship Id="rId7" Type="http://schemas.openxmlformats.org/officeDocument/2006/relationships/hyperlink" Target="https://www.coursera.org/" TargetMode="External"/><Relationship Id="rId12" Type="http://schemas.openxmlformats.org/officeDocument/2006/relationships/hyperlink" Target="http://www.rna-seqblog.com/" TargetMode="External"/><Relationship Id="rId17" Type="http://schemas.openxmlformats.org/officeDocument/2006/relationships/hyperlink" Target="http://www.researchgate.net/" TargetMode="External"/><Relationship Id="rId2" Type="http://schemas.openxmlformats.org/officeDocument/2006/relationships/notesSlide" Target="../notesSlides/notesSlide5.xml"/><Relationship Id="rId16" Type="http://schemas.openxmlformats.org/officeDocument/2006/relationships/hyperlink" Target="http://www.linkedin.com/" TargetMode="External"/><Relationship Id="rId20" Type="http://schemas.openxmlformats.org/officeDocument/2006/relationships/hyperlink" Target="https://twitter.com/" TargetMode="External"/><Relationship Id="rId1" Type="http://schemas.openxmlformats.org/officeDocument/2006/relationships/slideLayout" Target="../slideLayouts/slideLayout13.xml"/><Relationship Id="rId6" Type="http://schemas.openxmlformats.org/officeDocument/2006/relationships/hyperlink" Target="http://ww2.coastal.edu/kingw/statistics/R-tutorials/text/quick&amp;dirty_R.txt" TargetMode="External"/><Relationship Id="rId11" Type="http://schemas.openxmlformats.org/officeDocument/2006/relationships/hyperlink" Target="http://ocw.mit.edu/index.htm" TargetMode="External"/><Relationship Id="rId5" Type="http://schemas.openxmlformats.org/officeDocument/2006/relationships/hyperlink" Target="http://www.r-tutor.com/r-introduction" TargetMode="External"/><Relationship Id="rId15" Type="http://schemas.openxmlformats.org/officeDocument/2006/relationships/hyperlink" Target="http://stackoverflow.com/" TargetMode="External"/><Relationship Id="rId10" Type="http://schemas.openxmlformats.org/officeDocument/2006/relationships/hyperlink" Target="http://www.codecademy.com/" TargetMode="External"/><Relationship Id="rId19" Type="http://schemas.openxmlformats.org/officeDocument/2006/relationships/hyperlink" Target="http://nextgenseek.com/" TargetMode="External"/><Relationship Id="rId4" Type="http://schemas.openxmlformats.org/officeDocument/2006/relationships/hyperlink" Target="http://nebc.nerc.ac.uk/nebc_website_frozen/nebc.nerc.ac.uk/support/training/course-notes/past-notes/intro-bl7" TargetMode="External"/><Relationship Id="rId9" Type="http://schemas.openxmlformats.org/officeDocument/2006/relationships/hyperlink" Target="https://www.edx.org/" TargetMode="External"/><Relationship Id="rId14" Type="http://schemas.openxmlformats.org/officeDocument/2006/relationships/hyperlink" Target="https://www.biostar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einfra.ncbr.muni.cz/whitezone/root/index.php?lang=en&amp;action=ncbr&amp;show=wol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metavo.metacentrum.cz/en/index.html"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13.xml"/><Relationship Id="rId5" Type="http://schemas.openxmlformats.org/officeDocument/2006/relationships/image" Target="../media/image7.tif"/><Relationship Id="rId4" Type="http://schemas.openxmlformats.org/officeDocument/2006/relationships/image" Target="../media/image6.tif"/></Relationships>
</file>

<file path=ppt/slides/_rels/slide29.xml.rels><?xml version="1.0" encoding="UTF-8" standalone="yes"?>
<Relationships xmlns="http://schemas.openxmlformats.org/package/2006/relationships"><Relationship Id="rId3" Type="http://schemas.openxmlformats.org/officeDocument/2006/relationships/image" Target="../media/image5.tif"/><Relationship Id="rId7" Type="http://schemas.openxmlformats.org/officeDocument/2006/relationships/image" Target="../media/image9.tif"/><Relationship Id="rId2" Type="http://schemas.openxmlformats.org/officeDocument/2006/relationships/image" Target="../media/image4.tif"/><Relationship Id="rId1" Type="http://schemas.openxmlformats.org/officeDocument/2006/relationships/slideLayout" Target="../slideLayouts/slideLayout13.xml"/><Relationship Id="rId6" Type="http://schemas.openxmlformats.org/officeDocument/2006/relationships/image" Target="../media/image8.tif"/><Relationship Id="rId5" Type="http://schemas.openxmlformats.org/officeDocument/2006/relationships/image" Target="../media/image7.tif"/><Relationship Id="rId4" Type="http://schemas.openxmlformats.org/officeDocument/2006/relationships/image" Target="../media/image6.tif"/></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tif"/></Relationships>
</file>

<file path=ppt/slides/_rels/slide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enome.gov/about-genomics/fact-sheets/DNA-Sequencing-Costs-Data" TargetMode="External"/><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hyperlink" Target="https://liorpachter.wordpress.com/seq/" TargetMode="External"/><Relationship Id="rId2" Type="http://schemas.openxmlformats.org/officeDocument/2006/relationships/hyperlink" Target="http://enseqlopedia.com/enseqlopedia/"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Shape 91">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CustomShape 1"/>
          <p:cNvSpPr/>
          <p:nvPr/>
        </p:nvSpPr>
        <p:spPr>
          <a:xfrm>
            <a:off x="3648075" y="1814607"/>
            <a:ext cx="6524625" cy="17030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defTabSz="649224">
              <a:spcAft>
                <a:spcPts val="600"/>
              </a:spcAft>
            </a:pPr>
            <a:r>
              <a:rPr lang="en-US" sz="4260" kern="1200" spc="-1">
                <a:solidFill>
                  <a:srgbClr val="000000"/>
                </a:solidFill>
                <a:latin typeface="Calibri Light"/>
                <a:ea typeface="+mn-ea"/>
                <a:cs typeface="+mn-cs"/>
              </a:rPr>
              <a:t>Bi5444 Analysis of sequencing data</a:t>
            </a:r>
            <a:endParaRPr lang="cs-CZ" sz="6000" b="0" strike="noStrike" spc="-1">
              <a:latin typeface="Arial"/>
            </a:endParaRPr>
          </a:p>
        </p:txBody>
      </p:sp>
      <p:sp>
        <p:nvSpPr>
          <p:cNvPr id="83" name="CustomShape 2"/>
          <p:cNvSpPr/>
          <p:nvPr/>
        </p:nvSpPr>
        <p:spPr>
          <a:xfrm>
            <a:off x="3648075" y="3862656"/>
            <a:ext cx="6524625" cy="118073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649224">
              <a:spcAft>
                <a:spcPts val="600"/>
              </a:spcAft>
            </a:pPr>
            <a:r>
              <a:rPr lang="en-US" sz="1704" kern="1200" spc="-1" dirty="0">
                <a:solidFill>
                  <a:srgbClr val="000000"/>
                </a:solidFill>
                <a:latin typeface="Calibri"/>
                <a:ea typeface="+mn-ea"/>
                <a:cs typeface="+mn-cs"/>
              </a:rPr>
              <a:t>Lesson 2 - General information and introduction</a:t>
            </a:r>
            <a:endParaRPr lang="cs-CZ" sz="24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9" name="Group 10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10" name="Freeform: Shape 10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Shape 11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Shape 11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 name="Freeform: Shape 11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9"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Let’s check the prerequisites</a:t>
            </a:r>
          </a:p>
        </p:txBody>
      </p:sp>
      <p:sp>
        <p:nvSpPr>
          <p:cNvPr id="100" name="CustomShape 2"/>
          <p:cNvSpPr/>
          <p:nvPr/>
        </p:nvSpPr>
        <p:spPr>
          <a:xfrm>
            <a:off x="6172200" y="804672"/>
            <a:ext cx="5221224"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Knowledge of </a:t>
            </a:r>
            <a:r>
              <a:rPr lang="en-US" sz="2400" b="1" strike="noStrike" spc="-1" dirty="0">
                <a:solidFill>
                  <a:schemeClr val="tx2"/>
                </a:solidFill>
              </a:rPr>
              <a:t>molecular biology</a:t>
            </a: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At least a </a:t>
            </a:r>
            <a:r>
              <a:rPr lang="en-US" sz="2400" b="1" strike="noStrike" spc="-1" dirty="0">
                <a:solidFill>
                  <a:schemeClr val="tx2"/>
                </a:solidFill>
              </a:rPr>
              <a:t>basic knowledge </a:t>
            </a:r>
            <a:r>
              <a:rPr lang="en-US" sz="2400" b="0" strike="noStrike" spc="-1" dirty="0">
                <a:solidFill>
                  <a:schemeClr val="tx2"/>
                </a:solidFill>
              </a:rPr>
              <a:t>of work with </a:t>
            </a:r>
            <a:r>
              <a:rPr lang="en-US" sz="2400" b="1" strike="noStrike" spc="-1" dirty="0">
                <a:solidFill>
                  <a:schemeClr val="tx2"/>
                </a:solidFill>
              </a:rPr>
              <a:t>Linux </a:t>
            </a:r>
            <a:r>
              <a:rPr lang="en-US" sz="2400" b="0" strike="noStrike" spc="-1" dirty="0">
                <a:solidFill>
                  <a:schemeClr val="tx2"/>
                </a:solidFill>
              </a:rPr>
              <a:t>system</a:t>
            </a: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400" b="1" strike="noStrike" spc="-1" dirty="0">
                <a:solidFill>
                  <a:schemeClr val="tx2"/>
                </a:solidFill>
              </a:rPr>
              <a:t>Basic </a:t>
            </a:r>
            <a:r>
              <a:rPr lang="en-US" sz="2400" b="0" strike="noStrike" spc="-1" dirty="0">
                <a:solidFill>
                  <a:schemeClr val="tx2"/>
                </a:solidFill>
              </a:rPr>
              <a:t>knowledge of </a:t>
            </a:r>
            <a:r>
              <a:rPr lang="en-US" sz="2400" b="1" strike="noStrike" spc="-1" dirty="0">
                <a:solidFill>
                  <a:schemeClr val="tx2"/>
                </a:solidFill>
              </a:rPr>
              <a:t>R and statistics </a:t>
            </a:r>
            <a:r>
              <a:rPr lang="en-US" sz="2400" b="0" strike="noStrike" spc="-1" dirty="0">
                <a:solidFill>
                  <a:schemeClr val="tx2"/>
                </a:solidFill>
              </a:rPr>
              <a:t>is an </a:t>
            </a:r>
            <a:r>
              <a:rPr lang="en-US" sz="2400" b="1" strike="noStrike" spc="-1" dirty="0">
                <a:solidFill>
                  <a:schemeClr val="tx2"/>
                </a:solidFill>
              </a:rPr>
              <a:t>advantage</a:t>
            </a: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400" b="1" strike="noStrike" spc="-1" dirty="0">
                <a:solidFill>
                  <a:schemeClr val="tx2"/>
                </a:solidFill>
              </a:rPr>
              <a:t>Basic programming </a:t>
            </a:r>
            <a:r>
              <a:rPr lang="en-US" sz="2400" b="0" strike="noStrike" spc="-1" dirty="0">
                <a:solidFill>
                  <a:schemeClr val="tx2"/>
                </a:solidFill>
              </a:rPr>
              <a:t>knowledge is an </a:t>
            </a:r>
            <a:r>
              <a:rPr lang="en-US" sz="2400" b="1" strike="noStrike" spc="-1" dirty="0">
                <a:solidFill>
                  <a:schemeClr val="tx2"/>
                </a:solidFill>
              </a:rPr>
              <a:t>advantage</a:t>
            </a: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01" name="CustomShape 1"/>
          <p:cNvSpPr/>
          <p:nvPr/>
        </p:nvSpPr>
        <p:spPr>
          <a:xfrm>
            <a:off x="838200" y="713312"/>
            <a:ext cx="4038600" cy="5431376"/>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0" strike="noStrike" kern="1200" spc="-1">
                <a:solidFill>
                  <a:schemeClr val="tx1"/>
                </a:solidFill>
                <a:latin typeface="+mj-lt"/>
                <a:ea typeface="+mj-ea"/>
                <a:cs typeface="+mj-cs"/>
              </a:rPr>
              <a:t>Study materials</a:t>
            </a:r>
          </a:p>
        </p:txBody>
      </p:sp>
      <p:sp>
        <p:nvSpPr>
          <p:cNvPr id="102" name="CustomShape 2"/>
          <p:cNvSpPr/>
          <p:nvPr/>
        </p:nvSpPr>
        <p:spPr>
          <a:xfrm>
            <a:off x="6095999" y="713313"/>
            <a:ext cx="5257801" cy="5431376"/>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sz="2000" b="0" strike="noStrike" spc="-1" dirty="0"/>
              <a:t>There are plenty of </a:t>
            </a:r>
            <a:r>
              <a:rPr lang="en-US" sz="2000" b="1" strike="noStrike" spc="-1" dirty="0"/>
              <a:t>study materials available online</a:t>
            </a:r>
            <a:endParaRPr lang="en-US" sz="2000" b="0" strike="noStrike" spc="-1" dirty="0"/>
          </a:p>
          <a:p>
            <a:pPr marL="228600" indent="-228600">
              <a:lnSpc>
                <a:spcPct val="90000"/>
              </a:lnSpc>
              <a:spcAft>
                <a:spcPts val="600"/>
              </a:spcAft>
              <a:buClr>
                <a:srgbClr val="000000"/>
              </a:buClr>
              <a:buFont typeface="Arial" panose="020B0604020202020204" pitchFamily="34" charset="0"/>
              <a:buChar char="•"/>
            </a:pPr>
            <a:r>
              <a:rPr lang="en-US" sz="2000" b="0" strike="noStrike" spc="-1" dirty="0"/>
              <a:t>But the whole </a:t>
            </a:r>
            <a:r>
              <a:rPr lang="en-US" sz="2000" b="1" strike="noStrike" spc="-1" dirty="0"/>
              <a:t>field changes </a:t>
            </a:r>
            <a:r>
              <a:rPr lang="en-US" sz="2000" b="0" strike="noStrike" spc="-1" dirty="0"/>
              <a:t>very </a:t>
            </a:r>
            <a:r>
              <a:rPr lang="en-US" sz="2000" b="1" strike="noStrike" spc="-1" dirty="0"/>
              <a:t>quickly </a:t>
            </a:r>
            <a:r>
              <a:rPr lang="en-US" sz="2000" b="0" strike="noStrike" spc="-1" dirty="0"/>
              <a:t>– try to </a:t>
            </a:r>
            <a:r>
              <a:rPr lang="en-US" sz="2000" b="1" strike="noStrike" spc="-1" dirty="0"/>
              <a:t>look </a:t>
            </a:r>
            <a:r>
              <a:rPr lang="en-US" sz="2000" b="0" strike="noStrike" spc="-1" dirty="0"/>
              <a:t>for the </a:t>
            </a:r>
            <a:r>
              <a:rPr lang="en-US" sz="2000" b="1" strike="noStrike" spc="-1" dirty="0"/>
              <a:t>latest information</a:t>
            </a:r>
            <a:endParaRPr lang="en-US" sz="2000" b="0" strike="noStrike" spc="-1" dirty="0"/>
          </a:p>
          <a:p>
            <a:pPr marL="228600" indent="-228600">
              <a:lnSpc>
                <a:spcPct val="90000"/>
              </a:lnSpc>
              <a:spcAft>
                <a:spcPts val="600"/>
              </a:spcAft>
              <a:buClr>
                <a:srgbClr val="000000"/>
              </a:buClr>
              <a:buFont typeface="Arial" panose="020B0604020202020204" pitchFamily="34" charset="0"/>
              <a:buChar char="•"/>
            </a:pPr>
            <a:r>
              <a:rPr lang="en-US" sz="2000" b="1" strike="noStrike" spc="-1" dirty="0"/>
              <a:t>Few years old </a:t>
            </a:r>
            <a:r>
              <a:rPr lang="en-US" sz="2000" b="0" strike="noStrike" spc="-1" dirty="0"/>
              <a:t>materials are most likely </a:t>
            </a:r>
            <a:r>
              <a:rPr lang="en-US" sz="2000" b="1" strike="noStrike" spc="-1" dirty="0"/>
              <a:t>not very useful </a:t>
            </a:r>
            <a:r>
              <a:rPr lang="en-US" sz="2000" b="0" strike="noStrike" spc="-1" dirty="0"/>
              <a:t>any more or the are already surpassed</a:t>
            </a:r>
          </a:p>
          <a:p>
            <a:pPr marL="228600" indent="-228600">
              <a:lnSpc>
                <a:spcPct val="90000"/>
              </a:lnSpc>
              <a:spcAft>
                <a:spcPts val="600"/>
              </a:spcAft>
              <a:buClr>
                <a:srgbClr val="000000"/>
              </a:buClr>
              <a:buFont typeface="Arial" panose="020B0604020202020204" pitchFamily="34" charset="0"/>
              <a:buChar char="•"/>
            </a:pPr>
            <a:r>
              <a:rPr lang="en-US" sz="2000" b="1" strike="noStrike" spc="-1" dirty="0"/>
              <a:t>Presentations </a:t>
            </a:r>
            <a:r>
              <a:rPr lang="en-US" sz="2000" b="0" strike="noStrike" spc="-1" dirty="0"/>
              <a:t>from the lectures </a:t>
            </a:r>
            <a:r>
              <a:rPr lang="en-US" sz="2000" b="1" strike="noStrike" spc="-1" dirty="0"/>
              <a:t>will be </a:t>
            </a:r>
            <a:r>
              <a:rPr lang="en-US" sz="2000" b="0" strike="noStrike" spc="-1" dirty="0"/>
              <a:t>available </a:t>
            </a:r>
            <a:r>
              <a:rPr lang="en-US" sz="2000" b="1" strike="noStrike" spc="-1" dirty="0"/>
              <a:t>online</a:t>
            </a:r>
            <a:endParaRPr lang="en-US" sz="2000" b="0" strike="noStrike" spc="-1" dirty="0"/>
          </a:p>
          <a:p>
            <a:pPr marL="228600" indent="-228600">
              <a:lnSpc>
                <a:spcPct val="90000"/>
              </a:lnSpc>
              <a:spcAft>
                <a:spcPts val="600"/>
              </a:spcAft>
              <a:buClr>
                <a:srgbClr val="000000"/>
              </a:buClr>
              <a:buFont typeface="Arial" panose="020B0604020202020204" pitchFamily="34" charset="0"/>
              <a:buChar char="•"/>
            </a:pPr>
            <a:r>
              <a:rPr lang="en-US" sz="2000" b="0" strike="noStrike" spc="-1" dirty="0"/>
              <a:t>There will be always a </a:t>
            </a:r>
            <a:r>
              <a:rPr lang="en-US" sz="2000" b="1" strike="noStrike" spc="-1" dirty="0"/>
              <a:t>link </a:t>
            </a:r>
            <a:r>
              <a:rPr lang="en-US" sz="2000" b="0" strike="noStrike" spc="-1" dirty="0"/>
              <a:t>to some interesting </a:t>
            </a:r>
            <a:r>
              <a:rPr lang="en-US" sz="2000" b="1" strike="noStrike" spc="-1" dirty="0"/>
              <a:t>papers </a:t>
            </a:r>
            <a:r>
              <a:rPr lang="en-US" sz="2000" b="0" strike="noStrike" spc="-1" dirty="0"/>
              <a:t>during the </a:t>
            </a:r>
            <a:r>
              <a:rPr lang="en-US" sz="2000" b="1" strike="noStrike" spc="-1" dirty="0"/>
              <a:t>course </a:t>
            </a:r>
            <a:r>
              <a:rPr lang="en-US" sz="2000" b="0" strike="noStrike" spc="-1" dirty="0"/>
              <a:t>where possible</a:t>
            </a:r>
          </a:p>
          <a:p>
            <a:pPr marL="228600" indent="-228600">
              <a:lnSpc>
                <a:spcPct val="90000"/>
              </a:lnSpc>
              <a:spcAft>
                <a:spcPts val="600"/>
              </a:spcAft>
              <a:buClr>
                <a:srgbClr val="000000"/>
              </a:buClr>
              <a:buFont typeface="Arial" panose="020B0604020202020204" pitchFamily="34" charset="0"/>
              <a:buChar char="•"/>
            </a:pPr>
            <a:r>
              <a:rPr lang="en-US" sz="2000" b="1" strike="noStrike" spc="-1" dirty="0"/>
              <a:t>It is never a bad idea to ask!</a:t>
            </a:r>
            <a:endParaRPr lang="en-US" sz="2000" b="0" strike="noStrike" spc="-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03" name="CustomShape 1"/>
          <p:cNvSpPr/>
          <p:nvPr/>
        </p:nvSpPr>
        <p:spPr>
          <a:xfrm>
            <a:off x="838200" y="713312"/>
            <a:ext cx="4038600" cy="5431376"/>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0" strike="noStrike" kern="1200" spc="-1">
                <a:solidFill>
                  <a:schemeClr val="tx1"/>
                </a:solidFill>
                <a:latin typeface="+mj-lt"/>
                <a:ea typeface="+mj-ea"/>
                <a:cs typeface="+mj-cs"/>
              </a:rPr>
              <a:t>Other recommended courses</a:t>
            </a:r>
          </a:p>
        </p:txBody>
      </p:sp>
      <p:sp>
        <p:nvSpPr>
          <p:cNvPr id="104" name="CustomShape 2"/>
          <p:cNvSpPr/>
          <p:nvPr/>
        </p:nvSpPr>
        <p:spPr>
          <a:xfrm>
            <a:off x="6095999" y="713313"/>
            <a:ext cx="5257801" cy="5431376"/>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sz="2000" b="1" strike="noStrike" spc="-1"/>
              <a:t>C2110 UNIX and programming</a:t>
            </a: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1" strike="noStrike" spc="-1"/>
              <a:t>Bi7560 Introduction to R</a:t>
            </a: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1" strike="noStrike" spc="-1"/>
              <a:t>Bi7420 Modern methods for genome analysis</a:t>
            </a: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1" strike="noStrike" spc="-1"/>
              <a:t>Bi7528 Analysis of genomic and proteomic data</a:t>
            </a: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1" strike="noStrike" spc="-1"/>
              <a:t>Bi7527 Data Analysis in R</a:t>
            </a: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1" strike="noStrike" spc="-1"/>
              <a:t>Bi7492 DNA Sequence Analysis</a:t>
            </a: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1" strike="noStrike" spc="-1"/>
              <a:t>Bi5010</a:t>
            </a:r>
            <a:r>
              <a:rPr lang="en-US" sz="2000" b="0" strike="noStrike" spc="-1"/>
              <a:t>   </a:t>
            </a:r>
            <a:r>
              <a:rPr lang="en-US" sz="2000" b="1" strike="noStrike" spc="-1"/>
              <a:t>Detection of biomarkers from omics experiments</a:t>
            </a:r>
            <a:endParaRPr lang="en-US" sz="2000" b="0" strike="noStrike" spc="-1"/>
          </a:p>
          <a:p>
            <a:pPr marL="228600" indent="-228600">
              <a:lnSpc>
                <a:spcPct val="90000"/>
              </a:lnSpc>
              <a:spcAft>
                <a:spcPts val="600"/>
              </a:spcAft>
              <a:buClr>
                <a:srgbClr val="000000"/>
              </a:buClr>
              <a:buFont typeface="Arial" panose="020B0604020202020204" pitchFamily="34" charset="0"/>
              <a:buChar char="•"/>
            </a:pPr>
            <a:endParaRPr lang="en-US" sz="2000" b="0" strike="noStrike" spc="-1"/>
          </a:p>
          <a:p>
            <a:pPr indent="-228600">
              <a:lnSpc>
                <a:spcPct val="90000"/>
              </a:lnSpc>
              <a:spcAft>
                <a:spcPts val="600"/>
              </a:spcAft>
              <a:buFont typeface="Arial" panose="020B0604020202020204" pitchFamily="34" charset="0"/>
              <a:buChar char="•"/>
            </a:pPr>
            <a:r>
              <a:rPr lang="en-US" sz="2000" b="0" strike="noStrike" spc="-1"/>
              <a:t>You can also see the study catalogues of Mathematical Biology and Biomedicine (direction Biomedical Bioinformatics) or Chemoinformatics and bioinformatics degrees for the recommended courses</a:t>
            </a:r>
          </a:p>
          <a:p>
            <a:pPr indent="-228600">
              <a:lnSpc>
                <a:spcPct val="90000"/>
              </a:lnSpc>
              <a:spcAft>
                <a:spcPts val="600"/>
              </a:spcAft>
              <a:buFont typeface="Arial" panose="020B0604020202020204" pitchFamily="34" charset="0"/>
              <a:buChar char="•"/>
            </a:pPr>
            <a:endParaRPr lang="en-US" sz="2000" b="0" strike="noStrike" spc="-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05" name="CustomShape 1"/>
          <p:cNvSpPr/>
          <p:nvPr/>
        </p:nvSpPr>
        <p:spPr>
          <a:xfrm>
            <a:off x="838200" y="838199"/>
            <a:ext cx="4191000" cy="53387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0" strike="noStrike" kern="1200" spc="-1">
                <a:solidFill>
                  <a:schemeClr val="tx1"/>
                </a:solidFill>
                <a:latin typeface="+mj-lt"/>
                <a:ea typeface="+mj-ea"/>
                <a:cs typeface="+mj-cs"/>
              </a:rPr>
              <a:t>Online courses - examples</a:t>
            </a:r>
          </a:p>
        </p:txBody>
      </p:sp>
      <p:sp>
        <p:nvSpPr>
          <p:cNvPr id="106" name="CustomShape 2"/>
          <p:cNvSpPr/>
          <p:nvPr/>
        </p:nvSpPr>
        <p:spPr>
          <a:xfrm>
            <a:off x="5302332" y="838199"/>
            <a:ext cx="6051468" cy="53387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0" strike="noStrike" spc="-1"/>
              <a:t>Linux/Unix</a:t>
            </a:r>
          </a:p>
          <a:p>
            <a:pPr marL="228600" indent="-228600">
              <a:lnSpc>
                <a:spcPct val="90000"/>
              </a:lnSpc>
              <a:spcAft>
                <a:spcPts val="600"/>
              </a:spcAft>
              <a:buClr>
                <a:srgbClr val="000000"/>
              </a:buClr>
              <a:buFont typeface="Arial" panose="020B0604020202020204" pitchFamily="34" charset="0"/>
              <a:buChar char="•"/>
            </a:pPr>
            <a:r>
              <a:rPr lang="en-US" sz="1400" b="0" u="sng" strike="noStrike" spc="-1">
                <a:uFill>
                  <a:solidFill>
                    <a:srgbClr val="FFFFFF"/>
                  </a:solidFill>
                </a:uFill>
                <a:hlinkClick r:id="rId3"/>
              </a:rPr>
              <a:t>http://www.ee.surrey.ac.uk/Teaching/Unix/</a:t>
            </a:r>
            <a:r>
              <a:rPr lang="en-US" sz="1400" b="0" strike="noStrike" spc="-1"/>
              <a:t>, …</a:t>
            </a:r>
          </a:p>
          <a:p>
            <a:pPr marL="228600" indent="-228600">
              <a:lnSpc>
                <a:spcPct val="90000"/>
              </a:lnSpc>
              <a:spcAft>
                <a:spcPts val="600"/>
              </a:spcAft>
              <a:buClr>
                <a:srgbClr val="000000"/>
              </a:buClr>
              <a:buFont typeface="Arial" panose="020B0604020202020204" pitchFamily="34" charset="0"/>
              <a:buChar char="•"/>
            </a:pPr>
            <a:r>
              <a:rPr lang="en-US" sz="1400" b="0" strike="noStrike" spc="-1"/>
              <a:t>BioLinux</a:t>
            </a:r>
          </a:p>
          <a:p>
            <a:pPr marL="228600" indent="-228600">
              <a:lnSpc>
                <a:spcPct val="90000"/>
              </a:lnSpc>
              <a:spcAft>
                <a:spcPts val="600"/>
              </a:spcAft>
              <a:buClr>
                <a:srgbClr val="000000"/>
              </a:buClr>
              <a:buFont typeface="Arial" panose="020B0604020202020204" pitchFamily="34" charset="0"/>
              <a:buChar char="•"/>
            </a:pPr>
            <a:r>
              <a:rPr lang="en-US" sz="1400" b="0" u="sng" strike="noStrike" spc="-1">
                <a:uFill>
                  <a:solidFill>
                    <a:srgbClr val="FFFFFF"/>
                  </a:solidFill>
                </a:uFill>
                <a:hlinkClick r:id="rId4"/>
              </a:rPr>
              <a:t>http://nebc.nerc.ac.uk/nebc_website_frozen/nebc.nerc.ac.uk//support/training/course-notes/past-notes/intro-bl7</a:t>
            </a:r>
            <a:r>
              <a:rPr lang="en-US" sz="1400" b="0" strike="noStrike" spc="-1"/>
              <a:t>, …</a:t>
            </a:r>
          </a:p>
          <a:p>
            <a:pPr marL="228600" indent="-228600">
              <a:lnSpc>
                <a:spcPct val="90000"/>
              </a:lnSpc>
              <a:spcAft>
                <a:spcPts val="600"/>
              </a:spcAft>
              <a:buClr>
                <a:srgbClr val="000000"/>
              </a:buClr>
              <a:buFont typeface="Arial" panose="020B0604020202020204" pitchFamily="34" charset="0"/>
              <a:buChar char="•"/>
            </a:pPr>
            <a:r>
              <a:rPr lang="en-US" sz="1400" b="0" strike="noStrike" spc="-1"/>
              <a:t>R</a:t>
            </a:r>
          </a:p>
          <a:p>
            <a:pPr marL="228600" indent="-228600">
              <a:lnSpc>
                <a:spcPct val="90000"/>
              </a:lnSpc>
              <a:spcAft>
                <a:spcPts val="600"/>
              </a:spcAft>
              <a:buClr>
                <a:srgbClr val="000000"/>
              </a:buClr>
              <a:buFont typeface="Arial" panose="020B0604020202020204" pitchFamily="34" charset="0"/>
              <a:buChar char="•"/>
            </a:pPr>
            <a:r>
              <a:rPr lang="en-US" sz="1400" b="0" u="sng" strike="noStrike" spc="-1">
                <a:uFill>
                  <a:solidFill>
                    <a:srgbClr val="FFFFFF"/>
                  </a:solidFill>
                </a:uFill>
                <a:hlinkClick r:id="rId5"/>
              </a:rPr>
              <a:t>http://www.r-tutor.com/r-introduction</a:t>
            </a:r>
            <a:r>
              <a:rPr lang="en-US" sz="1400" b="0" strike="noStrike" spc="-1"/>
              <a:t>, </a:t>
            </a:r>
            <a:r>
              <a:rPr lang="en-US" sz="1400" b="0" u="sng" strike="noStrike" spc="-1">
                <a:uFill>
                  <a:solidFill>
                    <a:srgbClr val="FFFFFF"/>
                  </a:solidFill>
                </a:uFill>
                <a:hlinkClick r:id="rId6"/>
              </a:rPr>
              <a:t>http://ww2.coastal.edu/kingw/statistics/R-tutorials/text/quick&amp;dirty_R.txt</a:t>
            </a:r>
            <a:r>
              <a:rPr lang="en-US" sz="1400" b="0" strike="noStrike" spc="-1"/>
              <a:t>, …</a:t>
            </a:r>
          </a:p>
          <a:p>
            <a:pPr marL="228600" indent="-228600">
              <a:lnSpc>
                <a:spcPct val="90000"/>
              </a:lnSpc>
              <a:spcAft>
                <a:spcPts val="600"/>
              </a:spcAft>
              <a:buClr>
                <a:srgbClr val="000000"/>
              </a:buClr>
              <a:buFont typeface="Arial" panose="020B0604020202020204" pitchFamily="34" charset="0"/>
              <a:buChar char="•"/>
            </a:pPr>
            <a:r>
              <a:rPr lang="en-US" sz="1400" b="0" strike="noStrike" spc="-1"/>
              <a:t>Other interesting courses</a:t>
            </a:r>
          </a:p>
          <a:p>
            <a:pPr marL="228600" indent="-228600">
              <a:lnSpc>
                <a:spcPct val="90000"/>
              </a:lnSpc>
              <a:spcAft>
                <a:spcPts val="600"/>
              </a:spcAft>
              <a:buClr>
                <a:srgbClr val="000000"/>
              </a:buClr>
              <a:buFont typeface="Arial" panose="020B0604020202020204" pitchFamily="34" charset="0"/>
              <a:buChar char="•"/>
            </a:pPr>
            <a:r>
              <a:rPr lang="en-US" sz="1400" b="0" u="sng" strike="noStrike" spc="-1">
                <a:uFill>
                  <a:solidFill>
                    <a:srgbClr val="FFFFFF"/>
                  </a:solidFill>
                </a:uFill>
                <a:hlinkClick r:id="rId7"/>
              </a:rPr>
              <a:t>https://www.coursera.org/</a:t>
            </a:r>
            <a:r>
              <a:rPr lang="en-US" sz="1400" b="0" strike="noStrike" spc="-1"/>
              <a:t>, </a:t>
            </a:r>
            <a:r>
              <a:rPr lang="en-US" sz="1400" b="0" u="sng" strike="noStrike" spc="-1">
                <a:uFill>
                  <a:solidFill>
                    <a:srgbClr val="FFFFFF"/>
                  </a:solidFill>
                </a:uFill>
                <a:hlinkClick r:id="rId8"/>
              </a:rPr>
              <a:t>http://online.stanford.edu/courses</a:t>
            </a:r>
            <a:r>
              <a:rPr lang="en-US" sz="1400" b="0" strike="noStrike" spc="-1"/>
              <a:t>, </a:t>
            </a:r>
            <a:r>
              <a:rPr lang="en-US" sz="1400" b="0" u="sng" strike="noStrike" spc="-1">
                <a:uFill>
                  <a:solidFill>
                    <a:srgbClr val="FFFFFF"/>
                  </a:solidFill>
                </a:uFill>
                <a:hlinkClick r:id="rId9"/>
              </a:rPr>
              <a:t>https://www.edx.org/</a:t>
            </a:r>
            <a:r>
              <a:rPr lang="en-US" sz="1400" b="0" strike="noStrike" spc="-1"/>
              <a:t>, </a:t>
            </a:r>
            <a:r>
              <a:rPr lang="en-US" sz="1400" b="0" u="sng" strike="noStrike" spc="-1">
                <a:uFill>
                  <a:solidFill>
                    <a:srgbClr val="FFFFFF"/>
                  </a:solidFill>
                </a:uFill>
                <a:hlinkClick r:id="rId10"/>
              </a:rPr>
              <a:t>http://www.codecademy.com/</a:t>
            </a:r>
            <a:r>
              <a:rPr lang="en-US" sz="1400" b="0" strike="noStrike" spc="-1"/>
              <a:t>, </a:t>
            </a:r>
            <a:r>
              <a:rPr lang="en-US" sz="1400" b="0" u="sng" strike="noStrike" spc="-1">
                <a:uFill>
                  <a:solidFill>
                    <a:srgbClr val="FFFFFF"/>
                  </a:solidFill>
                </a:uFill>
                <a:hlinkClick r:id="rId11"/>
              </a:rPr>
              <a:t>http://ocw.mit.edu/index.htm</a:t>
            </a:r>
            <a:r>
              <a:rPr lang="en-US" sz="1400" b="0" strike="noStrike" spc="-1"/>
              <a:t>, </a:t>
            </a:r>
            <a:r>
              <a:rPr lang="en-US" sz="1400" b="0" u="sng" strike="noStrike" spc="-1">
                <a:uFill>
                  <a:solidFill>
                    <a:srgbClr val="FFFFFF"/>
                  </a:solidFill>
                </a:uFill>
                <a:hlinkClick r:id="rId12"/>
              </a:rPr>
              <a:t>http://www.rna-seqblog.com/</a:t>
            </a:r>
            <a:r>
              <a:rPr lang="en-US" sz="1400" b="0" strike="noStrike" spc="-1"/>
              <a:t>, …</a:t>
            </a:r>
          </a:p>
          <a:p>
            <a:pPr marL="228600" indent="-228600">
              <a:lnSpc>
                <a:spcPct val="90000"/>
              </a:lnSpc>
              <a:spcAft>
                <a:spcPts val="600"/>
              </a:spcAft>
              <a:buClr>
                <a:srgbClr val="000000"/>
              </a:buClr>
              <a:buFont typeface="Arial" panose="020B0604020202020204" pitchFamily="34" charset="0"/>
              <a:buChar char="•"/>
            </a:pPr>
            <a:r>
              <a:rPr lang="en-US" sz="1400" b="0" strike="noStrike" spc="-1"/>
              <a:t>Questions &amp; Answers</a:t>
            </a:r>
          </a:p>
          <a:p>
            <a:pPr marL="228600" indent="-228600">
              <a:lnSpc>
                <a:spcPct val="90000"/>
              </a:lnSpc>
              <a:spcAft>
                <a:spcPts val="600"/>
              </a:spcAft>
              <a:buClr>
                <a:srgbClr val="000000"/>
              </a:buClr>
              <a:buFont typeface="Arial" panose="020B0604020202020204" pitchFamily="34" charset="0"/>
              <a:buChar char="•"/>
            </a:pPr>
            <a:r>
              <a:rPr lang="en-US" sz="1400" b="0" u="sng" strike="noStrike" spc="-1">
                <a:uFill>
                  <a:solidFill>
                    <a:srgbClr val="FFFFFF"/>
                  </a:solidFill>
                </a:uFill>
                <a:hlinkClick r:id="rId13"/>
              </a:rPr>
              <a:t>http://seqanswers.com/</a:t>
            </a:r>
            <a:r>
              <a:rPr lang="en-US" sz="1400" b="0" strike="noStrike" spc="-1"/>
              <a:t>, </a:t>
            </a:r>
            <a:r>
              <a:rPr lang="en-US" sz="1400" b="0" u="sng" strike="noStrike" spc="-1">
                <a:uFill>
                  <a:solidFill>
                    <a:srgbClr val="FFFFFF"/>
                  </a:solidFill>
                </a:uFill>
                <a:hlinkClick r:id="rId14"/>
              </a:rPr>
              <a:t>https://www.biostars.org/</a:t>
            </a:r>
            <a:r>
              <a:rPr lang="en-US" sz="1400" b="0" strike="noStrike" spc="-1"/>
              <a:t>, </a:t>
            </a:r>
            <a:r>
              <a:rPr lang="en-US" sz="1400" b="0" u="sng" strike="noStrike" spc="-1">
                <a:uFill>
                  <a:solidFill>
                    <a:srgbClr val="FFFFFF"/>
                  </a:solidFill>
                </a:uFill>
                <a:hlinkClick r:id="rId15"/>
              </a:rPr>
              <a:t>http://stackoverflow.com/</a:t>
            </a:r>
            <a:r>
              <a:rPr lang="en-US" sz="1400" b="0" strike="noStrike" spc="-1"/>
              <a:t>, …  </a:t>
            </a:r>
          </a:p>
          <a:p>
            <a:pPr marL="228600" indent="-228600">
              <a:lnSpc>
                <a:spcPct val="90000"/>
              </a:lnSpc>
              <a:spcAft>
                <a:spcPts val="600"/>
              </a:spcAft>
              <a:buClr>
                <a:srgbClr val="000000"/>
              </a:buClr>
              <a:buFont typeface="Arial" panose="020B0604020202020204" pitchFamily="34" charset="0"/>
              <a:buChar char="•"/>
            </a:pPr>
            <a:r>
              <a:rPr lang="en-US" sz="1400" b="0" strike="noStrike" spc="-1"/>
              <a:t>Blogs &amp; Other</a:t>
            </a:r>
          </a:p>
          <a:p>
            <a:pPr marL="228600" indent="-228600">
              <a:lnSpc>
                <a:spcPct val="90000"/>
              </a:lnSpc>
              <a:spcAft>
                <a:spcPts val="600"/>
              </a:spcAft>
              <a:buClr>
                <a:srgbClr val="000000"/>
              </a:buClr>
              <a:buFont typeface="Arial" panose="020B0604020202020204" pitchFamily="34" charset="0"/>
              <a:buChar char="•"/>
            </a:pPr>
            <a:r>
              <a:rPr lang="en-US" sz="1400" b="0" u="sng" strike="noStrike" spc="-1">
                <a:uFill>
                  <a:solidFill>
                    <a:srgbClr val="FFFFFF"/>
                  </a:solidFill>
                </a:uFill>
                <a:hlinkClick r:id="rId16"/>
              </a:rPr>
              <a:t>www.linkedin.com</a:t>
            </a:r>
            <a:r>
              <a:rPr lang="en-US" sz="1400" b="0" strike="noStrike" spc="-1"/>
              <a:t>, </a:t>
            </a:r>
            <a:r>
              <a:rPr lang="en-US" sz="1400" b="0" u="sng" strike="noStrike" spc="-1">
                <a:uFill>
                  <a:solidFill>
                    <a:srgbClr val="FFFFFF"/>
                  </a:solidFill>
                </a:uFill>
                <a:hlinkClick r:id="rId17"/>
              </a:rPr>
              <a:t>www.researchgate.net</a:t>
            </a:r>
            <a:r>
              <a:rPr lang="en-US" sz="1400" b="0" strike="noStrike" spc="-1"/>
              <a:t>, </a:t>
            </a:r>
            <a:r>
              <a:rPr lang="en-US" sz="1400" b="0" u="sng" strike="noStrike" spc="-1">
                <a:uFill>
                  <a:solidFill>
                    <a:srgbClr val="FFFFFF"/>
                  </a:solidFill>
                </a:uFill>
                <a:hlinkClick r:id="rId18"/>
              </a:rPr>
              <a:t>http://core-genomics.blogspot.cz/</a:t>
            </a:r>
            <a:r>
              <a:rPr lang="en-US" sz="1400" b="0" strike="noStrike" spc="-1"/>
              <a:t>, </a:t>
            </a:r>
            <a:r>
              <a:rPr lang="en-US" sz="1400" b="0" u="sng" strike="noStrike" spc="-1">
                <a:uFill>
                  <a:solidFill>
                    <a:srgbClr val="FFFFFF"/>
                  </a:solidFill>
                </a:uFill>
                <a:hlinkClick r:id="rId19"/>
              </a:rPr>
              <a:t>http://nextgenseek.com/</a:t>
            </a:r>
            <a:r>
              <a:rPr lang="en-US" sz="1400" b="0" strike="noStrike" spc="-1"/>
              <a:t>, </a:t>
            </a:r>
            <a:r>
              <a:rPr lang="en-US" sz="1400" b="0" u="sng" strike="noStrike" spc="-1">
                <a:uFill>
                  <a:solidFill>
                    <a:srgbClr val="FFFFFF"/>
                  </a:solidFill>
                </a:uFill>
                <a:hlinkClick r:id="rId20"/>
              </a:rPr>
              <a:t>https://twitter.com/</a:t>
            </a:r>
            <a:r>
              <a:rPr lang="en-US" sz="1400" b="0" strike="noStrike" spc="-1"/>
              <a:t>, … </a:t>
            </a:r>
          </a:p>
          <a:p>
            <a:pPr marL="228600" indent="-228600">
              <a:lnSpc>
                <a:spcPct val="90000"/>
              </a:lnSpc>
              <a:spcAft>
                <a:spcPts val="600"/>
              </a:spcAft>
              <a:buClr>
                <a:srgbClr val="000000"/>
              </a:buClr>
              <a:buFont typeface="Arial" panose="020B0604020202020204" pitchFamily="34" charset="0"/>
              <a:buChar char="•"/>
            </a:pPr>
            <a:r>
              <a:rPr lang="en-US" sz="1400" b="0" strike="noStrike" spc="-1"/>
              <a:t>Introduction to Next Generation Sequencing</a:t>
            </a:r>
          </a:p>
          <a:p>
            <a:pPr marL="228600" indent="-228600">
              <a:lnSpc>
                <a:spcPct val="90000"/>
              </a:lnSpc>
              <a:spcAft>
                <a:spcPts val="600"/>
              </a:spcAft>
              <a:buClr>
                <a:srgbClr val="000000"/>
              </a:buClr>
              <a:buFont typeface="Arial" panose="020B0604020202020204" pitchFamily="34" charset="0"/>
              <a:buChar char="•"/>
            </a:pPr>
            <a:r>
              <a:rPr lang="en-US" sz="1400" b="0" u="sng" strike="noStrike" spc="-1">
                <a:uFill>
                  <a:solidFill>
                    <a:srgbClr val="FFFFFF"/>
                  </a:solidFill>
                </a:uFill>
                <a:hlinkClick r:id="rId21"/>
              </a:rPr>
              <a:t>https://www.ebi.ac.uk/training/course/introduction-next-generation-sequencing</a:t>
            </a:r>
            <a:r>
              <a:rPr lang="en-US" sz="1400" b="0" strike="noStrike" spc="-1"/>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07" name="CustomShape 1"/>
          <p:cNvSpPr/>
          <p:nvPr/>
        </p:nvSpPr>
        <p:spPr>
          <a:xfrm>
            <a:off x="838200" y="838199"/>
            <a:ext cx="4191000" cy="53387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0" strike="noStrike" kern="1200" spc="-1">
                <a:solidFill>
                  <a:schemeClr val="tx1"/>
                </a:solidFill>
                <a:latin typeface="+mj-lt"/>
                <a:ea typeface="+mj-ea"/>
                <a:cs typeface="+mj-cs"/>
              </a:rPr>
              <a:t>Work with the computer</a:t>
            </a:r>
          </a:p>
        </p:txBody>
      </p:sp>
      <p:sp>
        <p:nvSpPr>
          <p:cNvPr id="108" name="CustomShape 2"/>
          <p:cNvSpPr/>
          <p:nvPr/>
        </p:nvSpPr>
        <p:spPr>
          <a:xfrm>
            <a:off x="5302332" y="838199"/>
            <a:ext cx="6051468" cy="53387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sz="2000" b="0" strike="noStrike" spc="-1"/>
              <a:t>We will try to cover the basics of work with Linux, bash, R, … BUT the course is </a:t>
            </a:r>
            <a:r>
              <a:rPr lang="en-US" sz="2000" b="1" strike="noStrike" spc="-1"/>
              <a:t>not</a:t>
            </a:r>
            <a:r>
              <a:rPr lang="en-US" sz="2000" b="0" strike="noStrike" spc="-1"/>
              <a:t> directly meant to be focused on programming and/or work with Linux system, bash, R, etc.</a:t>
            </a:r>
          </a:p>
          <a:p>
            <a:pPr indent="-228600">
              <a:lnSpc>
                <a:spcPct val="90000"/>
              </a:lnSpc>
              <a:spcAft>
                <a:spcPts val="600"/>
              </a:spcAft>
              <a:buFont typeface="Arial" panose="020B0604020202020204" pitchFamily="34" charset="0"/>
              <a:buChar char="•"/>
            </a:pP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0" strike="noStrike" spc="-1"/>
              <a:t>It will be very helpful (for you) to look into some basics on your own</a:t>
            </a:r>
          </a:p>
          <a:p>
            <a:pPr indent="-228600">
              <a:lnSpc>
                <a:spcPct val="90000"/>
              </a:lnSpc>
              <a:spcAft>
                <a:spcPts val="600"/>
              </a:spcAft>
              <a:buFont typeface="Arial" panose="020B0604020202020204" pitchFamily="34" charset="0"/>
              <a:buChar char="•"/>
            </a:pP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0" strike="noStrike" spc="-1"/>
              <a:t>There are numerous tutorial available online for everything (uncle Google can help you very well)</a:t>
            </a:r>
          </a:p>
          <a:p>
            <a:pPr indent="-228600">
              <a:lnSpc>
                <a:spcPct val="90000"/>
              </a:lnSpc>
              <a:spcAft>
                <a:spcPts val="600"/>
              </a:spcAft>
              <a:buFont typeface="Arial" panose="020B0604020202020204" pitchFamily="34" charset="0"/>
              <a:buChar char="•"/>
            </a:pPr>
            <a:endParaRPr lang="en-US" sz="2000" b="0" strike="noStrike" spc="-1"/>
          </a:p>
          <a:p>
            <a:pPr marL="228600" indent="-228600">
              <a:lnSpc>
                <a:spcPct val="90000"/>
              </a:lnSpc>
              <a:spcAft>
                <a:spcPts val="600"/>
              </a:spcAft>
              <a:buClr>
                <a:srgbClr val="000000"/>
              </a:buClr>
              <a:buFont typeface="Arial" panose="020B0604020202020204" pitchFamily="34" charset="0"/>
              <a:buChar char="•"/>
            </a:pPr>
            <a:r>
              <a:rPr lang="en-US" sz="2000" b="0" strike="noStrike" spc="-1"/>
              <a:t>There are also several very helpful online courses organized by top universities all over the world</a:t>
            </a:r>
          </a:p>
          <a:p>
            <a:pPr marL="720" indent="-228600">
              <a:lnSpc>
                <a:spcPct val="90000"/>
              </a:lnSpc>
              <a:spcAft>
                <a:spcPts val="600"/>
              </a:spcAft>
              <a:buFont typeface="Arial" panose="020B0604020202020204" pitchFamily="34" charset="0"/>
              <a:buChar char="•"/>
            </a:pPr>
            <a:endParaRPr lang="en-US" sz="2000" b="0" strike="noStrike" spc="-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ndParaRPr>
          </a:p>
        </p:txBody>
      </p:sp>
      <p:sp>
        <p:nvSpPr>
          <p:cNvPr id="99" name="Rectangle 9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a:endParaRPr>
          </a:p>
        </p:txBody>
      </p:sp>
      <p:sp>
        <p:nvSpPr>
          <p:cNvPr id="92" name="CustomShape 1"/>
          <p:cNvSpPr/>
          <p:nvPr/>
        </p:nvSpPr>
        <p:spPr>
          <a:xfrm>
            <a:off x="2726279" y="1741337"/>
            <a:ext cx="6739136" cy="23879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5200" b="0" i="0" u="none" strike="noStrike" kern="1200" cap="none" spc="-1" normalizeH="0" baseline="0" noProof="0" dirty="0" err="1">
                <a:ln>
                  <a:noFill/>
                </a:ln>
                <a:solidFill>
                  <a:srgbClr val="1F497D"/>
                </a:solidFill>
                <a:effectLst/>
                <a:uLnTx/>
                <a:uFillTx/>
                <a:latin typeface="Arial"/>
                <a:ea typeface="+mj-ea"/>
                <a:cs typeface="+mj-cs"/>
              </a:rPr>
              <a:t>Evaluation</a:t>
            </a:r>
            <a:r>
              <a:rPr kumimoji="0" lang="sk-SK" sz="5200" b="0" i="0" u="none" strike="noStrike" kern="1200" cap="none" spc="-1" normalizeH="0" baseline="0" noProof="0" dirty="0">
                <a:ln>
                  <a:noFill/>
                </a:ln>
                <a:solidFill>
                  <a:srgbClr val="1F497D"/>
                </a:solidFill>
                <a:effectLst/>
                <a:uLnTx/>
                <a:uFillTx/>
                <a:latin typeface="Arial"/>
                <a:ea typeface="+mj-ea"/>
                <a:cs typeface="+mj-cs"/>
              </a:rPr>
              <a:t> and </a:t>
            </a:r>
            <a:r>
              <a:rPr kumimoji="0" lang="sk-SK" sz="5200" b="0" i="0" u="none" strike="noStrike" kern="1200" cap="none" spc="-1" normalizeH="0" baseline="0" noProof="0" dirty="0" err="1">
                <a:ln>
                  <a:noFill/>
                </a:ln>
                <a:solidFill>
                  <a:srgbClr val="1F497D"/>
                </a:solidFill>
                <a:effectLst/>
                <a:uLnTx/>
                <a:uFillTx/>
                <a:latin typeface="Arial"/>
                <a:ea typeface="+mj-ea"/>
                <a:cs typeface="+mj-cs"/>
              </a:rPr>
              <a:t>grading</a:t>
            </a:r>
            <a:endParaRPr kumimoji="0" lang="en-US" sz="5200" b="0" i="0" u="none" strike="noStrike" kern="1200" cap="none" spc="-1" normalizeH="0" baseline="0" noProof="0" dirty="0">
              <a:ln>
                <a:noFill/>
              </a:ln>
              <a:solidFill>
                <a:srgbClr val="1F497D"/>
              </a:solidFill>
              <a:effectLst/>
              <a:uLnTx/>
              <a:uFillTx/>
              <a:latin typeface="Arial"/>
              <a:ea typeface="+mj-ea"/>
              <a:cs typeface="+mj-cs"/>
            </a:endParaRPr>
          </a:p>
        </p:txBody>
      </p:sp>
      <p:grpSp>
        <p:nvGrpSpPr>
          <p:cNvPr id="101" name="Group 10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02" name="Freeform: Shape 10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ndParaRPr>
            </a:p>
          </p:txBody>
        </p:sp>
        <p:sp>
          <p:nvSpPr>
            <p:cNvPr id="103" name="Freeform: Shape 10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ndParaRPr>
            </a:p>
          </p:txBody>
        </p:sp>
        <p:sp>
          <p:nvSpPr>
            <p:cNvPr id="104" name="Freeform: Shape 10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ndParaRPr>
            </a:p>
          </p:txBody>
        </p:sp>
        <p:sp>
          <p:nvSpPr>
            <p:cNvPr id="105" name="Freeform: Shape 10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ndParaRPr>
            </a:p>
          </p:txBody>
        </p:sp>
      </p:grpSp>
      <p:grpSp>
        <p:nvGrpSpPr>
          <p:cNvPr id="107" name="Group 10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08" name="Freeform: Shape 10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ndParaRPr>
            </a:p>
          </p:txBody>
        </p:sp>
        <p:sp>
          <p:nvSpPr>
            <p:cNvPr id="109" name="Freeform: Shape 10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ndParaRPr>
            </a:p>
          </p:txBody>
        </p:sp>
        <p:sp>
          <p:nvSpPr>
            <p:cNvPr id="110" name="Freeform: Shape 10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a:endParaRPr>
            </a:p>
          </p:txBody>
        </p:sp>
        <p:sp>
          <p:nvSpPr>
            <p:cNvPr id="111" name="Freeform: Shape 11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ndParaRPr>
            </a:p>
          </p:txBody>
        </p:sp>
      </p:grpSp>
    </p:spTree>
    <p:extLst>
      <p:ext uri="{BB962C8B-B14F-4D97-AF65-F5344CB8AC3E}">
        <p14:creationId xmlns:p14="http://schemas.microsoft.com/office/powerpoint/2010/main" val="175971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3" name="Group 1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4" name="Freeform: Shape 1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 name="Freeform: Shape 1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Freeform: Shape 1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Freeform: Shape 1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9"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Grou</a:t>
            </a:r>
            <a:r>
              <a:rPr lang="en-US" sz="3600" kern="1200" spc="-1">
                <a:solidFill>
                  <a:schemeClr val="tx2"/>
                </a:solidFill>
                <a:latin typeface="+mj-lt"/>
                <a:ea typeface="+mj-ea"/>
                <a:cs typeface="+mj-cs"/>
              </a:rPr>
              <a:t>p project</a:t>
            </a:r>
            <a:endParaRPr lang="en-US" sz="3600" b="0" strike="noStrike" kern="1200" spc="-1">
              <a:solidFill>
                <a:schemeClr val="tx2"/>
              </a:solidFill>
              <a:latin typeface="+mj-lt"/>
              <a:ea typeface="+mj-ea"/>
              <a:cs typeface="+mj-cs"/>
            </a:endParaRPr>
          </a:p>
        </p:txBody>
      </p:sp>
      <p:sp>
        <p:nvSpPr>
          <p:cNvPr id="110" name="CustomShape 2"/>
          <p:cNvSpPr/>
          <p:nvPr/>
        </p:nvSpPr>
        <p:spPr>
          <a:xfrm>
            <a:off x="6172200" y="804672"/>
            <a:ext cx="5221224"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spc="-1" dirty="0">
                <a:solidFill>
                  <a:schemeClr val="tx2"/>
                </a:solidFill>
              </a:rPr>
              <a:t>During the semester - </a:t>
            </a:r>
            <a:r>
              <a:rPr lang="en-US" u="sng" spc="-1" dirty="0">
                <a:solidFill>
                  <a:schemeClr val="tx2"/>
                </a:solidFill>
              </a:rPr>
              <a:t>Group project (2-3 persons)</a:t>
            </a:r>
            <a:r>
              <a:rPr lang="en-US" spc="-1" dirty="0">
                <a:solidFill>
                  <a:schemeClr val="tx2"/>
                </a:solidFill>
              </a:rPr>
              <a:t> – max 20 points – finished </a:t>
            </a:r>
            <a:r>
              <a:rPr lang="en-US" b="1" spc="-1" dirty="0">
                <a:solidFill>
                  <a:schemeClr val="tx2"/>
                </a:solidFill>
              </a:rPr>
              <a:t>before the start of the exam period</a:t>
            </a:r>
            <a:endParaRPr lang="en-US"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endParaRPr lang="en-US"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1" spc="-1" dirty="0">
                <a:solidFill>
                  <a:schemeClr val="tx2"/>
                </a:solidFill>
              </a:rPr>
              <a:t>Aim</a:t>
            </a:r>
            <a:r>
              <a:rPr lang="en-US" spc="-1" dirty="0">
                <a:solidFill>
                  <a:schemeClr val="tx2"/>
                </a:solidFill>
              </a:rPr>
              <a:t>: Analysis of NGS data from raw data to interpretation</a:t>
            </a:r>
          </a:p>
          <a:p>
            <a:pPr marL="228600" indent="-228600">
              <a:lnSpc>
                <a:spcPct val="90000"/>
              </a:lnSpc>
              <a:spcAft>
                <a:spcPts val="600"/>
              </a:spcAft>
              <a:buClr>
                <a:srgbClr val="000000"/>
              </a:buClr>
              <a:buFont typeface="Arial" panose="020B0604020202020204" pitchFamily="34" charset="0"/>
              <a:buChar char="•"/>
            </a:pPr>
            <a:endParaRPr lang="en-US"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1" spc="-1" dirty="0">
                <a:solidFill>
                  <a:schemeClr val="tx2"/>
                </a:solidFill>
              </a:rPr>
              <a:t>Data</a:t>
            </a:r>
            <a:r>
              <a:rPr lang="en-US" spc="-1" dirty="0">
                <a:solidFill>
                  <a:schemeClr val="tx2"/>
                </a:solidFill>
              </a:rPr>
              <a:t>: Downloaded from databases or your own</a:t>
            </a:r>
          </a:p>
          <a:p>
            <a:pPr marL="228600" indent="-228600">
              <a:lnSpc>
                <a:spcPct val="90000"/>
              </a:lnSpc>
              <a:spcAft>
                <a:spcPts val="600"/>
              </a:spcAft>
              <a:buClr>
                <a:srgbClr val="000000"/>
              </a:buClr>
              <a:buFont typeface="Arial" panose="020B0604020202020204" pitchFamily="34" charset="0"/>
              <a:buChar char="•"/>
            </a:pPr>
            <a:endParaRPr lang="en-US"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pc="-1" dirty="0">
                <a:solidFill>
                  <a:schemeClr val="tx2"/>
                </a:solidFill>
              </a:rPr>
              <a:t>The projects will be </a:t>
            </a:r>
            <a:r>
              <a:rPr lang="en-US" b="1" spc="-1" dirty="0">
                <a:solidFill>
                  <a:schemeClr val="tx2"/>
                </a:solidFill>
              </a:rPr>
              <a:t>defended</a:t>
            </a:r>
            <a:r>
              <a:rPr lang="en-US" spc="-1" dirty="0">
                <a:solidFill>
                  <a:schemeClr val="tx2"/>
                </a:solidFill>
              </a:rPr>
              <a:t> </a:t>
            </a:r>
            <a:r>
              <a:rPr lang="en-US" b="1" spc="-1" dirty="0">
                <a:solidFill>
                  <a:schemeClr val="tx2"/>
                </a:solidFill>
              </a:rPr>
              <a:t>last two weeks of the semester</a:t>
            </a:r>
          </a:p>
          <a:p>
            <a:pPr marL="228600" indent="-228600">
              <a:lnSpc>
                <a:spcPct val="90000"/>
              </a:lnSpc>
              <a:spcAft>
                <a:spcPts val="600"/>
              </a:spcAft>
              <a:buClr>
                <a:srgbClr val="000000"/>
              </a:buClr>
              <a:buFont typeface="Arial" panose="020B0604020202020204" pitchFamily="34" charset="0"/>
              <a:buChar char="•"/>
            </a:pPr>
            <a:endParaRPr lang="en-US"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pc="-1" dirty="0">
                <a:solidFill>
                  <a:schemeClr val="tx2"/>
                </a:solidFill>
              </a:rPr>
              <a:t>The project has to score </a:t>
            </a:r>
            <a:r>
              <a:rPr lang="en-US" b="1" spc="-1" dirty="0">
                <a:solidFill>
                  <a:schemeClr val="tx2"/>
                </a:solidFill>
              </a:rPr>
              <a:t>minimum 10 points</a:t>
            </a:r>
            <a:endParaRPr lang="sk-SK" b="1"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endParaRPr lang="sk-SK" b="1"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sk-SK" b="1" spc="-1" dirty="0">
                <a:solidFill>
                  <a:schemeClr val="tx2"/>
                </a:solidFill>
              </a:rPr>
              <a:t>PROJECTS MUST BE SELECTED </a:t>
            </a:r>
            <a:r>
              <a:rPr lang="sk-SK" b="1" spc="-1" dirty="0" err="1">
                <a:solidFill>
                  <a:schemeClr val="tx2"/>
                </a:solidFill>
              </a:rPr>
              <a:t>before</a:t>
            </a:r>
            <a:r>
              <a:rPr lang="sk-SK" b="1" spc="-1" dirty="0">
                <a:solidFill>
                  <a:schemeClr val="tx2"/>
                </a:solidFill>
              </a:rPr>
              <a:t> 13.10.2023</a:t>
            </a:r>
            <a:endParaRPr lang="en-US" b="1" spc="-1"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9" name="Group 1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20" name="Freeform: Shape 1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Freeform: Shape 1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9"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Project </a:t>
            </a:r>
          </a:p>
        </p:txBody>
      </p:sp>
      <p:sp>
        <p:nvSpPr>
          <p:cNvPr id="110" name="CustomShape 2"/>
          <p:cNvSpPr/>
          <p:nvPr/>
        </p:nvSpPr>
        <p:spPr>
          <a:xfrm>
            <a:off x="5709684" y="804672"/>
            <a:ext cx="5683740"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sz="2400" spc="-1" dirty="0">
                <a:solidFill>
                  <a:schemeClr val="tx2"/>
                </a:solidFill>
              </a:rPr>
              <a:t>To successfully finish the project you have to:</a:t>
            </a:r>
          </a:p>
          <a:p>
            <a:pPr marL="720" indent="-228600">
              <a:lnSpc>
                <a:spcPct val="90000"/>
              </a:lnSpc>
              <a:spcAft>
                <a:spcPts val="600"/>
              </a:spcAft>
              <a:buClr>
                <a:srgbClr val="000000"/>
              </a:buClr>
              <a:buFont typeface="Arial" panose="020B0604020202020204" pitchFamily="34" charset="0"/>
              <a:buChar char="•"/>
            </a:pPr>
            <a:endParaRPr lang="en-US" sz="2400" b="1" spc="-1" dirty="0">
              <a:solidFill>
                <a:schemeClr val="tx2"/>
              </a:solidFill>
            </a:endParaRPr>
          </a:p>
          <a:p>
            <a:pPr marL="515070" indent="-228600">
              <a:lnSpc>
                <a:spcPct val="90000"/>
              </a:lnSpc>
              <a:spcAft>
                <a:spcPts val="600"/>
              </a:spcAft>
              <a:buClr>
                <a:srgbClr val="000000"/>
              </a:buClr>
              <a:buFont typeface="Arial" panose="020B0604020202020204" pitchFamily="34" charset="0"/>
              <a:buChar char="•"/>
            </a:pPr>
            <a:r>
              <a:rPr lang="en-US" sz="2400" spc="-1" dirty="0">
                <a:solidFill>
                  <a:schemeClr val="tx2"/>
                </a:solidFill>
              </a:rPr>
              <a:t>Prepare </a:t>
            </a:r>
            <a:r>
              <a:rPr lang="sk-SK" sz="2400" spc="-1" dirty="0">
                <a:solidFill>
                  <a:schemeClr val="tx2"/>
                </a:solidFill>
              </a:rPr>
              <a:t>and </a:t>
            </a:r>
            <a:r>
              <a:rPr lang="sk-SK" sz="2400" spc="-1" dirty="0" err="1">
                <a:solidFill>
                  <a:schemeClr val="tx2"/>
                </a:solidFill>
              </a:rPr>
              <a:t>handout</a:t>
            </a:r>
            <a:r>
              <a:rPr lang="sk-SK" sz="2400" spc="-1" dirty="0">
                <a:solidFill>
                  <a:schemeClr val="tx2"/>
                </a:solidFill>
              </a:rPr>
              <a:t> </a:t>
            </a:r>
            <a:r>
              <a:rPr lang="en-US" sz="2400" spc="-1" dirty="0">
                <a:solidFill>
                  <a:schemeClr val="tx2"/>
                </a:solidFill>
              </a:rPr>
              <a:t>a </a:t>
            </a:r>
            <a:r>
              <a:rPr lang="en-US" sz="2400" b="1" spc="-1" dirty="0">
                <a:solidFill>
                  <a:schemeClr val="tx2"/>
                </a:solidFill>
              </a:rPr>
              <a:t>document</a:t>
            </a:r>
            <a:r>
              <a:rPr lang="en-US" sz="2400" spc="-1" dirty="0">
                <a:solidFill>
                  <a:schemeClr val="tx2"/>
                </a:solidFill>
              </a:rPr>
              <a:t> with description of the project:</a:t>
            </a:r>
          </a:p>
          <a:p>
            <a:pPr marL="972270" lvl="1" indent="-228600">
              <a:lnSpc>
                <a:spcPct val="90000"/>
              </a:lnSpc>
              <a:spcAft>
                <a:spcPts val="600"/>
              </a:spcAft>
              <a:buClr>
                <a:srgbClr val="000000"/>
              </a:buClr>
              <a:buFont typeface="Arial" panose="020B0604020202020204" pitchFamily="34" charset="0"/>
              <a:buChar char="•"/>
            </a:pPr>
            <a:r>
              <a:rPr lang="en-US" sz="2400" spc="-1" dirty="0">
                <a:solidFill>
                  <a:schemeClr val="tx2"/>
                </a:solidFill>
              </a:rPr>
              <a:t>Title, background and hypothesis</a:t>
            </a:r>
          </a:p>
          <a:p>
            <a:pPr marL="972270" lvl="1" indent="-228600">
              <a:lnSpc>
                <a:spcPct val="90000"/>
              </a:lnSpc>
              <a:spcAft>
                <a:spcPts val="600"/>
              </a:spcAft>
              <a:buClr>
                <a:srgbClr val="000000"/>
              </a:buClr>
              <a:buFont typeface="Arial" panose="020B0604020202020204" pitchFamily="34" charset="0"/>
              <a:buChar char="•"/>
            </a:pPr>
            <a:r>
              <a:rPr lang="en-US" sz="2400" spc="-1" dirty="0">
                <a:solidFill>
                  <a:schemeClr val="tx2"/>
                </a:solidFill>
              </a:rPr>
              <a:t>Data description (number of samples, platform, sequencing details)</a:t>
            </a:r>
          </a:p>
          <a:p>
            <a:pPr marL="972270" lvl="1" indent="-228600">
              <a:lnSpc>
                <a:spcPct val="90000"/>
              </a:lnSpc>
              <a:spcAft>
                <a:spcPts val="600"/>
              </a:spcAft>
              <a:buClr>
                <a:srgbClr val="000000"/>
              </a:buClr>
              <a:buFont typeface="Arial" panose="020B0604020202020204" pitchFamily="34" charset="0"/>
              <a:buChar char="•"/>
            </a:pPr>
            <a:r>
              <a:rPr lang="en-US" sz="2400" spc="-1" dirty="0">
                <a:solidFill>
                  <a:schemeClr val="tx2"/>
                </a:solidFill>
              </a:rPr>
              <a:t>Methods description</a:t>
            </a:r>
          </a:p>
          <a:p>
            <a:pPr marL="972270" lvl="1" indent="-228600">
              <a:lnSpc>
                <a:spcPct val="90000"/>
              </a:lnSpc>
              <a:spcAft>
                <a:spcPts val="600"/>
              </a:spcAft>
              <a:buClr>
                <a:srgbClr val="000000"/>
              </a:buClr>
              <a:buFont typeface="Arial" panose="020B0604020202020204" pitchFamily="34" charset="0"/>
              <a:buChar char="•"/>
            </a:pPr>
            <a:r>
              <a:rPr lang="en-US" sz="2400" spc="-1" dirty="0">
                <a:solidFill>
                  <a:schemeClr val="tx2"/>
                </a:solidFill>
              </a:rPr>
              <a:t>Results</a:t>
            </a:r>
          </a:p>
          <a:p>
            <a:pPr marL="515070" indent="-228600">
              <a:lnSpc>
                <a:spcPct val="90000"/>
              </a:lnSpc>
              <a:spcAft>
                <a:spcPts val="600"/>
              </a:spcAft>
              <a:buClr>
                <a:srgbClr val="000000"/>
              </a:buClr>
              <a:buFont typeface="Arial" panose="020B0604020202020204" pitchFamily="34" charset="0"/>
              <a:buChar char="•"/>
            </a:pPr>
            <a:r>
              <a:rPr lang="sk-SK" sz="2400" spc="-1" dirty="0" err="1">
                <a:solidFill>
                  <a:schemeClr val="tx2"/>
                </a:solidFill>
              </a:rPr>
              <a:t>Handout</a:t>
            </a:r>
            <a:r>
              <a:rPr lang="sk-SK" sz="2400" spc="-1" dirty="0">
                <a:solidFill>
                  <a:schemeClr val="tx2"/>
                </a:solidFill>
              </a:rPr>
              <a:t> a </a:t>
            </a:r>
            <a:r>
              <a:rPr lang="sk-SK" sz="2400" spc="-1" dirty="0" err="1">
                <a:solidFill>
                  <a:schemeClr val="tx2"/>
                </a:solidFill>
              </a:rPr>
              <a:t>commented</a:t>
            </a:r>
            <a:r>
              <a:rPr lang="sk-SK" sz="2400" spc="-1" dirty="0">
                <a:solidFill>
                  <a:schemeClr val="tx2"/>
                </a:solidFill>
              </a:rPr>
              <a:t> and </a:t>
            </a:r>
            <a:r>
              <a:rPr lang="sk-SK" sz="2400" spc="-1" dirty="0" err="1">
                <a:solidFill>
                  <a:schemeClr val="tx2"/>
                </a:solidFill>
              </a:rPr>
              <a:t>organized</a:t>
            </a:r>
            <a:r>
              <a:rPr lang="sk-SK" sz="2400" spc="-1" dirty="0">
                <a:solidFill>
                  <a:schemeClr val="tx2"/>
                </a:solidFill>
              </a:rPr>
              <a:t> </a:t>
            </a:r>
            <a:r>
              <a:rPr lang="sk-SK" sz="2400" b="1" spc="-1" dirty="0">
                <a:solidFill>
                  <a:schemeClr val="tx2"/>
                </a:solidFill>
              </a:rPr>
              <a:t>c</a:t>
            </a:r>
            <a:r>
              <a:rPr lang="en-US" sz="2400" b="1" spc="-1" dirty="0">
                <a:solidFill>
                  <a:schemeClr val="tx2"/>
                </a:solidFill>
              </a:rPr>
              <a:t>ode</a:t>
            </a:r>
          </a:p>
          <a:p>
            <a:pPr marL="972270" lvl="1" indent="-228600">
              <a:lnSpc>
                <a:spcPct val="90000"/>
              </a:lnSpc>
              <a:spcAft>
                <a:spcPts val="600"/>
              </a:spcAft>
              <a:buClr>
                <a:srgbClr val="000000"/>
              </a:buClr>
              <a:buFont typeface="Arial" panose="020B0604020202020204" pitchFamily="34" charset="0"/>
              <a:buChar char="•"/>
            </a:pPr>
            <a:endParaRPr lang="en-US" sz="2400" b="1" spc="-1" dirty="0">
              <a:solidFill>
                <a:schemeClr val="tx2"/>
              </a:solidFill>
            </a:endParaRPr>
          </a:p>
        </p:txBody>
      </p:sp>
    </p:spTree>
    <p:extLst>
      <p:ext uri="{BB962C8B-B14F-4D97-AF65-F5344CB8AC3E}">
        <p14:creationId xmlns:p14="http://schemas.microsoft.com/office/powerpoint/2010/main" val="333760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9" name="Group 1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20" name="Freeform: Shape 1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Freeform: Shape 1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9"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Project </a:t>
            </a:r>
          </a:p>
        </p:txBody>
      </p:sp>
      <p:sp>
        <p:nvSpPr>
          <p:cNvPr id="110" name="CustomShape 2"/>
          <p:cNvSpPr/>
          <p:nvPr/>
        </p:nvSpPr>
        <p:spPr>
          <a:xfrm>
            <a:off x="5635256" y="508837"/>
            <a:ext cx="5758168" cy="6239661"/>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720" indent="-228600">
              <a:lnSpc>
                <a:spcPct val="90000"/>
              </a:lnSpc>
              <a:spcAft>
                <a:spcPts val="600"/>
              </a:spcAft>
              <a:buClr>
                <a:srgbClr val="000000"/>
              </a:buClr>
              <a:buFont typeface="Arial" panose="020B0604020202020204" pitchFamily="34" charset="0"/>
              <a:buChar char="•"/>
            </a:pPr>
            <a:r>
              <a:rPr lang="en-US" sz="2000" b="1" spc="-1" dirty="0">
                <a:solidFill>
                  <a:schemeClr val="tx2"/>
                </a:solidFill>
              </a:rPr>
              <a:t>Type of samples:</a:t>
            </a:r>
          </a:p>
          <a:p>
            <a:pPr marL="972270" lvl="1"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Bacteria/fungi/mouse/human/plant/metagenome</a:t>
            </a:r>
          </a:p>
          <a:p>
            <a:pPr marL="720" indent="-228600">
              <a:lnSpc>
                <a:spcPct val="90000"/>
              </a:lnSpc>
              <a:spcAft>
                <a:spcPts val="600"/>
              </a:spcAft>
              <a:buClr>
                <a:srgbClr val="000000"/>
              </a:buClr>
              <a:buFont typeface="Arial" panose="020B0604020202020204" pitchFamily="34" charset="0"/>
              <a:buChar char="•"/>
            </a:pPr>
            <a:endParaRPr lang="en-US" sz="2000" b="1" spc="-1" dirty="0">
              <a:solidFill>
                <a:schemeClr val="tx2"/>
              </a:solidFill>
            </a:endParaRPr>
          </a:p>
          <a:p>
            <a:pPr marL="720" indent="-228600">
              <a:lnSpc>
                <a:spcPct val="90000"/>
              </a:lnSpc>
              <a:spcAft>
                <a:spcPts val="600"/>
              </a:spcAft>
              <a:buClr>
                <a:srgbClr val="000000"/>
              </a:buClr>
              <a:buFont typeface="Arial" panose="020B0604020202020204" pitchFamily="34" charset="0"/>
              <a:buChar char="•"/>
            </a:pPr>
            <a:r>
              <a:rPr lang="en-US" sz="2000" b="1" spc="-1" dirty="0">
                <a:solidFill>
                  <a:schemeClr val="tx2"/>
                </a:solidFill>
              </a:rPr>
              <a:t>Type of sequencing:</a:t>
            </a:r>
          </a:p>
          <a:p>
            <a:pPr marL="45792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WGS, WMGS, </a:t>
            </a:r>
            <a:r>
              <a:rPr lang="en-US" sz="2000" spc="-1" dirty="0" err="1">
                <a:solidFill>
                  <a:schemeClr val="tx2"/>
                </a:solidFill>
              </a:rPr>
              <a:t>RNAseq</a:t>
            </a:r>
            <a:r>
              <a:rPr lang="en-US" sz="2000" spc="-1" dirty="0">
                <a:solidFill>
                  <a:schemeClr val="tx2"/>
                </a:solidFill>
              </a:rPr>
              <a:t>, variant calling, ITS/16S</a:t>
            </a:r>
          </a:p>
          <a:p>
            <a:pPr marL="457920" indent="-228600">
              <a:lnSpc>
                <a:spcPct val="90000"/>
              </a:lnSpc>
              <a:spcAft>
                <a:spcPts val="600"/>
              </a:spcAft>
              <a:buClr>
                <a:srgbClr val="000000"/>
              </a:buClr>
              <a:buFont typeface="Arial" panose="020B0604020202020204" pitchFamily="34" charset="0"/>
              <a:buChar char="•"/>
            </a:pPr>
            <a:endParaRPr lang="en-US" sz="2000" b="1" spc="-1" dirty="0">
              <a:solidFill>
                <a:schemeClr val="tx2"/>
              </a:solidFill>
            </a:endParaRPr>
          </a:p>
          <a:p>
            <a:pPr marL="720" indent="-228600">
              <a:lnSpc>
                <a:spcPct val="90000"/>
              </a:lnSpc>
              <a:spcAft>
                <a:spcPts val="600"/>
              </a:spcAft>
              <a:buClr>
                <a:srgbClr val="000000"/>
              </a:buClr>
              <a:buFont typeface="Arial" panose="020B0604020202020204" pitchFamily="34" charset="0"/>
              <a:buChar char="•"/>
            </a:pPr>
            <a:r>
              <a:rPr lang="en-US" sz="2000" b="1" spc="-1" dirty="0">
                <a:solidFill>
                  <a:schemeClr val="tx2"/>
                </a:solidFill>
              </a:rPr>
              <a:t>Possible aims and numbers of samples:</a:t>
            </a:r>
          </a:p>
          <a:p>
            <a:pPr marL="45792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identification of strains (5-10) by WGS – taxonomy/phylogeny</a:t>
            </a:r>
          </a:p>
          <a:p>
            <a:pPr marL="45792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differentially expressed genes (min 10 per group) by </a:t>
            </a:r>
            <a:r>
              <a:rPr lang="en-US" sz="2000" spc="-1" dirty="0" err="1">
                <a:solidFill>
                  <a:schemeClr val="tx2"/>
                </a:solidFill>
              </a:rPr>
              <a:t>RNAseq</a:t>
            </a:r>
            <a:r>
              <a:rPr lang="en-US" sz="2000" spc="-1" dirty="0">
                <a:solidFill>
                  <a:schemeClr val="tx2"/>
                </a:solidFill>
              </a:rPr>
              <a:t> / functions/pathways</a:t>
            </a:r>
          </a:p>
          <a:p>
            <a:pPr marL="45792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identification of mutations by targeted sequencing of mutations (min 10 per group)</a:t>
            </a:r>
          </a:p>
          <a:p>
            <a:pPr marL="45792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identification of taxonomical composition /functional annotation (min 10 per group)</a:t>
            </a:r>
          </a:p>
          <a:p>
            <a:pPr marL="457920" indent="-228600">
              <a:lnSpc>
                <a:spcPct val="90000"/>
              </a:lnSpc>
              <a:spcAft>
                <a:spcPts val="600"/>
              </a:spcAft>
              <a:buClr>
                <a:srgbClr val="000000"/>
              </a:buClr>
              <a:buFont typeface="Arial" panose="020B0604020202020204" pitchFamily="34" charset="0"/>
              <a:buChar char="•"/>
            </a:pPr>
            <a:endParaRPr lang="en-US" sz="2000" spc="-1" dirty="0">
              <a:solidFill>
                <a:schemeClr val="tx2"/>
              </a:solidFill>
            </a:endParaRPr>
          </a:p>
        </p:txBody>
      </p:sp>
    </p:spTree>
    <p:extLst>
      <p:ext uri="{BB962C8B-B14F-4D97-AF65-F5344CB8AC3E}">
        <p14:creationId xmlns:p14="http://schemas.microsoft.com/office/powerpoint/2010/main" val="193270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9" name="Group 1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20" name="Freeform: Shape 1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Freeform: Shape 1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9"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Evaluation and grading</a:t>
            </a:r>
          </a:p>
        </p:txBody>
      </p:sp>
      <p:sp>
        <p:nvSpPr>
          <p:cNvPr id="110" name="CustomShape 2"/>
          <p:cNvSpPr/>
          <p:nvPr/>
        </p:nvSpPr>
        <p:spPr>
          <a:xfrm>
            <a:off x="5472423" y="466230"/>
            <a:ext cx="6438652" cy="592553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Aft>
                <a:spcPts val="600"/>
              </a:spcAft>
              <a:buClr>
                <a:srgbClr val="000000"/>
              </a:buClr>
            </a:pPr>
            <a:r>
              <a:rPr lang="en-US" sz="2000" b="1" spc="-1" dirty="0">
                <a:solidFill>
                  <a:schemeClr val="tx2"/>
                </a:solidFill>
              </a:rPr>
              <a:t>PROJECT</a:t>
            </a:r>
          </a:p>
          <a:p>
            <a:pPr marL="22860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During the semester - </a:t>
            </a:r>
            <a:r>
              <a:rPr lang="en-US" sz="2000" u="sng" spc="-1" dirty="0">
                <a:solidFill>
                  <a:schemeClr val="tx2"/>
                </a:solidFill>
              </a:rPr>
              <a:t>Group project (2-3 persons)</a:t>
            </a:r>
            <a:r>
              <a:rPr lang="en-US" sz="2000" spc="-1" dirty="0">
                <a:solidFill>
                  <a:schemeClr val="tx2"/>
                </a:solidFill>
              </a:rPr>
              <a:t> – max 20 points – handout </a:t>
            </a:r>
            <a:r>
              <a:rPr lang="en-US" sz="2000" b="1" spc="-1" dirty="0">
                <a:solidFill>
                  <a:schemeClr val="tx2"/>
                </a:solidFill>
              </a:rPr>
              <a:t>before the start of the exam period </a:t>
            </a:r>
            <a:r>
              <a:rPr lang="en-US" sz="2000" spc="-1" dirty="0">
                <a:solidFill>
                  <a:schemeClr val="tx2"/>
                </a:solidFill>
              </a:rPr>
              <a:t>(22.12.2023)</a:t>
            </a:r>
          </a:p>
          <a:p>
            <a:pPr marL="228600" indent="-228600">
              <a:lnSpc>
                <a:spcPct val="90000"/>
              </a:lnSpc>
              <a:spcAft>
                <a:spcPts val="600"/>
              </a:spcAft>
              <a:buClr>
                <a:srgbClr val="000000"/>
              </a:buClr>
              <a:buFont typeface="Arial" panose="020B0604020202020204" pitchFamily="34" charset="0"/>
              <a:buChar char="•"/>
            </a:pPr>
            <a:endParaRPr lang="en-US" sz="2000" b="1"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Project handout is </a:t>
            </a:r>
            <a:r>
              <a:rPr lang="en-US" sz="2000" b="1" spc="-1" dirty="0">
                <a:solidFill>
                  <a:schemeClr val="tx2"/>
                </a:solidFill>
              </a:rPr>
              <a:t>compulsory before entering the exam</a:t>
            </a: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To successfully pass you need </a:t>
            </a:r>
            <a:r>
              <a:rPr lang="en-US" sz="2000" b="0" u="sng" strike="noStrike" spc="-1" dirty="0">
                <a:solidFill>
                  <a:schemeClr val="tx2"/>
                </a:solidFill>
              </a:rPr>
              <a:t>at least 10 points from the project</a:t>
            </a:r>
          </a:p>
          <a:p>
            <a:pPr marL="72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a:lnSpc>
                <a:spcPct val="90000"/>
              </a:lnSpc>
              <a:spcAft>
                <a:spcPts val="600"/>
              </a:spcAft>
              <a:buClr>
                <a:srgbClr val="000000"/>
              </a:buClr>
            </a:pPr>
            <a:r>
              <a:rPr lang="en-US" sz="2000" b="1" spc="-1" dirty="0">
                <a:solidFill>
                  <a:schemeClr val="tx2"/>
                </a:solidFill>
              </a:rPr>
              <a:t>EXAM</a:t>
            </a: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Written test – 10 questions, 20 points</a:t>
            </a:r>
          </a:p>
          <a:p>
            <a:pPr indent="-228600">
              <a:lnSpc>
                <a:spcPct val="90000"/>
              </a:lnSpc>
              <a:spcAft>
                <a:spcPts val="600"/>
              </a:spcAft>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To pass the exam you need </a:t>
            </a:r>
            <a:r>
              <a:rPr lang="en-US" sz="2000" u="sng" spc="-1" dirty="0">
                <a:solidFill>
                  <a:schemeClr val="tx2"/>
                </a:solidFill>
              </a:rPr>
              <a:t>minimally 20 points, of which 10 of the project</a:t>
            </a:r>
            <a:endParaRPr lang="en-US" sz="2000" b="0" u="sng" strike="noStrike" spc="-1" dirty="0">
              <a:solidFill>
                <a:schemeClr val="tx2"/>
              </a:solidFill>
            </a:endParaRPr>
          </a:p>
        </p:txBody>
      </p:sp>
    </p:spTree>
    <p:extLst>
      <p:ext uri="{BB962C8B-B14F-4D97-AF65-F5344CB8AC3E}">
        <p14:creationId xmlns:p14="http://schemas.microsoft.com/office/powerpoint/2010/main" val="249264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4" name="CustomShape 1"/>
          <p:cNvSpPr/>
          <p:nvPr/>
        </p:nvSpPr>
        <p:spPr>
          <a:xfrm>
            <a:off x="2726279" y="1741337"/>
            <a:ext cx="6739136" cy="23879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5200" b="0" strike="noStrike" kern="1200" spc="-1">
                <a:solidFill>
                  <a:schemeClr val="tx2"/>
                </a:solidFill>
                <a:latin typeface="+mj-lt"/>
                <a:ea typeface="+mj-ea"/>
                <a:cs typeface="+mj-cs"/>
              </a:rPr>
              <a:t>General introduction</a:t>
            </a:r>
          </a:p>
        </p:txBody>
      </p:sp>
      <p:grpSp>
        <p:nvGrpSpPr>
          <p:cNvPr id="100" name="Group 99">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01" name="Freeform: Shape 100">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07" name="Freeform: Shape 106">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10" name="Freeform: Shape 109">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9" name="Group 1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20" name="Freeform: Shape 1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Freeform: Shape 1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9"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Attendance</a:t>
            </a:r>
          </a:p>
        </p:txBody>
      </p:sp>
      <p:sp>
        <p:nvSpPr>
          <p:cNvPr id="110" name="CustomShape 2"/>
          <p:cNvSpPr/>
          <p:nvPr/>
        </p:nvSpPr>
        <p:spPr>
          <a:xfrm>
            <a:off x="5443870" y="483735"/>
            <a:ext cx="5949554" cy="607655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The course is structured as 2+1 (</a:t>
            </a:r>
            <a:r>
              <a:rPr lang="sk-SK" sz="2000" b="0" strike="noStrike" spc="-1" dirty="0" err="1">
                <a:solidFill>
                  <a:schemeClr val="tx2"/>
                </a:solidFill>
              </a:rPr>
              <a:t>lecture</a:t>
            </a:r>
            <a:r>
              <a:rPr lang="en-US" sz="2000" b="0" strike="noStrike" spc="-1" dirty="0">
                <a:solidFill>
                  <a:schemeClr val="tx2"/>
                </a:solidFill>
              </a:rPr>
              <a:t> + exercise)</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The presence on the </a:t>
            </a:r>
            <a:r>
              <a:rPr lang="en-US" sz="2000" spc="-1" dirty="0">
                <a:solidFill>
                  <a:schemeClr val="tx2"/>
                </a:solidFill>
              </a:rPr>
              <a:t>“exercise” part </a:t>
            </a:r>
            <a:r>
              <a:rPr lang="en-US" sz="2000" b="0" strike="noStrike" spc="-1" dirty="0">
                <a:solidFill>
                  <a:schemeClr val="tx2"/>
                </a:solidFill>
              </a:rPr>
              <a:t>is compulsory, 1 non-excused absence is allowed</a:t>
            </a:r>
          </a:p>
          <a:p>
            <a:pPr marL="228600" indent="-228600">
              <a:lnSpc>
                <a:spcPct val="90000"/>
              </a:lnSpc>
              <a:spcAft>
                <a:spcPts val="600"/>
              </a:spcAft>
              <a:buClr>
                <a:srgbClr val="000000"/>
              </a:buClr>
              <a:buFont typeface="Arial" panose="020B0604020202020204" pitchFamily="34" charset="0"/>
              <a:buChar char="•"/>
            </a:pPr>
            <a:endParaRPr lang="en-US" sz="2000"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However, due to practical reasons, exercise and presentations are organized on the “as needed basis”</a:t>
            </a:r>
          </a:p>
          <a:p>
            <a:pPr marL="228600" indent="-228600">
              <a:lnSpc>
                <a:spcPct val="90000"/>
              </a:lnSpc>
              <a:spcAft>
                <a:spcPts val="600"/>
              </a:spcAft>
              <a:buClr>
                <a:srgbClr val="000000"/>
              </a:buClr>
              <a:buFont typeface="Arial" panose="020B0604020202020204" pitchFamily="34" charset="0"/>
              <a:buChar char="•"/>
            </a:pPr>
            <a:endParaRPr lang="en-US" sz="2000"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Attendance is compulsory for the defense of the project (13.12 or 20.12)</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spc="-1" dirty="0">
                <a:solidFill>
                  <a:schemeClr val="tx2"/>
                </a:solidFill>
              </a:rPr>
              <a:t>Every member of the project group has to present results</a:t>
            </a: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p:txBody>
      </p:sp>
    </p:spTree>
    <p:extLst>
      <p:ext uri="{BB962C8B-B14F-4D97-AF65-F5344CB8AC3E}">
        <p14:creationId xmlns:p14="http://schemas.microsoft.com/office/powerpoint/2010/main" val="3817109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646694" y="210456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dirty="0">
                <a:solidFill>
                  <a:srgbClr val="000000"/>
                </a:solidFill>
                <a:latin typeface="Calibri Light"/>
                <a:ea typeface="DejaVu Sans"/>
              </a:rPr>
              <a:t>Computational resources</a:t>
            </a:r>
            <a:endParaRPr lang="cs-CZ" sz="44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2" name="Group 1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23" name="Freeform: Shape 1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Freeform: Shape 1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Freeform: Shape 1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2"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Access to the computers/resources	</a:t>
            </a:r>
          </a:p>
        </p:txBody>
      </p:sp>
      <p:sp>
        <p:nvSpPr>
          <p:cNvPr id="113" name="CustomShape 2"/>
          <p:cNvSpPr/>
          <p:nvPr/>
        </p:nvSpPr>
        <p:spPr>
          <a:xfrm>
            <a:off x="6172200" y="804672"/>
            <a:ext cx="5221224"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0" strike="noStrike" spc="-1" dirty="0">
                <a:solidFill>
                  <a:schemeClr val="tx2"/>
                </a:solidFill>
              </a:rPr>
              <a:t>Access to the resources –C4/1.18 </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You need to get access to </a:t>
            </a:r>
            <a:r>
              <a:rPr lang="en-US" sz="2400" b="1" strike="noStrike" spc="-1" dirty="0">
                <a:solidFill>
                  <a:schemeClr val="tx2"/>
                </a:solidFill>
              </a:rPr>
              <a:t>WOLF </a:t>
            </a:r>
            <a:r>
              <a:rPr lang="en-US" sz="2400" b="0" strike="noStrike" spc="-1" dirty="0">
                <a:solidFill>
                  <a:schemeClr val="tx2"/>
                </a:solidFill>
              </a:rPr>
              <a:t>computers (here)</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http://wolf.ncbr.muni.cz/</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Apply for the account –now:</a:t>
            </a: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r>
              <a:rPr lang="en-US" sz="2400" b="0" u="sng" strike="noStrike" spc="-1" dirty="0">
                <a:solidFill>
                  <a:schemeClr val="tx2"/>
                </a:solidFill>
                <a:uFill>
                  <a:solidFill>
                    <a:srgbClr val="FFFFFF"/>
                  </a:solidFill>
                </a:uFill>
                <a:hlinkClick r:id="rId2"/>
              </a:rPr>
              <a:t>https://einfra.ncbr.muni.cz/whitezone/root/index.php?lang=en&amp;action=ncbr&amp;show=wolf</a:t>
            </a: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To the description what you want to do please put: “</a:t>
            </a:r>
            <a:r>
              <a:rPr lang="en-US" sz="2400" b="0" i="1" strike="noStrike" spc="-1" dirty="0">
                <a:solidFill>
                  <a:schemeClr val="tx2"/>
                </a:solidFill>
              </a:rPr>
              <a:t>Student of </a:t>
            </a:r>
            <a:r>
              <a:rPr lang="en-US" sz="2400" i="1" spc="-1" dirty="0">
                <a:solidFill>
                  <a:schemeClr val="tx2"/>
                </a:solidFill>
              </a:rPr>
              <a:t>E</a:t>
            </a:r>
            <a:r>
              <a:rPr lang="en-US" sz="2400" b="0" i="1" strike="noStrike" spc="-1" dirty="0">
                <a:solidFill>
                  <a:schemeClr val="tx2"/>
                </a:solidFill>
              </a:rPr>
              <a:t>5444 –fall semester 2023</a:t>
            </a:r>
            <a:r>
              <a:rPr lang="en-US" sz="2400" b="0" strike="noStrike" spc="-1" dirty="0">
                <a:solidFill>
                  <a:schemeClr val="tx2"/>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4" name="Group 1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25" name="Freeform: Shape 1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Freeform: Shape 1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8" name="Freeform: Shape 1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4"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dirty="0">
                <a:solidFill>
                  <a:schemeClr val="tx2"/>
                </a:solidFill>
                <a:latin typeface="+mj-lt"/>
                <a:ea typeface="+mj-ea"/>
                <a:cs typeface="+mj-cs"/>
              </a:rPr>
              <a:t>Access to the resources	- </a:t>
            </a:r>
            <a:r>
              <a:rPr lang="sk-SK" sz="3600" b="0" strike="noStrike" kern="1200" spc="-1" dirty="0" err="1">
                <a:solidFill>
                  <a:schemeClr val="tx2"/>
                </a:solidFill>
                <a:latin typeface="+mj-lt"/>
                <a:ea typeface="+mj-ea"/>
                <a:cs typeface="+mj-cs"/>
              </a:rPr>
              <a:t>metacentrum</a:t>
            </a:r>
            <a:endParaRPr lang="en-US" sz="3600" b="0" strike="noStrike" kern="1200" spc="-1" dirty="0">
              <a:solidFill>
                <a:schemeClr val="tx2"/>
              </a:solidFill>
              <a:latin typeface="+mj-lt"/>
              <a:ea typeface="+mj-ea"/>
              <a:cs typeface="+mj-cs"/>
            </a:endParaRPr>
          </a:p>
        </p:txBody>
      </p:sp>
      <p:sp>
        <p:nvSpPr>
          <p:cNvPr id="115" name="CustomShape 2"/>
          <p:cNvSpPr/>
          <p:nvPr/>
        </p:nvSpPr>
        <p:spPr>
          <a:xfrm>
            <a:off x="5833724" y="804671"/>
            <a:ext cx="5559700" cy="5691821"/>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400" b="0" strike="noStrike" spc="-1" dirty="0" err="1">
                <a:solidFill>
                  <a:schemeClr val="tx2"/>
                </a:solidFill>
              </a:rPr>
              <a:t>MetaCentrum</a:t>
            </a:r>
            <a:r>
              <a:rPr lang="en-US" sz="2400" b="0" strike="noStrike" spc="-1" dirty="0">
                <a:solidFill>
                  <a:schemeClr val="tx2"/>
                </a:solidFill>
              </a:rPr>
              <a:t> resources</a:t>
            </a:r>
          </a:p>
          <a:p>
            <a:pPr marL="228600" indent="-228600">
              <a:lnSpc>
                <a:spcPct val="90000"/>
              </a:lnSpc>
              <a:spcAft>
                <a:spcPts val="600"/>
              </a:spcAft>
              <a:buClr>
                <a:srgbClr val="000000"/>
              </a:buClr>
              <a:buFont typeface="Arial" panose="020B0604020202020204" pitchFamily="34" charset="0"/>
              <a:buChar char="•"/>
            </a:pPr>
            <a:r>
              <a:rPr lang="en-US" sz="2400" b="0" u="sng" strike="noStrike" spc="-1" dirty="0">
                <a:solidFill>
                  <a:schemeClr val="tx2"/>
                </a:solidFill>
                <a:uFill>
                  <a:solidFill>
                    <a:srgbClr val="FFFFFF"/>
                  </a:solidFill>
                </a:uFill>
                <a:hlinkClick r:id="rId2"/>
              </a:rPr>
              <a:t>https://metavo.metacentrum.cz/en/index.html</a:t>
            </a: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Apply for the account online “Getting an account -&gt; Registration form”</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Login with MU identification number &amp; secondary password and ask for account creation</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To the description what you want to do please put: “</a:t>
            </a:r>
            <a:r>
              <a:rPr lang="en-US" sz="2400" b="0" i="1" strike="noStrike" spc="-1" dirty="0">
                <a:solidFill>
                  <a:schemeClr val="tx2"/>
                </a:solidFill>
              </a:rPr>
              <a:t>Analysis of the sequencing data</a:t>
            </a:r>
            <a:r>
              <a:rPr lang="en-US" sz="2400" b="0" strike="noStrike" spc="-1" dirty="0">
                <a:solidFill>
                  <a:schemeClr val="tx2"/>
                </a:solidFill>
              </a:rPr>
              <a:t>” or similar</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You can work with you laptop but you would have to install all required tools on your own –contact us if it is your case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5" name="Freeform: Shape 12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28" name="Freeform: Shape 12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Freeform: Shape 12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Shape 13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2" name="Freeform: Shape 13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4" name="Freeform: Shape 13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116" name="CustomShape 1"/>
          <p:cNvSpPr/>
          <p:nvPr/>
        </p:nvSpPr>
        <p:spPr>
          <a:xfrm>
            <a:off x="3502731" y="1542402"/>
            <a:ext cx="5186842" cy="23879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5200" b="0" strike="noStrike" kern="1200" spc="-1">
                <a:solidFill>
                  <a:schemeClr val="tx2"/>
                </a:solidFill>
                <a:latin typeface="+mj-lt"/>
                <a:ea typeface="+mj-ea"/>
                <a:cs typeface="+mj-cs"/>
              </a:rPr>
              <a:t>NGS introduction</a:t>
            </a:r>
          </a:p>
        </p:txBody>
      </p:sp>
      <p:grpSp>
        <p:nvGrpSpPr>
          <p:cNvPr id="136" name="Group 13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137" name="Freeform: Shape 13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0" name="Freeform: Shape 13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143" name="Freeform: Shape 14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6" name="Freeform: Shape 14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7" name="CustomShape 1"/>
          <p:cNvSpPr/>
          <p:nvPr/>
        </p:nvSpPr>
        <p:spPr>
          <a:xfrm>
            <a:off x="407397" y="215345"/>
            <a:ext cx="9833548"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3600" b="0" strike="noStrike" kern="1200" spc="-1">
                <a:solidFill>
                  <a:schemeClr val="tx2"/>
                </a:solidFill>
                <a:latin typeface="+mj-lt"/>
                <a:ea typeface="+mj-ea"/>
                <a:cs typeface="+mj-cs"/>
              </a:rPr>
              <a:t>Next-generation sequencing introduction</a:t>
            </a:r>
          </a:p>
        </p:txBody>
      </p:sp>
      <p:grpSp>
        <p:nvGrpSpPr>
          <p:cNvPr id="127" name="Group 12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28" name="Freeform: Shape 12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CustomShape 2"/>
          <p:cNvSpPr/>
          <p:nvPr/>
        </p:nvSpPr>
        <p:spPr>
          <a:xfrm>
            <a:off x="1179226" y="2023911"/>
            <a:ext cx="9833548" cy="356104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rmAutofit fontScale="92500"/>
          </a:bodyPr>
          <a:lstStyle/>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Deciphering DNA sequence is essential for all the branches of “biological” research</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It has become widely adopted in numerous laboratories all over the world</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1" strike="noStrike" spc="-1" dirty="0">
                <a:solidFill>
                  <a:schemeClr val="tx2"/>
                </a:solidFill>
              </a:rPr>
              <a:t>Next-generation sequencing (NGS) </a:t>
            </a:r>
            <a:r>
              <a:rPr lang="en-US" sz="2000" b="0" strike="noStrike" spc="-1" dirty="0">
                <a:solidFill>
                  <a:schemeClr val="tx2"/>
                </a:solidFill>
              </a:rPr>
              <a:t>is a new (almost) technology in the sequencing</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It helps to overcome the limitations of older techniques such as speed, scalability, throughput and resolution</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In this course you will get familiar with NGS as itself, its use and basic data processing</a:t>
            </a:r>
          </a:p>
          <a:p>
            <a:pPr indent="-228600">
              <a:lnSpc>
                <a:spcPct val="90000"/>
              </a:lnSpc>
              <a:spcAft>
                <a:spcPts val="600"/>
              </a:spcAft>
              <a:buFont typeface="Arial" panose="020B0604020202020204" pitchFamily="34" charset="0"/>
              <a:buChar char="•"/>
            </a:pPr>
            <a:endParaRPr lang="en-US" sz="2000" b="0" strike="noStrike" spc="-1" dirty="0">
              <a:solidFill>
                <a:schemeClr val="tx2"/>
              </a:solidFill>
            </a:endParaRPr>
          </a:p>
        </p:txBody>
      </p:sp>
      <p:grpSp>
        <p:nvGrpSpPr>
          <p:cNvPr id="133" name="Group 13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34" name="Freeform: Shape 13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9" name="CustomShape 1"/>
          <p:cNvSpPr/>
          <p:nvPr/>
        </p:nvSpPr>
        <p:spPr>
          <a:xfrm>
            <a:off x="711394" y="215345"/>
            <a:ext cx="9833548" cy="13255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3600" b="0" strike="noStrike" kern="1200" spc="-1" dirty="0">
                <a:solidFill>
                  <a:schemeClr val="tx2"/>
                </a:solidFill>
                <a:latin typeface="+mj-lt"/>
                <a:ea typeface="+mj-ea"/>
                <a:cs typeface="+mj-cs"/>
              </a:rPr>
              <a:t>Before we proceed any further</a:t>
            </a:r>
          </a:p>
        </p:txBody>
      </p:sp>
      <p:grpSp>
        <p:nvGrpSpPr>
          <p:cNvPr id="129" name="Group 128">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0" name="Freeform: Shape 129">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CustomShape 2"/>
          <p:cNvSpPr/>
          <p:nvPr/>
        </p:nvSpPr>
        <p:spPr>
          <a:xfrm>
            <a:off x="1179226" y="1756252"/>
            <a:ext cx="9833548" cy="4325571"/>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rmAutofit lnSpcReduction="10000"/>
          </a:bodyPr>
          <a:lstStyle/>
          <a:p>
            <a:pPr marL="228600" indent="-228600">
              <a:lnSpc>
                <a:spcPct val="90000"/>
              </a:lnSpc>
              <a:spcAft>
                <a:spcPts val="600"/>
              </a:spcAft>
              <a:buClr>
                <a:srgbClr val="000000"/>
              </a:buClr>
              <a:buFont typeface="Arial" panose="020B0604020202020204" pitchFamily="34" charset="0"/>
              <a:buChar char="•"/>
            </a:pPr>
            <a:r>
              <a:rPr lang="en-US" sz="1600" b="1" strike="noStrike" spc="-1" dirty="0">
                <a:solidFill>
                  <a:schemeClr val="tx2"/>
                </a:solidFill>
              </a:rPr>
              <a:t>Bioinformatics </a:t>
            </a:r>
            <a:r>
              <a:rPr lang="en-US" sz="1600" b="0" strike="noStrike" spc="-1" dirty="0">
                <a:solidFill>
                  <a:schemeClr val="tx2"/>
                </a:solidFill>
              </a:rPr>
              <a:t>(and especially the sequencing bioinformatics) is a </a:t>
            </a:r>
            <a:r>
              <a:rPr lang="en-US" sz="1600" b="1" strike="noStrike" spc="-1" dirty="0">
                <a:solidFill>
                  <a:schemeClr val="tx2"/>
                </a:solidFill>
              </a:rPr>
              <a:t>very new field</a:t>
            </a: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1600" b="0" strike="noStrike" spc="-1" dirty="0">
                <a:solidFill>
                  <a:schemeClr val="tx2"/>
                </a:solidFill>
              </a:rPr>
              <a:t>No good books, no standards, nothing lasts forever, … </a:t>
            </a:r>
            <a:r>
              <a:rPr lang="en-US" sz="1600" b="1" strike="noStrike" spc="-1" dirty="0">
                <a:solidFill>
                  <a:schemeClr val="tx2"/>
                </a:solidFill>
              </a:rPr>
              <a:t>almost everything </a:t>
            </a:r>
            <a:r>
              <a:rPr lang="en-US" sz="1600" b="0" strike="noStrike" spc="-1" dirty="0">
                <a:solidFill>
                  <a:schemeClr val="tx2"/>
                </a:solidFill>
              </a:rPr>
              <a:t>is old and </a:t>
            </a:r>
            <a:r>
              <a:rPr lang="en-US" sz="1600" b="1" strike="noStrike" spc="-1" dirty="0">
                <a:solidFill>
                  <a:schemeClr val="tx2"/>
                </a:solidFill>
              </a:rPr>
              <a:t>outdated</a:t>
            </a:r>
            <a:r>
              <a:rPr lang="en-US" sz="1600" b="0" strike="noStrike" spc="-1" dirty="0">
                <a:solidFill>
                  <a:schemeClr val="tx2"/>
                </a:solidFill>
              </a:rPr>
              <a:t>!</a:t>
            </a:r>
          </a:p>
          <a:p>
            <a:pPr marL="228600" indent="-228600">
              <a:lnSpc>
                <a:spcPct val="90000"/>
              </a:lnSpc>
              <a:spcAft>
                <a:spcPts val="600"/>
              </a:spcAft>
              <a:buClr>
                <a:srgbClr val="000000"/>
              </a:buClr>
              <a:buFont typeface="Arial" panose="020B0604020202020204" pitchFamily="34" charset="0"/>
              <a:buChar char="•"/>
            </a:pP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1600" b="1" strike="noStrike" spc="-1" dirty="0">
                <a:solidFill>
                  <a:schemeClr val="tx2"/>
                </a:solidFill>
              </a:rPr>
              <a:t>Bioinformaticians </a:t>
            </a:r>
            <a:r>
              <a:rPr lang="en-US" sz="1600" b="0" strike="noStrike" spc="-1" dirty="0">
                <a:solidFill>
                  <a:schemeClr val="tx2"/>
                </a:solidFill>
              </a:rPr>
              <a:t>have to be </a:t>
            </a:r>
            <a:r>
              <a:rPr lang="en-US" sz="1600" b="1" strike="noStrike" spc="-1" dirty="0">
                <a:solidFill>
                  <a:schemeClr val="tx2"/>
                </a:solidFill>
              </a:rPr>
              <a:t>always </a:t>
            </a:r>
            <a:r>
              <a:rPr lang="en-US" sz="1600" b="0" strike="noStrike" spc="-1" dirty="0">
                <a:solidFill>
                  <a:schemeClr val="tx2"/>
                </a:solidFill>
              </a:rPr>
              <a:t>looking for </a:t>
            </a:r>
            <a:r>
              <a:rPr lang="en-US" sz="1600" b="1" strike="noStrike" spc="-1" dirty="0">
                <a:solidFill>
                  <a:schemeClr val="tx2"/>
                </a:solidFill>
              </a:rPr>
              <a:t>new methods</a:t>
            </a:r>
            <a:r>
              <a:rPr lang="en-US" sz="1600" b="0" strike="noStrike" spc="-1" dirty="0">
                <a:solidFill>
                  <a:schemeClr val="tx2"/>
                </a:solidFill>
              </a:rPr>
              <a:t>, tools, algorithms, … it’s the same when wet-lab people must search for novel methods which for decrease bias, are faster, require less input material, …</a:t>
            </a:r>
          </a:p>
          <a:p>
            <a:pPr marL="228600" indent="-228600">
              <a:lnSpc>
                <a:spcPct val="90000"/>
              </a:lnSpc>
              <a:spcAft>
                <a:spcPts val="600"/>
              </a:spcAft>
              <a:buClr>
                <a:srgbClr val="000000"/>
              </a:buClr>
              <a:buFont typeface="Arial" panose="020B0604020202020204" pitchFamily="34" charset="0"/>
              <a:buChar char="•"/>
            </a:pP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1600" b="0" strike="noStrike" spc="-1" dirty="0">
                <a:solidFill>
                  <a:schemeClr val="tx2"/>
                </a:solidFill>
              </a:rPr>
              <a:t>The good thing is that there is </a:t>
            </a:r>
            <a:r>
              <a:rPr lang="en-US" sz="1600" b="1" strike="noStrike" spc="-1" dirty="0">
                <a:solidFill>
                  <a:schemeClr val="tx2"/>
                </a:solidFill>
              </a:rPr>
              <a:t>still a space for improvement </a:t>
            </a:r>
            <a:r>
              <a:rPr lang="en-US" sz="1600" b="0" strike="noStrike" spc="-1" dirty="0">
                <a:solidFill>
                  <a:schemeClr val="tx2"/>
                </a:solidFill>
              </a:rPr>
              <a:t>– for you!</a:t>
            </a:r>
          </a:p>
          <a:p>
            <a:pPr marL="228600" indent="-228600">
              <a:lnSpc>
                <a:spcPct val="90000"/>
              </a:lnSpc>
              <a:spcAft>
                <a:spcPts val="600"/>
              </a:spcAft>
              <a:buClr>
                <a:srgbClr val="000000"/>
              </a:buClr>
              <a:buFont typeface="Arial" panose="020B0604020202020204" pitchFamily="34" charset="0"/>
              <a:buChar char="•"/>
            </a:pP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1600" b="0" strike="noStrike" spc="-1" dirty="0">
                <a:solidFill>
                  <a:schemeClr val="tx2"/>
                </a:solidFill>
              </a:rPr>
              <a:t>However, the data </a:t>
            </a:r>
            <a:r>
              <a:rPr lang="en-US" sz="1600" b="1" strike="noStrike" spc="-1" dirty="0">
                <a:solidFill>
                  <a:schemeClr val="tx2"/>
                </a:solidFill>
              </a:rPr>
              <a:t>analysis is never trivial</a:t>
            </a: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1600" b="1" strike="noStrike" spc="-1" dirty="0">
                <a:solidFill>
                  <a:schemeClr val="tx2"/>
                </a:solidFill>
              </a:rPr>
              <a:t>Garbage in –garbage out</a:t>
            </a: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endParaRPr lang="en-US" sz="16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1600" b="0" strike="noStrike" spc="-1" dirty="0">
                <a:solidFill>
                  <a:schemeClr val="tx2"/>
                </a:solidFill>
              </a:rPr>
              <a:t>If you </a:t>
            </a:r>
            <a:r>
              <a:rPr lang="en-US" sz="1600" b="1" strike="noStrike" spc="-1" dirty="0">
                <a:solidFill>
                  <a:schemeClr val="tx2"/>
                </a:solidFill>
              </a:rPr>
              <a:t>do not understand </a:t>
            </a:r>
            <a:r>
              <a:rPr lang="en-US" sz="1600" b="0" strike="noStrike" spc="-1" dirty="0">
                <a:solidFill>
                  <a:schemeClr val="tx2"/>
                </a:solidFill>
              </a:rPr>
              <a:t>the whole process you </a:t>
            </a:r>
            <a:r>
              <a:rPr lang="en-US" sz="1600" b="1" strike="noStrike" spc="-1" dirty="0">
                <a:solidFill>
                  <a:schemeClr val="tx2"/>
                </a:solidFill>
              </a:rPr>
              <a:t>don’t know </a:t>
            </a:r>
            <a:r>
              <a:rPr lang="en-US" sz="1600" b="0" strike="noStrike" spc="-1" dirty="0">
                <a:solidFill>
                  <a:schemeClr val="tx2"/>
                </a:solidFill>
              </a:rPr>
              <a:t>what the </a:t>
            </a:r>
            <a:r>
              <a:rPr lang="en-US" sz="1600" b="1" strike="noStrike" spc="-1" dirty="0">
                <a:solidFill>
                  <a:schemeClr val="tx2"/>
                </a:solidFill>
              </a:rPr>
              <a:t>results </a:t>
            </a:r>
            <a:r>
              <a:rPr lang="en-US" sz="1600" b="0" strike="noStrike" spc="-1" dirty="0">
                <a:solidFill>
                  <a:schemeClr val="tx2"/>
                </a:solidFill>
              </a:rPr>
              <a:t>mean</a:t>
            </a:r>
          </a:p>
          <a:p>
            <a:pPr indent="-228600">
              <a:lnSpc>
                <a:spcPct val="90000"/>
              </a:lnSpc>
              <a:spcAft>
                <a:spcPts val="600"/>
              </a:spcAft>
              <a:buFont typeface="Arial" panose="020B0604020202020204" pitchFamily="34" charset="0"/>
              <a:buChar char="•"/>
            </a:pPr>
            <a:endParaRPr lang="en-US" sz="1600" b="0" strike="noStrike" spc="-1" dirty="0">
              <a:solidFill>
                <a:schemeClr val="tx2"/>
              </a:solidFill>
            </a:endParaRPr>
          </a:p>
        </p:txBody>
      </p:sp>
      <p:grpSp>
        <p:nvGrpSpPr>
          <p:cNvPr id="135" name="Group 134">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36" name="Freeform: Shape 135">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1" name="CustomShape 1"/>
          <p:cNvSpPr/>
          <p:nvPr/>
        </p:nvSpPr>
        <p:spPr>
          <a:xfrm>
            <a:off x="211663" y="256458"/>
            <a:ext cx="9833548" cy="79616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nSpc>
                <a:spcPct val="90000"/>
              </a:lnSpc>
              <a:spcBef>
                <a:spcPct val="0"/>
              </a:spcBef>
              <a:spcAft>
                <a:spcPts val="600"/>
              </a:spcAft>
            </a:pPr>
            <a:r>
              <a:rPr lang="sk-SK" sz="3600" spc="-1" dirty="0" err="1">
                <a:solidFill>
                  <a:schemeClr val="tx2"/>
                </a:solidFill>
                <a:latin typeface="+mj-lt"/>
                <a:ea typeface="+mj-ea"/>
                <a:cs typeface="+mj-cs"/>
              </a:rPr>
              <a:t>Very</a:t>
            </a:r>
            <a:r>
              <a:rPr lang="sk-SK" sz="3600" spc="-1" dirty="0">
                <a:solidFill>
                  <a:schemeClr val="tx2"/>
                </a:solidFill>
                <a:latin typeface="+mj-lt"/>
                <a:ea typeface="+mj-ea"/>
                <a:cs typeface="+mj-cs"/>
              </a:rPr>
              <a:t> </a:t>
            </a:r>
            <a:r>
              <a:rPr lang="sk-SK" sz="3600" spc="-1" dirty="0" err="1">
                <a:solidFill>
                  <a:schemeClr val="tx2"/>
                </a:solidFill>
                <a:latin typeface="+mj-lt"/>
                <a:ea typeface="+mj-ea"/>
                <a:cs typeface="+mj-cs"/>
              </a:rPr>
              <a:t>s</a:t>
            </a:r>
            <a:r>
              <a:rPr lang="sk-SK" sz="3600" b="0" strike="noStrike" kern="1200" spc="-1" dirty="0" err="1">
                <a:solidFill>
                  <a:schemeClr val="tx2"/>
                </a:solidFill>
                <a:latin typeface="+mj-lt"/>
                <a:ea typeface="+mj-ea"/>
                <a:cs typeface="+mj-cs"/>
              </a:rPr>
              <a:t>hort</a:t>
            </a:r>
            <a:r>
              <a:rPr lang="sk-SK" sz="3600" b="0" strike="noStrike" kern="1200" spc="-1" dirty="0">
                <a:solidFill>
                  <a:schemeClr val="tx2"/>
                </a:solidFill>
                <a:latin typeface="+mj-lt"/>
                <a:ea typeface="+mj-ea"/>
                <a:cs typeface="+mj-cs"/>
              </a:rPr>
              <a:t> </a:t>
            </a:r>
            <a:r>
              <a:rPr lang="sk-SK" sz="3600" b="0" strike="noStrike" kern="1200" spc="-1" dirty="0" err="1">
                <a:solidFill>
                  <a:schemeClr val="tx2"/>
                </a:solidFill>
                <a:latin typeface="+mj-lt"/>
                <a:ea typeface="+mj-ea"/>
                <a:cs typeface="+mj-cs"/>
              </a:rPr>
              <a:t>history</a:t>
            </a:r>
            <a:endParaRPr lang="en-US" sz="3600" b="0" strike="noStrike" kern="1200" spc="-1" dirty="0">
              <a:solidFill>
                <a:schemeClr val="tx2"/>
              </a:solidFill>
              <a:latin typeface="+mj-lt"/>
              <a:ea typeface="+mj-ea"/>
              <a:cs typeface="+mj-cs"/>
            </a:endParaRPr>
          </a:p>
        </p:txBody>
      </p:sp>
      <p:grpSp>
        <p:nvGrpSpPr>
          <p:cNvPr id="131" name="Group 1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2" name="Freeform: Shape 1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CustomShape 2"/>
          <p:cNvSpPr/>
          <p:nvPr/>
        </p:nvSpPr>
        <p:spPr>
          <a:xfrm>
            <a:off x="1179226" y="1582020"/>
            <a:ext cx="9833548" cy="5019521"/>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rmAutofit fontScale="92500" lnSpcReduction="20000"/>
          </a:bodyPr>
          <a:lstStyle/>
          <a:p>
            <a:pPr marL="228600" indent="-228600">
              <a:lnSpc>
                <a:spcPct val="90000"/>
              </a:lnSpc>
              <a:spcAft>
                <a:spcPts val="600"/>
              </a:spcAft>
              <a:buClr>
                <a:srgbClr val="000000"/>
              </a:buClr>
              <a:buFont typeface="Arial" panose="020B0604020202020204" pitchFamily="34" charset="0"/>
              <a:buChar char="•"/>
            </a:pPr>
            <a:r>
              <a:rPr lang="en-US" sz="2000" b="1" strike="noStrike" spc="-1" dirty="0">
                <a:solidFill>
                  <a:schemeClr val="tx2"/>
                </a:solidFill>
              </a:rPr>
              <a:t>Maxam–Gilbert </a:t>
            </a:r>
            <a:r>
              <a:rPr lang="en-US" sz="2000" b="0" strike="noStrike" spc="-1" dirty="0">
                <a:solidFill>
                  <a:schemeClr val="tx2"/>
                </a:solidFill>
              </a:rPr>
              <a:t>sequencing 1977 –complex, very radioactive, … </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1" strike="noStrike" spc="-1" dirty="0">
                <a:solidFill>
                  <a:schemeClr val="tx2"/>
                </a:solidFill>
              </a:rPr>
              <a:t>Sanger </a:t>
            </a:r>
            <a:r>
              <a:rPr lang="en-US" sz="2000" b="0" strike="noStrike" spc="-1" dirty="0">
                <a:solidFill>
                  <a:schemeClr val="tx2"/>
                </a:solidFill>
              </a:rPr>
              <a:t>sequencing 1977 –widely used, dideoxy method, “golden standard” (??), slow, low throughput, …</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1" strike="noStrike" spc="-1" dirty="0">
                <a:solidFill>
                  <a:schemeClr val="tx2"/>
                </a:solidFill>
              </a:rPr>
              <a:t>Next-generation sequencing </a:t>
            </a:r>
            <a:r>
              <a:rPr lang="en-US" sz="2000" b="0" strike="noStrike" spc="-1" dirty="0">
                <a:solidFill>
                  <a:schemeClr val="tx2"/>
                </a:solidFill>
              </a:rPr>
              <a:t>since 2001</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Started with pyrosequencing (1999 in Sweden) – later “rented” by 454 -&gt; Roche, now discontinued</a:t>
            </a: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Big leap forward thanks to the </a:t>
            </a:r>
            <a:r>
              <a:rPr lang="en-US" sz="2000" b="1" strike="noStrike" spc="-1" dirty="0">
                <a:solidFill>
                  <a:schemeClr val="tx2"/>
                </a:solidFill>
              </a:rPr>
              <a:t>Human Genome Project</a:t>
            </a: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endParaRPr lang="en-US" sz="20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HGP was launched in 1990 and finished in 2003 by publishing first complete human genome (</a:t>
            </a:r>
            <a:r>
              <a:rPr lang="en-US" sz="2000" b="1" strike="noStrike" spc="-1" dirty="0">
                <a:solidFill>
                  <a:schemeClr val="tx2"/>
                </a:solidFill>
              </a:rPr>
              <a:t>$2.7 billion</a:t>
            </a:r>
            <a:r>
              <a:rPr lang="en-US" sz="2000" b="0" strike="noStrike" spc="-1" dirty="0">
                <a:solidFill>
                  <a:schemeClr val="tx2"/>
                </a:solidFill>
              </a:rPr>
              <a:t>) – classic Sanger</a:t>
            </a: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They had competition – Celera genomics founded in 1998 and finished in 2003 ($300 million) –shotgun sequencing</a:t>
            </a:r>
          </a:p>
          <a:p>
            <a:pPr marL="228600" indent="-228600">
              <a:lnSpc>
                <a:spcPct val="90000"/>
              </a:lnSpc>
              <a:spcAft>
                <a:spcPts val="600"/>
              </a:spcAft>
              <a:buClr>
                <a:srgbClr val="000000"/>
              </a:buClr>
              <a:buFont typeface="Arial" panose="020B0604020202020204" pitchFamily="34" charset="0"/>
              <a:buChar char="•"/>
            </a:pPr>
            <a:r>
              <a:rPr lang="en-US" sz="2000" b="0" strike="noStrike" spc="-1" dirty="0">
                <a:solidFill>
                  <a:schemeClr val="tx2"/>
                </a:solidFill>
              </a:rPr>
              <a:t>But Celera cheated a bit </a:t>
            </a:r>
          </a:p>
          <a:p>
            <a:pPr indent="-228600">
              <a:lnSpc>
                <a:spcPct val="90000"/>
              </a:lnSpc>
              <a:spcAft>
                <a:spcPts val="600"/>
              </a:spcAft>
              <a:buFont typeface="Arial" panose="020B0604020202020204" pitchFamily="34" charset="0"/>
              <a:buChar char="•"/>
            </a:pPr>
            <a:endParaRPr lang="en-US" sz="2000" b="0" strike="noStrike" spc="-1" dirty="0">
              <a:solidFill>
                <a:schemeClr val="tx2"/>
              </a:solidFill>
            </a:endParaRPr>
          </a:p>
        </p:txBody>
      </p:sp>
      <p:grpSp>
        <p:nvGrpSpPr>
          <p:cNvPr id="137" name="Group 1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38" name="Freeform: Shape 1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a:solidFill>
                  <a:srgbClr val="000000"/>
                </a:solidFill>
                <a:latin typeface="Calibri Light"/>
                <a:ea typeface="DejaVu Sans"/>
              </a:rPr>
              <a:t>Year 2010</a:t>
            </a:r>
            <a:endParaRPr lang="cs-CZ" sz="4400" b="0" strike="noStrike" spc="-1">
              <a:latin typeface="Arial"/>
            </a:endParaRPr>
          </a:p>
        </p:txBody>
      </p:sp>
      <p:pic>
        <p:nvPicPr>
          <p:cNvPr id="124" name="Picture 3"/>
          <p:cNvPicPr/>
          <p:nvPr/>
        </p:nvPicPr>
        <p:blipFill>
          <a:blip r:embed="rId2"/>
          <a:stretch/>
        </p:blipFill>
        <p:spPr>
          <a:xfrm>
            <a:off x="2765880" y="2031120"/>
            <a:ext cx="7542360" cy="3452040"/>
          </a:xfrm>
          <a:prstGeom prst="rect">
            <a:avLst/>
          </a:prstGeom>
          <a:ln w="0">
            <a:noFill/>
          </a:ln>
        </p:spPr>
      </p:pic>
      <p:pic>
        <p:nvPicPr>
          <p:cNvPr id="125" name="Picture 4"/>
          <p:cNvPicPr/>
          <p:nvPr/>
        </p:nvPicPr>
        <p:blipFill>
          <a:blip r:embed="rId3"/>
          <a:stretch/>
        </p:blipFill>
        <p:spPr>
          <a:xfrm>
            <a:off x="8279640" y="176760"/>
            <a:ext cx="2907360" cy="1853280"/>
          </a:xfrm>
          <a:prstGeom prst="rect">
            <a:avLst/>
          </a:prstGeom>
          <a:ln w="0">
            <a:noFill/>
          </a:ln>
        </p:spPr>
      </p:pic>
      <p:pic>
        <p:nvPicPr>
          <p:cNvPr id="126" name="Picture 5"/>
          <p:cNvPicPr/>
          <p:nvPr/>
        </p:nvPicPr>
        <p:blipFill>
          <a:blip r:embed="rId4"/>
          <a:stretch/>
        </p:blipFill>
        <p:spPr>
          <a:xfrm>
            <a:off x="1223280" y="5278680"/>
            <a:ext cx="2262960" cy="810360"/>
          </a:xfrm>
          <a:prstGeom prst="rect">
            <a:avLst/>
          </a:prstGeom>
          <a:ln w="0">
            <a:noFill/>
          </a:ln>
        </p:spPr>
      </p:pic>
      <p:pic>
        <p:nvPicPr>
          <p:cNvPr id="127" name="Picture 6"/>
          <p:cNvPicPr/>
          <p:nvPr/>
        </p:nvPicPr>
        <p:blipFill>
          <a:blip r:embed="rId5"/>
          <a:stretch/>
        </p:blipFill>
        <p:spPr>
          <a:xfrm>
            <a:off x="9190440" y="5482080"/>
            <a:ext cx="2162520" cy="81036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dirty="0">
                <a:solidFill>
                  <a:srgbClr val="000000"/>
                </a:solidFill>
                <a:latin typeface="Calibri Light"/>
                <a:ea typeface="DejaVu Sans"/>
              </a:rPr>
              <a:t>Year 202</a:t>
            </a:r>
            <a:r>
              <a:rPr lang="sk-SK" sz="4400" spc="-1" dirty="0">
                <a:solidFill>
                  <a:srgbClr val="000000"/>
                </a:solidFill>
                <a:latin typeface="Calibri Light"/>
                <a:ea typeface="DejaVu Sans"/>
              </a:rPr>
              <a:t>3</a:t>
            </a:r>
            <a:endParaRPr lang="cs-CZ" sz="4400" b="0" strike="noStrike" spc="-1" dirty="0">
              <a:latin typeface="Arial"/>
            </a:endParaRPr>
          </a:p>
        </p:txBody>
      </p:sp>
      <p:pic>
        <p:nvPicPr>
          <p:cNvPr id="129" name="Picture 3"/>
          <p:cNvPicPr/>
          <p:nvPr/>
        </p:nvPicPr>
        <p:blipFill>
          <a:blip r:embed="rId2"/>
          <a:stretch/>
        </p:blipFill>
        <p:spPr>
          <a:xfrm>
            <a:off x="2765880" y="2031120"/>
            <a:ext cx="7542360" cy="3452040"/>
          </a:xfrm>
          <a:prstGeom prst="rect">
            <a:avLst/>
          </a:prstGeom>
          <a:ln w="0">
            <a:noFill/>
          </a:ln>
        </p:spPr>
      </p:pic>
      <p:pic>
        <p:nvPicPr>
          <p:cNvPr id="130" name="Picture 4"/>
          <p:cNvPicPr/>
          <p:nvPr/>
        </p:nvPicPr>
        <p:blipFill>
          <a:blip r:embed="rId3"/>
          <a:stretch/>
        </p:blipFill>
        <p:spPr>
          <a:xfrm>
            <a:off x="8279640" y="176760"/>
            <a:ext cx="2907360" cy="1853280"/>
          </a:xfrm>
          <a:prstGeom prst="rect">
            <a:avLst/>
          </a:prstGeom>
          <a:ln w="0">
            <a:noFill/>
          </a:ln>
        </p:spPr>
      </p:pic>
      <p:pic>
        <p:nvPicPr>
          <p:cNvPr id="131" name="Picture 5"/>
          <p:cNvPicPr/>
          <p:nvPr/>
        </p:nvPicPr>
        <p:blipFill>
          <a:blip r:embed="rId4"/>
          <a:stretch/>
        </p:blipFill>
        <p:spPr>
          <a:xfrm>
            <a:off x="1223280" y="5278680"/>
            <a:ext cx="2262960" cy="810360"/>
          </a:xfrm>
          <a:prstGeom prst="rect">
            <a:avLst/>
          </a:prstGeom>
          <a:ln w="0">
            <a:noFill/>
          </a:ln>
        </p:spPr>
      </p:pic>
      <p:pic>
        <p:nvPicPr>
          <p:cNvPr id="132" name="Picture 6"/>
          <p:cNvPicPr/>
          <p:nvPr/>
        </p:nvPicPr>
        <p:blipFill>
          <a:blip r:embed="rId5"/>
          <a:stretch/>
        </p:blipFill>
        <p:spPr>
          <a:xfrm>
            <a:off x="9190440" y="5482080"/>
            <a:ext cx="2162520" cy="810360"/>
          </a:xfrm>
          <a:prstGeom prst="rect">
            <a:avLst/>
          </a:prstGeom>
          <a:ln w="0">
            <a:noFill/>
          </a:ln>
        </p:spPr>
      </p:pic>
      <p:sp>
        <p:nvSpPr>
          <p:cNvPr id="133" name="Line 2"/>
          <p:cNvSpPr/>
          <p:nvPr/>
        </p:nvSpPr>
        <p:spPr>
          <a:xfrm flipV="1">
            <a:off x="564768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txBody>
          <a:bodyPr/>
          <a:lstStyle/>
          <a:p>
            <a:endParaRPr lang="cs-CZ"/>
          </a:p>
        </p:txBody>
      </p:sp>
      <p:sp>
        <p:nvSpPr>
          <p:cNvPr id="134" name="Line 3"/>
          <p:cNvSpPr/>
          <p:nvPr/>
        </p:nvSpPr>
        <p:spPr>
          <a:xfrm flipV="1">
            <a:off x="827964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txBody>
          <a:bodyPr/>
          <a:lstStyle/>
          <a:p>
            <a:endParaRPr lang="cs-CZ"/>
          </a:p>
        </p:txBody>
      </p:sp>
      <p:sp>
        <p:nvSpPr>
          <p:cNvPr id="135" name="Line 4"/>
          <p:cNvSpPr/>
          <p:nvPr/>
        </p:nvSpPr>
        <p:spPr>
          <a:xfrm flipV="1">
            <a:off x="7625520" y="337860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txBody>
          <a:bodyPr/>
          <a:lstStyle/>
          <a:p>
            <a:endParaRPr lang="cs-CZ"/>
          </a:p>
        </p:txBody>
      </p:sp>
      <p:sp>
        <p:nvSpPr>
          <p:cNvPr id="136" name="Line 5"/>
          <p:cNvSpPr/>
          <p:nvPr/>
        </p:nvSpPr>
        <p:spPr>
          <a:xfrm flipV="1">
            <a:off x="3777480" y="4201920"/>
            <a:ext cx="1577520" cy="1124280"/>
          </a:xfrm>
          <a:prstGeom prst="line">
            <a:avLst/>
          </a:prstGeom>
          <a:ln w="38160">
            <a:solidFill>
              <a:srgbClr val="FF0000"/>
            </a:solidFill>
            <a:prstDash val="dashDot"/>
            <a:round/>
          </a:ln>
        </p:spPr>
        <p:style>
          <a:lnRef idx="1">
            <a:schemeClr val="accent1"/>
          </a:lnRef>
          <a:fillRef idx="0">
            <a:schemeClr val="accent1"/>
          </a:fillRef>
          <a:effectRef idx="0">
            <a:schemeClr val="accent1"/>
          </a:effectRef>
          <a:fontRef idx="minor"/>
        </p:style>
        <p:txBody>
          <a:bodyPr/>
          <a:lstStyle/>
          <a:p>
            <a:endParaRPr lang="cs-CZ"/>
          </a:p>
        </p:txBody>
      </p:sp>
      <p:pic>
        <p:nvPicPr>
          <p:cNvPr id="137" name="Picture 11"/>
          <p:cNvPicPr/>
          <p:nvPr/>
        </p:nvPicPr>
        <p:blipFill>
          <a:blip r:embed="rId6"/>
          <a:stretch/>
        </p:blipFill>
        <p:spPr>
          <a:xfrm>
            <a:off x="4720320" y="5169600"/>
            <a:ext cx="1576800" cy="1576800"/>
          </a:xfrm>
          <a:prstGeom prst="rect">
            <a:avLst/>
          </a:prstGeom>
          <a:ln w="0">
            <a:noFill/>
          </a:ln>
        </p:spPr>
      </p:pic>
      <p:pic>
        <p:nvPicPr>
          <p:cNvPr id="138" name="Picture 12"/>
          <p:cNvPicPr/>
          <p:nvPr/>
        </p:nvPicPr>
        <p:blipFill>
          <a:blip r:embed="rId7"/>
          <a:stretch/>
        </p:blipFill>
        <p:spPr>
          <a:xfrm>
            <a:off x="5085720" y="547560"/>
            <a:ext cx="1776960" cy="11419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a:solidFill>
                  <a:srgbClr val="000000"/>
                </a:solidFill>
                <a:latin typeface="Calibri Light"/>
                <a:ea typeface="DejaVu Sans"/>
              </a:rPr>
              <a:t>Teachers</a:t>
            </a:r>
            <a:endParaRPr lang="cs-CZ" sz="4400" b="0" strike="noStrike" spc="-1">
              <a:latin typeface="Arial"/>
            </a:endParaRPr>
          </a:p>
        </p:txBody>
      </p:sp>
      <p:sp>
        <p:nvSpPr>
          <p:cNvPr id="86" name="CustomShape 2"/>
          <p:cNvSpPr/>
          <p:nvPr/>
        </p:nvSpPr>
        <p:spPr>
          <a:xfrm>
            <a:off x="838080" y="2032560"/>
            <a:ext cx="10514520" cy="43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7880">
              <a:lnSpc>
                <a:spcPct val="90000"/>
              </a:lnSpc>
              <a:buClr>
                <a:srgbClr val="000000"/>
              </a:buClr>
              <a:buFont typeface="Arial"/>
              <a:buChar char="•"/>
            </a:pPr>
            <a:r>
              <a:rPr lang="en-US" sz="2800" b="0" strike="noStrike" spc="-1" dirty="0">
                <a:solidFill>
                  <a:srgbClr val="000000"/>
                </a:solidFill>
                <a:latin typeface="Calibri"/>
                <a:ea typeface="DejaVu Sans"/>
              </a:rPr>
              <a:t>Dr. Eva </a:t>
            </a:r>
            <a:r>
              <a:rPr lang="en-US" sz="2800" b="0" strike="noStrike" spc="-1" dirty="0" err="1">
                <a:solidFill>
                  <a:srgbClr val="000000"/>
                </a:solidFill>
                <a:latin typeface="Calibri"/>
                <a:ea typeface="DejaVu Sans"/>
              </a:rPr>
              <a:t>Budinska</a:t>
            </a:r>
            <a:r>
              <a:rPr lang="en-US" sz="2800" b="0" strike="noStrike" spc="-1" dirty="0">
                <a:solidFill>
                  <a:srgbClr val="000000"/>
                </a:solidFill>
                <a:latin typeface="Calibri"/>
                <a:ea typeface="DejaVu Sans"/>
              </a:rPr>
              <a:t> – guarantor, teacher – RECETOX, MU</a:t>
            </a:r>
            <a:endParaRPr lang="cs-CZ" sz="2800" b="0" strike="noStrike" spc="-1" dirty="0">
              <a:latin typeface="Arial"/>
            </a:endParaRPr>
          </a:p>
          <a:p>
            <a:pPr marL="228600" indent="-227880">
              <a:lnSpc>
                <a:spcPct val="90000"/>
              </a:lnSpc>
              <a:buClr>
                <a:srgbClr val="000000"/>
              </a:buClr>
              <a:buFont typeface="Arial"/>
              <a:buChar char="•"/>
            </a:pPr>
            <a:r>
              <a:rPr lang="en-US" sz="2800" b="0" strike="noStrike" spc="-1" dirty="0">
                <a:solidFill>
                  <a:srgbClr val="000000"/>
                </a:solidFill>
                <a:latin typeface="Calibri"/>
                <a:ea typeface="DejaVu Sans"/>
              </a:rPr>
              <a:t>Assoc. prof. Marek Mraz, MD – teacher - Univ. hosp. Brno &amp; Fac. of Medicine &amp; CEITEC MU</a:t>
            </a:r>
            <a:endParaRPr lang="cs-CZ" sz="2800" b="0" strike="noStrike" spc="-1" dirty="0">
              <a:latin typeface="Arial"/>
            </a:endParaRPr>
          </a:p>
          <a:p>
            <a:pPr marL="228600" indent="-227880">
              <a:lnSpc>
                <a:spcPct val="90000"/>
              </a:lnSpc>
              <a:buClr>
                <a:srgbClr val="000000"/>
              </a:buClr>
              <a:buFont typeface="Arial"/>
              <a:buChar char="•"/>
            </a:pPr>
            <a:r>
              <a:rPr lang="en-US" sz="2800" b="0" strike="noStrike" spc="-1" dirty="0">
                <a:solidFill>
                  <a:srgbClr val="000000"/>
                </a:solidFill>
                <a:latin typeface="Calibri"/>
                <a:ea typeface="DejaVu Sans"/>
              </a:rPr>
              <a:t>Ing. </a:t>
            </a:r>
            <a:r>
              <a:rPr lang="en-US" sz="2800" b="0" strike="noStrike" spc="-1" dirty="0" err="1">
                <a:solidFill>
                  <a:srgbClr val="000000"/>
                </a:solidFill>
                <a:latin typeface="Calibri"/>
                <a:ea typeface="DejaVu Sans"/>
              </a:rPr>
              <a:t>Vojtěch</a:t>
            </a:r>
            <a:r>
              <a:rPr lang="en-US" sz="2800" b="0" strike="noStrike" spc="-1" dirty="0">
                <a:solidFill>
                  <a:srgbClr val="000000"/>
                </a:solidFill>
                <a:latin typeface="Calibri"/>
                <a:ea typeface="DejaVu Sans"/>
              </a:rPr>
              <a:t> </a:t>
            </a:r>
            <a:r>
              <a:rPr lang="en-US" sz="2800" b="0" strike="noStrike" spc="-1" dirty="0" err="1">
                <a:solidFill>
                  <a:srgbClr val="000000"/>
                </a:solidFill>
                <a:latin typeface="Calibri"/>
                <a:ea typeface="DejaVu Sans"/>
              </a:rPr>
              <a:t>Bartoň</a:t>
            </a:r>
            <a:r>
              <a:rPr lang="en-US" sz="2800" b="0" strike="noStrike" spc="-1" dirty="0">
                <a:solidFill>
                  <a:srgbClr val="000000"/>
                </a:solidFill>
                <a:latin typeface="Calibri"/>
                <a:ea typeface="DejaVu Sans"/>
              </a:rPr>
              <a:t> – teacher, RECETOX MU</a:t>
            </a:r>
            <a:endParaRPr lang="cs-CZ" sz="2800" b="0" strike="noStrike" spc="-1" dirty="0">
              <a:latin typeface="Arial"/>
            </a:endParaRPr>
          </a:p>
          <a:p>
            <a:pPr>
              <a:lnSpc>
                <a:spcPct val="90000"/>
              </a:lnSpc>
              <a:buNone/>
            </a:pPr>
            <a:endParaRPr lang="cs-CZ" sz="2800" b="0" strike="noStrike" spc="-1" dirty="0">
              <a:latin typeface="Arial"/>
            </a:endParaRPr>
          </a:p>
          <a:p>
            <a:pPr>
              <a:lnSpc>
                <a:spcPct val="90000"/>
              </a:lnSpc>
              <a:buNone/>
            </a:pPr>
            <a:r>
              <a:rPr lang="en-US" sz="2800" b="0" strike="noStrike" spc="-1" dirty="0">
                <a:solidFill>
                  <a:srgbClr val="000000"/>
                </a:solidFill>
                <a:latin typeface="Calibri"/>
                <a:ea typeface="DejaVu Sans"/>
              </a:rPr>
              <a:t>Each will take care of different part of the course and at the end everything will be “merged” together</a:t>
            </a:r>
            <a:endParaRPr lang="cs-CZ" sz="2800" b="0" strike="noStrike" spc="-1" dirty="0">
              <a:latin typeface="Arial"/>
            </a:endParaRPr>
          </a:p>
        </p:txBody>
      </p:sp>
      <p:pic>
        <p:nvPicPr>
          <p:cNvPr id="87" name="Picture 4"/>
          <p:cNvPicPr/>
          <p:nvPr/>
        </p:nvPicPr>
        <p:blipFill>
          <a:blip r:embed="rId3"/>
          <a:stretch/>
        </p:blipFill>
        <p:spPr>
          <a:xfrm>
            <a:off x="6698880" y="135000"/>
            <a:ext cx="1591200" cy="1689480"/>
          </a:xfrm>
          <a:prstGeom prst="rect">
            <a:avLst/>
          </a:prstGeom>
          <a:ln w="0">
            <a:noFill/>
          </a:ln>
        </p:spPr>
      </p:pic>
      <p:pic>
        <p:nvPicPr>
          <p:cNvPr id="88" name="Picture 5"/>
          <p:cNvPicPr/>
          <p:nvPr/>
        </p:nvPicPr>
        <p:blipFill>
          <a:blip r:embed="rId4"/>
          <a:stretch/>
        </p:blipFill>
        <p:spPr>
          <a:xfrm>
            <a:off x="4950360" y="98280"/>
            <a:ext cx="1700640" cy="1726200"/>
          </a:xfrm>
          <a:prstGeom prst="rect">
            <a:avLst/>
          </a:prstGeom>
          <a:ln w="0">
            <a:noFill/>
          </a:ln>
        </p:spPr>
      </p:pic>
      <p:pic>
        <p:nvPicPr>
          <p:cNvPr id="89" name="Obrázek 88"/>
          <p:cNvPicPr/>
          <p:nvPr/>
        </p:nvPicPr>
        <p:blipFill>
          <a:blip r:embed="rId5"/>
          <a:stretch/>
        </p:blipFill>
        <p:spPr>
          <a:xfrm>
            <a:off x="8290080" y="135000"/>
            <a:ext cx="1665000" cy="166500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3"/>
          <p:cNvPicPr/>
          <p:nvPr/>
        </p:nvPicPr>
        <p:blipFill>
          <a:blip r:embed="rId2"/>
          <a:stretch/>
        </p:blipFill>
        <p:spPr>
          <a:xfrm>
            <a:off x="1523880" y="0"/>
            <a:ext cx="9142920" cy="685692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141" name="CustomShape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pic>
        <p:nvPicPr>
          <p:cNvPr id="1026" name="Picture 2" descr="Graph: Sequencing Cost Per Genome">
            <a:extLst>
              <a:ext uri="{FF2B5EF4-FFF2-40B4-BE49-F238E27FC236}">
                <a16:creationId xmlns:a16="http://schemas.microsoft.com/office/drawing/2014/main" id="{67A31A57-7756-88B8-9B8E-B3B982D0BE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95" y="3032048"/>
            <a:ext cx="6310910" cy="3551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F6118A3-4088-AC68-AA5C-53B8FF788BE1}"/>
              </a:ext>
            </a:extLst>
          </p:cNvPr>
          <p:cNvSpPr txBox="1"/>
          <p:nvPr/>
        </p:nvSpPr>
        <p:spPr>
          <a:xfrm>
            <a:off x="231258" y="6398656"/>
            <a:ext cx="6097772" cy="369332"/>
          </a:xfrm>
          <a:prstGeom prst="rect">
            <a:avLst/>
          </a:prstGeom>
          <a:noFill/>
        </p:spPr>
        <p:txBody>
          <a:bodyPr wrap="square">
            <a:spAutoFit/>
          </a:bodyPr>
          <a:lstStyle/>
          <a:p>
            <a:r>
              <a:rPr lang="en-US" dirty="0">
                <a:hlinkClick r:id="rId3"/>
              </a:rPr>
              <a:t>DNA Sequencing Costs: Data (genome.gov)</a:t>
            </a:r>
            <a:endParaRPr lang="cs-CZ" dirty="0"/>
          </a:p>
        </p:txBody>
      </p:sp>
      <p:pic>
        <p:nvPicPr>
          <p:cNvPr id="1028" name="Picture 4" descr="Sequencing Cost Per Megabase">
            <a:extLst>
              <a:ext uri="{FF2B5EF4-FFF2-40B4-BE49-F238E27FC236}">
                <a16:creationId xmlns:a16="http://schemas.microsoft.com/office/drawing/2014/main" id="{34F71686-8E1B-34DA-D622-54805D1B18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0"/>
            <a:ext cx="6184974" cy="3480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ustomShape 1"/>
          <p:cNvSpPr/>
          <p:nvPr/>
        </p:nvSpPr>
        <p:spPr>
          <a:xfrm>
            <a:off x="2743199" y="293676"/>
            <a:ext cx="5754696" cy="183734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dirty="0">
                <a:solidFill>
                  <a:schemeClr val="tx2"/>
                </a:solidFill>
                <a:latin typeface="+mj-lt"/>
                <a:ea typeface="+mj-ea"/>
                <a:cs typeface="+mj-cs"/>
              </a:rPr>
              <a:t>*Seq things</a:t>
            </a:r>
          </a:p>
        </p:txBody>
      </p:sp>
      <p:grpSp>
        <p:nvGrpSpPr>
          <p:cNvPr id="151" name="Group 150">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52" name="Freeform: Shape 151">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CustomShape 2"/>
          <p:cNvSpPr/>
          <p:nvPr/>
        </p:nvSpPr>
        <p:spPr>
          <a:xfrm>
            <a:off x="2592418" y="1894053"/>
            <a:ext cx="8569841" cy="4082666"/>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b="0" strike="noStrike" spc="-1" dirty="0">
                <a:solidFill>
                  <a:schemeClr val="tx2"/>
                </a:solidFill>
              </a:rPr>
              <a:t>NGS sequencing has a </a:t>
            </a:r>
            <a:r>
              <a:rPr lang="en-US" sz="2400" b="1" strike="noStrike" spc="-1" dirty="0">
                <a:solidFill>
                  <a:schemeClr val="tx2"/>
                </a:solidFill>
              </a:rPr>
              <a:t>wide range of use</a:t>
            </a:r>
            <a:endParaRPr lang="en-US" sz="24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One of many nice list give you an example of all possible applications</a:t>
            </a:r>
          </a:p>
          <a:p>
            <a:pPr marL="228600" indent="-228600">
              <a:lnSpc>
                <a:spcPct val="90000"/>
              </a:lnSpc>
              <a:spcAft>
                <a:spcPts val="600"/>
              </a:spcAft>
              <a:buClr>
                <a:srgbClr val="000000"/>
              </a:buClr>
              <a:buFont typeface="Arial" panose="020B0604020202020204" pitchFamily="34" charset="0"/>
              <a:buChar char="•"/>
            </a:pPr>
            <a:r>
              <a:rPr lang="en-US" sz="2400" b="0" u="sng" strike="noStrike" spc="-1" dirty="0">
                <a:solidFill>
                  <a:schemeClr val="tx2"/>
                </a:solidFill>
                <a:uFill>
                  <a:solidFill>
                    <a:srgbClr val="FFFFFF"/>
                  </a:solidFill>
                </a:uFill>
                <a:hlinkClick r:id="rId2"/>
              </a:rPr>
              <a:t>http://enseqlopedia.com/enseqlopedia/</a:t>
            </a: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Approximately (on this list) ~</a:t>
            </a:r>
            <a:r>
              <a:rPr lang="en-US" sz="2400" b="1" strike="noStrike" spc="-1" dirty="0">
                <a:solidFill>
                  <a:schemeClr val="tx2"/>
                </a:solidFill>
              </a:rPr>
              <a:t>200 different </a:t>
            </a:r>
            <a:r>
              <a:rPr lang="en-US" sz="2400" b="0" strike="noStrike" spc="-1" dirty="0">
                <a:solidFill>
                  <a:schemeClr val="tx2"/>
                </a:solidFill>
              </a:rPr>
              <a:t>techniques…</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Another (simple) list of NGS based techniques </a:t>
            </a:r>
          </a:p>
          <a:p>
            <a:pPr marL="228600" indent="-228600">
              <a:lnSpc>
                <a:spcPct val="90000"/>
              </a:lnSpc>
              <a:spcAft>
                <a:spcPts val="600"/>
              </a:spcAft>
              <a:buClr>
                <a:srgbClr val="000000"/>
              </a:buClr>
              <a:buFont typeface="Arial" panose="020B0604020202020204" pitchFamily="34" charset="0"/>
              <a:buChar char="•"/>
            </a:pPr>
            <a:r>
              <a:rPr lang="en-US" sz="2400" b="0" u="sng" strike="noStrike" spc="-1" dirty="0">
                <a:solidFill>
                  <a:schemeClr val="tx2"/>
                </a:solidFill>
                <a:uFill>
                  <a:solidFill>
                    <a:srgbClr val="FFFFFF"/>
                  </a:solidFill>
                </a:uFill>
                <a:hlinkClick r:id="rId3"/>
              </a:rPr>
              <a:t>https://liorpachter.wordpress.com/seq/</a:t>
            </a: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p:txBody>
      </p:sp>
      <p:grpSp>
        <p:nvGrpSpPr>
          <p:cNvPr id="157" name="Group 156">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58" name="Freeform: Shape 157">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3"/>
          <p:cNvPicPr/>
          <p:nvPr/>
        </p:nvPicPr>
        <p:blipFill>
          <a:blip r:embed="rId2"/>
          <a:stretch/>
        </p:blipFill>
        <p:spPr>
          <a:xfrm>
            <a:off x="318977" y="85060"/>
            <a:ext cx="9420446" cy="6772940"/>
          </a:xfrm>
          <a:prstGeom prst="rect">
            <a:avLst/>
          </a:prstGeom>
        </p:spPr>
      </p:pic>
      <p:sp>
        <p:nvSpPr>
          <p:cNvPr id="154" name="Freeform: Shape 153">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45" name="CustomShap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146" name="CustomShape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8" name="Rectangle 157">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Content Placeholder 4"/>
          <p:cNvPicPr/>
          <p:nvPr/>
        </p:nvPicPr>
        <p:blipFill>
          <a:blip r:embed="rId2"/>
          <a:srcRect r="-39" b="7197"/>
          <a:stretch/>
        </p:blipFill>
        <p:spPr>
          <a:xfrm>
            <a:off x="1259852" y="643468"/>
            <a:ext cx="8007268" cy="5571066"/>
          </a:xfrm>
          <a:prstGeom prst="rect">
            <a:avLst/>
          </a:prstGeom>
        </p:spPr>
      </p:pic>
      <p:sp>
        <p:nvSpPr>
          <p:cNvPr id="160" name="Freeform: Shape 15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52" name="CustomShap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1" name="Rectangle 160">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Picture 3"/>
          <p:cNvPicPr/>
          <p:nvPr/>
        </p:nvPicPr>
        <p:blipFill>
          <a:blip r:embed="rId2"/>
          <a:srcRect b="6976"/>
          <a:stretch/>
        </p:blipFill>
        <p:spPr>
          <a:xfrm>
            <a:off x="1270921" y="643468"/>
            <a:ext cx="7985131" cy="5571066"/>
          </a:xfrm>
          <a:prstGeom prst="rect">
            <a:avLst/>
          </a:prstGeom>
        </p:spPr>
      </p:pic>
      <p:sp>
        <p:nvSpPr>
          <p:cNvPr id="163" name="Freeform: Shape 16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54" name="CustomShape 1"/>
          <p:cNvSpPr/>
          <p:nvPr/>
        </p:nvSpPr>
        <p:spPr>
          <a:xfrm>
            <a:off x="838080" y="365040"/>
            <a:ext cx="10514520" cy="1324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155" name="CustomShape 2"/>
          <p:cNvSpPr/>
          <p:nvPr/>
        </p:nvSpPr>
        <p:spPr>
          <a:xfrm>
            <a:off x="838080" y="1825560"/>
            <a:ext cx="10514520" cy="43502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0" name="Group 9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01" name="Freeform: Shape 10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Shape 10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Shape 10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0"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Lets get to know each other…</a:t>
            </a:r>
          </a:p>
        </p:txBody>
      </p:sp>
      <p:sp>
        <p:nvSpPr>
          <p:cNvPr id="91" name="CustomShape 2"/>
          <p:cNvSpPr/>
          <p:nvPr/>
        </p:nvSpPr>
        <p:spPr>
          <a:xfrm>
            <a:off x="5475767" y="804672"/>
            <a:ext cx="5917657"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Are you </a:t>
            </a:r>
            <a:r>
              <a:rPr lang="en-US" sz="2400" b="1" strike="noStrike" spc="-1" dirty="0">
                <a:solidFill>
                  <a:schemeClr val="tx2"/>
                </a:solidFill>
              </a:rPr>
              <a:t>familiar </a:t>
            </a:r>
            <a:r>
              <a:rPr lang="en-US" sz="2400" b="0" strike="noStrike" spc="-1" dirty="0">
                <a:solidFill>
                  <a:schemeClr val="tx2"/>
                </a:solidFill>
              </a:rPr>
              <a:t>with the field?</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Do you </a:t>
            </a:r>
            <a:r>
              <a:rPr lang="en-US" sz="2400" b="1" strike="noStrike" spc="-1" dirty="0">
                <a:solidFill>
                  <a:schemeClr val="tx2"/>
                </a:solidFill>
              </a:rPr>
              <a:t>work </a:t>
            </a:r>
            <a:r>
              <a:rPr lang="en-US" sz="2400" b="0" strike="noStrike" spc="-1" dirty="0">
                <a:solidFill>
                  <a:schemeClr val="tx2"/>
                </a:solidFill>
              </a:rPr>
              <a:t>with the </a:t>
            </a:r>
            <a:r>
              <a:rPr lang="en-US" sz="2400" b="1" strike="noStrike" spc="-1" dirty="0">
                <a:solidFill>
                  <a:schemeClr val="tx2"/>
                </a:solidFill>
              </a:rPr>
              <a:t>data </a:t>
            </a:r>
            <a:r>
              <a:rPr lang="en-US" sz="2400" b="0" strike="noStrike" spc="-1" dirty="0">
                <a:solidFill>
                  <a:schemeClr val="tx2"/>
                </a:solidFill>
              </a:rPr>
              <a:t>somehow? </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Do you </a:t>
            </a:r>
            <a:r>
              <a:rPr lang="en-US" sz="2400" b="1" strike="noStrike" spc="-1" dirty="0">
                <a:solidFill>
                  <a:schemeClr val="tx2"/>
                </a:solidFill>
              </a:rPr>
              <a:t>receive </a:t>
            </a:r>
            <a:r>
              <a:rPr lang="en-US" sz="2400" b="0" strike="noStrike" spc="-1" dirty="0">
                <a:solidFill>
                  <a:schemeClr val="tx2"/>
                </a:solidFill>
              </a:rPr>
              <a:t>any </a:t>
            </a:r>
            <a:r>
              <a:rPr lang="en-US" sz="2400" b="1" strike="noStrike" spc="-1" dirty="0">
                <a:solidFill>
                  <a:schemeClr val="tx2"/>
                </a:solidFill>
              </a:rPr>
              <a:t>outputs </a:t>
            </a:r>
            <a:r>
              <a:rPr lang="en-US" sz="2400" b="0" strike="noStrike" spc="-1" dirty="0">
                <a:solidFill>
                  <a:schemeClr val="tx2"/>
                </a:solidFill>
              </a:rPr>
              <a:t>from the analysis?</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Do you </a:t>
            </a:r>
            <a:r>
              <a:rPr lang="en-US" sz="2400" b="1" strike="noStrike" spc="-1" dirty="0">
                <a:solidFill>
                  <a:schemeClr val="tx2"/>
                </a:solidFill>
              </a:rPr>
              <a:t>plan </a:t>
            </a:r>
            <a:r>
              <a:rPr lang="en-US" sz="2400" b="0" strike="noStrike" spc="-1" dirty="0">
                <a:solidFill>
                  <a:schemeClr val="tx2"/>
                </a:solidFill>
              </a:rPr>
              <a:t>to </a:t>
            </a:r>
            <a:r>
              <a:rPr lang="en-US" sz="2400" b="1" strike="noStrike" spc="-1" dirty="0">
                <a:solidFill>
                  <a:schemeClr val="tx2"/>
                </a:solidFill>
              </a:rPr>
              <a:t>work </a:t>
            </a:r>
            <a:r>
              <a:rPr lang="en-US" sz="2400" b="0" strike="noStrike" spc="-1" dirty="0">
                <a:solidFill>
                  <a:schemeClr val="tx2"/>
                </a:solidFill>
              </a:rPr>
              <a:t>with it?</a:t>
            </a:r>
          </a:p>
          <a:p>
            <a:pPr marL="228600" indent="-228600">
              <a:lnSpc>
                <a:spcPct val="90000"/>
              </a:lnSpc>
              <a:spcAft>
                <a:spcPts val="600"/>
              </a:spcAft>
              <a:buClr>
                <a:srgbClr val="000000"/>
              </a:buClr>
              <a:buFont typeface="Arial" panose="020B0604020202020204" pitchFamily="34" charset="0"/>
              <a:buChar char="•"/>
            </a:pPr>
            <a:r>
              <a:rPr lang="en-US" sz="2400" b="0" strike="noStrike" spc="-1" dirty="0">
                <a:solidFill>
                  <a:schemeClr val="tx2"/>
                </a:solidFill>
              </a:rPr>
              <a:t>Do you want to </a:t>
            </a:r>
            <a:r>
              <a:rPr lang="en-US" sz="2400" b="1" strike="noStrike" spc="-1" dirty="0">
                <a:solidFill>
                  <a:schemeClr val="tx2"/>
                </a:solidFill>
              </a:rPr>
              <a:t>understand </a:t>
            </a:r>
            <a:r>
              <a:rPr lang="en-US" sz="2400" b="0" strike="noStrike" spc="-1" dirty="0">
                <a:solidFill>
                  <a:schemeClr val="tx2"/>
                </a:solidFill>
              </a:rPr>
              <a:t>the </a:t>
            </a:r>
            <a:r>
              <a:rPr lang="en-US" sz="2400" b="1" strike="noStrike" spc="-1" dirty="0">
                <a:solidFill>
                  <a:schemeClr val="tx2"/>
                </a:solidFill>
              </a:rPr>
              <a:t>outputs</a:t>
            </a:r>
            <a:r>
              <a:rPr lang="en-US" sz="2400" b="0" strike="noStrike" spc="-1" dirty="0">
                <a:solidFill>
                  <a:schemeClr val="tx2"/>
                </a:solidFill>
              </a:rPr>
              <a:t>?</a:t>
            </a: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a:p>
            <a:pPr indent="-228600">
              <a:lnSpc>
                <a:spcPct val="90000"/>
              </a:lnSpc>
              <a:spcAft>
                <a:spcPts val="600"/>
              </a:spcAft>
              <a:buFont typeface="Arial" panose="020B0604020202020204" pitchFamily="34" charset="0"/>
              <a:buChar char="•"/>
            </a:pPr>
            <a:endParaRPr lang="en-US" sz="2400" b="0" strike="noStrike" spc="-1"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2" name="CustomShape 1"/>
          <p:cNvSpPr/>
          <p:nvPr/>
        </p:nvSpPr>
        <p:spPr>
          <a:xfrm>
            <a:off x="2726279" y="1741337"/>
            <a:ext cx="6739136" cy="23879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5200" b="0" strike="noStrike" kern="1200" spc="-1">
                <a:solidFill>
                  <a:schemeClr val="tx2"/>
                </a:solidFill>
                <a:latin typeface="+mj-lt"/>
                <a:ea typeface="+mj-ea"/>
                <a:cs typeface="+mj-cs"/>
              </a:rPr>
              <a:t>The course itself</a:t>
            </a:r>
          </a:p>
        </p:txBody>
      </p:sp>
      <p:grpSp>
        <p:nvGrpSpPr>
          <p:cNvPr id="101" name="Group 10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02" name="Freeform: Shape 10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08" name="Freeform: Shape 10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11" name="Freeform: Shape 11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5" name="Group 10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06" name="Freeform: Shape 10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Shape 10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Shape 10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5"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Main objective:</a:t>
            </a:r>
          </a:p>
        </p:txBody>
      </p:sp>
      <p:sp>
        <p:nvSpPr>
          <p:cNvPr id="96" name="CustomShape 2"/>
          <p:cNvSpPr/>
          <p:nvPr/>
        </p:nvSpPr>
        <p:spPr>
          <a:xfrm>
            <a:off x="6172200" y="804672"/>
            <a:ext cx="5221224"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The course is </a:t>
            </a:r>
            <a:r>
              <a:rPr lang="en-US" b="1" strike="noStrike" spc="-1">
                <a:solidFill>
                  <a:schemeClr val="tx2"/>
                </a:solidFill>
              </a:rPr>
              <a:t>addressed </a:t>
            </a:r>
            <a:r>
              <a:rPr lang="en-US" b="0" strike="noStrike" spc="-1">
                <a:solidFill>
                  <a:schemeClr val="tx2"/>
                </a:solidFill>
              </a:rPr>
              <a:t>to everyone who </a:t>
            </a:r>
            <a:r>
              <a:rPr lang="en-US" b="1" strike="noStrike" spc="-1">
                <a:solidFill>
                  <a:schemeClr val="tx2"/>
                </a:solidFill>
              </a:rPr>
              <a:t>already works </a:t>
            </a:r>
            <a:r>
              <a:rPr lang="en-US" b="0" strike="noStrike" spc="-1">
                <a:solidFill>
                  <a:schemeClr val="tx2"/>
                </a:solidFill>
              </a:rPr>
              <a:t>with or </a:t>
            </a:r>
            <a:r>
              <a:rPr lang="en-US" b="1" strike="noStrike" spc="-1">
                <a:solidFill>
                  <a:schemeClr val="tx2"/>
                </a:solidFill>
              </a:rPr>
              <a:t>plans to work </a:t>
            </a:r>
            <a:r>
              <a:rPr lang="en-US" b="0" strike="noStrike" spc="-1">
                <a:solidFill>
                  <a:schemeClr val="tx2"/>
                </a:solidFill>
              </a:rPr>
              <a:t>with the NGS data, wants to learn something new from the field or wants to understand the data/outputs</a:t>
            </a:r>
          </a:p>
          <a:p>
            <a:pPr indent="-228600">
              <a:lnSpc>
                <a:spcPct val="90000"/>
              </a:lnSpc>
              <a:spcAft>
                <a:spcPts val="600"/>
              </a:spcAft>
              <a:buFont typeface="Arial" panose="020B0604020202020204" pitchFamily="34" charset="0"/>
              <a:buChar char="•"/>
            </a:pPr>
            <a:endParaRPr lang="en-US" b="0" strike="noStrike" spc="-1">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The </a:t>
            </a:r>
            <a:r>
              <a:rPr lang="en-US" b="1" strike="noStrike" spc="-1">
                <a:solidFill>
                  <a:schemeClr val="tx2"/>
                </a:solidFill>
              </a:rPr>
              <a:t>lectures will explain </a:t>
            </a:r>
            <a:r>
              <a:rPr lang="en-US" b="0" strike="noStrike" spc="-1">
                <a:solidFill>
                  <a:schemeClr val="tx2"/>
                </a:solidFill>
              </a:rPr>
              <a:t>you </a:t>
            </a:r>
            <a:r>
              <a:rPr lang="en-US" b="1" strike="noStrike" spc="-1">
                <a:solidFill>
                  <a:schemeClr val="tx2"/>
                </a:solidFill>
              </a:rPr>
              <a:t>the basics </a:t>
            </a:r>
            <a:r>
              <a:rPr lang="en-US" b="0" strike="noStrike" spc="-1">
                <a:solidFill>
                  <a:schemeClr val="tx2"/>
                </a:solidFill>
              </a:rPr>
              <a:t>and show you </a:t>
            </a:r>
            <a:r>
              <a:rPr lang="en-US" b="1" strike="noStrike" spc="-1">
                <a:solidFill>
                  <a:schemeClr val="tx2"/>
                </a:solidFill>
              </a:rPr>
              <a:t>examples</a:t>
            </a:r>
            <a:endParaRPr lang="en-US" b="0" strike="noStrike" spc="-1">
              <a:solidFill>
                <a:schemeClr val="tx2"/>
              </a:solidFill>
            </a:endParaRPr>
          </a:p>
          <a:p>
            <a:pPr indent="-228600">
              <a:lnSpc>
                <a:spcPct val="90000"/>
              </a:lnSpc>
              <a:spcAft>
                <a:spcPts val="600"/>
              </a:spcAft>
              <a:buFont typeface="Arial" panose="020B0604020202020204" pitchFamily="34" charset="0"/>
              <a:buChar char="•"/>
            </a:pPr>
            <a:endParaRPr lang="en-US" b="0" strike="noStrike" spc="-1">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You will need to</a:t>
            </a:r>
            <a:r>
              <a:rPr lang="en-US" b="1" strike="noStrike" spc="-1">
                <a:solidFill>
                  <a:schemeClr val="tx2"/>
                </a:solidFill>
              </a:rPr>
              <a:t> study/exercise some extra</a:t>
            </a:r>
            <a:r>
              <a:rPr lang="en-US" b="0" strike="noStrike" spc="-1">
                <a:solidFill>
                  <a:schemeClr val="tx2"/>
                </a:solidFill>
              </a:rPr>
              <a:t> to get </a:t>
            </a:r>
            <a:r>
              <a:rPr lang="en-US" b="1" strike="noStrike" spc="-1">
                <a:solidFill>
                  <a:schemeClr val="tx2"/>
                </a:solidFill>
              </a:rPr>
              <a:t>better</a:t>
            </a:r>
            <a:r>
              <a:rPr lang="en-US" b="0" strike="noStrike" spc="-1">
                <a:solidFill>
                  <a:schemeClr val="tx2"/>
                </a:solidFill>
              </a:rPr>
              <a:t> </a:t>
            </a:r>
            <a:r>
              <a:rPr lang="en-US" b="1" strike="noStrike" spc="-1">
                <a:solidFill>
                  <a:schemeClr val="tx2"/>
                </a:solidFill>
              </a:rPr>
              <a:t>understanding</a:t>
            </a:r>
            <a:r>
              <a:rPr lang="en-US" b="0" strike="noStrike" spc="-1">
                <a:solidFill>
                  <a:schemeClr val="tx2"/>
                </a:solidFill>
              </a:rPr>
              <a:t> of the process</a:t>
            </a:r>
          </a:p>
          <a:p>
            <a:pPr indent="-228600">
              <a:lnSpc>
                <a:spcPct val="90000"/>
              </a:lnSpc>
              <a:spcAft>
                <a:spcPts val="600"/>
              </a:spcAft>
              <a:buFont typeface="Arial" panose="020B0604020202020204" pitchFamily="34" charset="0"/>
              <a:buChar char="•"/>
            </a:pPr>
            <a:endParaRPr lang="en-US" b="0" strike="noStrike" spc="-1">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During</a:t>
            </a:r>
            <a:r>
              <a:rPr lang="en-US" b="1" strike="noStrike" spc="-1">
                <a:solidFill>
                  <a:schemeClr val="tx2"/>
                </a:solidFill>
              </a:rPr>
              <a:t> the course, </a:t>
            </a:r>
            <a:r>
              <a:rPr lang="en-US" b="0" strike="noStrike" spc="-1">
                <a:solidFill>
                  <a:schemeClr val="tx2"/>
                </a:solidFill>
              </a:rPr>
              <a:t>there will be possibility to </a:t>
            </a:r>
            <a:r>
              <a:rPr lang="en-US" b="1" strike="noStrike" spc="-1">
                <a:solidFill>
                  <a:schemeClr val="tx2"/>
                </a:solidFill>
              </a:rPr>
              <a:t>you can discuss your own data analysis</a:t>
            </a:r>
            <a:r>
              <a:rPr lang="en-US" b="0" strike="noStrike" spc="-1">
                <a:solidFill>
                  <a:schemeClr val="tx2"/>
                </a:solidFill>
              </a:rPr>
              <a:t> (if any)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3" name="Group 10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04" name="Freeform: Shape 10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Shape 10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Shape 10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3"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dirty="0">
                <a:solidFill>
                  <a:schemeClr val="tx2"/>
                </a:solidFill>
                <a:latin typeface="+mj-lt"/>
                <a:ea typeface="+mj-ea"/>
                <a:cs typeface="+mj-cs"/>
              </a:rPr>
              <a:t>After the course you should…</a:t>
            </a:r>
          </a:p>
        </p:txBody>
      </p:sp>
      <p:sp>
        <p:nvSpPr>
          <p:cNvPr id="94" name="CustomShape 2"/>
          <p:cNvSpPr/>
          <p:nvPr/>
        </p:nvSpPr>
        <p:spPr>
          <a:xfrm>
            <a:off x="6172200" y="804672"/>
            <a:ext cx="5221224"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b="1" strike="noStrike" spc="-1">
                <a:solidFill>
                  <a:schemeClr val="tx2"/>
                </a:solidFill>
              </a:rPr>
              <a:t>Know the latest NGS methods </a:t>
            </a:r>
            <a:r>
              <a:rPr lang="en-US" b="0" strike="noStrike" spc="-1">
                <a:solidFill>
                  <a:schemeClr val="tx2"/>
                </a:solidFill>
              </a:rPr>
              <a:t>(next and third generation sequencing), their use and the type of data they produce</a:t>
            </a:r>
          </a:p>
          <a:p>
            <a:pPr marL="228600" indent="-228600">
              <a:lnSpc>
                <a:spcPct val="90000"/>
              </a:lnSpc>
              <a:spcAft>
                <a:spcPts val="600"/>
              </a:spcAft>
              <a:buClr>
                <a:srgbClr val="000000"/>
              </a:buClr>
              <a:buFont typeface="Arial" panose="020B0604020202020204" pitchFamily="34" charset="0"/>
              <a:buChar char="•"/>
            </a:pPr>
            <a:r>
              <a:rPr lang="en-US" b="1" strike="noStrike" spc="-1">
                <a:solidFill>
                  <a:schemeClr val="tx2"/>
                </a:solidFill>
              </a:rPr>
              <a:t>Be able to distinguish the type</a:t>
            </a:r>
            <a:r>
              <a:rPr lang="en-US" b="0" strike="noStrike" spc="-1">
                <a:solidFill>
                  <a:schemeClr val="tx2"/>
                </a:solidFill>
              </a:rPr>
              <a:t> of method based on the data</a:t>
            </a: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Know the </a:t>
            </a:r>
            <a:r>
              <a:rPr lang="en-US" b="1" strike="noStrike" spc="-1">
                <a:solidFill>
                  <a:schemeClr val="tx2"/>
                </a:solidFill>
              </a:rPr>
              <a:t>basic scheme </a:t>
            </a:r>
            <a:r>
              <a:rPr lang="en-US" b="0" strike="noStrike" spc="-1">
                <a:solidFill>
                  <a:schemeClr val="tx2"/>
                </a:solidFill>
              </a:rPr>
              <a:t>of data analysis</a:t>
            </a: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Able to work with </a:t>
            </a:r>
            <a:r>
              <a:rPr lang="en-US" b="1" strike="noStrike" spc="-1">
                <a:solidFill>
                  <a:schemeClr val="tx2"/>
                </a:solidFill>
              </a:rPr>
              <a:t>Linux</a:t>
            </a:r>
            <a:r>
              <a:rPr lang="en-US" b="0" strike="noStrike" spc="-1">
                <a:solidFill>
                  <a:schemeClr val="tx2"/>
                </a:solidFill>
              </a:rPr>
              <a:t>, </a:t>
            </a:r>
            <a:r>
              <a:rPr lang="en-US" b="1" strike="noStrike" spc="-1">
                <a:solidFill>
                  <a:schemeClr val="tx2"/>
                </a:solidFill>
              </a:rPr>
              <a:t>Bash</a:t>
            </a:r>
            <a:r>
              <a:rPr lang="en-US" b="0" strike="noStrike" spc="-1">
                <a:solidFill>
                  <a:schemeClr val="tx2"/>
                </a:solidFill>
              </a:rPr>
              <a:t> and </a:t>
            </a:r>
            <a:r>
              <a:rPr lang="en-US" b="1" strike="noStrike" spc="-1">
                <a:solidFill>
                  <a:schemeClr val="tx2"/>
                </a:solidFill>
              </a:rPr>
              <a:t>R </a:t>
            </a:r>
            <a:r>
              <a:rPr lang="en-US" b="0" strike="noStrike" spc="-1">
                <a:solidFill>
                  <a:schemeClr val="tx2"/>
                </a:solidFill>
              </a:rPr>
              <a:t>at a level sufficient for analysis of NGS data – partially </a:t>
            </a: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Know how to </a:t>
            </a:r>
            <a:r>
              <a:rPr lang="en-US" b="1" strike="noStrike" spc="-1">
                <a:solidFill>
                  <a:schemeClr val="tx2"/>
                </a:solidFill>
              </a:rPr>
              <a:t>select tools </a:t>
            </a:r>
            <a:r>
              <a:rPr lang="en-US" b="0" strike="noStrike" spc="-1">
                <a:solidFill>
                  <a:schemeClr val="tx2"/>
                </a:solidFill>
              </a:rPr>
              <a:t>for data processing and apply them to real data</a:t>
            </a:r>
          </a:p>
          <a:p>
            <a:pPr marL="228600" indent="-228600">
              <a:lnSpc>
                <a:spcPct val="90000"/>
              </a:lnSpc>
              <a:spcAft>
                <a:spcPts val="600"/>
              </a:spcAft>
              <a:buClr>
                <a:srgbClr val="000000"/>
              </a:buClr>
              <a:buFont typeface="Arial" panose="020B0604020202020204" pitchFamily="34" charset="0"/>
              <a:buChar char="•"/>
            </a:pPr>
            <a:r>
              <a:rPr lang="en-US" b="1" strike="noStrike" spc="-1">
                <a:solidFill>
                  <a:schemeClr val="tx2"/>
                </a:solidFill>
              </a:rPr>
              <a:t>Be able to analyze NGS data </a:t>
            </a:r>
            <a:r>
              <a:rPr lang="en-US" b="0" strike="noStrike" spc="-1">
                <a:solidFill>
                  <a:schemeClr val="tx2"/>
                </a:solidFill>
              </a:rPr>
              <a:t>starting from quality control over alignment to the detection of deferentially expressed genes (in RNA-Seq), variants (CNV with SNP), genome assembly,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7" name="Group 10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08" name="Freeform: Shape 10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Shape 10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Shape 10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Shape 11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7" name="CustomShape 1"/>
          <p:cNvSpPr/>
          <p:nvPr/>
        </p:nvSpPr>
        <p:spPr>
          <a:xfrm>
            <a:off x="640080" y="1243013"/>
            <a:ext cx="3855720" cy="437197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600" b="0" strike="noStrike" kern="1200" spc="-1">
                <a:solidFill>
                  <a:schemeClr val="tx2"/>
                </a:solidFill>
                <a:latin typeface="+mj-lt"/>
                <a:ea typeface="+mj-ea"/>
                <a:cs typeface="+mj-cs"/>
              </a:rPr>
              <a:t>Content of the course </a:t>
            </a:r>
          </a:p>
        </p:txBody>
      </p:sp>
      <p:sp>
        <p:nvSpPr>
          <p:cNvPr id="98" name="CustomShape 2"/>
          <p:cNvSpPr/>
          <p:nvPr/>
        </p:nvSpPr>
        <p:spPr>
          <a:xfrm>
            <a:off x="6172200" y="804672"/>
            <a:ext cx="5221224" cy="523036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We will </a:t>
            </a:r>
            <a:r>
              <a:rPr lang="en-US" b="1" strike="noStrike" spc="-1">
                <a:solidFill>
                  <a:schemeClr val="tx2"/>
                </a:solidFill>
              </a:rPr>
              <a:t>not cover all topics </a:t>
            </a:r>
            <a:r>
              <a:rPr lang="en-US" b="0" strike="noStrike" spc="-1">
                <a:solidFill>
                  <a:schemeClr val="tx2"/>
                </a:solidFill>
              </a:rPr>
              <a:t>in the NGS field –simply there is </a:t>
            </a:r>
            <a:r>
              <a:rPr lang="en-US" b="1" strike="noStrike" spc="-1">
                <a:solidFill>
                  <a:schemeClr val="tx2"/>
                </a:solidFill>
              </a:rPr>
              <a:t>not enough time</a:t>
            </a:r>
            <a:endParaRPr lang="en-US" b="0" strike="noStrike" spc="-1">
              <a:solidFill>
                <a:schemeClr val="tx2"/>
              </a:solidFill>
            </a:endParaRPr>
          </a:p>
          <a:p>
            <a:pPr indent="-228600">
              <a:lnSpc>
                <a:spcPct val="90000"/>
              </a:lnSpc>
              <a:spcAft>
                <a:spcPts val="600"/>
              </a:spcAft>
              <a:buFont typeface="Arial" panose="020B0604020202020204" pitchFamily="34" charset="0"/>
              <a:buChar char="•"/>
            </a:pPr>
            <a:endParaRPr lang="en-US" b="0" strike="noStrike" spc="-1">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We will provide you with </a:t>
            </a:r>
            <a:r>
              <a:rPr lang="en-US" b="1" strike="noStrike" spc="-1">
                <a:solidFill>
                  <a:schemeClr val="tx2"/>
                </a:solidFill>
              </a:rPr>
              <a:t>solid basics of NGS data analysis </a:t>
            </a:r>
            <a:r>
              <a:rPr lang="en-US" b="0" strike="noStrike" spc="-1">
                <a:solidFill>
                  <a:schemeClr val="tx2"/>
                </a:solidFill>
              </a:rPr>
              <a:t>that will allow you to </a:t>
            </a:r>
            <a:r>
              <a:rPr lang="en-US" b="1" strike="noStrike" spc="-1">
                <a:solidFill>
                  <a:schemeClr val="tx2"/>
                </a:solidFill>
              </a:rPr>
              <a:t>easily extend </a:t>
            </a:r>
            <a:r>
              <a:rPr lang="en-US" b="0" strike="noStrike" spc="-1">
                <a:solidFill>
                  <a:schemeClr val="tx2"/>
                </a:solidFill>
              </a:rPr>
              <a:t>to almost </a:t>
            </a:r>
            <a:r>
              <a:rPr lang="en-US" b="1" strike="noStrike" spc="-1">
                <a:solidFill>
                  <a:schemeClr val="tx2"/>
                </a:solidFill>
              </a:rPr>
              <a:t>any </a:t>
            </a:r>
            <a:r>
              <a:rPr lang="en-US" b="0" strike="noStrike" spc="-1">
                <a:solidFill>
                  <a:schemeClr val="tx2"/>
                </a:solidFill>
              </a:rPr>
              <a:t>NGS </a:t>
            </a:r>
            <a:r>
              <a:rPr lang="en-US" b="1" strike="noStrike" spc="-1">
                <a:solidFill>
                  <a:schemeClr val="tx2"/>
                </a:solidFill>
              </a:rPr>
              <a:t>application </a:t>
            </a:r>
            <a:r>
              <a:rPr lang="en-US" b="0" strike="noStrike" spc="-1">
                <a:solidFill>
                  <a:schemeClr val="tx2"/>
                </a:solidFill>
              </a:rPr>
              <a:t>and data types and to </a:t>
            </a:r>
            <a:r>
              <a:rPr lang="en-US" b="1" strike="noStrike" spc="-1">
                <a:solidFill>
                  <a:schemeClr val="tx2"/>
                </a:solidFill>
              </a:rPr>
              <a:t>work </a:t>
            </a:r>
            <a:r>
              <a:rPr lang="en-US" b="0" strike="noStrike" spc="-1">
                <a:solidFill>
                  <a:schemeClr val="tx2"/>
                </a:solidFill>
              </a:rPr>
              <a:t>with the </a:t>
            </a:r>
            <a:r>
              <a:rPr lang="en-US" b="1" strike="noStrike" spc="-1">
                <a:solidFill>
                  <a:schemeClr val="tx2"/>
                </a:solidFill>
              </a:rPr>
              <a:t>data</a:t>
            </a:r>
            <a:endParaRPr lang="en-US" b="0" strike="noStrike" spc="-1">
              <a:solidFill>
                <a:schemeClr val="tx2"/>
              </a:solidFill>
            </a:endParaRPr>
          </a:p>
          <a:p>
            <a:pPr indent="-228600">
              <a:lnSpc>
                <a:spcPct val="90000"/>
              </a:lnSpc>
              <a:spcAft>
                <a:spcPts val="600"/>
              </a:spcAft>
              <a:buFont typeface="Arial" panose="020B0604020202020204" pitchFamily="34" charset="0"/>
              <a:buChar char="•"/>
            </a:pPr>
            <a:endParaRPr lang="en-US" b="0" strike="noStrike" spc="-1">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We will give you </a:t>
            </a:r>
            <a:r>
              <a:rPr lang="en-US" b="1" strike="noStrike" spc="-1">
                <a:solidFill>
                  <a:schemeClr val="tx2"/>
                </a:solidFill>
              </a:rPr>
              <a:t>hints </a:t>
            </a:r>
            <a:r>
              <a:rPr lang="en-US" b="0" strike="noStrike" spc="-1">
                <a:solidFill>
                  <a:schemeClr val="tx2"/>
                </a:solidFill>
              </a:rPr>
              <a:t>where to </a:t>
            </a:r>
            <a:r>
              <a:rPr lang="en-US" b="1" strike="noStrike" spc="-1">
                <a:solidFill>
                  <a:schemeClr val="tx2"/>
                </a:solidFill>
              </a:rPr>
              <a:t>look</a:t>
            </a:r>
            <a:r>
              <a:rPr lang="en-US" b="0" strike="noStrike" spc="-1">
                <a:solidFill>
                  <a:schemeClr val="tx2"/>
                </a:solidFill>
              </a:rPr>
              <a:t>, what to </a:t>
            </a:r>
            <a:r>
              <a:rPr lang="en-US" b="1" strike="noStrike" spc="-1">
                <a:solidFill>
                  <a:schemeClr val="tx2"/>
                </a:solidFill>
              </a:rPr>
              <a:t>look for</a:t>
            </a:r>
            <a:r>
              <a:rPr lang="en-US" b="0" strike="noStrike" spc="-1">
                <a:solidFill>
                  <a:schemeClr val="tx2"/>
                </a:solidFill>
              </a:rPr>
              <a:t>, what to </a:t>
            </a:r>
            <a:r>
              <a:rPr lang="en-US" b="1" strike="noStrike" spc="-1">
                <a:solidFill>
                  <a:schemeClr val="tx2"/>
                </a:solidFill>
              </a:rPr>
              <a:t>study </a:t>
            </a:r>
            <a:r>
              <a:rPr lang="en-US" b="0" strike="noStrike" spc="-1">
                <a:solidFill>
                  <a:schemeClr val="tx2"/>
                </a:solidFill>
              </a:rPr>
              <a:t>and how to </a:t>
            </a:r>
            <a:r>
              <a:rPr lang="en-US" b="1" strike="noStrike" spc="-1">
                <a:solidFill>
                  <a:schemeClr val="tx2"/>
                </a:solidFill>
              </a:rPr>
              <a:t>think </a:t>
            </a:r>
            <a:r>
              <a:rPr lang="en-US" b="0" strike="noStrike" spc="-1">
                <a:solidFill>
                  <a:schemeClr val="tx2"/>
                </a:solidFill>
              </a:rPr>
              <a:t>about the data</a:t>
            </a:r>
          </a:p>
          <a:p>
            <a:pPr indent="-228600">
              <a:lnSpc>
                <a:spcPct val="90000"/>
              </a:lnSpc>
              <a:spcAft>
                <a:spcPts val="600"/>
              </a:spcAft>
              <a:buFont typeface="Arial" panose="020B0604020202020204" pitchFamily="34" charset="0"/>
              <a:buChar char="•"/>
            </a:pPr>
            <a:endParaRPr lang="en-US" b="0" strike="noStrike" spc="-1">
              <a:solidFill>
                <a:schemeClr val="tx2"/>
              </a:solidFill>
            </a:endParaRPr>
          </a:p>
          <a:p>
            <a:pPr marL="228600" indent="-228600">
              <a:lnSpc>
                <a:spcPct val="90000"/>
              </a:lnSpc>
              <a:spcAft>
                <a:spcPts val="600"/>
              </a:spcAft>
              <a:buClr>
                <a:srgbClr val="000000"/>
              </a:buClr>
              <a:buFont typeface="Arial" panose="020B0604020202020204" pitchFamily="34" charset="0"/>
              <a:buChar char="•"/>
            </a:pPr>
            <a:r>
              <a:rPr lang="en-US" b="0" strike="noStrike" spc="-1">
                <a:solidFill>
                  <a:schemeClr val="tx2"/>
                </a:solidFill>
              </a:rPr>
              <a:t>At the beginning we will cover the </a:t>
            </a:r>
            <a:r>
              <a:rPr lang="en-US" b="1" strike="noStrike" spc="-1">
                <a:solidFill>
                  <a:schemeClr val="tx2"/>
                </a:solidFill>
              </a:rPr>
              <a:t>biology background </a:t>
            </a:r>
            <a:r>
              <a:rPr lang="en-US" b="0" strike="noStrike" spc="-1">
                <a:solidFill>
                  <a:schemeClr val="tx2"/>
                </a:solidFill>
              </a:rPr>
              <a:t>and also do the </a:t>
            </a:r>
            <a:r>
              <a:rPr lang="en-US" b="1" strike="noStrike" spc="-1">
                <a:solidFill>
                  <a:schemeClr val="tx2"/>
                </a:solidFill>
              </a:rPr>
              <a:t>revision of your knowledge </a:t>
            </a:r>
            <a:r>
              <a:rPr lang="en-US" b="0" strike="noStrike" spc="-1">
                <a:solidFill>
                  <a:schemeClr val="tx2"/>
                </a:solidFill>
              </a:rPr>
              <a:t>in the </a:t>
            </a:r>
            <a:r>
              <a:rPr lang="en-US" b="1" strike="noStrike" spc="-1">
                <a:solidFill>
                  <a:schemeClr val="tx2"/>
                </a:solidFill>
              </a:rPr>
              <a:t>biology/molecular biology </a:t>
            </a:r>
            <a:r>
              <a:rPr lang="en-US" b="0" strike="noStrike" spc="-1">
                <a:solidFill>
                  <a:schemeClr val="tx2"/>
                </a:solidFill>
              </a:rPr>
              <a:t>field – necessary for correct understanding of the NGS</a:t>
            </a:r>
          </a:p>
          <a:p>
            <a:pPr indent="-228600">
              <a:lnSpc>
                <a:spcPct val="90000"/>
              </a:lnSpc>
              <a:spcAft>
                <a:spcPts val="600"/>
              </a:spcAft>
              <a:buFont typeface="Arial" panose="020B0604020202020204" pitchFamily="34" charset="0"/>
              <a:buChar char="•"/>
            </a:pPr>
            <a:endParaRPr lang="en-US" b="0" strike="noStrike" spc="-1">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dpis 1">
            <a:extLst>
              <a:ext uri="{FF2B5EF4-FFF2-40B4-BE49-F238E27FC236}">
                <a16:creationId xmlns:a16="http://schemas.microsoft.com/office/drawing/2014/main" id="{B57806AA-6734-070F-B993-4B8CBBD7D8CD}"/>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dirty="0">
                <a:solidFill>
                  <a:schemeClr val="tx2"/>
                </a:solidFill>
                <a:latin typeface="+mj-lt"/>
                <a:ea typeface="+mj-ea"/>
                <a:cs typeface="+mj-cs"/>
              </a:rPr>
              <a:t>Course content</a:t>
            </a:r>
          </a:p>
        </p:txBody>
      </p:sp>
      <p:sp>
        <p:nvSpPr>
          <p:cNvPr id="3" name="Podnadpis 2">
            <a:extLst>
              <a:ext uri="{FF2B5EF4-FFF2-40B4-BE49-F238E27FC236}">
                <a16:creationId xmlns:a16="http://schemas.microsoft.com/office/drawing/2014/main" id="{B4D597D2-53B5-5312-9F76-052C3A94652D}"/>
              </a:ext>
            </a:extLst>
          </p:cNvPr>
          <p:cNvSpPr>
            <a:spLocks noGrp="1"/>
          </p:cNvSpPr>
          <p:nvPr>
            <p:ph type="subTitle"/>
          </p:nvPr>
        </p:nvSpPr>
        <p:spPr>
          <a:xfrm>
            <a:off x="5411972" y="374234"/>
            <a:ext cx="6507126" cy="6302906"/>
          </a:xfrm>
        </p:spPr>
        <p:txBody>
          <a:bodyPr vert="horz" lIns="91440" tIns="45720" rIns="91440" bIns="45720" rtlCol="0" anchor="ctr">
            <a:normAutofit lnSpcReduction="10000"/>
          </a:bodyPr>
          <a:lstStyle/>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1. Introduction to NGS technologies: a brief introduction to biology, sequencing, history, NGS technologies and their applications, sample extraction, library preparation, basic glossary.  Course requirements and schedule.</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2. Pitfalls of NGS and the consequences for data analysis. </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3. Data sources. The basic scheme of data analysis: how the data look like, definition of general steps in NGS data analysis, basic differences in dependence on the application (</a:t>
            </a:r>
            <a:r>
              <a:rPr lang="en-US" sz="1400" b="0" i="0" dirty="0" err="1">
                <a:solidFill>
                  <a:schemeClr val="tx2"/>
                </a:solidFill>
                <a:effectLst/>
                <a:latin typeface="+mn-lt"/>
                <a:ea typeface="+mn-ea"/>
                <a:cs typeface="+mn-cs"/>
              </a:rPr>
              <a:t>eg.</a:t>
            </a:r>
            <a:r>
              <a:rPr lang="en-US" sz="1400" b="0" i="0" dirty="0">
                <a:solidFill>
                  <a:schemeClr val="tx2"/>
                </a:solidFill>
                <a:effectLst/>
                <a:latin typeface="+mn-lt"/>
                <a:ea typeface="+mn-ea"/>
                <a:cs typeface="+mn-cs"/>
              </a:rPr>
              <a:t> variant calling vs RNA-Seq …). </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4. Introduction to software for data analysis: a brief introduction to work with Linux, Bash and R, data formats and the differences between them.</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5. Data preprocessing and </a:t>
            </a:r>
            <a:r>
              <a:rPr lang="en-US" sz="1400" dirty="0">
                <a:solidFill>
                  <a:schemeClr val="tx2"/>
                </a:solidFill>
                <a:latin typeface="+mn-lt"/>
                <a:ea typeface="+mn-ea"/>
                <a:cs typeface="+mn-cs"/>
              </a:rPr>
              <a:t>q</a:t>
            </a:r>
            <a:r>
              <a:rPr lang="en-US" sz="1400" b="0" i="0" dirty="0">
                <a:solidFill>
                  <a:schemeClr val="tx2"/>
                </a:solidFill>
                <a:effectLst/>
                <a:latin typeface="+mn-lt"/>
                <a:ea typeface="+mn-ea"/>
                <a:cs typeface="+mn-cs"/>
              </a:rPr>
              <a:t>uality control: tools for quality control, Phred score, examples on sample data. </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6. Alignment and post-processing: reference genome databases, annotations, the differences between them and application, explanations of alignment algorithms, differences between spliced/non-spliced ​​tools and their application, alignment quality control, alignment visualization. </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7. Analysis of </a:t>
            </a:r>
            <a:r>
              <a:rPr lang="en-US" sz="1400" b="0" i="0" dirty="0" err="1">
                <a:solidFill>
                  <a:schemeClr val="tx2"/>
                </a:solidFill>
                <a:effectLst/>
                <a:latin typeface="+mn-lt"/>
                <a:ea typeface="+mn-ea"/>
                <a:cs typeface="+mn-cs"/>
              </a:rPr>
              <a:t>RNAseq</a:t>
            </a:r>
            <a:r>
              <a:rPr lang="en-US" sz="1400" b="0" i="0" dirty="0">
                <a:solidFill>
                  <a:schemeClr val="tx2"/>
                </a:solidFill>
                <a:effectLst/>
                <a:latin typeface="+mn-lt"/>
                <a:ea typeface="+mn-ea"/>
                <a:cs typeface="+mn-cs"/>
              </a:rPr>
              <a:t> data  - differentially expressed genes</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8. Variant calling – targeted sequencing, methods for calling, specific QC steps</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9. Metagenomics (16S, ITS, WMGS) / algorithms for taxonomy and functional assignment</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10. Statistics and </a:t>
            </a:r>
            <a:r>
              <a:rPr lang="en-US" sz="1400" b="0" i="0" dirty="0" err="1">
                <a:solidFill>
                  <a:schemeClr val="tx2"/>
                </a:solidFill>
                <a:effectLst/>
                <a:latin typeface="+mn-lt"/>
                <a:ea typeface="+mn-ea"/>
                <a:cs typeface="+mn-cs"/>
              </a:rPr>
              <a:t>visualisation</a:t>
            </a:r>
            <a:r>
              <a:rPr lang="en-US" sz="1400" b="0" i="0" dirty="0">
                <a:solidFill>
                  <a:schemeClr val="tx2"/>
                </a:solidFill>
                <a:effectLst/>
                <a:latin typeface="+mn-lt"/>
                <a:ea typeface="+mn-ea"/>
                <a:cs typeface="+mn-cs"/>
              </a:rPr>
              <a:t> </a:t>
            </a:r>
          </a:p>
          <a:p>
            <a:pPr marL="0" indent="-228600">
              <a:spcAft>
                <a:spcPts val="600"/>
              </a:spcAft>
              <a:buFont typeface="Arial" panose="020B0604020202020204" pitchFamily="34" charset="0"/>
              <a:buChar char="•"/>
            </a:pPr>
            <a:r>
              <a:rPr lang="en-US" sz="1400" b="0" i="0" dirty="0">
                <a:solidFill>
                  <a:schemeClr val="tx2"/>
                </a:solidFill>
                <a:effectLst/>
                <a:latin typeface="+mn-lt"/>
                <a:ea typeface="+mn-ea"/>
                <a:cs typeface="+mn-cs"/>
              </a:rPr>
              <a:t>11 and 12. Project defense</a:t>
            </a:r>
            <a:endParaRPr lang="en-US" sz="1400" dirty="0">
              <a:solidFill>
                <a:schemeClr val="tx2"/>
              </a:solidFill>
              <a:latin typeface="+mn-lt"/>
              <a:ea typeface="+mn-ea"/>
              <a:cs typeface="+mn-cs"/>
            </a:endParaRPr>
          </a:p>
        </p:txBody>
      </p:sp>
    </p:spTree>
    <p:extLst>
      <p:ext uri="{BB962C8B-B14F-4D97-AF65-F5344CB8AC3E}">
        <p14:creationId xmlns:p14="http://schemas.microsoft.com/office/powerpoint/2010/main" val="90346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422</TotalTime>
  <Words>2290</Words>
  <Application>Microsoft Office PowerPoint</Application>
  <PresentationFormat>Širokoúhlá obrazovka</PresentationFormat>
  <Paragraphs>234</Paragraphs>
  <Slides>35</Slides>
  <Notes>5</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35</vt:i4>
      </vt:variant>
    </vt:vector>
  </HeadingPairs>
  <TitlesOfParts>
    <vt:vector size="43" baseType="lpstr">
      <vt:lpstr>Arial</vt:lpstr>
      <vt:lpstr>Calibri</vt:lpstr>
      <vt:lpstr>Calibri Light</vt:lpstr>
      <vt:lpstr>Symbol</vt:lpstr>
      <vt:lpstr>Times New Roman</vt:lpstr>
      <vt:lpstr>Wingdings</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Course content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Bi5444</dc:title>
  <dc:subject/>
  <dc:creator>jan</dc:creator>
  <dc:description/>
  <cp:lastModifiedBy>Eva Budinská</cp:lastModifiedBy>
  <cp:revision>74</cp:revision>
  <dcterms:created xsi:type="dcterms:W3CDTF">2015-09-21T11:44:29Z</dcterms:created>
  <dcterms:modified xsi:type="dcterms:W3CDTF">2023-09-20T07:59:52Z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5</vt:i4>
  </property>
  <property fmtid="{D5CDD505-2E9C-101B-9397-08002B2CF9AE}" pid="7" name="PresentationFormat">
    <vt:lpwstr>Widescreen</vt:lpwstr>
  </property>
  <property fmtid="{D5CDD505-2E9C-101B-9397-08002B2CF9AE}" pid="8" name="ScaleCrop">
    <vt:bool>false</vt:bool>
  </property>
  <property fmtid="{D5CDD505-2E9C-101B-9397-08002B2CF9AE}" pid="9" name="ShareDoc">
    <vt:bool>false</vt:bool>
  </property>
  <property fmtid="{D5CDD505-2E9C-101B-9397-08002B2CF9AE}" pid="10" name="Slides">
    <vt:i4>31</vt:i4>
  </property>
</Properties>
</file>