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36"/>
  </p:notesMasterIdLst>
  <p:sldIdLst>
    <p:sldId id="256" r:id="rId3"/>
    <p:sldId id="320" r:id="rId4"/>
    <p:sldId id="343" r:id="rId5"/>
    <p:sldId id="387" r:id="rId6"/>
    <p:sldId id="360" r:id="rId7"/>
    <p:sldId id="386" r:id="rId8"/>
    <p:sldId id="385" r:id="rId9"/>
    <p:sldId id="384" r:id="rId10"/>
    <p:sldId id="383" r:id="rId11"/>
    <p:sldId id="382" r:id="rId12"/>
    <p:sldId id="347" r:id="rId13"/>
    <p:sldId id="377" r:id="rId14"/>
    <p:sldId id="378" r:id="rId15"/>
    <p:sldId id="379" r:id="rId16"/>
    <p:sldId id="380" r:id="rId17"/>
    <p:sldId id="381" r:id="rId18"/>
    <p:sldId id="357" r:id="rId19"/>
    <p:sldId id="356" r:id="rId20"/>
    <p:sldId id="355" r:id="rId21"/>
    <p:sldId id="354" r:id="rId22"/>
    <p:sldId id="363" r:id="rId23"/>
    <p:sldId id="367" r:id="rId24"/>
    <p:sldId id="376" r:id="rId25"/>
    <p:sldId id="375" r:id="rId26"/>
    <p:sldId id="368" r:id="rId27"/>
    <p:sldId id="369" r:id="rId28"/>
    <p:sldId id="372" r:id="rId29"/>
    <p:sldId id="364" r:id="rId30"/>
    <p:sldId id="365" r:id="rId31"/>
    <p:sldId id="370" r:id="rId32"/>
    <p:sldId id="349" r:id="rId33"/>
    <p:sldId id="371" r:id="rId34"/>
    <p:sldId id="366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7"/>
    <p:restoredTop sz="95187"/>
  </p:normalViewPr>
  <p:slideViewPr>
    <p:cSldViewPr snapToGrid="0" snapToObjects="1">
      <p:cViewPr varScale="1">
        <p:scale>
          <a:sx n="60" d="100"/>
          <a:sy n="60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20:18:16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3062 158 24575,'-30'0'0,"-3"0"0,-51 0 0,4 0 0,-72 0-1131,16 0 1131,44 0 0,-2 0 0,11 0 0,3 0 0,-12 0 0,-3 0 0,-29 0 0,0 0 0,27 0 0,1 0 0,-26 0 0,4 0 0,37 0 0,5 0 0,-29 0 277,-16 5-277,33 9 0,-26 6 0,12 1 0,-7 3 0,43 0 0,-7-4 854,12 7-854,2 3 0,6-5 0,8 9 0,14-14 0,6 5 0,-2-4 0,8 9 0,-4-3 0,6 5 0,8 7 0,-7 1 0,15 7 0,-7-1 0,8 1 0,0 7 0,0 2 0,0 7 0,0 0 0,9 18 0,22-6 0,14 16 0,17-10-735,3 9 735,10-4 0,-11-15 0,-17-30 0,4-1 0,0-1 0,1-1 0,50 30 0,-17-15 0,2-4 0,31 6 0,-48-23 0,4-1 0,12-4 0,-1-4 0,41 13 0,-33-20 0,5 1 0,-20 1 0,0-2 0,5-7 0,6-2 0,42 4 0,2 0 0,-29-3 0,3-1-702,33-2 1,-3-1 701,-30 0 0,-7-2 0,-1-1 0,-1-2 0,5 1 0,1 0 0,-1 0 0,1 0 0,-7 0 0,2 0 0,12 0 0,3 0 0,-17 1 0,0-2 0,16-5 0,0-2 0,-14 3 0,-3-1 0,-13-4 0,1-2 0,36-1 0,-5 1-771,7-3 771,-13 3 0,2 0 0,6-2-230,22 0 230,-12-5 0,-2 3 0,-11-3 646,-15 1-646,-4-1 1375,-20-5-1375,9 0 850,-1-1-850,-5-5 268,8-2-268,-7-6 0,-1 0 0,25-16 0,-20 7 0,9-7 0,-36 13 0,-13 1 0,-9 6 0,-8-5 0,-1 1 0,-7-3 0,-1-6 0,-6 1 0,-3-8 0,-8 5 0,0-5 0,0 7 0,0 7 0,0-13 0,-8 18 0,-10-18 0,-3 6 0,-22-4 0,2-11 0,-18 10 0,-25-21 0,19 19-273,6 10 1,-2 2 272,-13-2 0,-1-1 0,-2 2 0,-6 11 0,-4-6 0,0 2 0,1 14 0,15 1 0,-8 0 0,5 5 0,1 2 0,-42-9 0,11 4 0,-3 0 0,-20-2 0,32 8 0,1 1 0,-37-8 0,39 12 0,3 1 0,-50-7 0,26 9 0,-6 1 0,8-4 0,3 2-458,21 4 0,-1 2 458,-31-4 0,7 0 0,12 4 0,18 0 0,-5 0 0,7 0 0,1 0 0,-46 0 0,27 0 0,-2 0 0,-35 0 0,49 2 0,-1 2 0,9 3 0,-1 1 0,0-1 0,0 2-164,0 5 0,2-1 164,-55 2 0,58-1 0,0-1 0,-57 3 0,-13 10 0,17-5 0,3 6 0,-3 6 0,53-16 0,5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6A78-EE0A-4EBE-8B95-F98D631D1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1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6A78-EE0A-4EBE-8B95-F98D631D1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F6A78-EE0A-4EBE-8B95-F98D631D16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7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13.10.2023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enohub.com/recommended-sequencing-coverage-by-application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enohub.com/recommended-sequencing-coverage-by-application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hub.com/recommended-sequencing-coverage-by-applica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hub.com/recommended-sequencing-coverage-by-applica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hub.com/recommended-sequencing-coverage-by-application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hub.com/next-generation-sequencing-guid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mofisher.com/cz/en/home/life-science/cloning/cloning-learning-center/invitrogen-school-of-molecular-biology/next-generation-sequencing/dna-sequencing-preparation-illumina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illumina.com/bulletins/2016/10/how-many-cycles-of-sbs-chemistry-are-in-my-kit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ort.illumina.com/bulletins/2020/04/maximum-read-length-for-illumina-sequencing-platforms.html" TargetMode="Externa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enohub.com/next-generation-sequencing-guide/" TargetMode="External"/><Relationship Id="rId2" Type="http://schemas.openxmlformats.org/officeDocument/2006/relationships/hyperlink" Target="https://www.thermofisher.com/cz/en/home/life-science/cloning/cloning-learning-center/invitrogen-school-of-molecular-biology/next-generation-sequencing/dna-sequencing-preparation-illumin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nrg3642" TargetMode="External"/><Relationship Id="rId5" Type="http://schemas.openxmlformats.org/officeDocument/2006/relationships/hyperlink" Target="https://www.ogc.ox.ac.uk/wp-content/uploads/2017/09/indexed-sequencing-overview-guide-15057455-03.pdf" TargetMode="External"/><Relationship Id="rId4" Type="http://schemas.openxmlformats.org/officeDocument/2006/relationships/hyperlink" Target="https://www.illumina.com/content/dam/illumina-marketing/documents/products/other/miseq-overclustering-primer-770-2014-038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omKfikWlx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gc.ox.ac.uk/wp-content/uploads/2017/09/indexed-sequencing-overview-guide-15057455-03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43798-653D-6947-9EA5-A4F9E3DE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err="1">
                <a:latin typeface="+mj-lt"/>
                <a:ea typeface="+mj-ea"/>
                <a:cs typeface="+mj-cs"/>
              </a:rPr>
              <a:t>Detekce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biomarkerů</a:t>
            </a:r>
            <a:r>
              <a:rPr lang="en-US" kern="1200" dirty="0">
                <a:latin typeface="+mj-lt"/>
                <a:ea typeface="+mj-ea"/>
                <a:cs typeface="+mj-cs"/>
              </a:rPr>
              <a:t> z omics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experimentů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9FEA1-97E2-0F4C-88FB-D96604D8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423074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Mgr. Eva </a:t>
            </a:r>
            <a:r>
              <a:rPr lang="en-US" sz="2000" dirty="0" err="1"/>
              <a:t>Budinská</a:t>
            </a:r>
            <a:r>
              <a:rPr lang="en-US" sz="2000" dirty="0"/>
              <a:t>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sk-SK" sz="2000" dirty="0" err="1"/>
              <a:t>eva</a:t>
            </a:r>
            <a:r>
              <a:rPr lang="sk-SK" sz="2000" dirty="0"/>
              <a:t>. </a:t>
            </a:r>
            <a:r>
              <a:rPr lang="en-US" sz="2000" dirty="0"/>
              <a:t>budinska@recetox.muni.cz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Podzim</a:t>
            </a:r>
            <a:r>
              <a:rPr lang="en-US" sz="2000" dirty="0"/>
              <a:t> 202</a:t>
            </a:r>
            <a:r>
              <a:rPr lang="sk-SK" sz="2000" dirty="0"/>
              <a:t>3</a:t>
            </a:r>
            <a:endParaRPr lang="en-US" sz="2000" dirty="0"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3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F9775-3014-499A-811B-DC812E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Zdroj</a:t>
            </a:r>
            <a:r>
              <a:rPr lang="en-US" sz="4800" dirty="0"/>
              <a:t> </a:t>
            </a:r>
            <a:r>
              <a:rPr lang="en-US" sz="4800" dirty="0" err="1"/>
              <a:t>chyb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4800" dirty="0"/>
              <a:t>PCR </a:t>
            </a:r>
            <a:r>
              <a:rPr lang="en-US" sz="4800" dirty="0" err="1"/>
              <a:t>duplikáty</a:t>
            </a:r>
            <a:endParaRPr lang="en-US" dirty="0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A8AFC-A3FB-AA4E-8C37-49A7AB6C5236}"/>
              </a:ext>
            </a:extLst>
          </p:cNvPr>
          <p:cNvSpPr/>
          <p:nvPr/>
        </p:nvSpPr>
        <p:spPr>
          <a:xfrm>
            <a:off x="589467" y="2128828"/>
            <a:ext cx="6577978" cy="393652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V </a:t>
            </a:r>
            <a:r>
              <a:rPr lang="en-US" sz="1600" dirty="0" err="1">
                <a:ea typeface="+mn-lt"/>
                <a:cs typeface="+mn-lt"/>
              </a:rPr>
              <a:t>kroku</a:t>
            </a:r>
            <a:r>
              <a:rPr lang="en-US" sz="1600" dirty="0">
                <a:ea typeface="+mn-lt"/>
                <a:cs typeface="+mn-lt"/>
              </a:rPr>
              <a:t> 3 </a:t>
            </a:r>
            <a:r>
              <a:rPr lang="en-US" sz="1600" dirty="0" err="1">
                <a:ea typeface="+mn-lt"/>
                <a:cs typeface="+mn-lt"/>
              </a:rPr>
              <a:t>záměrně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vytváříme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více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kopií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každé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původní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molekuly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genomové</a:t>
            </a:r>
            <a:r>
              <a:rPr lang="en-US" sz="1600" dirty="0">
                <a:ea typeface="+mn-lt"/>
                <a:cs typeface="+mn-lt"/>
              </a:rPr>
              <a:t> DNA, </a:t>
            </a:r>
            <a:r>
              <a:rPr lang="en-US" sz="1600" dirty="0" err="1">
                <a:ea typeface="+mn-lt"/>
                <a:cs typeface="+mn-lt"/>
              </a:rPr>
              <a:t>abychom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jich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měli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dostatek</a:t>
            </a:r>
            <a:r>
              <a:rPr lang="en-US" sz="1600" dirty="0">
                <a:ea typeface="+mn-lt"/>
                <a:cs typeface="+mn-lt"/>
              </a:rPr>
              <a:t>. </a:t>
            </a:r>
            <a:endParaRPr lang="en-US" sz="1600">
              <a:cs typeface="Calibri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200" dirty="0">
              <a:cs typeface="Calibri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K </a:t>
            </a:r>
            <a:r>
              <a:rPr lang="en-US" sz="1600" dirty="0" err="1">
                <a:ea typeface="+mn-lt"/>
                <a:cs typeface="+mn-lt"/>
              </a:rPr>
              <a:t>duplikátům</a:t>
            </a:r>
            <a:r>
              <a:rPr lang="en-US" sz="1600" dirty="0">
                <a:ea typeface="+mn-lt"/>
                <a:cs typeface="+mn-lt"/>
              </a:rPr>
              <a:t> PCR </a:t>
            </a:r>
            <a:r>
              <a:rPr lang="en-US" sz="1600" dirty="0" err="1">
                <a:ea typeface="+mn-lt"/>
                <a:cs typeface="+mn-lt"/>
              </a:rPr>
              <a:t>dochází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když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dirty="0" err="1">
                <a:ea typeface="+mn-lt"/>
                <a:cs typeface="+mn-lt"/>
              </a:rPr>
              <a:t>dvě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kopie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stejné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původní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molekuly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dostanou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různé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primerové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oblasti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ve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flowcele</a:t>
            </a:r>
            <a:endParaRPr lang="en-US" sz="1600" dirty="0" err="1">
              <a:cs typeface="Calibri" panose="020F0502020204030204"/>
            </a:endParaRPr>
          </a:p>
          <a:p>
            <a:pPr defTabSz="9144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200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V </a:t>
            </a:r>
            <a:r>
              <a:rPr lang="en-US" sz="1600" dirty="0" err="1">
                <a:ea typeface="+mn-lt"/>
                <a:cs typeface="+mn-lt"/>
              </a:rPr>
              <a:t>důsledku</a:t>
            </a:r>
            <a:r>
              <a:rPr lang="en-US" sz="1600" dirty="0">
                <a:ea typeface="+mn-lt"/>
                <a:cs typeface="+mn-lt"/>
              </a:rPr>
              <a:t> toho </a:t>
            </a:r>
            <a:r>
              <a:rPr lang="en-US" sz="1600" dirty="0" err="1">
                <a:ea typeface="+mn-lt"/>
                <a:cs typeface="+mn-lt"/>
              </a:rPr>
              <a:t>čteme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stejnou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sekvenci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dvakrát</a:t>
            </a:r>
            <a:r>
              <a:rPr lang="en-US" sz="1600" dirty="0">
                <a:ea typeface="+mn-lt"/>
                <a:cs typeface="+mn-lt"/>
              </a:rPr>
              <a:t>! </a:t>
            </a:r>
            <a:endParaRPr lang="en-US" sz="1600">
              <a:cs typeface="Calibri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200" dirty="0">
              <a:cs typeface="Calibri"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+mn-lt"/>
                <a:cs typeface="+mn-lt"/>
              </a:rPr>
              <a:t>Vyšší </a:t>
            </a:r>
            <a:r>
              <a:rPr lang="en-US" sz="1600" dirty="0" err="1">
                <a:ea typeface="+mn-lt"/>
                <a:cs typeface="+mn-lt"/>
              </a:rPr>
              <a:t>četnosti</a:t>
            </a:r>
            <a:r>
              <a:rPr lang="en-US" sz="1600" dirty="0">
                <a:ea typeface="+mn-lt"/>
                <a:cs typeface="+mn-lt"/>
              </a:rPr>
              <a:t> PCR </a:t>
            </a:r>
            <a:r>
              <a:rPr lang="en-US" sz="1600" dirty="0" err="1">
                <a:ea typeface="+mn-lt"/>
                <a:cs typeface="+mn-lt"/>
              </a:rPr>
              <a:t>duplikátů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např</a:t>
            </a:r>
            <a:r>
              <a:rPr lang="en-US" sz="1600" dirty="0">
                <a:ea typeface="+mn-lt"/>
                <a:cs typeface="+mn-lt"/>
              </a:rPr>
              <a:t>. 30 % </a:t>
            </a:r>
            <a:r>
              <a:rPr lang="en-US" sz="1600" dirty="0" err="1">
                <a:ea typeface="+mn-lt"/>
                <a:cs typeface="+mn-lt"/>
              </a:rPr>
              <a:t>vznikají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když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máte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příliš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málo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výchozího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materiálu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takže</a:t>
            </a:r>
            <a:r>
              <a:rPr lang="en-US" sz="1600" dirty="0">
                <a:ea typeface="+mn-lt"/>
                <a:cs typeface="+mn-lt"/>
              </a:rPr>
              <a:t> je </a:t>
            </a:r>
            <a:r>
              <a:rPr lang="en-US" sz="1600" dirty="0" err="1">
                <a:ea typeface="+mn-lt"/>
                <a:cs typeface="+mn-lt"/>
              </a:rPr>
              <a:t>potřeba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větší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amplifikace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knihovny</a:t>
            </a:r>
            <a:r>
              <a:rPr lang="en-US" sz="1600" dirty="0">
                <a:ea typeface="+mn-lt"/>
                <a:cs typeface="+mn-lt"/>
              </a:rPr>
              <a:t> v </a:t>
            </a:r>
            <a:r>
              <a:rPr lang="en-US" sz="1600" dirty="0" err="1">
                <a:ea typeface="+mn-lt"/>
                <a:cs typeface="+mn-lt"/>
              </a:rPr>
              <a:t>kroku</a:t>
            </a:r>
            <a:r>
              <a:rPr lang="en-US" sz="1600" dirty="0">
                <a:ea typeface="+mn-lt"/>
                <a:cs typeface="+mn-lt"/>
              </a:rPr>
              <a:t> 3, </a:t>
            </a:r>
            <a:r>
              <a:rPr lang="en-US" sz="1600" dirty="0" err="1">
                <a:ea typeface="+mn-lt"/>
                <a:cs typeface="+mn-lt"/>
              </a:rPr>
              <a:t>nebo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když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máte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příliš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velký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rozptyl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velikosti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fragmentu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takže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menší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fragmenty</a:t>
            </a:r>
            <a:r>
              <a:rPr lang="en-US" sz="1600" dirty="0">
                <a:ea typeface="+mn-lt"/>
                <a:cs typeface="+mn-lt"/>
              </a:rPr>
              <a:t>, </a:t>
            </a:r>
            <a:r>
              <a:rPr lang="en-US" sz="1600" dirty="0" err="1">
                <a:ea typeface="+mn-lt"/>
                <a:cs typeface="+mn-lt"/>
              </a:rPr>
              <a:t>které</a:t>
            </a:r>
            <a:r>
              <a:rPr lang="en-US" sz="1600" dirty="0">
                <a:ea typeface="+mn-lt"/>
                <a:cs typeface="+mn-lt"/>
              </a:rPr>
              <a:t> se </a:t>
            </a:r>
            <a:r>
              <a:rPr lang="en-US" sz="1600" dirty="0" err="1">
                <a:ea typeface="+mn-lt"/>
                <a:cs typeface="+mn-lt"/>
              </a:rPr>
              <a:t>snadněji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amplifikují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pomocí</a:t>
            </a:r>
            <a:r>
              <a:rPr lang="en-US" sz="1600" dirty="0">
                <a:ea typeface="+mn-lt"/>
                <a:cs typeface="+mn-lt"/>
              </a:rPr>
              <a:t> PCR </a:t>
            </a:r>
            <a:r>
              <a:rPr lang="en-US" sz="1600" dirty="0" err="1">
                <a:ea typeface="+mn-lt"/>
                <a:cs typeface="+mn-lt"/>
              </a:rPr>
              <a:t>jsou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overreprezentovány</a:t>
            </a:r>
            <a:endParaRPr lang="en-US" sz="1600" dirty="0">
              <a:ea typeface="+mn-lt"/>
              <a:cs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426B7-E7CC-4C40-81AC-C6EE40C88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14" r="-1" b="19885"/>
          <a:stretch/>
        </p:blipFill>
        <p:spPr>
          <a:xfrm>
            <a:off x="7966496" y="1278585"/>
            <a:ext cx="3148301" cy="397921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AAECB2-B9F3-A947-A0B1-9B1F26B594AE}"/>
              </a:ext>
            </a:extLst>
          </p:cNvPr>
          <p:cNvSpPr/>
          <p:nvPr/>
        </p:nvSpPr>
        <p:spPr>
          <a:xfrm>
            <a:off x="10325689" y="2702560"/>
            <a:ext cx="1578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D4D4F"/>
                </a:solidFill>
                <a:latin typeface="Helvetica" pitchFamily="2" charset="0"/>
              </a:rPr>
              <a:t>Dense lawn</a:t>
            </a:r>
          </a:p>
          <a:p>
            <a:r>
              <a:rPr lang="en-GB" dirty="0">
                <a:solidFill>
                  <a:srgbClr val="4D4D4F"/>
                </a:solidFill>
                <a:latin typeface="Helvetica" pitchFamily="2" charset="0"/>
              </a:rPr>
              <a:t>of primers</a:t>
            </a:r>
            <a:endParaRPr lang="en-GB" dirty="0">
              <a:solidFill>
                <a:srgbClr val="4D4D4F"/>
              </a:solidFill>
              <a:effectLst/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A3CB55-E377-804D-A236-FD303A11C102}"/>
              </a:ext>
            </a:extLst>
          </p:cNvPr>
          <p:cNvSpPr/>
          <p:nvPr/>
        </p:nvSpPr>
        <p:spPr>
          <a:xfrm>
            <a:off x="9674582" y="1278585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4D4D4F"/>
                </a:solidFill>
                <a:latin typeface="Helvetica" pitchFamily="2" charset="0"/>
              </a:rPr>
              <a:t>Adapter</a:t>
            </a:r>
            <a:endParaRPr lang="en-GB" dirty="0">
              <a:solidFill>
                <a:srgbClr val="4D4D4F"/>
              </a:solidFill>
              <a:effectLst/>
              <a:latin typeface="Helvetica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8F16E2-3CCC-6247-BB40-F0419239BC4A}"/>
              </a:ext>
            </a:extLst>
          </p:cNvPr>
          <p:cNvSpPr/>
          <p:nvPr/>
        </p:nvSpPr>
        <p:spPr>
          <a:xfrm>
            <a:off x="9042841" y="376316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4D4D4F"/>
                </a:solidFill>
                <a:latin typeface="Helvetica" pitchFamily="2" charset="0"/>
              </a:rPr>
              <a:t>Adapter</a:t>
            </a:r>
            <a:endParaRPr lang="en-GB" dirty="0">
              <a:solidFill>
                <a:srgbClr val="4D4D4F"/>
              </a:solidFill>
              <a:effectLst/>
              <a:latin typeface="Helvetica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B7616A-BD4F-954C-A90D-06B73E13C8CF}"/>
              </a:ext>
            </a:extLst>
          </p:cNvPr>
          <p:cNvSpPr/>
          <p:nvPr/>
        </p:nvSpPr>
        <p:spPr>
          <a:xfrm>
            <a:off x="10170871" y="1785633"/>
            <a:ext cx="163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4D4D4F"/>
                </a:solidFill>
                <a:latin typeface="Helvetica" pitchFamily="2" charset="0"/>
              </a:rPr>
              <a:t>DNA fragment</a:t>
            </a:r>
            <a:endParaRPr lang="en-GB" dirty="0">
              <a:solidFill>
                <a:srgbClr val="4D4D4F"/>
              </a:solidFill>
              <a:effectLst/>
              <a:latin typeface="Helvetica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269F43-B101-A446-A0E4-23F8882B23C1}"/>
              </a:ext>
            </a:extLst>
          </p:cNvPr>
          <p:cNvSpPr/>
          <p:nvPr/>
        </p:nvSpPr>
        <p:spPr>
          <a:xfrm>
            <a:off x="193194" y="6164004"/>
            <a:ext cx="104739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Z" sz="1200" dirty="0"/>
              <a:t>Find beautiful explanation of probabilities  and much more at: https://www.cureffi.org/2012/12/11/how-pcr-duplicates-arise-in-next-generation-sequencing/</a:t>
            </a:r>
          </a:p>
        </p:txBody>
      </p:sp>
    </p:spTree>
    <p:extLst>
      <p:ext uri="{BB962C8B-B14F-4D97-AF65-F5344CB8AC3E}">
        <p14:creationId xmlns:p14="http://schemas.microsoft.com/office/powerpoint/2010/main" val="389874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4A78B-EC8D-61F6-5E22-DA3A9108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2600">
                <a:ea typeface="+mj-lt"/>
                <a:cs typeface="+mj-lt"/>
              </a:rPr>
              <a:t>Během sekvencování se tvoří shluky stejných sekvencí - clusters</a:t>
            </a:r>
            <a:endParaRPr lang="en-US" sz="2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D0C01E-FE2C-B48C-85B8-A89220E7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457CA61-003B-AE9F-A190-27DD0B9EC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56" y="2290936"/>
            <a:ext cx="7231696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02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4A78B-EC8D-61F6-5E22-DA3A9108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>
                <a:ea typeface="+mj-lt"/>
                <a:cs typeface="+mj-lt"/>
              </a:rPr>
              <a:t>Krok 0 analýzy</a:t>
            </a:r>
            <a:endParaRPr lang="en-US" sz="48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72EA71-5E04-688E-322B-5957C1D7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 err="1">
                <a:ea typeface="+mn-lt"/>
                <a:cs typeface="+mn-lt"/>
              </a:rPr>
              <a:t>Identita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každé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báze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ve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shluku</a:t>
            </a:r>
            <a:r>
              <a:rPr lang="en-US" sz="2200" dirty="0">
                <a:ea typeface="+mn-lt"/>
                <a:cs typeface="+mn-lt"/>
              </a:rPr>
              <a:t> se </a:t>
            </a:r>
            <a:r>
              <a:rPr lang="en-US" sz="2200" dirty="0" err="1">
                <a:ea typeface="+mn-lt"/>
                <a:cs typeface="+mn-lt"/>
              </a:rPr>
              <a:t>odečítá</a:t>
            </a:r>
            <a:r>
              <a:rPr lang="en-US" sz="2200" dirty="0">
                <a:ea typeface="+mn-lt"/>
                <a:cs typeface="+mn-lt"/>
              </a:rPr>
              <a:t> ze </a:t>
            </a:r>
            <a:r>
              <a:rPr lang="en-US" sz="2200" dirty="0" err="1">
                <a:ea typeface="+mn-lt"/>
                <a:cs typeface="+mn-lt"/>
              </a:rPr>
              <a:t>sekvenčních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obrázků</a:t>
            </a:r>
            <a:endParaRPr lang="en-US" sz="2200" dirty="0" err="1">
              <a:cs typeface="Calibri"/>
            </a:endParaRPr>
          </a:p>
          <a:p>
            <a:r>
              <a:rPr lang="en-US" sz="2200" dirty="0">
                <a:ea typeface="+mn-lt"/>
                <a:cs typeface="+mn-lt"/>
              </a:rPr>
              <a:t>Jeden </a:t>
            </a:r>
            <a:r>
              <a:rPr lang="en-US" sz="2200" dirty="0" err="1">
                <a:ea typeface="+mn-lt"/>
                <a:cs typeface="+mn-lt"/>
              </a:rPr>
              <a:t>cyklus</a:t>
            </a:r>
            <a:r>
              <a:rPr lang="en-US" sz="2200" dirty="0">
                <a:ea typeface="+mn-lt"/>
                <a:cs typeface="+mn-lt"/>
              </a:rPr>
              <a:t> -&gt; </a:t>
            </a:r>
            <a:r>
              <a:rPr lang="en-US" sz="2200" dirty="0" err="1">
                <a:ea typeface="+mn-lt"/>
                <a:cs typeface="+mn-lt"/>
              </a:rPr>
              <a:t>čtyři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snímky</a:t>
            </a:r>
            <a:r>
              <a:rPr lang="en-US" sz="2200" dirty="0">
                <a:ea typeface="+mn-lt"/>
                <a:cs typeface="+mn-lt"/>
              </a:rPr>
              <a:t>!</a:t>
            </a:r>
            <a:endParaRPr lang="en-US" sz="2200" dirty="0"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6D8E5C5-6A74-9AF3-1FD8-587FC1F1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30" y="2290936"/>
            <a:ext cx="10773748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kitchen appliance&#10;&#10;Description automatically generated">
            <a:extLst>
              <a:ext uri="{FF2B5EF4-FFF2-40B4-BE49-F238E27FC236}">
                <a16:creationId xmlns:a16="http://schemas.microsoft.com/office/drawing/2014/main" id="{978A91D3-7E95-D74C-29FB-B9EE91C4B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3" r="1" b="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2687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94D0EE-468E-C229-5BDD-E218ACEE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 to probíhá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8F26EC0-4D8F-55C0-C8C3-D3366C830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36858"/>
            <a:ext cx="7214616" cy="53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1302-E53F-FAAB-51C6-B60BC87C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Trochu </a:t>
            </a:r>
            <a:r>
              <a:rPr lang="en-US" dirty="0" err="1">
                <a:cs typeface="Calibri Light"/>
              </a:rPr>
              <a:t>počítejme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32D0-45DC-A1B6-F5B9-DB9CB3CC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100 tiles 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lane, 8 lanes 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flow cell, 36 </a:t>
            </a:r>
            <a:r>
              <a:rPr lang="en-US" dirty="0" err="1">
                <a:ea typeface="+mn-lt"/>
                <a:cs typeface="+mn-lt"/>
              </a:rPr>
              <a:t>cyklů</a:t>
            </a:r>
            <a:endParaRPr lang="en-US" dirty="0" err="1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4 </a:t>
            </a:r>
            <a:r>
              <a:rPr lang="en-US" dirty="0" err="1">
                <a:ea typeface="+mn-lt"/>
                <a:cs typeface="+mn-lt"/>
              </a:rPr>
              <a:t>obrázky</a:t>
            </a:r>
            <a:r>
              <a:rPr lang="en-US" dirty="0">
                <a:ea typeface="+mn-lt"/>
                <a:cs typeface="+mn-lt"/>
              </a:rPr>
              <a:t> (A,G,C,T)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dlaždici</a:t>
            </a:r>
            <a:r>
              <a:rPr lang="en-US" dirty="0">
                <a:ea typeface="+mn-lt"/>
                <a:cs typeface="+mn-lt"/>
              </a:rPr>
              <a:t> a </a:t>
            </a:r>
            <a:r>
              <a:rPr lang="en-US" dirty="0" err="1">
                <a:ea typeface="+mn-lt"/>
                <a:cs typeface="+mn-lt"/>
              </a:rPr>
              <a:t>cyklus</a:t>
            </a:r>
            <a:r>
              <a:rPr lang="en-US" dirty="0">
                <a:ea typeface="+mn-lt"/>
                <a:cs typeface="+mn-lt"/>
              </a:rPr>
              <a:t> = 115 200 </a:t>
            </a:r>
            <a:r>
              <a:rPr lang="en-US" dirty="0" err="1">
                <a:ea typeface="+mn-lt"/>
                <a:cs typeface="+mn-lt"/>
              </a:rPr>
              <a:t>obrázků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Každý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obrázek</a:t>
            </a:r>
            <a:r>
              <a:rPr lang="en-US" dirty="0">
                <a:ea typeface="+mn-lt"/>
                <a:cs typeface="+mn-lt"/>
              </a:rPr>
              <a:t> tiff </a:t>
            </a:r>
            <a:r>
              <a:rPr lang="en-US" dirty="0" err="1">
                <a:ea typeface="+mn-lt"/>
                <a:cs typeface="+mn-lt"/>
              </a:rPr>
              <a:t>má</a:t>
            </a:r>
            <a:r>
              <a:rPr lang="en-US" dirty="0">
                <a:ea typeface="+mn-lt"/>
                <a:cs typeface="+mn-lt"/>
              </a:rPr>
              <a:t> ~ 7 MB = 806 400 MB </a:t>
            </a:r>
            <a:r>
              <a:rPr lang="en-US" dirty="0" err="1">
                <a:ea typeface="+mn-lt"/>
                <a:cs typeface="+mn-lt"/>
              </a:rPr>
              <a:t>dat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1,6 TB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70 </a:t>
            </a:r>
            <a:r>
              <a:rPr lang="en-US" dirty="0" err="1">
                <a:ea typeface="+mn-lt"/>
                <a:cs typeface="+mn-lt"/>
              </a:rPr>
              <a:t>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čtení</a:t>
            </a:r>
            <a:r>
              <a:rPr lang="en-US" dirty="0">
                <a:ea typeface="+mn-lt"/>
                <a:cs typeface="+mn-lt"/>
              </a:rPr>
              <a:t>, 3,2 TB pro 70 </a:t>
            </a:r>
            <a:r>
              <a:rPr lang="en-US" dirty="0" err="1">
                <a:ea typeface="+mn-lt"/>
                <a:cs typeface="+mn-lt"/>
              </a:rPr>
              <a:t>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párové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čtení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Většina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technologií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při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sekvenování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vymazává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intenzity</a:t>
            </a:r>
            <a:r>
              <a:rPr lang="en-US" dirty="0">
                <a:ea typeface="+mn-lt"/>
                <a:cs typeface="+mn-lt"/>
              </a:rPr>
              <a:t>, a to z </a:t>
            </a:r>
            <a:r>
              <a:rPr lang="en-US" dirty="0" err="1">
                <a:ea typeface="+mn-lt"/>
                <a:cs typeface="+mn-lt"/>
              </a:rPr>
              <a:t>důvodu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velkého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množství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dat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304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89FA2-E540-6373-37DB-9F956F9D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998018"/>
            <a:ext cx="3981854" cy="2216513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Zdroj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chyb</a:t>
            </a:r>
            <a:r>
              <a:rPr lang="en-US" dirty="0">
                <a:cs typeface="Calibri Light"/>
              </a:rPr>
              <a:t>: </a:t>
            </a:r>
            <a:r>
              <a:rPr lang="en-US" dirty="0" err="1">
                <a:cs typeface="Calibri Light"/>
              </a:rPr>
              <a:t>Koncentrace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knihovny</a:t>
            </a:r>
            <a:endParaRPr lang="en-US" dirty="0" err="1"/>
          </a:p>
        </p:txBody>
      </p:sp>
      <p:sp>
        <p:nvSpPr>
          <p:cNvPr id="7" name="Arc 10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760B5A3-F0E9-3A7D-E4B9-FFE564B43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50" y="704504"/>
            <a:ext cx="9242099" cy="2957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75535-0110-3DBE-7EB6-9F6C9C3D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207" y="3998019"/>
            <a:ext cx="7275594" cy="22165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err="1">
                <a:ea typeface="+mn-lt"/>
                <a:cs typeface="+mn-lt"/>
              </a:rPr>
              <a:t>Koncentrace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připravených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knihoven</a:t>
            </a:r>
            <a:r>
              <a:rPr lang="en-US" sz="1600">
                <a:ea typeface="+mn-lt"/>
                <a:cs typeface="+mn-lt"/>
              </a:rPr>
              <a:t> NGS se </a:t>
            </a:r>
            <a:r>
              <a:rPr lang="en-US" sz="1600" err="1">
                <a:ea typeface="+mn-lt"/>
                <a:cs typeface="+mn-lt"/>
              </a:rPr>
              <a:t>mohou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široce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lišit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kvůli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rozdílům</a:t>
            </a:r>
            <a:r>
              <a:rPr lang="en-US" sz="1600">
                <a:ea typeface="+mn-lt"/>
                <a:cs typeface="+mn-lt"/>
              </a:rPr>
              <a:t> v </a:t>
            </a:r>
            <a:r>
              <a:rPr lang="en-US" sz="1600" err="1">
                <a:ea typeface="+mn-lt"/>
                <a:cs typeface="+mn-lt"/>
              </a:rPr>
              <a:t>množství</a:t>
            </a:r>
            <a:r>
              <a:rPr lang="en-US" sz="160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kvalitě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vstupu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nukleové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kyseliny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stejně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jako</a:t>
            </a:r>
            <a:r>
              <a:rPr lang="en-US" sz="1600">
                <a:ea typeface="+mn-lt"/>
                <a:cs typeface="+mn-lt"/>
              </a:rPr>
              <a:t> v </a:t>
            </a:r>
            <a:r>
              <a:rPr lang="en-US" sz="1600" err="1">
                <a:ea typeface="+mn-lt"/>
                <a:cs typeface="+mn-lt"/>
              </a:rPr>
              <a:t>cílové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metodě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obohacení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která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může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být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použita</a:t>
            </a:r>
            <a:r>
              <a:rPr lang="en-US" sz="1600">
                <a:ea typeface="+mn-lt"/>
                <a:cs typeface="+mn-lt"/>
              </a:rPr>
              <a:t>. </a:t>
            </a:r>
            <a:endParaRPr lang="en-US" sz="1600"/>
          </a:p>
          <a:p>
            <a:r>
              <a:rPr lang="en-US" sz="1600" b="1" err="1">
                <a:ea typeface="+mn-lt"/>
                <a:cs typeface="+mn-lt"/>
              </a:rPr>
              <a:t>podshlukování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>
                <a:ea typeface="+mn-lt"/>
                <a:cs typeface="+mn-lt"/>
              </a:rPr>
              <a:t>v </a:t>
            </a:r>
            <a:r>
              <a:rPr lang="en-US" sz="1600" err="1">
                <a:ea typeface="+mn-lt"/>
                <a:cs typeface="+mn-lt"/>
              </a:rPr>
              <a:t>důsledku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nadhodnocených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koncentrací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knihoven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může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mít</a:t>
            </a:r>
            <a:r>
              <a:rPr lang="en-US" sz="1600">
                <a:ea typeface="+mn-lt"/>
                <a:cs typeface="+mn-lt"/>
              </a:rPr>
              <a:t> za </a:t>
            </a:r>
            <a:r>
              <a:rPr lang="en-US" sz="1600" err="1">
                <a:ea typeface="+mn-lt"/>
                <a:cs typeface="+mn-lt"/>
              </a:rPr>
              <a:t>následek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snížený</a:t>
            </a:r>
            <a:r>
              <a:rPr lang="en-US" sz="160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počet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readů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proti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kapacitě</a:t>
            </a:r>
            <a:endParaRPr lang="en-US" sz="1600">
              <a:ea typeface="+mn-lt"/>
              <a:cs typeface="+mn-lt"/>
            </a:endParaRPr>
          </a:p>
          <a:p>
            <a:r>
              <a:rPr lang="en-US" sz="1600" b="1" err="1">
                <a:ea typeface="+mn-lt"/>
                <a:cs typeface="+mn-lt"/>
              </a:rPr>
              <a:t>nadměrné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množství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shluků</a:t>
            </a:r>
            <a:r>
              <a:rPr lang="en-US" sz="160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může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mít</a:t>
            </a:r>
            <a:r>
              <a:rPr lang="en-US" sz="1600">
                <a:ea typeface="+mn-lt"/>
                <a:cs typeface="+mn-lt"/>
              </a:rPr>
              <a:t> za </a:t>
            </a:r>
            <a:r>
              <a:rPr lang="en-US" sz="1600" err="1">
                <a:ea typeface="+mn-lt"/>
                <a:cs typeface="+mn-lt"/>
              </a:rPr>
              <a:t>následek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nízké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skóre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kvality</a:t>
            </a:r>
            <a:r>
              <a:rPr lang="en-US" sz="160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problematickou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následnou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analýzu</a:t>
            </a:r>
            <a:r>
              <a:rPr lang="en-US" sz="1600">
                <a:ea typeface="+mn-lt"/>
                <a:cs typeface="+mn-lt"/>
              </a:rPr>
              <a:t> - </a:t>
            </a:r>
            <a:r>
              <a:rPr lang="en-US" sz="1600" err="1">
                <a:ea typeface="+mn-lt"/>
                <a:cs typeface="+mn-lt"/>
              </a:rPr>
              <a:t>shluky</a:t>
            </a:r>
            <a:r>
              <a:rPr lang="en-US" sz="1600">
                <a:ea typeface="+mn-lt"/>
                <a:cs typeface="+mn-lt"/>
              </a:rPr>
              <a:t> se </a:t>
            </a:r>
            <a:r>
              <a:rPr lang="en-US" sz="1600" err="1">
                <a:ea typeface="+mn-lt"/>
                <a:cs typeface="+mn-lt"/>
              </a:rPr>
              <a:t>špatně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odlišují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programem</a:t>
            </a:r>
            <a:r>
              <a:rPr lang="en-US" sz="1600">
                <a:ea typeface="+mn-lt"/>
                <a:cs typeface="+mn-lt"/>
              </a:rPr>
              <a:t> pro </a:t>
            </a:r>
            <a:r>
              <a:rPr lang="en-US" sz="1600" err="1">
                <a:ea typeface="+mn-lt"/>
                <a:cs typeface="+mn-lt"/>
              </a:rPr>
              <a:t>analýzu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obrazu</a:t>
            </a:r>
            <a:r>
              <a:rPr lang="en-US" sz="1600">
                <a:ea typeface="+mn-lt"/>
                <a:cs typeface="+mn-lt"/>
              </a:rPr>
              <a:t>!</a:t>
            </a:r>
            <a:endParaRPr lang="en-US" sz="1600">
              <a:cs typeface="Calibri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66365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F9775-3014-499A-811B-DC812E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>
                <a:ea typeface="+mj-lt"/>
                <a:cs typeface="+mj-lt"/>
              </a:rPr>
              <a:t>Zdroje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chyb</a:t>
            </a:r>
            <a:r>
              <a:rPr lang="en-US" sz="4800" dirty="0">
                <a:ea typeface="+mj-lt"/>
                <a:cs typeface="+mj-lt"/>
              </a:rPr>
              <a:t>:</a:t>
            </a:r>
            <a:endParaRPr lang="en-US" dirty="0">
              <a:ea typeface="+mj-lt"/>
              <a:cs typeface="+mj-lt"/>
            </a:endParaRPr>
          </a:p>
          <a:p>
            <a:r>
              <a:rPr lang="en-US" sz="4800" dirty="0" err="1">
                <a:ea typeface="+mj-lt"/>
                <a:cs typeface="+mj-lt"/>
              </a:rPr>
              <a:t>sekvenování</a:t>
            </a:r>
            <a:r>
              <a:rPr lang="en-US" sz="4800" dirty="0">
                <a:ea typeface="+mj-lt"/>
                <a:cs typeface="+mj-lt"/>
              </a:rPr>
              <a:t> </a:t>
            </a:r>
            <a:r>
              <a:rPr lang="en-US" sz="4800" dirty="0" err="1">
                <a:ea typeface="+mj-lt"/>
                <a:cs typeface="+mj-lt"/>
              </a:rPr>
              <a:t>syntézou</a:t>
            </a:r>
            <a:r>
              <a:rPr lang="en-US" sz="4800" dirty="0">
                <a:ea typeface="+mj-lt"/>
                <a:cs typeface="+mj-lt"/>
              </a:rPr>
              <a:t> – fluorescence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5A8AFC-A3FB-AA4E-8C37-49A7AB6C5236}"/>
              </a:ext>
            </a:extLst>
          </p:cNvPr>
          <p:cNvSpPr/>
          <p:nvPr/>
        </p:nvSpPr>
        <p:spPr>
          <a:xfrm>
            <a:off x="294734" y="2249785"/>
            <a:ext cx="5837750" cy="39582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cs-CZ" sz="2400" dirty="0">
                <a:ea typeface="+mn-lt"/>
                <a:cs typeface="+mn-lt"/>
              </a:rPr>
              <a:t>V kroku 5 zesilujeme signál a detekujeme fluorescenci každé báze</a:t>
            </a:r>
            <a:endParaRPr lang="en-US" dirty="0"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/>
          </a:p>
          <a:p>
            <a:r>
              <a:rPr lang="cs-CZ" sz="2400" dirty="0">
                <a:ea typeface="+mn-lt"/>
                <a:cs typeface="+mn-lt"/>
              </a:rPr>
              <a:t>Předpokladem je, že v cyklu je každá molekula na průtokové cele prodloužena o jednu bázi</a:t>
            </a:r>
            <a:endParaRPr lang="cs-CZ" dirty="0">
              <a:cs typeface="Calibri" panose="020F0502020204030204"/>
            </a:endParaRPr>
          </a:p>
          <a:p>
            <a:endParaRPr lang="cs-CZ">
              <a:cs typeface="Calibri" panose="020F0502020204030204"/>
            </a:endParaRPr>
          </a:p>
          <a:p>
            <a:endParaRPr lang="cs-CZ" sz="2400" dirty="0"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/>
          </a:p>
          <a:p>
            <a:pPr defTabSz="914400"/>
            <a:r>
              <a:rPr lang="cs-CZ" sz="2400" dirty="0">
                <a:ea typeface="+mn-lt"/>
                <a:cs typeface="+mn-lt"/>
              </a:rPr>
              <a:t>Realita:</a:t>
            </a:r>
            <a:endParaRPr lang="cs-CZ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/>
          </a:p>
          <a:p>
            <a:pPr marL="342900" indent="-342900">
              <a:buFont typeface="Arial"/>
              <a:buChar char="•"/>
            </a:pPr>
            <a:r>
              <a:rPr lang="cs-CZ" sz="2400" dirty="0">
                <a:ea typeface="+mn-lt"/>
                <a:cs typeface="+mn-lt"/>
              </a:rPr>
              <a:t>Některé molekuly nejsou prodlouženy nebo jejich báze nemá fluorescenční barvivo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r>
              <a:rPr lang="cs-CZ" sz="2400" dirty="0">
                <a:ea typeface="+mn-lt"/>
                <a:cs typeface="+mn-lt"/>
              </a:rPr>
              <a:t>Předchozí fluorescenční barvivo není štěpeno – signál z klastru po několika cyklech je směsí signálů z předchozích bází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17B314-9B71-9B47-8681-BDC0723C4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9" t="22564" r="26870" b="9455"/>
          <a:stretch/>
        </p:blipFill>
        <p:spPr>
          <a:xfrm>
            <a:off x="6427217" y="1578668"/>
            <a:ext cx="5527394" cy="37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7D78B-B52F-4F1A-B38E-68111B3A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US" sz="3200" dirty="0" err="1"/>
              <a:t>Sekvenační</a:t>
            </a:r>
            <a:r>
              <a:rPr lang="en-US" sz="3200" dirty="0"/>
              <a:t> </a:t>
            </a:r>
            <a:r>
              <a:rPr lang="en-US" sz="3200" dirty="0" err="1"/>
              <a:t>pokrytí</a:t>
            </a:r>
            <a:r>
              <a:rPr lang="en-US" sz="3200" dirty="0"/>
              <a:t> (</a:t>
            </a:r>
            <a:r>
              <a:rPr lang="en-US" sz="3200" b="1" dirty="0"/>
              <a:t>coverage)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36005-7AAF-4F74-BE81-906339BA7E0D}"/>
              </a:ext>
            </a:extLst>
          </p:cNvPr>
          <p:cNvSpPr txBox="1"/>
          <p:nvPr/>
        </p:nvSpPr>
        <p:spPr>
          <a:xfrm>
            <a:off x="5256236" y="1057739"/>
            <a:ext cx="6094708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ea typeface="+mn-lt"/>
                <a:cs typeface="+mn-lt"/>
              </a:rPr>
              <a:t>Pokrytí</a:t>
            </a:r>
            <a:r>
              <a:rPr lang="en-GB" dirty="0">
                <a:ea typeface="+mn-lt"/>
                <a:cs typeface="+mn-lt"/>
              </a:rPr>
              <a:t> v </a:t>
            </a:r>
            <a:r>
              <a:rPr lang="en-GB" dirty="0" err="1">
                <a:ea typeface="+mn-lt"/>
                <a:cs typeface="+mn-lt"/>
              </a:rPr>
              <a:t>sekvenování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1800" dirty="0">
                <a:ea typeface="+mn-lt"/>
                <a:cs typeface="+mn-lt"/>
              </a:rPr>
              <a:t>DNA </a:t>
            </a:r>
            <a:r>
              <a:rPr lang="en-GB" dirty="0">
                <a:ea typeface="+mn-lt"/>
                <a:cs typeface="+mn-lt"/>
              </a:rPr>
              <a:t>je </a:t>
            </a:r>
            <a:r>
              <a:rPr lang="en-GB" b="1" dirty="0" err="1">
                <a:ea typeface="+mn-lt"/>
                <a:cs typeface="+mn-lt"/>
              </a:rPr>
              <a:t>počet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jedinečných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čtení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která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zahrnují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daný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nukleotid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dirty="0">
                <a:ea typeface="+mn-lt"/>
                <a:cs typeface="+mn-lt"/>
              </a:rPr>
              <a:t>v </a:t>
            </a:r>
            <a:r>
              <a:rPr lang="en-GB" dirty="0" err="1">
                <a:ea typeface="+mn-lt"/>
                <a:cs typeface="+mn-lt"/>
              </a:rPr>
              <a:t>referenční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sekvenci</a:t>
            </a:r>
            <a:r>
              <a:rPr lang="en-GB" sz="1800" dirty="0">
                <a:ea typeface="+mn-lt"/>
                <a:cs typeface="+mn-lt"/>
              </a:rPr>
              <a:t>. </a:t>
            </a:r>
            <a:r>
              <a:rPr lang="en-GB" dirty="0">
                <a:ea typeface="+mn-lt"/>
                <a:cs typeface="+mn-lt"/>
              </a:rPr>
              <a:t>﻿</a:t>
            </a:r>
            <a:endParaRPr lang="en-US" dirty="0"/>
          </a:p>
          <a:p>
            <a:endParaRPr lang="en-GB"/>
          </a:p>
          <a:p>
            <a:r>
              <a:rPr lang="en-GB" dirty="0">
                <a:ea typeface="+mn-lt"/>
                <a:cs typeface="+mn-lt"/>
              </a:rPr>
              <a:t>﻿</a:t>
            </a:r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E8EE177-6370-41F2-9207-D53347B1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28" y="3306468"/>
            <a:ext cx="6686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D1EDE-D090-404F-BF9A-CEEC0DAA9ECD}"/>
              </a:ext>
            </a:extLst>
          </p:cNvPr>
          <p:cNvSpPr/>
          <p:nvPr/>
        </p:nvSpPr>
        <p:spPr>
          <a:xfrm>
            <a:off x="3851329" y="3306468"/>
            <a:ext cx="5470902" cy="746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23EE8D-19E6-411D-8BE3-3C50643DB7C8}"/>
              </a:ext>
            </a:extLst>
          </p:cNvPr>
          <p:cNvSpPr/>
          <p:nvPr/>
        </p:nvSpPr>
        <p:spPr>
          <a:xfrm rot="5400000">
            <a:off x="2016482" y="3907275"/>
            <a:ext cx="2181386" cy="1224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9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7D78B-B52F-4F1A-B38E-68111B3A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US" sz="2800" dirty="0" err="1"/>
              <a:t>Hloubka</a:t>
            </a:r>
            <a:r>
              <a:rPr lang="en-US" sz="2800" dirty="0"/>
              <a:t> </a:t>
            </a:r>
            <a:r>
              <a:rPr lang="en-US" sz="2800" dirty="0" err="1"/>
              <a:t>pokrytí</a:t>
            </a:r>
            <a:r>
              <a:rPr lang="en-US" sz="2800" dirty="0"/>
              <a:t> (</a:t>
            </a:r>
            <a:r>
              <a:rPr lang="en-US" sz="2800" b="1" dirty="0"/>
              <a:t>coverage depth</a:t>
            </a:r>
            <a:r>
              <a:rPr lang="en-GB" sz="2800" dirty="0"/>
              <a:t>)</a:t>
            </a:r>
            <a:endParaRPr lang="en-US" sz="3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36005-7AAF-4F74-BE81-906339BA7E0D}"/>
              </a:ext>
            </a:extLst>
          </p:cNvPr>
          <p:cNvSpPr txBox="1"/>
          <p:nvPr/>
        </p:nvSpPr>
        <p:spPr>
          <a:xfrm>
            <a:off x="5256236" y="1057739"/>
            <a:ext cx="609470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ea typeface="+mn-lt"/>
                <a:cs typeface="+mn-lt"/>
              </a:rPr>
              <a:t>Jak </a:t>
            </a:r>
            <a:r>
              <a:rPr lang="en-GB" dirty="0" err="1">
                <a:ea typeface="+mn-lt"/>
                <a:cs typeface="+mn-lt"/>
              </a:rPr>
              <a:t>silně</a:t>
            </a:r>
            <a:r>
              <a:rPr lang="en-GB" dirty="0">
                <a:ea typeface="+mn-lt"/>
                <a:cs typeface="+mn-lt"/>
              </a:rPr>
              <a:t> je </a:t>
            </a:r>
            <a:r>
              <a:rPr lang="en-GB" dirty="0" err="1">
                <a:ea typeface="+mn-lt"/>
                <a:cs typeface="+mn-lt"/>
              </a:rPr>
              <a:t>genom</a:t>
            </a:r>
            <a:r>
              <a:rPr lang="en-GB" dirty="0">
                <a:ea typeface="+mn-lt"/>
                <a:cs typeface="+mn-lt"/>
              </a:rPr>
              <a:t> „</a:t>
            </a:r>
            <a:r>
              <a:rPr lang="en-GB" dirty="0" err="1">
                <a:ea typeface="+mn-lt"/>
                <a:cs typeface="+mn-lt"/>
              </a:rPr>
              <a:t>pokryt</a:t>
            </a:r>
            <a:r>
              <a:rPr lang="en-GB" dirty="0">
                <a:ea typeface="+mn-lt"/>
                <a:cs typeface="+mn-lt"/>
              </a:rPr>
              <a:t>“ </a:t>
            </a:r>
            <a:r>
              <a:rPr lang="en-GB" dirty="0" err="1">
                <a:ea typeface="+mn-lt"/>
                <a:cs typeface="+mn-lt"/>
              </a:rPr>
              <a:t>sekvenovanými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fragmenty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1800" b="0" dirty="0">
                <a:effectLst/>
                <a:ea typeface="+mn-lt"/>
                <a:cs typeface="+mn-lt"/>
              </a:rPr>
              <a:t>(</a:t>
            </a:r>
            <a:r>
              <a:rPr lang="en-GB" dirty="0" err="1">
                <a:ea typeface="+mn-lt"/>
                <a:cs typeface="+mn-lt"/>
              </a:rPr>
              <a:t>krátké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čtení</a:t>
            </a:r>
            <a:r>
              <a:rPr lang="en-GB" sz="1800" b="0" dirty="0">
                <a:effectLst/>
                <a:ea typeface="+mn-lt"/>
                <a:cs typeface="+mn-lt"/>
              </a:rPr>
              <a:t>)?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E8EE177-6370-41F2-9207-D53347B1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28" y="3306468"/>
            <a:ext cx="6686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DD1EDE-D090-404F-BF9A-CEEC0DAA9ECD}"/>
              </a:ext>
            </a:extLst>
          </p:cNvPr>
          <p:cNvSpPr/>
          <p:nvPr/>
        </p:nvSpPr>
        <p:spPr>
          <a:xfrm>
            <a:off x="3851329" y="3306468"/>
            <a:ext cx="5470902" cy="746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3E2D6-69F3-4D7A-8F92-B6BDD42BCB8C}"/>
              </a:ext>
            </a:extLst>
          </p:cNvPr>
          <p:cNvSpPr txBox="1"/>
          <p:nvPr/>
        </p:nvSpPr>
        <p:spPr>
          <a:xfrm>
            <a:off x="873645" y="2575578"/>
            <a:ext cx="1067511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 err="1">
                <a:ea typeface="+mn-lt"/>
                <a:cs typeface="+mn-lt"/>
              </a:rPr>
              <a:t>Pokrytí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na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bázi</a:t>
            </a:r>
            <a:r>
              <a:rPr lang="en-GB" dirty="0">
                <a:ea typeface="+mn-lt"/>
                <a:cs typeface="+mn-lt"/>
              </a:rPr>
              <a:t> (per-base coverage) je </a:t>
            </a:r>
            <a:r>
              <a:rPr lang="en-GB" dirty="0" err="1">
                <a:ea typeface="+mn-lt"/>
                <a:cs typeface="+mn-lt"/>
              </a:rPr>
              <a:t>průměrný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počet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kolikrát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byla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sekvenována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daná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báze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genomu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1800" b="0" i="0" dirty="0">
                <a:effectLst/>
                <a:ea typeface="+mn-lt"/>
                <a:cs typeface="+mn-lt"/>
              </a:rPr>
              <a:t>(</a:t>
            </a:r>
            <a:r>
              <a:rPr lang="en-GB" dirty="0" err="1">
                <a:ea typeface="+mn-lt"/>
                <a:cs typeface="+mn-lt"/>
              </a:rPr>
              <a:t>jinými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slovy</a:t>
            </a:r>
            <a:r>
              <a:rPr lang="en-GB" sz="1800" b="0" i="0" dirty="0">
                <a:effectLst/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kolik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čtení</a:t>
            </a:r>
            <a:r>
              <a:rPr lang="en-GB" dirty="0">
                <a:ea typeface="+mn-lt"/>
                <a:cs typeface="+mn-lt"/>
              </a:rPr>
              <a:t> ji </a:t>
            </a:r>
            <a:r>
              <a:rPr lang="en-GB" dirty="0" err="1">
                <a:ea typeface="+mn-lt"/>
                <a:cs typeface="+mn-lt"/>
              </a:rPr>
              <a:t>pokrývá</a:t>
            </a:r>
            <a:r>
              <a:rPr lang="en-GB" sz="1800" b="0" i="0" dirty="0">
                <a:effectLst/>
                <a:ea typeface="+mn-lt"/>
                <a:cs typeface="+mn-lt"/>
              </a:rPr>
              <a:t>). </a:t>
            </a:r>
            <a:r>
              <a:rPr lang="en-GB" dirty="0">
                <a:ea typeface="+mn-lt"/>
                <a:cs typeface="+mn-lt"/>
              </a:rPr>
              <a:t>﻿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922A-0BA0-46D6-B038-55BE09A1475A}"/>
              </a:ext>
            </a:extLst>
          </p:cNvPr>
          <p:cNvSpPr txBox="1"/>
          <p:nvPr/>
        </p:nvSpPr>
        <p:spPr>
          <a:xfrm>
            <a:off x="969253" y="5999354"/>
            <a:ext cx="1067511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 err="1">
                <a:ea typeface="+mn-lt"/>
                <a:cs typeface="+mn-lt"/>
              </a:rPr>
              <a:t>Hloubka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pokrytí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genomu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vypočítá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jako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počet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bází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všech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krátkých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čtení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která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odpovídají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genomu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podělené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délkou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tohoto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genomu</a:t>
            </a:r>
            <a:r>
              <a:rPr lang="en-GB" sz="1800" b="0" i="0" dirty="0">
                <a:effectLst/>
                <a:ea typeface="+mn-lt"/>
                <a:cs typeface="+mn-lt"/>
              </a:rPr>
              <a:t>. </a:t>
            </a:r>
            <a:r>
              <a:rPr lang="en-GB" dirty="0" err="1">
                <a:ea typeface="+mn-lt"/>
                <a:cs typeface="+mn-lt"/>
              </a:rPr>
              <a:t>Často</a:t>
            </a:r>
            <a:r>
              <a:rPr lang="en-GB" dirty="0">
                <a:ea typeface="+mn-lt"/>
                <a:cs typeface="+mn-lt"/>
              </a:rPr>
              <a:t> se </a:t>
            </a:r>
            <a:r>
              <a:rPr lang="en-GB" dirty="0" err="1">
                <a:ea typeface="+mn-lt"/>
                <a:cs typeface="+mn-lt"/>
              </a:rPr>
              <a:t>vyjadřuje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jako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1800" b="0" i="0" dirty="0">
                <a:effectLst/>
                <a:ea typeface="+mn-lt"/>
                <a:cs typeface="+mn-lt"/>
              </a:rPr>
              <a:t>1X, 2X, 3X,... (1, 2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nebo</a:t>
            </a:r>
            <a:r>
              <a:rPr lang="en-GB" dirty="0">
                <a:ea typeface="+mn-lt"/>
                <a:cs typeface="+mn-lt"/>
              </a:rPr>
              <a:t> 3násobné </a:t>
            </a:r>
            <a:r>
              <a:rPr lang="en-GB" dirty="0" err="1">
                <a:ea typeface="+mn-lt"/>
                <a:cs typeface="+mn-lt"/>
              </a:rPr>
              <a:t>pokrytí</a:t>
            </a:r>
            <a:r>
              <a:rPr lang="en-GB" sz="1800" b="0" i="0" dirty="0">
                <a:effectLst/>
                <a:ea typeface="+mn-lt"/>
                <a:cs typeface="+mn-lt"/>
              </a:rPr>
              <a:t>).</a:t>
            </a:r>
            <a:r>
              <a:rPr lang="en-GB" dirty="0">
                <a:ea typeface="+mn-lt"/>
                <a:cs typeface="+mn-lt"/>
              </a:rPr>
              <a:t> </a:t>
            </a:r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035CA4-ED5A-48A7-AEBC-9DBC23562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0" y="3579580"/>
            <a:ext cx="2562758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 err="1">
                <a:solidFill>
                  <a:srgbClr val="202122"/>
                </a:solidFill>
                <a:latin typeface="+mn-lt"/>
                <a:cs typeface="Arial"/>
              </a:rPr>
              <a:t>Průměrné</a:t>
            </a:r>
            <a:r>
              <a:rPr lang="en-US" altLang="en-US" sz="1600" b="1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202122"/>
                </a:solidFill>
                <a:latin typeface="+mn-lt"/>
                <a:cs typeface="Arial"/>
              </a:rPr>
              <a:t>pokrytí</a:t>
            </a:r>
            <a:r>
              <a:rPr lang="en-US" altLang="en-US" sz="1600" b="1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202122"/>
                </a:solidFill>
                <a:latin typeface="+mn-lt"/>
                <a:cs typeface="Arial"/>
              </a:rPr>
              <a:t>genomu</a:t>
            </a:r>
            <a:r>
              <a:rPr lang="en-US" altLang="en-US" sz="1600" b="1" dirty="0">
                <a:solidFill>
                  <a:srgbClr val="202122"/>
                </a:solidFill>
                <a:latin typeface="+mn-lt"/>
                <a:cs typeface="Arial"/>
              </a:rPr>
              <a:t> (Av) </a:t>
            </a:r>
            <a:endParaRPr lang="en-US" altLang="en-US" sz="1600" b="1" dirty="0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pPr defTabSz="914400"/>
            <a:endParaRPr lang="en-US" altLang="en-US" sz="1600" b="1" i="1" dirty="0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altLang="en-US" sz="1600" b="1" i="1" dirty="0">
                <a:solidFill>
                  <a:srgbClr val="202122"/>
                </a:solidFill>
                <a:latin typeface="+mn-lt"/>
                <a:cs typeface="Arial"/>
              </a:rPr>
              <a:t>Av = (</a:t>
            </a:r>
            <a:r>
              <a:rPr lang="en-US" altLang="en-US" sz="1600" b="1" i="1" dirty="0" err="1">
                <a:solidFill>
                  <a:srgbClr val="202122"/>
                </a:solidFill>
                <a:latin typeface="+mn-lt"/>
                <a:cs typeface="Arial"/>
              </a:rPr>
              <a:t>NxL</a:t>
            </a:r>
            <a:r>
              <a:rPr lang="en-US" altLang="en-US" sz="1600" b="1" i="1" dirty="0">
                <a:solidFill>
                  <a:srgbClr val="202122"/>
                </a:solidFill>
                <a:latin typeface="+mn-lt"/>
                <a:cs typeface="Arial"/>
              </a:rPr>
              <a:t>)/G</a:t>
            </a:r>
            <a:r>
              <a:rPr lang="en-US" altLang="en-US" sz="1050" b="1" dirty="0">
                <a:latin typeface="+mn-lt"/>
              </a:rPr>
              <a:t> </a:t>
            </a:r>
            <a:endParaRPr lang="en-US" altLang="en-US" sz="1050" b="1" i="0" u="none" strike="noStrike" cap="none" normalizeH="0" baseline="0">
              <a:ln>
                <a:noFill/>
              </a:ln>
              <a:effectLst/>
              <a:latin typeface="+mn-lt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i="1" dirty="0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G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</a:rPr>
              <a:t>-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Calibri"/>
              </a:rPr>
              <a:t>délka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Calibri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Calibri"/>
              </a:rPr>
              <a:t>původního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Calibri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Calibri"/>
              </a:rPr>
              <a:t>genomu</a:t>
            </a:r>
          </a:p>
          <a:p>
            <a:r>
              <a:rPr lang="en-US" altLang="en-US" sz="1600" i="1" dirty="0">
                <a:solidFill>
                  <a:srgbClr val="202122"/>
                </a:solidFill>
                <a:latin typeface="+mn-lt"/>
                <a:cs typeface="Arial"/>
              </a:rPr>
              <a:t>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-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počet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čtení</a:t>
            </a:r>
            <a:endParaRPr lang="en-US" dirty="0" err="1"/>
          </a:p>
          <a:p>
            <a:r>
              <a:rPr lang="en-US" altLang="en-US" sz="1600" i="1" dirty="0">
                <a:solidFill>
                  <a:srgbClr val="202122"/>
                </a:solidFill>
                <a:latin typeface="+mn-lt"/>
                <a:cs typeface="Arial"/>
              </a:rPr>
              <a:t>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-</a:t>
            </a:r>
            <a:r>
              <a:rPr lang="en-US" altLang="en-US" sz="1600" i="1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průměrná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délka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čtení</a:t>
            </a:r>
            <a:endParaRPr lang="en-US" altLang="en-US" sz="1600" b="0" u="none" strike="noStrike" cap="none" normalizeH="0" baseline="0" dirty="0" err="1">
              <a:ln>
                <a:noFill/>
              </a:ln>
              <a:solidFill>
                <a:srgbClr val="202122"/>
              </a:solidFill>
              <a:effectLst/>
              <a:latin typeface="+mn-lt"/>
              <a:cs typeface="Arial"/>
            </a:endParaRPr>
          </a:p>
        </p:txBody>
      </p:sp>
      <p:sp>
        <p:nvSpPr>
          <p:cNvPr id="6" name="AutoShape 3" descr="{\textstyle N\times L/G}">
            <a:extLst>
              <a:ext uri="{FF2B5EF4-FFF2-40B4-BE49-F238E27FC236}">
                <a16:creationId xmlns:a16="http://schemas.microsoft.com/office/drawing/2014/main" id="{7D7AD12A-2EC5-408A-914B-53FCA52274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18202" y="30935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71">
                <a:extLst>
                  <a:ext uri="{FF2B5EF4-FFF2-40B4-BE49-F238E27FC236}">
                    <a16:creationId xmlns:a16="http://schemas.microsoft.com/office/drawing/2014/main" id="{9F56AC11-9946-37B1-9877-64191B939DB6}"/>
                  </a:ext>
                </a:extLst>
              </p14:cNvPr>
              <p14:cNvContentPartPr/>
              <p14:nvPr/>
            </p14:nvContentPartPr>
            <p14:xfrm>
              <a:off x="3560709" y="1932596"/>
              <a:ext cx="2574156" cy="811800"/>
            </p14:xfrm>
          </p:contentPart>
        </mc:Choice>
        <mc:Fallback xmlns="">
          <p:pic>
            <p:nvPicPr>
              <p:cNvPr id="3" name="Ink 71">
                <a:extLst>
                  <a:ext uri="{FF2B5EF4-FFF2-40B4-BE49-F238E27FC236}">
                    <a16:creationId xmlns:a16="http://schemas.microsoft.com/office/drawing/2014/main" id="{9F56AC11-9946-37B1-9877-64191B939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51708" y="1923596"/>
                <a:ext cx="2591797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7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A7D78B-B52F-4F1A-B38E-68111B3AD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en-US" sz="2800" dirty="0" err="1">
                <a:ea typeface="+mj-lt"/>
                <a:cs typeface="+mj-lt"/>
              </a:rPr>
              <a:t>Šířka</a:t>
            </a:r>
            <a:r>
              <a:rPr lang="en-US" sz="2800" dirty="0">
                <a:ea typeface="+mj-lt"/>
                <a:cs typeface="+mj-lt"/>
              </a:rPr>
              <a:t> </a:t>
            </a:r>
            <a:r>
              <a:rPr lang="en-US" sz="2800" dirty="0" err="1">
                <a:ea typeface="+mj-lt"/>
                <a:cs typeface="+mj-lt"/>
              </a:rPr>
              <a:t>krytí</a:t>
            </a:r>
            <a:r>
              <a:rPr lang="en-US" sz="2800" dirty="0">
                <a:ea typeface="+mj-lt"/>
                <a:cs typeface="+mj-lt"/>
              </a:rPr>
              <a:t> </a:t>
            </a:r>
            <a:br>
              <a:rPr lang="en-US" dirty="0"/>
            </a:br>
            <a:r>
              <a:rPr lang="en-US" sz="2800" dirty="0">
                <a:ea typeface="+mj-lt"/>
                <a:cs typeface="+mj-lt"/>
              </a:rPr>
              <a:t>(</a:t>
            </a:r>
            <a:r>
              <a:rPr lang="en-US" sz="2800" b="1" dirty="0">
                <a:ea typeface="+mj-lt"/>
                <a:cs typeface="+mj-lt"/>
              </a:rPr>
              <a:t>breadth of coverage</a:t>
            </a:r>
            <a:r>
              <a:rPr lang="en-US" sz="2800" dirty="0">
                <a:ea typeface="+mj-lt"/>
                <a:cs typeface="+mj-lt"/>
              </a:rPr>
              <a:t>).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736005-7AAF-4F74-BE81-906339BA7E0D}"/>
              </a:ext>
            </a:extLst>
          </p:cNvPr>
          <p:cNvSpPr txBox="1"/>
          <p:nvPr/>
        </p:nvSpPr>
        <p:spPr>
          <a:xfrm>
            <a:off x="5256236" y="1057739"/>
            <a:ext cx="609470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 err="1">
                <a:ea typeface="+mn-lt"/>
                <a:cs typeface="+mn-lt"/>
              </a:rPr>
              <a:t>Jaká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část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genomu</a:t>
            </a:r>
            <a:r>
              <a:rPr lang="en-GB" dirty="0">
                <a:ea typeface="+mn-lt"/>
                <a:cs typeface="+mn-lt"/>
              </a:rPr>
              <a:t> je „</a:t>
            </a:r>
            <a:r>
              <a:rPr lang="en-GB" dirty="0" err="1">
                <a:ea typeface="+mn-lt"/>
                <a:cs typeface="+mn-lt"/>
              </a:rPr>
              <a:t>pokryta</a:t>
            </a:r>
            <a:r>
              <a:rPr lang="en-GB" dirty="0">
                <a:ea typeface="+mn-lt"/>
                <a:cs typeface="+mn-lt"/>
              </a:rPr>
              <a:t>“ </a:t>
            </a:r>
            <a:r>
              <a:rPr lang="en-GB" dirty="0" err="1">
                <a:ea typeface="+mn-lt"/>
                <a:cs typeface="+mn-lt"/>
              </a:rPr>
              <a:t>krátkým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čtením</a:t>
            </a:r>
            <a:r>
              <a:rPr lang="en-GB" sz="1800" b="0" dirty="0">
                <a:effectLst/>
                <a:ea typeface="+mn-lt"/>
                <a:cs typeface="+mn-lt"/>
              </a:rPr>
              <a:t>? </a:t>
            </a:r>
            <a:r>
              <a:rPr lang="en-GB" dirty="0" err="1">
                <a:ea typeface="+mn-lt"/>
                <a:cs typeface="+mn-lt"/>
              </a:rPr>
              <a:t>Existují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oblasti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které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nejsou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pokryty</a:t>
            </a:r>
            <a:r>
              <a:rPr lang="en-GB" sz="1800" b="0" dirty="0">
                <a:effectLst/>
                <a:ea typeface="+mn-lt"/>
                <a:cs typeface="+mn-lt"/>
              </a:rPr>
              <a:t>, a </a:t>
            </a:r>
            <a:r>
              <a:rPr lang="en-GB" dirty="0">
                <a:ea typeface="+mn-lt"/>
                <a:cs typeface="+mn-lt"/>
              </a:rPr>
              <a:t>to ani </a:t>
            </a:r>
            <a:r>
              <a:rPr lang="en-GB" dirty="0" err="1">
                <a:ea typeface="+mn-lt"/>
                <a:cs typeface="+mn-lt"/>
              </a:rPr>
              <a:t>jedním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přečtením</a:t>
            </a:r>
            <a:r>
              <a:rPr lang="en-GB" sz="1800" b="0" dirty="0">
                <a:effectLst/>
                <a:ea typeface="+mn-lt"/>
                <a:cs typeface="+mn-lt"/>
              </a:rPr>
              <a:t>?</a:t>
            </a:r>
            <a:r>
              <a:rPr lang="en-GB" dirty="0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E8EE177-6370-41F2-9207-D53347B13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928" y="3306468"/>
            <a:ext cx="66865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42922A-0BA0-46D6-B038-55BE09A1475A}"/>
              </a:ext>
            </a:extLst>
          </p:cNvPr>
          <p:cNvSpPr txBox="1"/>
          <p:nvPr/>
        </p:nvSpPr>
        <p:spPr>
          <a:xfrm>
            <a:off x="969253" y="5999354"/>
            <a:ext cx="10675117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dirty="0" err="1">
                <a:ea typeface="+mn-lt"/>
                <a:cs typeface="+mn-lt"/>
              </a:rPr>
              <a:t>Šířka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krytí</a:t>
            </a:r>
            <a:r>
              <a:rPr lang="en-GB" b="1" dirty="0">
                <a:ea typeface="+mn-lt"/>
                <a:cs typeface="+mn-lt"/>
              </a:rPr>
              <a:t> je </a:t>
            </a:r>
            <a:r>
              <a:rPr lang="en-GB" b="1" dirty="0" err="1">
                <a:ea typeface="+mn-lt"/>
                <a:cs typeface="+mn-lt"/>
              </a:rPr>
              <a:t>procento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bází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referenčního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genomu</a:t>
            </a:r>
            <a:r>
              <a:rPr lang="en-GB" b="1" dirty="0">
                <a:ea typeface="+mn-lt"/>
                <a:cs typeface="+mn-lt"/>
              </a:rPr>
              <a:t>,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které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jsou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pokryty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určitou</a:t>
            </a:r>
            <a:r>
              <a:rPr lang="en-GB" b="1" dirty="0">
                <a:ea typeface="+mn-lt"/>
                <a:cs typeface="+mn-lt"/>
              </a:rPr>
              <a:t> </a:t>
            </a:r>
            <a:r>
              <a:rPr lang="en-GB" b="1" dirty="0" err="1">
                <a:ea typeface="+mn-lt"/>
                <a:cs typeface="+mn-lt"/>
              </a:rPr>
              <a:t>hloubkou</a:t>
            </a:r>
            <a:r>
              <a:rPr lang="en-GB" sz="1800" b="0" i="0" dirty="0">
                <a:effectLst/>
                <a:ea typeface="+mn-lt"/>
                <a:cs typeface="+mn-lt"/>
              </a:rPr>
              <a:t>. </a:t>
            </a:r>
            <a:r>
              <a:rPr lang="en-GB" dirty="0" err="1">
                <a:ea typeface="+mn-lt"/>
                <a:cs typeface="+mn-lt"/>
              </a:rPr>
              <a:t>Například</a:t>
            </a:r>
            <a:r>
              <a:rPr lang="en-GB" sz="1800" b="0" i="0" dirty="0">
                <a:effectLst/>
                <a:ea typeface="+mn-lt"/>
                <a:cs typeface="+mn-lt"/>
              </a:rPr>
              <a:t>: "90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1800" b="0" i="0" dirty="0">
                <a:effectLst/>
                <a:ea typeface="+mn-lt"/>
                <a:cs typeface="+mn-lt"/>
              </a:rPr>
              <a:t>% </a:t>
            </a:r>
            <a:r>
              <a:rPr lang="en-GB" dirty="0" err="1">
                <a:ea typeface="+mn-lt"/>
                <a:cs typeface="+mn-lt"/>
              </a:rPr>
              <a:t>genomu</a:t>
            </a:r>
            <a:r>
              <a:rPr lang="en-GB" dirty="0">
                <a:ea typeface="+mn-lt"/>
                <a:cs typeface="+mn-lt"/>
              </a:rPr>
              <a:t> je </a:t>
            </a:r>
            <a:r>
              <a:rPr lang="en-GB" dirty="0" err="1">
                <a:ea typeface="+mn-lt"/>
                <a:cs typeface="+mn-lt"/>
              </a:rPr>
              <a:t>pokryto</a:t>
            </a:r>
            <a:r>
              <a:rPr lang="en-GB" dirty="0">
                <a:ea typeface="+mn-lt"/>
                <a:cs typeface="+mn-lt"/>
              </a:rPr>
              <a:t> v </a:t>
            </a:r>
            <a:r>
              <a:rPr lang="en-GB" dirty="0" err="1">
                <a:ea typeface="+mn-lt"/>
                <a:cs typeface="+mn-lt"/>
              </a:rPr>
              <a:t>hloubce</a:t>
            </a:r>
            <a:r>
              <a:rPr lang="en-GB" dirty="0">
                <a:ea typeface="+mn-lt"/>
                <a:cs typeface="+mn-lt"/>
              </a:rPr>
              <a:t> 1X </a:t>
            </a:r>
            <a:r>
              <a:rPr lang="en-GB" sz="1800" b="0" i="0" dirty="0">
                <a:effectLst/>
                <a:ea typeface="+mn-lt"/>
                <a:cs typeface="+mn-lt"/>
              </a:rPr>
              <a:t>a </a:t>
            </a:r>
            <a:r>
              <a:rPr lang="en-GB" dirty="0" err="1">
                <a:ea typeface="+mn-lt"/>
                <a:cs typeface="+mn-lt"/>
              </a:rPr>
              <a:t>stále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1800" b="0" i="0" dirty="0">
                <a:effectLst/>
                <a:ea typeface="+mn-lt"/>
                <a:cs typeface="+mn-lt"/>
              </a:rPr>
              <a:t>70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1800" b="0" i="0" dirty="0">
                <a:effectLst/>
                <a:ea typeface="+mn-lt"/>
                <a:cs typeface="+mn-lt"/>
              </a:rPr>
              <a:t>% </a:t>
            </a:r>
            <a:r>
              <a:rPr lang="en-GB" dirty="0">
                <a:ea typeface="+mn-lt"/>
                <a:cs typeface="+mn-lt"/>
              </a:rPr>
              <a:t>je </a:t>
            </a:r>
            <a:r>
              <a:rPr lang="en-GB" dirty="0" err="1">
                <a:ea typeface="+mn-lt"/>
                <a:cs typeface="+mn-lt"/>
              </a:rPr>
              <a:t>pokryto</a:t>
            </a:r>
            <a:r>
              <a:rPr lang="en-GB" dirty="0">
                <a:ea typeface="+mn-lt"/>
                <a:cs typeface="+mn-lt"/>
              </a:rPr>
              <a:t> v </a:t>
            </a:r>
            <a:r>
              <a:rPr lang="en-GB" dirty="0" err="1">
                <a:ea typeface="+mn-lt"/>
                <a:cs typeface="+mn-lt"/>
              </a:rPr>
              <a:t>hloubce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sz="1800" b="0" i="0" dirty="0">
                <a:effectLst/>
                <a:ea typeface="+mn-lt"/>
                <a:cs typeface="+mn-lt"/>
              </a:rPr>
              <a:t>5X."</a:t>
            </a:r>
            <a:r>
              <a:rPr lang="en-GB" dirty="0">
                <a:ea typeface="+mn-lt"/>
                <a:cs typeface="+mn-lt"/>
              </a:rPr>
              <a:t> ﻿</a:t>
            </a:r>
            <a:endParaRPr lang="en-US" dirty="0"/>
          </a:p>
          <a:p>
            <a:r>
              <a:rPr lang="en-GB" dirty="0">
                <a:ea typeface="+mn-lt"/>
                <a:cs typeface="+mn-lt"/>
              </a:rPr>
              <a:t>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1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D6DC-32C8-4958-B6A2-8BC0681C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400975" cy="1676603"/>
          </a:xfrm>
        </p:spPr>
        <p:txBody>
          <a:bodyPr>
            <a:normAutofit/>
          </a:bodyPr>
          <a:lstStyle/>
          <a:p>
            <a:r>
              <a:rPr lang="en-US" sz="4800"/>
              <a:t>Doporučení pro pokrytí 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57D8-D388-4C37-AA9F-281A625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3" y="2623814"/>
            <a:ext cx="3651466" cy="217397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sz="2000" dirty="0" err="1">
                <a:ea typeface="+mn-lt"/>
                <a:cs typeface="+mn-lt"/>
              </a:rPr>
              <a:t>Určuje</a:t>
            </a:r>
            <a:r>
              <a:rPr lang="en-GB" sz="2000" dirty="0">
                <a:ea typeface="+mn-lt"/>
                <a:cs typeface="+mn-lt"/>
              </a:rPr>
              <a:t> se </a:t>
            </a:r>
            <a:r>
              <a:rPr lang="en-GB" sz="2000" dirty="0" err="1">
                <a:ea typeface="+mn-lt"/>
                <a:cs typeface="+mn-lt"/>
              </a:rPr>
              <a:t>na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dirty="0" err="1">
                <a:ea typeface="+mn-lt"/>
                <a:cs typeface="+mn-lt"/>
              </a:rPr>
              <a:t>základě</a:t>
            </a:r>
            <a:r>
              <a:rPr lang="en-GB" sz="2000" dirty="0">
                <a:ea typeface="+mn-lt"/>
                <a:cs typeface="+mn-lt"/>
              </a:rPr>
              <a:t> :</a:t>
            </a:r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Délky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err="1">
                <a:ea typeface="+mn-lt"/>
                <a:cs typeface="+mn-lt"/>
              </a:rPr>
              <a:t>čtení</a:t>
            </a:r>
            <a:r>
              <a:rPr lang="en-GB" sz="2000" dirty="0">
                <a:ea typeface="+mn-lt"/>
                <a:cs typeface="+mn-lt"/>
              </a:rPr>
              <a:t> </a:t>
            </a:r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Velikost</a:t>
            </a:r>
            <a:r>
              <a:rPr lang="en-GB" sz="2000" dirty="0">
                <a:ea typeface="+mn-lt"/>
                <a:cs typeface="+mn-lt"/>
              </a:rPr>
              <a:t> </a:t>
            </a:r>
            <a:r>
              <a:rPr lang="en-GB" sz="2000" err="1">
                <a:ea typeface="+mn-lt"/>
                <a:cs typeface="+mn-lt"/>
              </a:rPr>
              <a:t>genomu</a:t>
            </a:r>
            <a:endParaRPr lang="en-GB" sz="2000">
              <a:ea typeface="+mn-lt"/>
              <a:cs typeface="+mn-lt"/>
            </a:endParaRPr>
          </a:p>
          <a:p>
            <a:pPr marL="457200" indent="-457200"/>
            <a:r>
              <a:rPr lang="en-GB" sz="2000" err="1">
                <a:ea typeface="+mn-lt"/>
                <a:cs typeface="+mn-lt"/>
              </a:rPr>
              <a:t>Aplikace</a:t>
            </a:r>
            <a:endParaRPr lang="en-GB" sz="2000">
              <a:cs typeface="Calibri"/>
            </a:endParaRPr>
          </a:p>
          <a:p>
            <a:pPr marL="457200" indent="-457200"/>
            <a:r>
              <a:rPr lang="en-GB" sz="2000" dirty="0" err="1">
                <a:ea typeface="+mn-lt"/>
                <a:cs typeface="+mn-lt"/>
              </a:rPr>
              <a:t>Doporučení</a:t>
            </a:r>
            <a:r>
              <a:rPr lang="en-GB" sz="2000" dirty="0">
                <a:ea typeface="+mn-lt"/>
                <a:cs typeface="+mn-lt"/>
              </a:rPr>
              <a:t> v </a:t>
            </a:r>
            <a:r>
              <a:rPr lang="en-GB" sz="2000" dirty="0" err="1">
                <a:ea typeface="+mn-lt"/>
                <a:cs typeface="+mn-lt"/>
              </a:rPr>
              <a:t>literatuře</a:t>
            </a:r>
            <a:endParaRPr lang="en-GB" sz="2000" dirty="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GB" sz="2000" dirty="0" err="1">
                <a:cs typeface="Calibri"/>
              </a:rPr>
              <a:t>Úrovně</a:t>
            </a:r>
            <a:r>
              <a:rPr lang="en-GB" sz="2000" dirty="0">
                <a:cs typeface="Calibri"/>
              </a:rPr>
              <a:t> </a:t>
            </a:r>
            <a:r>
              <a:rPr lang="en-GB" sz="2000" dirty="0" err="1">
                <a:cs typeface="Calibri"/>
              </a:rPr>
              <a:t>genové</a:t>
            </a:r>
            <a:r>
              <a:rPr lang="en-GB" sz="2000" dirty="0">
                <a:cs typeface="Calibri"/>
              </a:rPr>
              <a:t> </a:t>
            </a:r>
            <a:r>
              <a:rPr lang="en-GB" sz="2000" dirty="0" err="1">
                <a:cs typeface="Calibri"/>
              </a:rPr>
              <a:t>exprese</a:t>
            </a:r>
            <a:r>
              <a:rPr lang="en-US" sz="2000" dirty="0">
                <a:cs typeface="Calibri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GB" sz="2000" dirty="0" err="1">
                <a:cs typeface="Calibri"/>
              </a:rPr>
              <a:t>Složitosti</a:t>
            </a:r>
            <a:r>
              <a:rPr lang="en-GB" sz="2000" dirty="0">
                <a:cs typeface="Calibri"/>
              </a:rPr>
              <a:t> </a:t>
            </a:r>
            <a:r>
              <a:rPr lang="en-GB" sz="2000" dirty="0" err="1">
                <a:cs typeface="Calibri"/>
              </a:rPr>
              <a:t>genomu</a:t>
            </a:r>
            <a:r>
              <a:rPr lang="en-GB" sz="2000" dirty="0">
                <a:cs typeface="Calibri"/>
              </a:rPr>
              <a:t>,                   </a:t>
            </a:r>
            <a:r>
              <a:rPr lang="en-GB" sz="2000" dirty="0" err="1">
                <a:cs typeface="Calibri"/>
              </a:rPr>
              <a:t>opakujících</a:t>
            </a:r>
            <a:r>
              <a:rPr lang="en-GB" sz="2000" dirty="0">
                <a:cs typeface="Calibri"/>
              </a:rPr>
              <a:t> se </a:t>
            </a:r>
            <a:r>
              <a:rPr lang="en-GB" sz="2000" dirty="0" err="1">
                <a:cs typeface="Calibri"/>
              </a:rPr>
              <a:t>oblastí</a:t>
            </a:r>
            <a:r>
              <a:rPr lang="en-GB" sz="2000" dirty="0">
                <a:cs typeface="Calibri"/>
              </a:rPr>
              <a:t> </a:t>
            </a:r>
            <a:endParaRPr lang="en-GB" dirty="0">
              <a:cs typeface="Calibri" panose="020F05020202040302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46C64F-AB10-D3A1-8911-328AFF5FC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3" r="1" b="280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1F353C-F6B8-EE0D-E279-C56C0BB2EB11}"/>
              </a:ext>
            </a:extLst>
          </p:cNvPr>
          <p:cNvSpPr txBox="1">
            <a:spLocks/>
          </p:cNvSpPr>
          <p:nvPr/>
        </p:nvSpPr>
        <p:spPr>
          <a:xfrm>
            <a:off x="4204812" y="4528813"/>
            <a:ext cx="3216038" cy="13575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/>
            </a:pPr>
            <a:r>
              <a:rPr lang="en-GB" sz="2000">
                <a:ea typeface="+mn-lt"/>
                <a:cs typeface="+mn-lt"/>
              </a:rPr>
              <a:t>Chybovosti sekvenačního  nástroje nebo metodologie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/>
            </a:pPr>
            <a:r>
              <a:rPr lang="en-GB" sz="2000" dirty="0" err="1">
                <a:ea typeface="+mn-lt"/>
                <a:cs typeface="+mn-lt"/>
              </a:rPr>
              <a:t>Algoritmu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analýzy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US" sz="20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None/>
            </a:pPr>
            <a:endParaRPr lang="en-GB" sz="2000" dirty="0"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D82BAE-388A-8269-8C5F-71682A2D1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106" y="1645903"/>
            <a:ext cx="2562758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 err="1">
                <a:solidFill>
                  <a:srgbClr val="202122"/>
                </a:solidFill>
                <a:latin typeface="+mn-lt"/>
                <a:cs typeface="Arial"/>
              </a:rPr>
              <a:t>Průměrné</a:t>
            </a:r>
            <a:r>
              <a:rPr lang="en-US" altLang="en-US" sz="1600" b="1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202122"/>
                </a:solidFill>
                <a:latin typeface="+mn-lt"/>
                <a:cs typeface="Arial"/>
              </a:rPr>
              <a:t>pokrytí</a:t>
            </a:r>
            <a:r>
              <a:rPr lang="en-US" altLang="en-US" sz="1600" b="1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202122"/>
                </a:solidFill>
                <a:latin typeface="+mn-lt"/>
                <a:cs typeface="Arial"/>
              </a:rPr>
              <a:t>genomu</a:t>
            </a:r>
            <a:r>
              <a:rPr lang="en-US" altLang="en-US" sz="1600" b="1" dirty="0">
                <a:solidFill>
                  <a:srgbClr val="202122"/>
                </a:solidFill>
                <a:latin typeface="+mn-lt"/>
                <a:cs typeface="Arial"/>
              </a:rPr>
              <a:t> (Av) </a:t>
            </a:r>
            <a:endParaRPr lang="en-US" altLang="en-US" sz="1600" b="1" dirty="0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pPr defTabSz="914400"/>
            <a:endParaRPr lang="en-US" altLang="en-US" sz="1600" b="1" i="1" dirty="0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altLang="en-US" sz="1600" b="1" i="1" dirty="0">
                <a:solidFill>
                  <a:srgbClr val="202122"/>
                </a:solidFill>
                <a:latin typeface="+mn-lt"/>
                <a:cs typeface="Arial"/>
              </a:rPr>
              <a:t>Av = (</a:t>
            </a:r>
            <a:r>
              <a:rPr lang="en-US" altLang="en-US" sz="1600" b="1" i="1" dirty="0" err="1">
                <a:solidFill>
                  <a:srgbClr val="202122"/>
                </a:solidFill>
                <a:latin typeface="+mn-lt"/>
                <a:cs typeface="Arial"/>
              </a:rPr>
              <a:t>NxL</a:t>
            </a:r>
            <a:r>
              <a:rPr lang="en-US" altLang="en-US" sz="1600" b="1" i="1" dirty="0">
                <a:solidFill>
                  <a:srgbClr val="202122"/>
                </a:solidFill>
                <a:latin typeface="+mn-lt"/>
                <a:cs typeface="Arial"/>
              </a:rPr>
              <a:t>)/G</a:t>
            </a:r>
            <a:r>
              <a:rPr lang="en-US" altLang="en-US" sz="1050" b="1" dirty="0">
                <a:latin typeface="+mn-lt"/>
              </a:rPr>
              <a:t> </a:t>
            </a:r>
            <a:endParaRPr lang="en-US" altLang="en-US" sz="1050" b="1" i="0" u="none" strike="noStrike" cap="none" normalizeH="0" baseline="0">
              <a:ln>
                <a:noFill/>
              </a:ln>
              <a:effectLst/>
              <a:latin typeface="+mn-lt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i="1" dirty="0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G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</a:rPr>
              <a:t>-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Calibri"/>
              </a:rPr>
              <a:t>délka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Calibri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Calibri"/>
              </a:rPr>
              <a:t>původního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Calibri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Calibri"/>
              </a:rPr>
              <a:t>genomu</a:t>
            </a:r>
          </a:p>
          <a:p>
            <a:r>
              <a:rPr lang="en-US" altLang="en-US" sz="1600" i="1" dirty="0">
                <a:solidFill>
                  <a:srgbClr val="202122"/>
                </a:solidFill>
                <a:latin typeface="+mn-lt"/>
                <a:cs typeface="Arial"/>
              </a:rPr>
              <a:t>N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-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počet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čtení</a:t>
            </a:r>
            <a:endParaRPr lang="en-US" dirty="0" err="1"/>
          </a:p>
          <a:p>
            <a:r>
              <a:rPr lang="en-US" altLang="en-US" sz="1600" i="1" dirty="0">
                <a:solidFill>
                  <a:srgbClr val="202122"/>
                </a:solidFill>
                <a:latin typeface="+mn-lt"/>
                <a:cs typeface="Arial"/>
              </a:rPr>
              <a:t>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-</a:t>
            </a:r>
            <a:r>
              <a:rPr lang="en-US" altLang="en-US" sz="1600" i="1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průměrná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délka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 err="1">
                <a:solidFill>
                  <a:srgbClr val="202122"/>
                </a:solidFill>
                <a:latin typeface="+mn-lt"/>
                <a:cs typeface="Arial"/>
              </a:rPr>
              <a:t>čtení</a:t>
            </a:r>
            <a:endParaRPr lang="en-US" altLang="en-US" sz="1600" b="0" u="none" strike="noStrike" cap="none" normalizeH="0" baseline="0" dirty="0" err="1">
              <a:ln>
                <a:noFill/>
              </a:ln>
              <a:solidFill>
                <a:srgbClr val="202122"/>
              </a:solidFill>
              <a:effectLst/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83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3C1467-E602-509D-25AB-619FB2C5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latin typeface="+mj-lt"/>
                <a:ea typeface="+mj-ea"/>
                <a:cs typeface="+mj-cs"/>
              </a:rPr>
              <a:t>Doporučení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 pro 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pokrytí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  - </a:t>
            </a:r>
            <a:r>
              <a:rPr lang="en-US" sz="5400" dirty="0"/>
              <a:t>DNA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11F74-B12B-135D-2636-6AF7081833E4}"/>
              </a:ext>
            </a:extLst>
          </p:cNvPr>
          <p:cNvSpPr txBox="1"/>
          <p:nvPr/>
        </p:nvSpPr>
        <p:spPr>
          <a:xfrm>
            <a:off x="206829" y="6466114"/>
            <a:ext cx="78594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2"/>
              </a:rPr>
              <a:t>Coverage and Read Depth Recommendations for Next-Generation Sequencing Applications (genohub.com)</a:t>
            </a:r>
            <a:endParaRPr lang="en-US" sz="12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AECAC9B-4DCC-F0EC-41F2-9E94BCB29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446" y="1710381"/>
            <a:ext cx="7842355" cy="2408252"/>
          </a:xfr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D50363E0-0F03-F88D-C191-2AA675CD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006" y="1720109"/>
            <a:ext cx="2562758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 dirty="0">
                <a:solidFill>
                  <a:srgbClr val="202122"/>
                </a:solidFill>
                <a:latin typeface="+mn-lt"/>
                <a:cs typeface="Arial"/>
              </a:rPr>
              <a:t>Average coverage of the genome (Av) </a:t>
            </a:r>
            <a:endParaRPr lang="en-US" altLang="en-US" sz="1600" b="1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pPr defTabSz="914400"/>
            <a:endParaRPr lang="en-US" altLang="en-US" sz="1600" b="1" i="1" dirty="0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altLang="en-US" sz="1600" b="1" i="1" dirty="0">
                <a:solidFill>
                  <a:srgbClr val="202122"/>
                </a:solidFill>
                <a:latin typeface="+mn-lt"/>
                <a:cs typeface="Arial"/>
              </a:rPr>
              <a:t>Av = (</a:t>
            </a:r>
            <a:r>
              <a:rPr lang="en-US" altLang="en-US" sz="1600" b="1" i="1" dirty="0" err="1">
                <a:solidFill>
                  <a:srgbClr val="202122"/>
                </a:solidFill>
                <a:latin typeface="+mn-lt"/>
                <a:cs typeface="Arial"/>
              </a:rPr>
              <a:t>NxL</a:t>
            </a:r>
            <a:r>
              <a:rPr lang="en-US" altLang="en-US" sz="1600" b="1" i="1" dirty="0">
                <a:solidFill>
                  <a:srgbClr val="202122"/>
                </a:solidFill>
                <a:latin typeface="+mn-lt"/>
                <a:cs typeface="Arial"/>
              </a:rPr>
              <a:t>)/G</a:t>
            </a:r>
            <a:r>
              <a:rPr lang="en-US" altLang="en-US" sz="1050" b="1" dirty="0">
                <a:latin typeface="+mn-lt"/>
              </a:rPr>
              <a:t> </a:t>
            </a:r>
            <a:endParaRPr lang="en-US" altLang="en-US" sz="1050" b="1" i="0" u="none" strike="noStrike" cap="none" normalizeH="0" baseline="0">
              <a:ln>
                <a:noFill/>
              </a:ln>
              <a:effectLst/>
              <a:latin typeface="+mn-lt"/>
              <a:cs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i="1" dirty="0">
              <a:solidFill>
                <a:srgbClr val="20212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G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</a:rPr>
              <a:t>- length of the original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/>
              </a:rPr>
              <a:t>genome</a:t>
            </a:r>
            <a:endParaRPr lang="en-US" altLang="en-US" sz="1600" dirty="0">
              <a:latin typeface="+mn-lt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- number of reads</a:t>
            </a:r>
            <a:endParaRPr lang="en-US" altLang="en-US" sz="1600" b="0" i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lt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i="1" dirty="0">
                <a:solidFill>
                  <a:srgbClr val="202122"/>
                </a:solidFill>
                <a:latin typeface="+mn-lt"/>
                <a:cs typeface="Arial"/>
              </a:rPr>
              <a:t>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+mn-lt"/>
                <a:cs typeface="Arial"/>
              </a:rPr>
              <a:t>-</a:t>
            </a:r>
            <a:r>
              <a:rPr lang="en-US" altLang="en-US" sz="1600" i="1" dirty="0">
                <a:solidFill>
                  <a:srgbClr val="202122"/>
                </a:solidFill>
                <a:latin typeface="+mn-lt"/>
                <a:cs typeface="Arial"/>
              </a:rPr>
              <a:t> </a:t>
            </a:r>
            <a:r>
              <a:rPr lang="en-US" altLang="en-US" sz="1600" dirty="0">
                <a:solidFill>
                  <a:srgbClr val="202122"/>
                </a:solidFill>
                <a:latin typeface="+mn-lt"/>
                <a:cs typeface="Arial"/>
              </a:rPr>
              <a:t>average read length</a:t>
            </a:r>
            <a:endParaRPr lang="en-US" altLang="en-US" sz="1600" b="0" u="none" strike="noStrike" cap="none" normalizeH="0" baseline="0" dirty="0">
              <a:ln>
                <a:noFill/>
              </a:ln>
              <a:solidFill>
                <a:srgbClr val="202122"/>
              </a:solidFill>
              <a:effectLst/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047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3C1467-E602-509D-25AB-619FB2C5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8" y="312861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 err="1">
                <a:latin typeface="+mj-lt"/>
                <a:ea typeface="+mj-ea"/>
                <a:cs typeface="+mj-cs"/>
              </a:rPr>
              <a:t>Doporučení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 pro </a:t>
            </a:r>
            <a:r>
              <a:rPr lang="en-US" sz="5400" kern="1200" dirty="0" err="1">
                <a:latin typeface="+mj-lt"/>
                <a:ea typeface="+mj-ea"/>
                <a:cs typeface="+mj-cs"/>
              </a:rPr>
              <a:t>pokrytí</a:t>
            </a:r>
            <a:r>
              <a:rPr lang="en-US" sz="5400" kern="1200" dirty="0">
                <a:latin typeface="+mj-lt"/>
                <a:ea typeface="+mj-ea"/>
                <a:cs typeface="+mj-cs"/>
              </a:rPr>
              <a:t>  - </a:t>
            </a:r>
            <a:r>
              <a:rPr lang="en-US" sz="5400" dirty="0"/>
              <a:t>RNA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11F74-B12B-135D-2636-6AF7081833E4}"/>
              </a:ext>
            </a:extLst>
          </p:cNvPr>
          <p:cNvSpPr txBox="1"/>
          <p:nvPr/>
        </p:nvSpPr>
        <p:spPr>
          <a:xfrm>
            <a:off x="206829" y="6466114"/>
            <a:ext cx="78594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2"/>
              </a:rPr>
              <a:t>Coverage and Read Depth Recommendations for Next-Generation Sequencing Applications (genohub.com)</a:t>
            </a:r>
            <a:endParaRPr lang="en-US" sz="1200"/>
          </a:p>
        </p:txBody>
      </p:sp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10AE9BDC-2C13-BA3A-1A92-823564325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511" y="1375799"/>
            <a:ext cx="8408948" cy="265162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7E2ADC-C10B-BECB-2234-C7F16CB900EC}"/>
              </a:ext>
            </a:extLst>
          </p:cNvPr>
          <p:cNvSpPr txBox="1"/>
          <p:nvPr/>
        </p:nvSpPr>
        <p:spPr>
          <a:xfrm>
            <a:off x="202367" y="4187074"/>
            <a:ext cx="1146247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Různé</a:t>
            </a:r>
            <a:r>
              <a:rPr lang="en-US" sz="2000" dirty="0"/>
              <a:t> </a:t>
            </a:r>
            <a:r>
              <a:rPr lang="en-US" sz="2000" dirty="0" err="1"/>
              <a:t>transkripty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exprimovány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různých</a:t>
            </a:r>
            <a:r>
              <a:rPr lang="en-US" sz="2000" dirty="0"/>
              <a:t> </a:t>
            </a:r>
            <a:r>
              <a:rPr lang="en-US" sz="2000" dirty="0" err="1"/>
              <a:t>úrovních</a:t>
            </a:r>
            <a:r>
              <a:rPr lang="en-US" sz="2000" dirty="0"/>
              <a:t> =&gt; </a:t>
            </a:r>
            <a:r>
              <a:rPr lang="en-US" sz="2000" dirty="0" err="1"/>
              <a:t>více</a:t>
            </a:r>
            <a:r>
              <a:rPr lang="en-US" sz="2000" dirty="0"/>
              <a:t> </a:t>
            </a:r>
            <a:r>
              <a:rPr lang="en-US" sz="2000" dirty="0" err="1"/>
              <a:t>čtení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zachyceno</a:t>
            </a:r>
            <a:r>
              <a:rPr lang="en-US" sz="2000" dirty="0"/>
              <a:t> z </a:t>
            </a:r>
            <a:r>
              <a:rPr lang="en-US" sz="2000" dirty="0" err="1"/>
              <a:t>vysoce</a:t>
            </a:r>
            <a:r>
              <a:rPr lang="en-US" sz="2000" dirty="0"/>
              <a:t> </a:t>
            </a:r>
            <a:r>
              <a:rPr lang="en-US" sz="2000" dirty="0" err="1"/>
              <a:t>exprimovaných</a:t>
            </a:r>
            <a:r>
              <a:rPr lang="en-US" sz="2000" dirty="0"/>
              <a:t> </a:t>
            </a:r>
            <a:r>
              <a:rPr lang="en-US" sz="2000" dirty="0" err="1"/>
              <a:t>genů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Složitost</a:t>
            </a:r>
            <a:r>
              <a:rPr lang="en-US" sz="2000" dirty="0"/>
              <a:t> </a:t>
            </a:r>
            <a:r>
              <a:rPr lang="en-US" sz="2000" dirty="0" err="1"/>
              <a:t>transkriptomu</a:t>
            </a:r>
            <a:r>
              <a:rPr lang="en-US" sz="2000" dirty="0"/>
              <a:t>, </a:t>
            </a:r>
            <a:r>
              <a:rPr lang="en-US" sz="2000" dirty="0" err="1"/>
              <a:t>alternativní</a:t>
            </a:r>
            <a:r>
              <a:rPr lang="en-US" sz="2000" dirty="0"/>
              <a:t> </a:t>
            </a:r>
            <a:r>
              <a:rPr lang="en-US" sz="2000" dirty="0" err="1"/>
              <a:t>exprese</a:t>
            </a:r>
            <a:r>
              <a:rPr lang="en-US" sz="2000" dirty="0"/>
              <a:t>, 3' </a:t>
            </a:r>
            <a:r>
              <a:rPr lang="en-US" sz="2000" dirty="0" err="1"/>
              <a:t>související</a:t>
            </a:r>
            <a:r>
              <a:rPr lang="en-US" sz="2000" dirty="0"/>
              <a:t> </a:t>
            </a:r>
            <a:r>
              <a:rPr lang="en-US" sz="2000" dirty="0" err="1"/>
              <a:t>zkreslení</a:t>
            </a:r>
            <a:r>
              <a:rPr lang="en-US" sz="2000" dirty="0"/>
              <a:t> a </a:t>
            </a:r>
            <a:r>
              <a:rPr lang="en-US" sz="2000" dirty="0" err="1"/>
              <a:t>distribuce</a:t>
            </a:r>
            <a:r>
              <a:rPr lang="en-US" sz="2000" dirty="0"/>
              <a:t> </a:t>
            </a:r>
            <a:r>
              <a:rPr lang="en-US" sz="2000" dirty="0" err="1"/>
              <a:t>úrovní</a:t>
            </a:r>
            <a:r>
              <a:rPr lang="en-US" sz="2000" dirty="0"/>
              <a:t> </a:t>
            </a:r>
            <a:r>
              <a:rPr lang="en-US" sz="2000" dirty="0" err="1"/>
              <a:t>exprese</a:t>
            </a:r>
            <a:r>
              <a:rPr lang="en-US" sz="2000" dirty="0"/>
              <a:t> </a:t>
            </a:r>
            <a:r>
              <a:rPr lang="en-US" sz="2000" dirty="0" err="1"/>
              <a:t>ztěžují</a:t>
            </a:r>
            <a:r>
              <a:rPr lang="en-US" sz="2000" dirty="0"/>
              <a:t> </a:t>
            </a:r>
            <a:r>
              <a:rPr lang="en-US" sz="2000" dirty="0" err="1"/>
              <a:t>stanovení</a:t>
            </a:r>
            <a:r>
              <a:rPr lang="en-US" sz="2000" dirty="0"/>
              <a:t> </a:t>
            </a:r>
            <a:r>
              <a:rPr lang="en-US" sz="2000" dirty="0" err="1"/>
              <a:t>pokrytí</a:t>
            </a:r>
            <a:r>
              <a:rPr lang="en-US" sz="2000" dirty="0"/>
              <a:t>. 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r>
              <a:rPr lang="en-US" sz="2000" dirty="0"/>
              <a:t>PŘI VÝPOČTU POZOR ! </a:t>
            </a:r>
            <a:r>
              <a:rPr lang="en-US" sz="2000" err="1"/>
              <a:t>Potřebujeme</a:t>
            </a:r>
            <a:r>
              <a:rPr lang="en-US" sz="2000" dirty="0"/>
              <a:t> </a:t>
            </a:r>
            <a:r>
              <a:rPr lang="en-US" sz="2000" err="1"/>
              <a:t>počítat</a:t>
            </a:r>
            <a:r>
              <a:rPr lang="en-US" sz="2000" dirty="0"/>
              <a:t> s </a:t>
            </a:r>
            <a:r>
              <a:rPr lang="en-US" sz="2000" err="1"/>
              <a:t>namapovanými</a:t>
            </a:r>
            <a:r>
              <a:rPr lang="en-US" sz="2000" dirty="0"/>
              <a:t> </a:t>
            </a:r>
            <a:r>
              <a:rPr lang="en-US" sz="2000" err="1"/>
              <a:t>čteními</a:t>
            </a:r>
            <a:r>
              <a:rPr lang="en-US" sz="2000" dirty="0"/>
              <a:t>, ne s </a:t>
            </a:r>
            <a:r>
              <a:rPr lang="en-US" sz="2000" err="1"/>
              <a:t>celkovým</a:t>
            </a:r>
            <a:r>
              <a:rPr lang="en-US" sz="2000" dirty="0"/>
              <a:t> </a:t>
            </a:r>
            <a:r>
              <a:rPr lang="en-US" sz="2000" err="1"/>
              <a:t>počtem</a:t>
            </a:r>
            <a:r>
              <a:rPr lang="en-US" sz="2000" dirty="0"/>
              <a:t> </a:t>
            </a:r>
            <a:r>
              <a:rPr lang="en-US" sz="2000" err="1"/>
              <a:t>čtení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78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33C1467-E602-509D-25AB-619FB2C5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Doporučení pro pokrytí  - dle aplikace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501ED40-2C72-C5EF-7CF4-68E389A90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621" y="1223778"/>
            <a:ext cx="10264177" cy="5080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211F74-B12B-135D-2636-6AF7081833E4}"/>
              </a:ext>
            </a:extLst>
          </p:cNvPr>
          <p:cNvSpPr txBox="1"/>
          <p:nvPr/>
        </p:nvSpPr>
        <p:spPr>
          <a:xfrm>
            <a:off x="206829" y="6466114"/>
            <a:ext cx="78594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Coverage and Read Depth Recommendations for Next-Generation Sequencing Applications (genohub.com)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483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F8E1FFB-5B51-4BDA-81C9-9EF00B39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Doporučení pro pokrytí  - dle aplikace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8AD7A119-BF8E-8216-5EFE-BA1F34018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373156"/>
            <a:ext cx="10435942" cy="48266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AB1DA-72F8-FD9E-4213-3AAEA69B4A5E}"/>
              </a:ext>
            </a:extLst>
          </p:cNvPr>
          <p:cNvSpPr txBox="1"/>
          <p:nvPr/>
        </p:nvSpPr>
        <p:spPr>
          <a:xfrm>
            <a:off x="206829" y="6466114"/>
            <a:ext cx="78594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Coverage and Read Depth Recommendations for Next-Generation Sequencing Applications (genohub.com)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51597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2A372FB-704B-F086-099E-3F3D4071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Doporučení pro pokrytí  - dle aplikace</a:t>
            </a:r>
          </a:p>
        </p:txBody>
      </p:sp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7F00484F-7632-A1BD-0C27-90B282B33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52" y="2055297"/>
            <a:ext cx="11512003" cy="31082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5627AA-E546-4108-FE4F-6D1CEE00E84E}"/>
              </a:ext>
            </a:extLst>
          </p:cNvPr>
          <p:cNvSpPr txBox="1"/>
          <p:nvPr/>
        </p:nvSpPr>
        <p:spPr>
          <a:xfrm>
            <a:off x="206829" y="6466114"/>
            <a:ext cx="785948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hlinkClick r:id="rId3"/>
              </a:rPr>
              <a:t>Coverage and Read Depth Recommendations for Next-Generation Sequencing Applications (genohub.com)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94009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4BB01C-F41A-12CE-0AA8-4ABACAEB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Kolik vzorků na běh?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5E074-A8C7-A430-C252-9D8CA46B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 dirty="0" err="1">
                <a:latin typeface="+mn-lt"/>
                <a:ea typeface="+mn-ea"/>
                <a:cs typeface="+mn-cs"/>
              </a:rPr>
              <a:t>Závisí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od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použité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platformy a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jejího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maxima a 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požadovaného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200" dirty="0" err="1"/>
              <a:t>počtu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čtení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vzorek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 (v </a:t>
            </a:r>
            <a:r>
              <a:rPr lang="en-US" sz="2200" kern="1200" dirty="0" err="1">
                <a:latin typeface="+mn-lt"/>
                <a:ea typeface="+mn-ea"/>
                <a:cs typeface="+mn-cs"/>
              </a:rPr>
              <a:t>milionech</a:t>
            </a:r>
            <a:r>
              <a:rPr lang="en-US" sz="2200" kern="1200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3BCA807-4701-77F4-B320-1B4644F79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270" y="199971"/>
            <a:ext cx="7796642" cy="5983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99AB87-8AF8-F723-49EB-1FD8B557B5F1}"/>
              </a:ext>
            </a:extLst>
          </p:cNvPr>
          <p:cNvSpPr txBox="1"/>
          <p:nvPr/>
        </p:nvSpPr>
        <p:spPr>
          <a:xfrm>
            <a:off x="4659086" y="6335486"/>
            <a:ext cx="554082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3"/>
              </a:rPr>
              <a:t>Designing Next-Generation Sequencing Runs (genohub.com)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042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A78B-EC8D-61F6-5E22-DA3A9108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1" y="118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Single </a:t>
            </a:r>
            <a:r>
              <a:rPr lang="en-US" dirty="0" err="1">
                <a:cs typeface="Calibri Light"/>
              </a:rPr>
              <a:t>nebo</a:t>
            </a:r>
            <a:r>
              <a:rPr lang="en-US" dirty="0">
                <a:cs typeface="Calibri Light"/>
              </a:rPr>
              <a:t> paired- end?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9A06C-6F51-8634-635F-C564E327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872" y="1438939"/>
            <a:ext cx="4999630" cy="51702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Single-end </a:t>
            </a:r>
            <a:r>
              <a:rPr lang="en-US" dirty="0" err="1">
                <a:cs typeface="Calibri"/>
              </a:rPr>
              <a:t>sekvencování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Výhody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rychlé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levné</a:t>
            </a:r>
            <a:endParaRPr lang="en-US" dirty="0">
              <a:cs typeface="Calibri"/>
            </a:endParaRPr>
          </a:p>
          <a:p>
            <a:r>
              <a:rPr lang="en-US" dirty="0" err="1">
                <a:ea typeface="+mn-lt"/>
                <a:cs typeface="+mn-lt"/>
              </a:rPr>
              <a:t>Nevýhody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omezené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použití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Použití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obvykle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postačuje</a:t>
            </a:r>
            <a:r>
              <a:rPr lang="en-US" dirty="0">
                <a:ea typeface="+mn-lt"/>
                <a:cs typeface="+mn-lt"/>
              </a:rPr>
              <a:t> pro </a:t>
            </a:r>
            <a:r>
              <a:rPr lang="en-US" dirty="0" err="1">
                <a:ea typeface="+mn-lt"/>
                <a:cs typeface="+mn-lt"/>
              </a:rPr>
              <a:t>studie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jejichž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cílem</a:t>
            </a:r>
            <a:r>
              <a:rPr lang="en-US" dirty="0">
                <a:ea typeface="+mn-lt"/>
                <a:cs typeface="+mn-lt"/>
              </a:rPr>
              <a:t> je </a:t>
            </a:r>
            <a:r>
              <a:rPr lang="en-US" dirty="0" err="1">
                <a:ea typeface="+mn-lt"/>
                <a:cs typeface="+mn-lt"/>
              </a:rPr>
              <a:t>zjistit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spíše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počet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molekul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než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jejich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typ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jako</a:t>
            </a:r>
            <a:r>
              <a:rPr lang="en-US" dirty="0">
                <a:ea typeface="+mn-lt"/>
                <a:cs typeface="+mn-lt"/>
              </a:rPr>
              <a:t> je RNA-Seq </a:t>
            </a:r>
            <a:r>
              <a:rPr lang="en-US" dirty="0" err="1">
                <a:ea typeface="+mn-lt"/>
                <a:cs typeface="+mn-lt"/>
              </a:rPr>
              <a:t>nebo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ChIP</a:t>
            </a:r>
            <a:r>
              <a:rPr lang="en-US" dirty="0">
                <a:ea typeface="+mn-lt"/>
                <a:cs typeface="+mn-lt"/>
              </a:rPr>
              <a:t>-Seq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F7744A-DCB0-38CA-DCB2-7D18C7AE5FA9}"/>
              </a:ext>
            </a:extLst>
          </p:cNvPr>
          <p:cNvGrpSpPr/>
          <p:nvPr/>
        </p:nvGrpSpPr>
        <p:grpSpPr>
          <a:xfrm>
            <a:off x="6971731" y="1956178"/>
            <a:ext cx="4753970" cy="2069909"/>
            <a:chOff x="341193" y="4537880"/>
            <a:chExt cx="4753970" cy="20699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FF921A-C169-8E2D-C2DB-E265DCDBE410}"/>
                </a:ext>
              </a:extLst>
            </p:cNvPr>
            <p:cNvSpPr/>
            <p:nvPr/>
          </p:nvSpPr>
          <p:spPr>
            <a:xfrm>
              <a:off x="341194" y="4537880"/>
              <a:ext cx="3048000" cy="2502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cs typeface="Calibri"/>
                </a:rPr>
                <a:t>Fragment DNA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0EB161-A068-093E-4DB3-3622E6DF307B}"/>
                </a:ext>
              </a:extLst>
            </p:cNvPr>
            <p:cNvSpPr/>
            <p:nvPr/>
          </p:nvSpPr>
          <p:spPr>
            <a:xfrm>
              <a:off x="341193" y="4901819"/>
              <a:ext cx="1592239" cy="25020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cs typeface="Calibri"/>
                </a:rPr>
                <a:t>Čtení</a:t>
              </a:r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C34C16-5BED-7F1D-3B1A-B0824A055D66}"/>
                </a:ext>
              </a:extLst>
            </p:cNvPr>
            <p:cNvSpPr/>
            <p:nvPr/>
          </p:nvSpPr>
          <p:spPr>
            <a:xfrm>
              <a:off x="398059" y="6368954"/>
              <a:ext cx="4697104" cy="23883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rgbClr val="000000"/>
                  </a:solidFill>
                  <a:cs typeface="Calibri"/>
                </a:rPr>
                <a:t>Genom</a:t>
              </a:r>
              <a:endParaRPr lang="en-US" dirty="0" err="1">
                <a:solidFill>
                  <a:srgbClr val="00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17F134-ADC9-3B16-E21A-A57F980F8220}"/>
                </a:ext>
              </a:extLst>
            </p:cNvPr>
            <p:cNvSpPr/>
            <p:nvPr/>
          </p:nvSpPr>
          <p:spPr>
            <a:xfrm>
              <a:off x="1069073" y="6039132"/>
              <a:ext cx="1034956" cy="25020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cs typeface="Calibri"/>
                </a:rPr>
                <a:t>Čtení</a:t>
              </a:r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47350D-E3FA-B00D-899E-F2DB57E11854}"/>
                </a:ext>
              </a:extLst>
            </p:cNvPr>
            <p:cNvSpPr/>
            <p:nvPr/>
          </p:nvSpPr>
          <p:spPr>
            <a:xfrm>
              <a:off x="2229132" y="6039131"/>
              <a:ext cx="1034956" cy="25020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cs typeface="Calibri"/>
                </a:rPr>
                <a:t>Čtení</a:t>
              </a:r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F9448A-8958-9062-5F04-7ED8E55E0E1A}"/>
                </a:ext>
              </a:extLst>
            </p:cNvPr>
            <p:cNvSpPr/>
            <p:nvPr/>
          </p:nvSpPr>
          <p:spPr>
            <a:xfrm>
              <a:off x="1592236" y="5709309"/>
              <a:ext cx="1034956" cy="25020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cs typeface="Calibri"/>
                </a:rPr>
                <a:t>Čtení</a:t>
              </a:r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EB27CE-FA20-40D6-0C13-84F82AF84B4B}"/>
                </a:ext>
              </a:extLst>
            </p:cNvPr>
            <p:cNvSpPr/>
            <p:nvPr/>
          </p:nvSpPr>
          <p:spPr>
            <a:xfrm>
              <a:off x="2752295" y="5709308"/>
              <a:ext cx="1034956" cy="25020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cs typeface="Calibri"/>
                </a:rPr>
                <a:t>Čtení</a:t>
              </a:r>
              <a:endParaRPr lang="en-US">
                <a:solidFill>
                  <a:schemeClr val="tx1"/>
                </a:solidFill>
                <a:cs typeface="Calibri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5DE24CB-03BE-C7A3-B8B8-3964CFA196A2}"/>
                </a:ext>
              </a:extLst>
            </p:cNvPr>
            <p:cNvCxnSpPr/>
            <p:nvPr/>
          </p:nvCxnSpPr>
          <p:spPr>
            <a:xfrm>
              <a:off x="441277" y="5235053"/>
              <a:ext cx="1084998" cy="618698"/>
            </a:xfrm>
            <a:prstGeom prst="straightConnector1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858794-3B1A-0BF6-272C-49894AC736F5}"/>
                </a:ext>
              </a:extLst>
            </p:cNvPr>
            <p:cNvCxnSpPr>
              <a:cxnSpLocks/>
            </p:cNvCxnSpPr>
            <p:nvPr/>
          </p:nvCxnSpPr>
          <p:spPr>
            <a:xfrm>
              <a:off x="1942530" y="5109948"/>
              <a:ext cx="607327" cy="561832"/>
            </a:xfrm>
            <a:prstGeom prst="straightConnector1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185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A78B-EC8D-61F6-5E22-DA3A9108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1" y="118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Single </a:t>
            </a:r>
            <a:r>
              <a:rPr lang="en-US" dirty="0" err="1">
                <a:cs typeface="Calibri Light"/>
              </a:rPr>
              <a:t>nebo</a:t>
            </a:r>
            <a:r>
              <a:rPr lang="en-US" dirty="0">
                <a:cs typeface="Calibri Light"/>
              </a:rPr>
              <a:t> paired- end?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672D81-41B2-BB43-6330-67663C61F8A9}"/>
              </a:ext>
            </a:extLst>
          </p:cNvPr>
          <p:cNvSpPr txBox="1">
            <a:spLocks/>
          </p:cNvSpPr>
          <p:nvPr/>
        </p:nvSpPr>
        <p:spPr>
          <a:xfrm>
            <a:off x="501555" y="1125040"/>
            <a:ext cx="6438331" cy="51588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cs typeface="Calibri"/>
              </a:rPr>
              <a:t>Paired-end </a:t>
            </a:r>
            <a:r>
              <a:rPr lang="en-US" dirty="0" err="1">
                <a:cs typeface="Calibri"/>
              </a:rPr>
              <a:t>sekvencování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Výhody</a:t>
            </a:r>
            <a:r>
              <a:rPr lang="en-US" dirty="0">
                <a:cs typeface="Calibri"/>
              </a:rPr>
              <a:t>: </a:t>
            </a:r>
          </a:p>
          <a:p>
            <a:pPr lvl="1"/>
            <a:r>
              <a:rPr lang="en-US" dirty="0" err="1">
                <a:cs typeface="Calibri"/>
              </a:rPr>
              <a:t>větší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přesnost</a:t>
            </a:r>
            <a:r>
              <a:rPr lang="en-US" dirty="0">
                <a:cs typeface="Calibri"/>
              </a:rPr>
              <a:t>, v </a:t>
            </a:r>
            <a:r>
              <a:rPr lang="en-US" dirty="0" err="1">
                <a:cs typeface="Calibri"/>
              </a:rPr>
              <a:t>jednom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běhu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dvounásobný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počet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čtení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vzorek</a:t>
            </a:r>
            <a:r>
              <a:rPr lang="en-US" dirty="0">
                <a:cs typeface="Calibri"/>
              </a:rPr>
              <a:t> (</a:t>
            </a:r>
            <a:r>
              <a:rPr lang="en-US" dirty="0" err="1">
                <a:cs typeface="Calibri"/>
              </a:rPr>
              <a:t>větší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kapacita</a:t>
            </a:r>
            <a:r>
              <a:rPr lang="en-US" dirty="0">
                <a:cs typeface="Calibri"/>
              </a:rPr>
              <a:t>) za </a:t>
            </a:r>
            <a:r>
              <a:rPr lang="en-US" dirty="0" err="1">
                <a:cs typeface="Calibri"/>
              </a:rPr>
              <a:t>méně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než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cena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dvou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sekvenačních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běhů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Nevýhody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pomalejší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dražší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relativně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dirty="0" err="1">
                <a:ea typeface="+mn-lt"/>
                <a:cs typeface="+mn-lt"/>
              </a:rPr>
              <a:t>Použití</a:t>
            </a:r>
            <a:r>
              <a:rPr lang="en-US" dirty="0">
                <a:ea typeface="+mn-lt"/>
                <a:cs typeface="+mn-lt"/>
              </a:rPr>
              <a:t>: </a:t>
            </a:r>
          </a:p>
          <a:p>
            <a:pPr lvl="1"/>
            <a:r>
              <a:rPr lang="en-US" dirty="0">
                <a:cs typeface="Calibri"/>
              </a:rPr>
              <a:t>de novo </a:t>
            </a:r>
            <a:r>
              <a:rPr lang="en-US" dirty="0" err="1">
                <a:cs typeface="Calibri"/>
              </a:rPr>
              <a:t>sestavení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genomu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 err="1">
                <a:cs typeface="Calibri"/>
              </a:rPr>
              <a:t>Analýza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strukturálních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změn</a:t>
            </a:r>
            <a:r>
              <a:rPr lang="en-US" dirty="0">
                <a:cs typeface="Calibri"/>
              </a:rPr>
              <a:t> (</a:t>
            </a:r>
            <a:r>
              <a:rPr lang="en-US" dirty="0" err="1">
                <a:cs typeface="Calibri"/>
              </a:rPr>
              <a:t>delece</a:t>
            </a:r>
            <a:r>
              <a:rPr lang="en-US" dirty="0">
                <a:cs typeface="Calibri"/>
              </a:rPr>
              <a:t>, </a:t>
            </a:r>
            <a:r>
              <a:rPr lang="en-US" dirty="0" err="1">
                <a:cs typeface="Calibri"/>
              </a:rPr>
              <a:t>inzerc</a:t>
            </a:r>
            <a:r>
              <a:rPr lang="sk-SK" dirty="0">
                <a:cs typeface="Calibri"/>
              </a:rPr>
              <a:t>e, 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inverze</a:t>
            </a:r>
            <a:r>
              <a:rPr lang="en-US" dirty="0">
                <a:cs typeface="Calibri"/>
              </a:rPr>
              <a:t>) a SNP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 err="1">
                <a:cs typeface="Calibri"/>
              </a:rPr>
              <a:t>Studium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sestřihových</a:t>
            </a:r>
            <a:r>
              <a:rPr lang="en-US" dirty="0">
                <a:cs typeface="Calibri"/>
              </a:rPr>
              <a:t> variant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 err="1">
                <a:cs typeface="Calibri"/>
              </a:rPr>
              <a:t>Epigenetické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modifikace</a:t>
            </a:r>
            <a:r>
              <a:rPr lang="en-US" dirty="0">
                <a:cs typeface="Calibri"/>
              </a:rPr>
              <a:t> (</a:t>
            </a:r>
            <a:r>
              <a:rPr lang="en-US" dirty="0" err="1">
                <a:cs typeface="Calibri"/>
              </a:rPr>
              <a:t>metylace</a:t>
            </a:r>
            <a:r>
              <a:rPr lang="en-US" dirty="0">
                <a:cs typeface="Calibri"/>
              </a:rPr>
              <a:t>)</a:t>
            </a:r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FF921A-C169-8E2D-C2DB-E265DCDBE410}"/>
              </a:ext>
            </a:extLst>
          </p:cNvPr>
          <p:cNvSpPr/>
          <p:nvPr/>
        </p:nvSpPr>
        <p:spPr>
          <a:xfrm>
            <a:off x="6960358" y="2217761"/>
            <a:ext cx="3048000" cy="250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Fragment DNA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0EB161-A068-093E-4DB3-3622E6DF307B}"/>
              </a:ext>
            </a:extLst>
          </p:cNvPr>
          <p:cNvSpPr/>
          <p:nvPr/>
        </p:nvSpPr>
        <p:spPr>
          <a:xfrm>
            <a:off x="6960357" y="2581700"/>
            <a:ext cx="1592239" cy="25020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cs typeface="Calibri"/>
              </a:rPr>
              <a:t>Čtení</a:t>
            </a:r>
            <a:r>
              <a:rPr lang="en-US" dirty="0">
                <a:solidFill>
                  <a:schemeClr val="tx1"/>
                </a:solidFill>
                <a:cs typeface="Calibri"/>
              </a:rPr>
              <a:t> R1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C34C16-5BED-7F1D-3B1A-B0824A055D66}"/>
              </a:ext>
            </a:extLst>
          </p:cNvPr>
          <p:cNvSpPr/>
          <p:nvPr/>
        </p:nvSpPr>
        <p:spPr>
          <a:xfrm>
            <a:off x="7017223" y="4048835"/>
            <a:ext cx="4697104" cy="2388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  <a:cs typeface="Calibri"/>
              </a:rPr>
              <a:t>Genom</a:t>
            </a:r>
            <a:endParaRPr lang="en-US" dirty="0" err="1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DE24CB-03BE-C7A3-B8B8-3964CFA196A2}"/>
              </a:ext>
            </a:extLst>
          </p:cNvPr>
          <p:cNvCxnSpPr/>
          <p:nvPr/>
        </p:nvCxnSpPr>
        <p:spPr>
          <a:xfrm>
            <a:off x="7060441" y="2914934"/>
            <a:ext cx="1084998" cy="618698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858794-3B1A-0BF6-272C-49894AC736F5}"/>
              </a:ext>
            </a:extLst>
          </p:cNvPr>
          <p:cNvCxnSpPr>
            <a:cxnSpLocks/>
          </p:cNvCxnSpPr>
          <p:nvPr/>
        </p:nvCxnSpPr>
        <p:spPr>
          <a:xfrm>
            <a:off x="8573067" y="2778456"/>
            <a:ext cx="357119" cy="584578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B1A56F5-FB14-0083-CC4A-DC2FA5EAA04C}"/>
              </a:ext>
            </a:extLst>
          </p:cNvPr>
          <p:cNvSpPr/>
          <p:nvPr/>
        </p:nvSpPr>
        <p:spPr>
          <a:xfrm>
            <a:off x="8484356" y="1831073"/>
            <a:ext cx="1592239" cy="250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cs typeface="Calibri"/>
              </a:rPr>
              <a:t>Čtení</a:t>
            </a:r>
            <a:r>
              <a:rPr lang="en-US" dirty="0">
                <a:solidFill>
                  <a:schemeClr val="bg1"/>
                </a:solidFill>
                <a:cs typeface="Calibri"/>
              </a:rPr>
              <a:t> R2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E02B1F-5B7B-27F9-BB39-436A6EDD9E5A}"/>
              </a:ext>
            </a:extLst>
          </p:cNvPr>
          <p:cNvCxnSpPr>
            <a:cxnSpLocks/>
          </p:cNvCxnSpPr>
          <p:nvPr/>
        </p:nvCxnSpPr>
        <p:spPr>
          <a:xfrm>
            <a:off x="8504828" y="2073321"/>
            <a:ext cx="789297" cy="1426190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D4ADB0-F5EA-CE35-0297-3DFE44B94F6C}"/>
              </a:ext>
            </a:extLst>
          </p:cNvPr>
          <p:cNvCxnSpPr>
            <a:cxnSpLocks/>
          </p:cNvCxnSpPr>
          <p:nvPr/>
        </p:nvCxnSpPr>
        <p:spPr>
          <a:xfrm flipH="1">
            <a:off x="10056126" y="2027829"/>
            <a:ext cx="6822" cy="1403444"/>
          </a:xfrm>
          <a:prstGeom prst="straightConnector1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230642-23C0-8DC5-315D-6BB3D6163463}"/>
              </a:ext>
            </a:extLst>
          </p:cNvPr>
          <p:cNvGrpSpPr/>
          <p:nvPr/>
        </p:nvGrpSpPr>
        <p:grpSpPr>
          <a:xfrm>
            <a:off x="8211400" y="3434682"/>
            <a:ext cx="1865195" cy="250208"/>
            <a:chOff x="8211400" y="3434682"/>
            <a:chExt cx="1865195" cy="2502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F9448A-8958-9062-5F04-7ED8E55E0E1A}"/>
                </a:ext>
              </a:extLst>
            </p:cNvPr>
            <p:cNvSpPr/>
            <p:nvPr/>
          </p:nvSpPr>
          <p:spPr>
            <a:xfrm>
              <a:off x="8211400" y="3434682"/>
              <a:ext cx="796121" cy="25020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cs typeface="Calibri"/>
                </a:rPr>
                <a:t>Čtení</a:t>
              </a:r>
              <a:r>
                <a:rPr lang="en-US" sz="1400" dirty="0">
                  <a:solidFill>
                    <a:schemeClr val="tx1"/>
                  </a:solidFill>
                  <a:cs typeface="Calibri"/>
                </a:rPr>
                <a:t> R1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3178E5-6652-56F3-F449-4D2E73E4C15E}"/>
                </a:ext>
              </a:extLst>
            </p:cNvPr>
            <p:cNvSpPr/>
            <p:nvPr/>
          </p:nvSpPr>
          <p:spPr>
            <a:xfrm>
              <a:off x="9280474" y="3434682"/>
              <a:ext cx="796121" cy="2502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cs typeface="Calibri"/>
                </a:rPr>
                <a:t>Čtení</a:t>
              </a: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 R2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202ABE-3A36-D491-3640-41509DD703EA}"/>
                </a:ext>
              </a:extLst>
            </p:cNvPr>
            <p:cNvCxnSpPr/>
            <p:nvPr/>
          </p:nvCxnSpPr>
          <p:spPr>
            <a:xfrm>
              <a:off x="9016620" y="3574575"/>
              <a:ext cx="254759" cy="4550"/>
            </a:xfrm>
            <a:prstGeom prst="straightConnector1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42741E-3550-AB25-A214-28B619ED5039}"/>
              </a:ext>
            </a:extLst>
          </p:cNvPr>
          <p:cNvGrpSpPr/>
          <p:nvPr/>
        </p:nvGrpSpPr>
        <p:grpSpPr>
          <a:xfrm>
            <a:off x="7597250" y="3798622"/>
            <a:ext cx="1865195" cy="250208"/>
            <a:chOff x="8211400" y="3434682"/>
            <a:chExt cx="1865195" cy="25020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D9F888-EAD5-8AE5-DAEC-2E70869E788B}"/>
                </a:ext>
              </a:extLst>
            </p:cNvPr>
            <p:cNvSpPr/>
            <p:nvPr/>
          </p:nvSpPr>
          <p:spPr>
            <a:xfrm>
              <a:off x="8211400" y="3434682"/>
              <a:ext cx="796121" cy="25020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cs typeface="Calibri"/>
                </a:rPr>
                <a:t>Čtení</a:t>
              </a:r>
              <a:r>
                <a:rPr lang="en-US" sz="1400" dirty="0">
                  <a:solidFill>
                    <a:schemeClr val="tx1"/>
                  </a:solidFill>
                  <a:cs typeface="Calibri"/>
                </a:rPr>
                <a:t> R1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BD189F6-FB34-C9BB-A335-AE5D1DA3EC21}"/>
                </a:ext>
              </a:extLst>
            </p:cNvPr>
            <p:cNvSpPr/>
            <p:nvPr/>
          </p:nvSpPr>
          <p:spPr>
            <a:xfrm>
              <a:off x="9280474" y="3434682"/>
              <a:ext cx="796121" cy="2502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cs typeface="Calibri"/>
                </a:rPr>
                <a:t>Čtení</a:t>
              </a: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 R2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67CCB5-3ED6-13ED-6BAB-C5F56A88A0CB}"/>
                </a:ext>
              </a:extLst>
            </p:cNvPr>
            <p:cNvCxnSpPr>
              <a:cxnSpLocks/>
            </p:cNvCxnSpPr>
            <p:nvPr/>
          </p:nvCxnSpPr>
          <p:spPr>
            <a:xfrm>
              <a:off x="9016620" y="3574575"/>
              <a:ext cx="254759" cy="4550"/>
            </a:xfrm>
            <a:prstGeom prst="straightConnector1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416E56C-EB2C-CEAE-40F3-DFD6A8F2F206}"/>
              </a:ext>
            </a:extLst>
          </p:cNvPr>
          <p:cNvGrpSpPr/>
          <p:nvPr/>
        </p:nvGrpSpPr>
        <p:grpSpPr>
          <a:xfrm>
            <a:off x="9689906" y="3798621"/>
            <a:ext cx="1865195" cy="250208"/>
            <a:chOff x="8211400" y="3434682"/>
            <a:chExt cx="1865195" cy="25020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029AB5C-DE6D-01BA-993E-05B3CAD44FB4}"/>
                </a:ext>
              </a:extLst>
            </p:cNvPr>
            <p:cNvSpPr/>
            <p:nvPr/>
          </p:nvSpPr>
          <p:spPr>
            <a:xfrm>
              <a:off x="8211400" y="3434682"/>
              <a:ext cx="796121" cy="250208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  <a:cs typeface="Calibri"/>
                </a:rPr>
                <a:t>Čtení</a:t>
              </a:r>
              <a:r>
                <a:rPr lang="en-US" sz="1400" dirty="0">
                  <a:solidFill>
                    <a:schemeClr val="tx1"/>
                  </a:solidFill>
                  <a:cs typeface="Calibri"/>
                </a:rPr>
                <a:t> R1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F2C04E6-6B25-2D7C-2D68-10F6865E894E}"/>
                </a:ext>
              </a:extLst>
            </p:cNvPr>
            <p:cNvSpPr/>
            <p:nvPr/>
          </p:nvSpPr>
          <p:spPr>
            <a:xfrm>
              <a:off x="9280474" y="3434682"/>
              <a:ext cx="796121" cy="2502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cs typeface="Calibri"/>
                </a:rPr>
                <a:t>Čtení</a:t>
              </a:r>
              <a:r>
                <a:rPr lang="en-US" sz="1400" dirty="0">
                  <a:solidFill>
                    <a:schemeClr val="bg1"/>
                  </a:solidFill>
                  <a:cs typeface="Calibri"/>
                </a:rPr>
                <a:t> R2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50D0DAC-F62C-37BE-5D71-D2BBB1821973}"/>
                </a:ext>
              </a:extLst>
            </p:cNvPr>
            <p:cNvCxnSpPr>
              <a:cxnSpLocks/>
            </p:cNvCxnSpPr>
            <p:nvPr/>
          </p:nvCxnSpPr>
          <p:spPr>
            <a:xfrm>
              <a:off x="9016620" y="3574575"/>
              <a:ext cx="254759" cy="4550"/>
            </a:xfrm>
            <a:prstGeom prst="straightConnector1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669F79-F10E-4F41-3F3C-EAB711A3A707}"/>
              </a:ext>
            </a:extLst>
          </p:cNvPr>
          <p:cNvCxnSpPr/>
          <p:nvPr/>
        </p:nvCxnSpPr>
        <p:spPr>
          <a:xfrm>
            <a:off x="6964481" y="2534644"/>
            <a:ext cx="914400" cy="4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BAA5CA-540A-4D29-C5FD-000085AA11F6}"/>
              </a:ext>
            </a:extLst>
          </p:cNvPr>
          <p:cNvCxnSpPr>
            <a:cxnSpLocks/>
          </p:cNvCxnSpPr>
          <p:nvPr/>
        </p:nvCxnSpPr>
        <p:spPr>
          <a:xfrm flipH="1">
            <a:off x="9050314" y="2136583"/>
            <a:ext cx="962167" cy="4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5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1152B8-948D-F241-9059-398B3B6E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6100" dirty="0" err="1"/>
              <a:t>Sekvenování</a:t>
            </a:r>
            <a:r>
              <a:rPr lang="sk-SK" sz="6100" dirty="0"/>
              <a:t> </a:t>
            </a:r>
            <a:r>
              <a:rPr lang="en-US" sz="6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technologií</a:t>
            </a:r>
            <a:r>
              <a:rPr lang="en-US" sz="6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Illumina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742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D010-4A79-F736-1068-200F829E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Délka </a:t>
            </a:r>
            <a:r>
              <a:rPr lang="en-US" dirty="0" err="1">
                <a:cs typeface="Calibri Light"/>
              </a:rPr>
              <a:t>čtení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B2987-60FE-7C2B-D479-90E55246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684111"/>
            <a:ext cx="69906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ea typeface="+mn-lt"/>
                <a:cs typeface="+mn-lt"/>
              </a:rPr>
              <a:t>Delší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délky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čtení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poskytují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přesnější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informace</a:t>
            </a:r>
            <a:r>
              <a:rPr lang="en-US" sz="2400" dirty="0">
                <a:ea typeface="+mn-lt"/>
                <a:cs typeface="+mn-lt"/>
              </a:rPr>
              <a:t> o </a:t>
            </a:r>
            <a:r>
              <a:rPr lang="en-US" sz="2400" dirty="0" err="1">
                <a:ea typeface="+mn-lt"/>
                <a:cs typeface="+mn-lt"/>
              </a:rPr>
              <a:t>relativních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pozicích</a:t>
            </a:r>
            <a:r>
              <a:rPr lang="en-US" sz="2400" dirty="0">
                <a:ea typeface="+mn-lt"/>
                <a:cs typeface="+mn-lt"/>
              </a:rPr>
              <a:t> </a:t>
            </a:r>
            <a:r>
              <a:rPr lang="en-US" sz="2400" dirty="0" err="1">
                <a:ea typeface="+mn-lt"/>
                <a:cs typeface="+mn-lt"/>
              </a:rPr>
              <a:t>bazí</a:t>
            </a:r>
            <a:r>
              <a:rPr lang="en-US" sz="2400" dirty="0">
                <a:ea typeface="+mn-lt"/>
                <a:cs typeface="+mn-lt"/>
              </a:rPr>
              <a:t> v </a:t>
            </a:r>
            <a:r>
              <a:rPr lang="en-US" sz="2400" dirty="0" err="1">
                <a:ea typeface="+mn-lt"/>
                <a:cs typeface="+mn-lt"/>
              </a:rPr>
              <a:t>genomu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jsou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dražší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než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kratší</a:t>
            </a:r>
            <a:r>
              <a:rPr lang="en-US" sz="2400" dirty="0">
                <a:ea typeface="+mn-lt"/>
                <a:cs typeface="+mn-lt"/>
              </a:rPr>
              <a:t>. </a:t>
            </a:r>
          </a:p>
          <a:p>
            <a:r>
              <a:rPr lang="en-US" sz="2400" dirty="0">
                <a:ea typeface="+mn-lt"/>
                <a:cs typeface="+mn-lt"/>
              </a:rPr>
              <a:t>50-75 </a:t>
            </a:r>
            <a:r>
              <a:rPr lang="en-US" sz="2400" dirty="0" err="1">
                <a:ea typeface="+mn-lt"/>
                <a:cs typeface="+mn-lt"/>
              </a:rPr>
              <a:t>cyklů</a:t>
            </a:r>
            <a:r>
              <a:rPr lang="en-US" sz="2400" dirty="0">
                <a:ea typeface="+mn-lt"/>
                <a:cs typeface="+mn-lt"/>
              </a:rPr>
              <a:t> je </a:t>
            </a:r>
            <a:r>
              <a:rPr lang="en-US" sz="2400" dirty="0" err="1">
                <a:ea typeface="+mn-lt"/>
                <a:cs typeface="+mn-lt"/>
              </a:rPr>
              <a:t>typicky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dostačujících</a:t>
            </a:r>
            <a:r>
              <a:rPr lang="en-US" sz="2400" dirty="0">
                <a:ea typeface="+mn-lt"/>
                <a:cs typeface="+mn-lt"/>
              </a:rPr>
              <a:t> pro </a:t>
            </a:r>
            <a:r>
              <a:rPr lang="en-US" sz="2400" dirty="0" err="1">
                <a:ea typeface="+mn-lt"/>
                <a:cs typeface="+mn-lt"/>
              </a:rPr>
              <a:t>jednoduché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mapování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čtení</a:t>
            </a:r>
            <a:r>
              <a:rPr lang="en-US" sz="2400" dirty="0">
                <a:ea typeface="+mn-lt"/>
                <a:cs typeface="+mn-lt"/>
              </a:rPr>
              <a:t> do </a:t>
            </a:r>
            <a:r>
              <a:rPr lang="en-US" sz="2400" dirty="0" err="1">
                <a:ea typeface="+mn-lt"/>
                <a:cs typeface="+mn-lt"/>
              </a:rPr>
              <a:t>referenčního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genomu</a:t>
            </a:r>
            <a:r>
              <a:rPr lang="en-US" sz="2400" dirty="0">
                <a:ea typeface="+mn-lt"/>
                <a:cs typeface="+mn-lt"/>
              </a:rPr>
              <a:t> a </a:t>
            </a:r>
            <a:r>
              <a:rPr lang="en-US" sz="2400" dirty="0" err="1">
                <a:ea typeface="+mn-lt"/>
                <a:cs typeface="+mn-lt"/>
              </a:rPr>
              <a:t>experimenty</a:t>
            </a:r>
            <a:r>
              <a:rPr lang="en-US" sz="2400" dirty="0">
                <a:ea typeface="+mn-lt"/>
                <a:cs typeface="+mn-lt"/>
              </a:rPr>
              <a:t> s </a:t>
            </a:r>
            <a:r>
              <a:rPr lang="en-US" sz="2400" dirty="0" err="1">
                <a:ea typeface="+mn-lt"/>
                <a:cs typeface="+mn-lt"/>
              </a:rPr>
              <a:t>kvantifikující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třeba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genovou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expresi</a:t>
            </a:r>
            <a:r>
              <a:rPr lang="en-US" sz="2400" dirty="0">
                <a:ea typeface="+mn-lt"/>
                <a:cs typeface="+mn-lt"/>
              </a:rPr>
              <a:t> (RNA-Seq)</a:t>
            </a:r>
          </a:p>
          <a:p>
            <a:r>
              <a:rPr lang="en-US" sz="2400" dirty="0" err="1">
                <a:ea typeface="+mn-lt"/>
                <a:cs typeface="+mn-lt"/>
              </a:rPr>
              <a:t>Délky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čtení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větší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nebo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rovné</a:t>
            </a:r>
            <a:r>
              <a:rPr lang="en-US" sz="2400" dirty="0">
                <a:ea typeface="+mn-lt"/>
                <a:cs typeface="+mn-lt"/>
              </a:rPr>
              <a:t> 100 se </a:t>
            </a:r>
            <a:r>
              <a:rPr lang="en-US" sz="2400" dirty="0" err="1">
                <a:ea typeface="+mn-lt"/>
                <a:cs typeface="+mn-lt"/>
              </a:rPr>
              <a:t>typicky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volí</a:t>
            </a:r>
            <a:r>
              <a:rPr lang="en-US" sz="2400" dirty="0">
                <a:ea typeface="+mn-lt"/>
                <a:cs typeface="+mn-lt"/>
              </a:rPr>
              <a:t> pro </a:t>
            </a:r>
            <a:r>
              <a:rPr lang="en-US" sz="2400" dirty="0" err="1">
                <a:ea typeface="+mn-lt"/>
                <a:cs typeface="+mn-lt"/>
              </a:rPr>
              <a:t>studie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genomu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nebo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transkriptomu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které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vyžadují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větší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přesnost</a:t>
            </a:r>
            <a:endParaRPr lang="en-US" sz="2400" dirty="0" err="1">
              <a:ea typeface="+mn-lt"/>
              <a:cs typeface="+mn-lt"/>
            </a:endParaRPr>
          </a:p>
          <a:p>
            <a:r>
              <a:rPr lang="en-US" sz="2400" b="1" dirty="0" err="1">
                <a:cs typeface="Calibri"/>
              </a:rPr>
              <a:t>Přesná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délka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záleží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na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délce</a:t>
            </a:r>
            <a:r>
              <a:rPr lang="en-US" sz="2400" b="1" dirty="0">
                <a:cs typeface="Calibri"/>
              </a:rPr>
              <a:t> </a:t>
            </a:r>
            <a:r>
              <a:rPr lang="en-US" sz="2400" b="1" dirty="0" err="1">
                <a:cs typeface="Calibri"/>
              </a:rPr>
              <a:t>insertů</a:t>
            </a:r>
            <a:r>
              <a:rPr lang="en-US" sz="2400" b="1" dirty="0">
                <a:cs typeface="Calibri"/>
              </a:rPr>
              <a:t>!!!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50D312-AC72-BCE4-1BC8-8C18958DBB8D}"/>
              </a:ext>
            </a:extLst>
          </p:cNvPr>
          <p:cNvSpPr/>
          <p:nvPr/>
        </p:nvSpPr>
        <p:spPr>
          <a:xfrm>
            <a:off x="7950695" y="2353001"/>
            <a:ext cx="3048000" cy="250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Fragment DNA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5ABC2A-F231-1BA4-635A-601D738A9865}"/>
              </a:ext>
            </a:extLst>
          </p:cNvPr>
          <p:cNvSpPr/>
          <p:nvPr/>
        </p:nvSpPr>
        <p:spPr>
          <a:xfrm>
            <a:off x="7950694" y="2691540"/>
            <a:ext cx="1173139" cy="25020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cs typeface="Calibri"/>
              </a:rPr>
              <a:t>Read R1</a:t>
            </a:r>
            <a:endParaRPr lang="en-US" sz="18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61273B1-811E-5C8F-58F3-E86A6BD7CFFC}"/>
              </a:ext>
            </a:extLst>
          </p:cNvPr>
          <p:cNvSpPr/>
          <p:nvPr/>
        </p:nvSpPr>
        <p:spPr>
          <a:xfrm>
            <a:off x="9855693" y="1991713"/>
            <a:ext cx="1211239" cy="2248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cs typeface="Calibri"/>
              </a:rPr>
              <a:t>Read R2</a:t>
            </a:r>
            <a:endParaRPr lang="en-US" sz="18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7" name="Straight Arrow Connector 4">
            <a:extLst>
              <a:ext uri="{FF2B5EF4-FFF2-40B4-BE49-F238E27FC236}">
                <a16:creationId xmlns:a16="http://schemas.microsoft.com/office/drawing/2014/main" id="{251AD043-816A-1D57-697B-0128F3B8F8EB}"/>
              </a:ext>
            </a:extLst>
          </p:cNvPr>
          <p:cNvCxnSpPr/>
          <p:nvPr/>
        </p:nvCxnSpPr>
        <p:spPr>
          <a:xfrm>
            <a:off x="7954818" y="2669884"/>
            <a:ext cx="914400" cy="4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371658A9-E79A-BA99-1C3B-46C2D4F4C098}"/>
              </a:ext>
            </a:extLst>
          </p:cNvPr>
          <p:cNvCxnSpPr>
            <a:cxnSpLocks/>
          </p:cNvCxnSpPr>
          <p:nvPr/>
        </p:nvCxnSpPr>
        <p:spPr>
          <a:xfrm flipH="1">
            <a:off x="10040651" y="2271823"/>
            <a:ext cx="962167" cy="4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DF508874-977B-0C17-AF39-78F199740488}"/>
              </a:ext>
            </a:extLst>
          </p:cNvPr>
          <p:cNvSpPr/>
          <p:nvPr/>
        </p:nvSpPr>
        <p:spPr>
          <a:xfrm>
            <a:off x="8090395" y="4423101"/>
            <a:ext cx="3048000" cy="250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Fragment DNA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096181C-1D59-1C17-9F02-11B3C6408788}"/>
              </a:ext>
            </a:extLst>
          </p:cNvPr>
          <p:cNvSpPr/>
          <p:nvPr/>
        </p:nvSpPr>
        <p:spPr>
          <a:xfrm>
            <a:off x="8090394" y="4761640"/>
            <a:ext cx="1820839" cy="25020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Read R1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10F6963-4801-C193-2005-A0222D185550}"/>
              </a:ext>
            </a:extLst>
          </p:cNvPr>
          <p:cNvSpPr/>
          <p:nvPr/>
        </p:nvSpPr>
        <p:spPr>
          <a:xfrm>
            <a:off x="9385793" y="4036413"/>
            <a:ext cx="1820839" cy="250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cs typeface="Calibri"/>
              </a:rPr>
              <a:t>Read R2</a:t>
            </a:r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BF8CA508-93AA-ADD9-688F-FDCCF6F70197}"/>
              </a:ext>
            </a:extLst>
          </p:cNvPr>
          <p:cNvCxnSpPr>
            <a:cxnSpLocks/>
          </p:cNvCxnSpPr>
          <p:nvPr/>
        </p:nvCxnSpPr>
        <p:spPr>
          <a:xfrm>
            <a:off x="8094518" y="4739984"/>
            <a:ext cx="914400" cy="4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36E86260-C29E-961A-60A5-70298B9D9047}"/>
              </a:ext>
            </a:extLst>
          </p:cNvPr>
          <p:cNvCxnSpPr>
            <a:cxnSpLocks/>
          </p:cNvCxnSpPr>
          <p:nvPr/>
        </p:nvCxnSpPr>
        <p:spPr>
          <a:xfrm flipH="1">
            <a:off x="10180351" y="4341923"/>
            <a:ext cx="962167" cy="4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48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4D010-4A79-F736-1068-200F829E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Délka čtení a cílové fragmenty!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B2987-60FE-7C2B-D479-90E55246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69" y="1325781"/>
            <a:ext cx="4487355" cy="43939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cs typeface="Calibri"/>
              </a:rPr>
              <a:t>Délka </a:t>
            </a:r>
            <a:r>
              <a:rPr lang="en-US" sz="2000" dirty="0" err="1">
                <a:cs typeface="Calibri"/>
              </a:rPr>
              <a:t>fragmentů</a:t>
            </a:r>
            <a:r>
              <a:rPr lang="en-US" sz="2000" dirty="0">
                <a:cs typeface="Calibri"/>
              </a:rPr>
              <a:t> by </a:t>
            </a:r>
            <a:r>
              <a:rPr lang="en-US" sz="2000" dirty="0" err="1">
                <a:cs typeface="Calibri"/>
              </a:rPr>
              <a:t>měla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zhruba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odpovídat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délce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čtení</a:t>
            </a:r>
            <a:r>
              <a:rPr lang="en-US" sz="2000" dirty="0">
                <a:cs typeface="Calibri"/>
              </a:rPr>
              <a:t> (v </a:t>
            </a:r>
            <a:r>
              <a:rPr lang="en-US" sz="2000" dirty="0" err="1">
                <a:cs typeface="Calibri"/>
              </a:rPr>
              <a:t>případě</a:t>
            </a:r>
            <a:r>
              <a:rPr lang="en-US" sz="2000" dirty="0">
                <a:cs typeface="Calibri"/>
              </a:rPr>
              <a:t> paired-end </a:t>
            </a:r>
            <a:r>
              <a:rPr lang="en-US" sz="2000" dirty="0" err="1">
                <a:cs typeface="Calibri"/>
              </a:rPr>
              <a:t>readů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jejich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součtu</a:t>
            </a:r>
            <a:r>
              <a:rPr lang="en-US" sz="2000" dirty="0">
                <a:cs typeface="Calibri"/>
              </a:rPr>
              <a:t>)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ea typeface="+mn-lt"/>
                <a:cs typeface="+mn-lt"/>
              </a:rPr>
              <a:t>Uniformita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velikostí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fragmentů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zásadní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protože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délka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čtení</a:t>
            </a:r>
            <a:r>
              <a:rPr lang="en-US" sz="2000" dirty="0">
                <a:ea typeface="+mn-lt"/>
                <a:cs typeface="+mn-lt"/>
              </a:rPr>
              <a:t> je </a:t>
            </a:r>
            <a:r>
              <a:rPr lang="en-US" sz="2000" dirty="0" err="1">
                <a:ea typeface="+mn-lt"/>
                <a:cs typeface="+mn-lt"/>
              </a:rPr>
              <a:t>omezená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b="1" dirty="0" err="1">
                <a:ea typeface="+mn-lt"/>
                <a:cs typeface="+mn-lt"/>
              </a:rPr>
              <a:t>Podstatně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delší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inzerty</a:t>
            </a:r>
            <a:r>
              <a:rPr lang="en-US" sz="2000" b="1" dirty="0">
                <a:ea typeface="+mn-lt"/>
                <a:cs typeface="+mn-lt"/>
              </a:rPr>
              <a:t> DNA </a:t>
            </a:r>
            <a:r>
              <a:rPr lang="en-US" sz="2000" dirty="0">
                <a:ea typeface="+mn-lt"/>
                <a:cs typeface="+mn-lt"/>
              </a:rPr>
              <a:t>=&gt; </a:t>
            </a:r>
            <a:r>
              <a:rPr lang="en-US" sz="2000" dirty="0" err="1">
                <a:ea typeface="+mn-lt"/>
                <a:cs typeface="+mn-lt"/>
              </a:rPr>
              <a:t>některé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části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inzertů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zůstanou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nesekvenované</a:t>
            </a:r>
            <a:r>
              <a:rPr lang="en-US" sz="2000" dirty="0">
                <a:ea typeface="+mn-lt"/>
                <a:cs typeface="+mn-lt"/>
              </a:rPr>
              <a:t>. </a:t>
            </a:r>
          </a:p>
          <a:p>
            <a:r>
              <a:rPr lang="en-US" sz="2000" b="1" dirty="0" err="1">
                <a:ea typeface="+mn-lt"/>
                <a:cs typeface="+mn-lt"/>
              </a:rPr>
              <a:t>Kratší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než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doporučené</a:t>
            </a:r>
            <a:r>
              <a:rPr lang="en-US" sz="2000" dirty="0">
                <a:ea typeface="+mn-lt"/>
                <a:cs typeface="+mn-lt"/>
              </a:rPr>
              <a:t> =&gt; </a:t>
            </a:r>
            <a:r>
              <a:rPr lang="en-US" sz="2000" b="1" dirty="0" err="1">
                <a:ea typeface="+mn-lt"/>
                <a:cs typeface="+mn-lt"/>
              </a:rPr>
              <a:t>neoptimální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využití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sekvenačních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činidel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zdrojů</a:t>
            </a:r>
            <a:r>
              <a:rPr lang="en-US" sz="2000" dirty="0">
                <a:ea typeface="+mn-lt"/>
                <a:cs typeface="+mn-lt"/>
              </a:rPr>
              <a:t>. </a:t>
            </a:r>
          </a:p>
          <a:p>
            <a:r>
              <a:rPr lang="en-US" sz="2000" dirty="0" err="1">
                <a:ea typeface="+mn-lt"/>
                <a:cs typeface="+mn-lt"/>
              </a:rPr>
              <a:t>Kombinace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krátkých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dlouhých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insertů</a:t>
            </a:r>
            <a:r>
              <a:rPr lang="en-US" sz="2000" dirty="0">
                <a:ea typeface="+mn-lt"/>
                <a:cs typeface="+mn-lt"/>
              </a:rPr>
              <a:t> =&gt; </a:t>
            </a:r>
            <a:r>
              <a:rPr lang="en-US" sz="2000" b="1" dirty="0" err="1">
                <a:ea typeface="+mn-lt"/>
                <a:cs typeface="+mn-lt"/>
              </a:rPr>
              <a:t>snižuje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efektivitu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sekvenování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představuje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problémy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při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analýze</a:t>
            </a:r>
            <a:r>
              <a:rPr lang="en-US" sz="2000" dirty="0">
                <a:ea typeface="+mn-lt"/>
                <a:cs typeface="+mn-lt"/>
              </a:rPr>
              <a:t> dat.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2000" dirty="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6C803213-1CC1-4AEF-4FB4-97711673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1798753"/>
            <a:ext cx="6253212" cy="433034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40CC87-B50B-31AD-01DD-F670423DC470}"/>
              </a:ext>
            </a:extLst>
          </p:cNvPr>
          <p:cNvSpPr txBox="1"/>
          <p:nvPr/>
        </p:nvSpPr>
        <p:spPr>
          <a:xfrm>
            <a:off x="3048000" y="6172200"/>
            <a:ext cx="9220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3"/>
              </a:rPr>
              <a:t>Preparation of DNA Sequencing Libraries for Illumina Systems—6 Key Steps in the Workflow | Thermo Fisher Scientific - CZ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45629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4D010-4A79-F736-1068-200F829E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Délka čtení a cílové fragmenty!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B2987-60FE-7C2B-D479-90E55246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Délka </a:t>
            </a:r>
            <a:r>
              <a:rPr lang="en-US" sz="2400" kern="1200" dirty="0" err="1">
                <a:latin typeface="+mn-lt"/>
                <a:ea typeface="+mn-ea"/>
                <a:cs typeface="+mn-cs"/>
              </a:rPr>
              <a:t>čtení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je </a:t>
            </a:r>
            <a:r>
              <a:rPr lang="en-US" sz="2400" dirty="0" err="1"/>
              <a:t>omezena</a:t>
            </a:r>
            <a:r>
              <a:rPr lang="en-US" sz="2400" dirty="0"/>
              <a:t> </a:t>
            </a:r>
            <a:r>
              <a:rPr lang="en-US" sz="2400" dirty="0" err="1"/>
              <a:t>sekvenační</a:t>
            </a:r>
            <a:r>
              <a:rPr lang="en-US" sz="2400" dirty="0"/>
              <a:t> </a:t>
            </a:r>
            <a:r>
              <a:rPr lang="en-US" sz="2400" dirty="0" err="1"/>
              <a:t>platformou</a:t>
            </a:r>
            <a:r>
              <a:rPr lang="en-US" sz="2400" dirty="0"/>
              <a:t> a </a:t>
            </a:r>
            <a:r>
              <a:rPr lang="en-US" sz="2400" dirty="0" err="1"/>
              <a:t>reagenčním</a:t>
            </a:r>
            <a:r>
              <a:rPr lang="en-US" sz="2400" dirty="0"/>
              <a:t> </a:t>
            </a:r>
            <a:r>
              <a:rPr lang="en-US" sz="2400" dirty="0" err="1"/>
              <a:t>kitem</a:t>
            </a:r>
            <a:endParaRPr lang="en-US" sz="2400" kern="1200" dirty="0" err="1">
              <a:latin typeface="+mn-lt"/>
              <a:cs typeface="Calibri"/>
            </a:endParaRP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54003D02-3A6D-2896-A0E1-BB743BB4B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5" y="1972658"/>
            <a:ext cx="7859727" cy="4440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40E66E-C54D-4C74-4451-01EBB2133A98}"/>
              </a:ext>
            </a:extLst>
          </p:cNvPr>
          <p:cNvSpPr txBox="1"/>
          <p:nvPr/>
        </p:nvSpPr>
        <p:spPr>
          <a:xfrm>
            <a:off x="914401" y="6411686"/>
            <a:ext cx="6640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How many cycles of SBS chemistry are in my kit? (illumina.com)</a:t>
            </a:r>
            <a:endParaRPr lang="en-US"/>
          </a:p>
        </p:txBody>
      </p:sp>
      <p:pic>
        <p:nvPicPr>
          <p:cNvPr id="8" name="Picture 9" descr="Table&#10;&#10;Description automatically generated">
            <a:extLst>
              <a:ext uri="{FF2B5EF4-FFF2-40B4-BE49-F238E27FC236}">
                <a16:creationId xmlns:a16="http://schemas.microsoft.com/office/drawing/2014/main" id="{8CDEDA72-04BD-0EA6-D837-21DDB8764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915" y="2049402"/>
            <a:ext cx="3777342" cy="39566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2A277F-D589-F786-8638-83D6C5B99E8E}"/>
              </a:ext>
            </a:extLst>
          </p:cNvPr>
          <p:cNvSpPr txBox="1"/>
          <p:nvPr/>
        </p:nvSpPr>
        <p:spPr>
          <a:xfrm>
            <a:off x="8371114" y="6117771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hlinkClick r:id="rId5"/>
              </a:rPr>
              <a:t>Maximum read length for Illumina sequencing platforms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84901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8E7-9337-B4DF-1200-86AF0590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Užitečné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zdroje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12175-542D-D15F-7E0F-8653380C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 err="1">
                <a:cs typeface="Calibri"/>
              </a:rPr>
              <a:t>Praktické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laboratorní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tipy</a:t>
            </a:r>
            <a:r>
              <a:rPr lang="en-US" dirty="0">
                <a:cs typeface="Calibri"/>
              </a:rPr>
              <a:t> pro </a:t>
            </a:r>
            <a:r>
              <a:rPr lang="en-US" dirty="0" err="1">
                <a:cs typeface="Calibri"/>
              </a:rPr>
              <a:t>knihovny</a:t>
            </a:r>
            <a:r>
              <a:rPr lang="en-US" dirty="0">
                <a:cs typeface="Calibri"/>
              </a:rPr>
              <a:t>: </a:t>
            </a:r>
          </a:p>
          <a:p>
            <a:pPr lvl="1"/>
            <a:r>
              <a:rPr lang="en-US" dirty="0">
                <a:ea typeface="+mn-lt"/>
                <a:cs typeface="+mn-lt"/>
                <a:hlinkClick r:id="rId2"/>
              </a:rPr>
              <a:t>Preparation of DNA Sequencing Libraries for Illumina Systems—6 Key Steps in the Workflow | Thermo Fisher Scientific - CZ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Praktické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tipy</a:t>
            </a:r>
            <a:r>
              <a:rPr lang="en-US" dirty="0">
                <a:ea typeface="+mn-lt"/>
                <a:cs typeface="+mn-lt"/>
              </a:rPr>
              <a:t> pro </a:t>
            </a:r>
            <a:r>
              <a:rPr lang="en-US" dirty="0" err="1">
                <a:ea typeface="+mn-lt"/>
                <a:cs typeface="+mn-lt"/>
              </a:rPr>
              <a:t>nastavení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sekvenačního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běhu</a:t>
            </a:r>
            <a:r>
              <a:rPr lang="en-US" dirty="0">
                <a:ea typeface="+mn-lt"/>
                <a:cs typeface="+mn-lt"/>
              </a:rPr>
              <a:t>:  </a:t>
            </a:r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Designing Next-Generation Sequencing Runs (genohub.com)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US" dirty="0">
                <a:hlinkClick r:id="rId4"/>
              </a:rPr>
              <a:t>Optimizing Cluster Density on Illumina Sequencing Systems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Indexed sequencing Illumina guide:</a:t>
            </a:r>
          </a:p>
          <a:p>
            <a:pPr lvl="1"/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ea typeface="+mn-lt"/>
                <a:cs typeface="+mn-lt"/>
                <a:hlinkClick r:id="rId5"/>
              </a:rPr>
              <a:t>Indexed Sequencing Overview Guide (15057455) (ox.ac.uk)</a:t>
            </a:r>
          </a:p>
          <a:p>
            <a:r>
              <a:rPr lang="en-US" dirty="0">
                <a:ea typeface="+mn-lt"/>
                <a:cs typeface="+mn-lt"/>
              </a:rPr>
              <a:t>Dal</a:t>
            </a:r>
            <a:r>
              <a:rPr lang="sk-SK" dirty="0" err="1">
                <a:ea typeface="+mn-lt"/>
                <a:cs typeface="+mn-lt"/>
              </a:rPr>
              <a:t>ší</a:t>
            </a:r>
            <a:r>
              <a:rPr lang="sk-SK" dirty="0">
                <a:ea typeface="+mn-lt"/>
                <a:cs typeface="+mn-lt"/>
              </a:rPr>
              <a:t> zdroje</a:t>
            </a:r>
          </a:p>
          <a:p>
            <a:pPr lvl="1"/>
            <a:r>
              <a:rPr lang="en-US" dirty="0">
                <a:solidFill>
                  <a:srgbClr val="0563C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Sequencing depth and coverage: key considerations in genomic analyses | Nature Reviews Genetics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26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D65AA460-4C85-95F6-B9CE-9907DB078440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hlinkClick r:id="rId2"/>
              </a:rPr>
              <a:t>Illumina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Sequencing</a:t>
            </a:r>
            <a:r>
              <a:rPr lang="cs-CZ" dirty="0">
                <a:hlinkClick r:id="rId2"/>
              </a:rPr>
              <a:t> Technology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4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F9775-3014-499A-811B-DC812E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4" y="187953"/>
            <a:ext cx="4563974" cy="13892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/>
              <a:t>Kroky</a:t>
            </a:r>
            <a:r>
              <a:rPr lang="en-US" sz="3600" dirty="0"/>
              <a:t> </a:t>
            </a:r>
            <a:r>
              <a:rPr lang="en-US" sz="3600" dirty="0" err="1"/>
              <a:t>sekvenování</a:t>
            </a:r>
            <a:r>
              <a:rPr lang="en-US" sz="3600" dirty="0"/>
              <a:t> </a:t>
            </a:r>
            <a:r>
              <a:rPr lang="en-US" sz="3600" dirty="0" err="1"/>
              <a:t>technologií</a:t>
            </a:r>
            <a:r>
              <a:rPr lang="en-US" sz="3600" dirty="0"/>
              <a:t> Illumina</a:t>
            </a:r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0C9A1A-C85C-164C-8FBE-C2897E0CB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-607" r="1" b="-661"/>
          <a:stretch/>
        </p:blipFill>
        <p:spPr>
          <a:xfrm>
            <a:off x="5743381" y="635"/>
            <a:ext cx="6280550" cy="68573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8F48D2-C471-C34F-9A02-CA7CD57F9DAD}"/>
              </a:ext>
            </a:extLst>
          </p:cNvPr>
          <p:cNvSpPr/>
          <p:nvPr/>
        </p:nvSpPr>
        <p:spPr>
          <a:xfrm>
            <a:off x="1015592" y="1627174"/>
            <a:ext cx="4246007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 err="1">
                <a:latin typeface="Helvetica"/>
                <a:ea typeface="+mn-lt"/>
                <a:cs typeface="Helvetica"/>
              </a:rPr>
              <a:t>Fragmentace</a:t>
            </a:r>
            <a:r>
              <a:rPr lang="en-GB" sz="1400" dirty="0">
                <a:latin typeface="Helvetica"/>
                <a:ea typeface="+mn-lt"/>
                <a:cs typeface="Helvetica"/>
              </a:rPr>
              <a:t>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genomické</a:t>
            </a:r>
            <a:r>
              <a:rPr lang="en-GB" sz="1400" dirty="0">
                <a:latin typeface="Helvetica"/>
                <a:ea typeface="+mn-lt"/>
                <a:cs typeface="Helvetica"/>
              </a:rPr>
              <a:t> DNA,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např</a:t>
            </a:r>
            <a:r>
              <a:rPr lang="en-GB" sz="1400" dirty="0">
                <a:latin typeface="Helvetica"/>
                <a:ea typeface="+mn-lt"/>
                <a:cs typeface="Helvetica"/>
              </a:rPr>
              <a:t>.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sonikátorem</a:t>
            </a:r>
            <a:endParaRPr lang="en-US" dirty="0" err="1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endParaRPr lang="en-GB" sz="1400" dirty="0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r>
              <a:rPr lang="en-GB" sz="1400" dirty="0" err="1">
                <a:latin typeface="Helvetica"/>
                <a:ea typeface="+mn-lt"/>
                <a:cs typeface="Helvetica"/>
              </a:rPr>
              <a:t>Ligování</a:t>
            </a:r>
            <a:r>
              <a:rPr lang="en-GB" sz="1400" dirty="0">
                <a:latin typeface="Helvetica"/>
                <a:ea typeface="+mn-lt"/>
                <a:cs typeface="Helvetica"/>
              </a:rPr>
              <a:t>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adaptérů</a:t>
            </a:r>
            <a:r>
              <a:rPr lang="en-GB" sz="1400" dirty="0">
                <a:latin typeface="Helvetica"/>
                <a:ea typeface="+mn-lt"/>
                <a:cs typeface="Helvetica"/>
              </a:rPr>
              <a:t>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na</a:t>
            </a:r>
            <a:r>
              <a:rPr lang="en-GB" sz="1400" dirty="0">
                <a:latin typeface="Helvetica"/>
                <a:ea typeface="+mn-lt"/>
                <a:cs typeface="Helvetica"/>
              </a:rPr>
              <a:t>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oba</a:t>
            </a:r>
            <a:r>
              <a:rPr lang="en-GB" sz="1400" dirty="0">
                <a:latin typeface="Helvetica"/>
                <a:ea typeface="+mn-lt"/>
                <a:cs typeface="Helvetica"/>
              </a:rPr>
              <a:t>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konce</a:t>
            </a:r>
            <a:r>
              <a:rPr lang="en-GB" sz="1400" dirty="0">
                <a:latin typeface="Helvetica"/>
                <a:ea typeface="+mn-lt"/>
                <a:cs typeface="Helvetica"/>
              </a:rPr>
              <a:t>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fragmentů</a:t>
            </a:r>
            <a:endParaRPr lang="en-GB" sz="1400" dirty="0" err="1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endParaRPr lang="en-GB" sz="1400" dirty="0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r>
              <a:rPr lang="en-GB" sz="1400" dirty="0">
                <a:latin typeface="Helvetica"/>
                <a:ea typeface="+mn-lt"/>
                <a:cs typeface="Helvetica"/>
              </a:rPr>
              <a:t>PCR 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amplifikace</a:t>
            </a:r>
            <a:r>
              <a:rPr lang="en-GB" sz="1400" dirty="0">
                <a:latin typeface="Helvetica"/>
                <a:ea typeface="+mn-lt"/>
                <a:cs typeface="Helvetica"/>
              </a:rPr>
              <a:t> 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fragmentů</a:t>
            </a:r>
            <a:r>
              <a:rPr lang="en-GB" sz="1400" dirty="0">
                <a:latin typeface="Helvetica"/>
                <a:ea typeface="+mn-lt"/>
                <a:cs typeface="Helvetica"/>
              </a:rPr>
              <a:t> s </a:t>
            </a:r>
            <a:r>
              <a:rPr lang="en-GB" sz="1400" dirty="0" err="1">
                <a:latin typeface="Helvetica"/>
                <a:ea typeface="+mn-lt"/>
                <a:cs typeface="Helvetica"/>
              </a:rPr>
              <a:t>adaptéry</a:t>
            </a:r>
            <a:endParaRPr lang="en-GB" sz="1400" dirty="0" err="1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endParaRPr lang="en-GB" sz="1400" dirty="0">
              <a:latin typeface="Helvetica"/>
              <a:cs typeface="Helvetica"/>
            </a:endParaRPr>
          </a:p>
          <a:p>
            <a:pPr marL="342900" indent="-342900">
              <a:buAutoNum type="arabicPeriod"/>
            </a:pPr>
            <a:r>
              <a:rPr lang="en-GB" sz="1400" dirty="0" err="1">
                <a:latin typeface="Helvetica"/>
                <a:ea typeface="+mn-lt"/>
                <a:cs typeface="+mn-lt"/>
              </a:rPr>
              <a:t>Rozprostření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molekul</a:t>
            </a:r>
            <a:r>
              <a:rPr lang="en-GB" sz="1400" dirty="0">
                <a:latin typeface="Helvetica"/>
                <a:ea typeface="+mn-lt"/>
                <a:cs typeface="+mn-lt"/>
              </a:rPr>
              <a:t> DNA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napříč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flowcelami</a:t>
            </a:r>
            <a:r>
              <a:rPr lang="en-GB" sz="1400" dirty="0">
                <a:latin typeface="Helvetica"/>
                <a:ea typeface="+mn-lt"/>
                <a:cs typeface="+mn-lt"/>
              </a:rPr>
              <a:t>.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Cílem</a:t>
            </a:r>
            <a:r>
              <a:rPr lang="en-GB" sz="1400" dirty="0">
                <a:latin typeface="Helvetica"/>
                <a:ea typeface="+mn-lt"/>
                <a:cs typeface="+mn-lt"/>
              </a:rPr>
              <a:t> je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získat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přesně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jednu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molekulu</a:t>
            </a:r>
            <a:r>
              <a:rPr lang="en-GB" sz="1400" dirty="0">
                <a:latin typeface="Helvetica"/>
                <a:ea typeface="+mn-lt"/>
                <a:cs typeface="+mn-lt"/>
              </a:rPr>
              <a:t> DNA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na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každý</a:t>
            </a:r>
            <a:r>
              <a:rPr lang="en-GB" sz="1400" dirty="0">
                <a:latin typeface="Helvetica"/>
                <a:ea typeface="+mn-lt"/>
                <a:cs typeface="+mn-lt"/>
              </a:rPr>
              <a:t> 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potenciální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shluk</a:t>
            </a:r>
            <a:r>
              <a:rPr lang="en-GB" sz="1400" dirty="0">
                <a:latin typeface="Helvetica"/>
                <a:ea typeface="+mn-lt"/>
                <a:cs typeface="+mn-lt"/>
              </a:rPr>
              <a:t> 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primerů</a:t>
            </a:r>
            <a:r>
              <a:rPr lang="en-GB" sz="1400" dirty="0">
                <a:latin typeface="Helvetica"/>
                <a:ea typeface="+mn-lt"/>
                <a:cs typeface="+mn-lt"/>
              </a:rPr>
              <a:t>. To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závisí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čistě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na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pravděpodobnosti</a:t>
            </a:r>
            <a:r>
              <a:rPr lang="en-GB" sz="1400" dirty="0">
                <a:latin typeface="Helvetica"/>
                <a:ea typeface="+mn-lt"/>
                <a:cs typeface="+mn-lt"/>
              </a:rPr>
              <a:t>,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založené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na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koncentraci</a:t>
            </a:r>
            <a:r>
              <a:rPr lang="en-GB" sz="1400" dirty="0">
                <a:latin typeface="Helvetica"/>
                <a:ea typeface="+mn-lt"/>
                <a:cs typeface="+mn-lt"/>
              </a:rPr>
              <a:t> DNA.</a:t>
            </a:r>
            <a:endParaRPr lang="en-GB" dirty="0">
              <a:ea typeface="+mn-lt"/>
              <a:cs typeface="+mn-lt"/>
            </a:endParaRPr>
          </a:p>
          <a:p>
            <a:pPr marL="342900" indent="-342900">
              <a:buAutoNum type="arabicPeriod"/>
            </a:pPr>
            <a:endParaRPr lang="en-GB" sz="1400" dirty="0">
              <a:latin typeface="Helvetica"/>
              <a:ea typeface="+mn-lt"/>
              <a:cs typeface="+mn-lt"/>
            </a:endParaRPr>
          </a:p>
          <a:p>
            <a:pPr marL="342900" indent="-342900">
              <a:buAutoNum type="arabicPeriod"/>
            </a:pPr>
            <a:r>
              <a:rPr lang="en-GB" sz="1400" dirty="0" err="1">
                <a:latin typeface="Helvetica"/>
                <a:ea typeface="+mn-lt"/>
                <a:cs typeface="+mn-lt"/>
              </a:rPr>
              <a:t>Použití</a:t>
            </a:r>
            <a:r>
              <a:rPr lang="en-GB" sz="1400" dirty="0">
                <a:latin typeface="Helvetica"/>
                <a:ea typeface="+mn-lt"/>
                <a:cs typeface="+mn-lt"/>
              </a:rPr>
              <a:t> bridge PCR k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amplifikaci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jedné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molekuly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na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každém</a:t>
            </a:r>
            <a:r>
              <a:rPr lang="en-GB" sz="1400" dirty="0">
                <a:latin typeface="Helvetica"/>
                <a:ea typeface="+mn-lt"/>
                <a:cs typeface="+mn-lt"/>
              </a:rPr>
              <a:t> 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shluku</a:t>
            </a:r>
            <a:r>
              <a:rPr lang="en-GB" sz="1400" dirty="0">
                <a:latin typeface="Helvetica"/>
                <a:ea typeface="+mn-lt"/>
                <a:cs typeface="+mn-lt"/>
              </a:rPr>
              <a:t>, k 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získání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dostatečně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silného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signálu</a:t>
            </a:r>
            <a:r>
              <a:rPr lang="en-GB" sz="1400" dirty="0">
                <a:latin typeface="Helvetica"/>
                <a:ea typeface="+mn-lt"/>
                <a:cs typeface="+mn-lt"/>
              </a:rPr>
              <a:t> pro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detekci</a:t>
            </a:r>
            <a:r>
              <a:rPr lang="en-GB" sz="1400" dirty="0">
                <a:latin typeface="Helvetica"/>
                <a:ea typeface="+mn-lt"/>
                <a:cs typeface="+mn-lt"/>
              </a:rPr>
              <a:t>.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Obvykle</a:t>
            </a:r>
            <a:r>
              <a:rPr lang="en-GB" sz="1400" dirty="0">
                <a:latin typeface="Helvetica"/>
                <a:ea typeface="+mn-lt"/>
                <a:cs typeface="+mn-lt"/>
              </a:rPr>
              <a:t> to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vyžaduje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několik</a:t>
            </a:r>
            <a:r>
              <a:rPr lang="en-GB" sz="1400" dirty="0">
                <a:latin typeface="Helvetica"/>
                <a:ea typeface="+mn-lt"/>
                <a:cs typeface="+mn-lt"/>
              </a:rPr>
              <a:t> set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nebo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málo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tisíc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molekul</a:t>
            </a:r>
            <a:r>
              <a:rPr lang="en-GB" sz="1400" dirty="0">
                <a:latin typeface="Helvetica"/>
                <a:ea typeface="+mn-lt"/>
                <a:cs typeface="+mn-lt"/>
              </a:rPr>
              <a:t>. </a:t>
            </a:r>
          </a:p>
          <a:p>
            <a:pPr marL="342900" indent="-342900">
              <a:buAutoNum type="arabicPeriod"/>
            </a:pPr>
            <a:endParaRPr lang="en-GB" sz="1400" dirty="0">
              <a:latin typeface="Calibri"/>
              <a:ea typeface="+mn-lt"/>
              <a:cs typeface="Calibri"/>
            </a:endParaRPr>
          </a:p>
          <a:p>
            <a:pPr marL="342900" indent="-342900">
              <a:buAutoNum type="arabicPeriod"/>
            </a:pPr>
            <a:r>
              <a:rPr lang="en-GB" sz="1400" dirty="0" err="1">
                <a:latin typeface="Helvetica"/>
                <a:ea typeface="+mn-lt"/>
                <a:cs typeface="+mn-lt"/>
              </a:rPr>
              <a:t>Sekvence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syntézou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komplementárního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vlákna</a:t>
            </a:r>
            <a:r>
              <a:rPr lang="en-GB" sz="1400" dirty="0">
                <a:latin typeface="Helvetica"/>
                <a:ea typeface="+mn-lt"/>
                <a:cs typeface="+mn-lt"/>
              </a:rPr>
              <a:t>: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chemie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reverzibilního</a:t>
            </a:r>
            <a:r>
              <a:rPr lang="en-GB" sz="1400" dirty="0">
                <a:latin typeface="Helvetica"/>
                <a:ea typeface="+mn-lt"/>
                <a:cs typeface="+mn-lt"/>
              </a:rPr>
              <a:t> </a:t>
            </a:r>
            <a:r>
              <a:rPr lang="en-GB" sz="1400" dirty="0" err="1">
                <a:latin typeface="Helvetica"/>
                <a:ea typeface="+mn-lt"/>
                <a:cs typeface="+mn-lt"/>
              </a:rPr>
              <a:t>terminátoru</a:t>
            </a:r>
            <a:r>
              <a:rPr lang="en-GB" sz="1400" dirty="0">
                <a:latin typeface="Helvetica"/>
                <a:ea typeface="+mn-lt"/>
                <a:cs typeface="+mn-lt"/>
              </a:rPr>
              <a:t>. </a:t>
            </a:r>
            <a:endParaRPr lang="en-GB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617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F9775-3014-499A-811B-DC812E43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0583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 err="1"/>
              <a:t>Zdroj</a:t>
            </a:r>
            <a:r>
              <a:rPr lang="en-US" sz="4800" dirty="0"/>
              <a:t> </a:t>
            </a:r>
            <a:r>
              <a:rPr lang="en-US" sz="4800" dirty="0" err="1"/>
              <a:t>chyb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sk-SK" sz="4800" dirty="0"/>
              <a:t>l</a:t>
            </a:r>
            <a:r>
              <a:rPr lang="en-US" sz="4800" dirty="0" err="1"/>
              <a:t>igování</a:t>
            </a:r>
            <a:r>
              <a:rPr lang="en-US" sz="4800" dirty="0"/>
              <a:t> </a:t>
            </a:r>
            <a:r>
              <a:rPr lang="en-US" sz="4800" dirty="0" err="1"/>
              <a:t>adaptérů</a:t>
            </a:r>
            <a:endParaRPr lang="en-US" sz="4800" dirty="0">
              <a:cs typeface="Calibri Ligh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7DB641-492C-0345-A4D1-FB9CCE3C5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6" y="2926240"/>
            <a:ext cx="5896734" cy="26862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5A8AFC-A3FB-AA4E-8C37-49A7AB6C5236}"/>
              </a:ext>
            </a:extLst>
          </p:cNvPr>
          <p:cNvSpPr/>
          <p:nvPr/>
        </p:nvSpPr>
        <p:spPr>
          <a:xfrm>
            <a:off x="7290816" y="399675"/>
            <a:ext cx="4319538" cy="56846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dirty="0" err="1">
                <a:ea typeface="+mn-lt"/>
                <a:cs typeface="+mn-lt"/>
              </a:rPr>
              <a:t>Sekvenování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náhodných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fragmentů</a:t>
            </a:r>
            <a:r>
              <a:rPr lang="en-GB" dirty="0">
                <a:ea typeface="+mn-lt"/>
                <a:cs typeface="+mn-lt"/>
              </a:rPr>
              <a:t> DNA je </a:t>
            </a:r>
            <a:r>
              <a:rPr lang="en-GB" dirty="0" err="1">
                <a:ea typeface="+mn-lt"/>
                <a:cs typeface="+mn-lt"/>
              </a:rPr>
              <a:t>možné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přidáním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krátkých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nukleotidových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sekvencí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které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slouží</a:t>
            </a:r>
            <a:r>
              <a:rPr lang="en-GB" dirty="0">
                <a:ea typeface="+mn-lt"/>
                <a:cs typeface="+mn-lt"/>
              </a:rPr>
              <a:t> k: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cs typeface="Calibri"/>
              </a:rPr>
              <a:t>1) </a:t>
            </a:r>
            <a:r>
              <a:rPr lang="en-US" dirty="0" err="1"/>
              <a:t>Navázání</a:t>
            </a:r>
            <a:r>
              <a:rPr lang="en-US" dirty="0"/>
              <a:t> </a:t>
            </a:r>
            <a:r>
              <a:rPr lang="en-US" dirty="0" err="1"/>
              <a:t>fragmentů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 NGS flow cell</a:t>
            </a:r>
            <a:endParaRPr lang="en-US" dirty="0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2) PCR </a:t>
            </a:r>
            <a:r>
              <a:rPr lang="en-US" dirty="0" err="1"/>
              <a:t>pouze</a:t>
            </a:r>
            <a:r>
              <a:rPr lang="en-US" dirty="0"/>
              <a:t> </a:t>
            </a:r>
            <a:r>
              <a:rPr lang="en-US" dirty="0" err="1"/>
              <a:t>fragmentů</a:t>
            </a:r>
            <a:r>
              <a:rPr lang="en-US" dirty="0"/>
              <a:t> DNA </a:t>
            </a:r>
            <a:r>
              <a:rPr lang="en-US" dirty="0" err="1"/>
              <a:t>ligovaných</a:t>
            </a:r>
            <a:r>
              <a:rPr lang="en-US" dirty="0"/>
              <a:t> s </a:t>
            </a:r>
            <a:r>
              <a:rPr lang="en-US" dirty="0" err="1"/>
              <a:t>adaptérem</a:t>
            </a:r>
            <a:endParaRPr lang="en-US" dirty="0" err="1">
              <a:ea typeface="+mn-lt"/>
              <a:cs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3) </a:t>
            </a:r>
            <a:r>
              <a:rPr lang="en-US" dirty="0" err="1"/>
              <a:t>Indexování</a:t>
            </a:r>
            <a:r>
              <a:rPr lang="en-US" dirty="0"/>
              <a:t> </a:t>
            </a:r>
            <a:r>
              <a:rPr lang="en-US" dirty="0" err="1"/>
              <a:t>nebo</a:t>
            </a:r>
            <a:r>
              <a:rPr lang="en-US" dirty="0"/>
              <a:t> „</a:t>
            </a:r>
            <a:r>
              <a:rPr lang="en-US" dirty="0" err="1"/>
              <a:t>čárové</a:t>
            </a:r>
            <a:r>
              <a:rPr lang="en-US" dirty="0"/>
              <a:t> </a:t>
            </a:r>
            <a:r>
              <a:rPr lang="en-US" dirty="0" err="1"/>
              <a:t>kódování</a:t>
            </a:r>
            <a:r>
              <a:rPr lang="en-US" dirty="0"/>
              <a:t>“ </a:t>
            </a:r>
            <a:r>
              <a:rPr lang="en-US" dirty="0" err="1"/>
              <a:t>vzorků</a:t>
            </a:r>
            <a:r>
              <a:rPr lang="en-US" dirty="0"/>
              <a:t> pro </a:t>
            </a:r>
            <a:r>
              <a:rPr lang="en-US" dirty="0" err="1"/>
              <a:t>smíchání</a:t>
            </a:r>
            <a:r>
              <a:rPr lang="en-US" dirty="0"/>
              <a:t> </a:t>
            </a:r>
            <a:r>
              <a:rPr lang="en-US" dirty="0" err="1"/>
              <a:t>více</a:t>
            </a:r>
            <a:r>
              <a:rPr lang="en-US" dirty="0"/>
              <a:t> </a:t>
            </a:r>
            <a:r>
              <a:rPr lang="en-US" dirty="0" err="1"/>
              <a:t>knihoven</a:t>
            </a:r>
            <a:r>
              <a:rPr lang="en-US" dirty="0"/>
              <a:t> v </a:t>
            </a:r>
            <a:r>
              <a:rPr lang="en-US" dirty="0" err="1"/>
              <a:t>jednom</a:t>
            </a:r>
            <a:r>
              <a:rPr lang="en-US" dirty="0"/>
              <a:t> </a:t>
            </a:r>
            <a:r>
              <a:rPr lang="en-US" dirty="0" err="1"/>
              <a:t>běhu</a:t>
            </a:r>
            <a:r>
              <a:rPr lang="en-US" dirty="0"/>
              <a:t> (multiplexing)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4) </a:t>
            </a:r>
            <a:r>
              <a:rPr lang="en-US" dirty="0" err="1"/>
              <a:t>Značení</a:t>
            </a:r>
            <a:r>
              <a:rPr lang="en-US" dirty="0"/>
              <a:t> pro </a:t>
            </a:r>
            <a:r>
              <a:rPr lang="en-US" dirty="0" err="1"/>
              <a:t>zjištění</a:t>
            </a:r>
            <a:r>
              <a:rPr lang="en-US" dirty="0"/>
              <a:t> </a:t>
            </a:r>
            <a:r>
              <a:rPr lang="en-US" dirty="0" err="1"/>
              <a:t>chyb</a:t>
            </a:r>
            <a:r>
              <a:rPr lang="en-US" dirty="0"/>
              <a:t> v </a:t>
            </a:r>
            <a:r>
              <a:rPr lang="en-US" dirty="0" err="1"/>
              <a:t>sekvenaci</a:t>
            </a:r>
            <a:r>
              <a:rPr lang="en-US" dirty="0"/>
              <a:t> (PCR </a:t>
            </a:r>
            <a:r>
              <a:rPr lang="en-US" dirty="0" err="1"/>
              <a:t>duplikátů</a:t>
            </a:r>
            <a:r>
              <a:rPr lang="en-US" dirty="0"/>
              <a:t>...)</a:t>
            </a:r>
            <a:endParaRPr lang="en-GB" dirty="0"/>
          </a:p>
          <a:p>
            <a:endParaRPr lang="en-GB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03EF5-C184-1746-8F44-76A9FAB0ED1D}"/>
              </a:ext>
            </a:extLst>
          </p:cNvPr>
          <p:cNvSpPr/>
          <p:nvPr/>
        </p:nvSpPr>
        <p:spPr>
          <a:xfrm>
            <a:off x="691669" y="2261301"/>
            <a:ext cx="5376472" cy="3416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V </a:t>
            </a:r>
            <a:r>
              <a:rPr lang="en-US" dirty="0" err="1">
                <a:ea typeface="+mn-lt"/>
                <a:cs typeface="+mn-lt"/>
              </a:rPr>
              <a:t>kroku</a:t>
            </a:r>
            <a:r>
              <a:rPr lang="en-US" dirty="0">
                <a:ea typeface="+mn-lt"/>
                <a:cs typeface="+mn-lt"/>
              </a:rPr>
              <a:t> 2 </a:t>
            </a:r>
            <a:r>
              <a:rPr lang="en-US" dirty="0" err="1">
                <a:ea typeface="+mn-lt"/>
                <a:cs typeface="+mn-lt"/>
              </a:rPr>
              <a:t>jsou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adaptéry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ligovány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konec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fragmentů</a:t>
            </a:r>
            <a:endParaRPr lang="en-US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C7453-7D0D-044B-B7CA-FA9630BEBF54}"/>
              </a:ext>
            </a:extLst>
          </p:cNvPr>
          <p:cNvSpPr/>
          <p:nvPr/>
        </p:nvSpPr>
        <p:spPr>
          <a:xfrm>
            <a:off x="79496" y="6015097"/>
            <a:ext cx="1153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Helvetica" pitchFamily="2" charset="0"/>
              </a:rPr>
              <a:t>From:</a:t>
            </a:r>
          </a:p>
          <a:p>
            <a:r>
              <a:rPr lang="en-GB" sz="1200" dirty="0">
                <a:latin typeface="Helvetica" pitchFamily="2" charset="0"/>
              </a:rPr>
              <a:t>http://</a:t>
            </a:r>
            <a:r>
              <a:rPr lang="en-GB" sz="1200" dirty="0" err="1">
                <a:latin typeface="Helvetica" pitchFamily="2" charset="0"/>
              </a:rPr>
              <a:t>tucf-genomics.tufts.edu</a:t>
            </a:r>
            <a:r>
              <a:rPr lang="en-GB" sz="1200" dirty="0">
                <a:latin typeface="Helvetica" pitchFamily="2" charset="0"/>
              </a:rPr>
              <a:t>/documents/protocols/</a:t>
            </a:r>
            <a:r>
              <a:rPr lang="en-GB" sz="1200" dirty="0" err="1">
                <a:latin typeface="Helvetica" pitchFamily="2" charset="0"/>
              </a:rPr>
              <a:t>TUCF_Understanding_Illumina_TruSeq_Adapters.pdf</a:t>
            </a:r>
            <a:endParaRPr lang="en-GB" sz="1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8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E7671-5169-ACBB-A895-DCA0DDDC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cs typeface="Calibri Light"/>
              </a:rPr>
              <a:t>Co </a:t>
            </a:r>
            <a:r>
              <a:rPr lang="en-US" sz="5400" b="1" dirty="0" err="1">
                <a:cs typeface="Calibri Light"/>
              </a:rPr>
              <a:t>vše</a:t>
            </a:r>
            <a:r>
              <a:rPr lang="en-US" sz="5400" b="1" dirty="0">
                <a:cs typeface="Calibri Light"/>
              </a:rPr>
              <a:t> se </a:t>
            </a:r>
            <a:r>
              <a:rPr lang="en-US" sz="5400" b="1" dirty="0" err="1">
                <a:cs typeface="Calibri Light"/>
              </a:rPr>
              <a:t>liguje</a:t>
            </a:r>
            <a:endParaRPr lang="en-US" dirty="0" err="1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F8C9-55EA-0090-A1E0-2EE0DC32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Adaptery</a:t>
            </a:r>
            <a:endParaRPr lang="en-US" sz="2200" dirty="0" err="1">
              <a:cs typeface="Calibri"/>
            </a:endParaRPr>
          </a:p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Primery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Tagy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Barkódy</a:t>
            </a:r>
            <a:endParaRPr lang="en-US" sz="2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UMIs </a:t>
            </a:r>
          </a:p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Spacery</a:t>
            </a:r>
            <a:r>
              <a:rPr lang="en-US" sz="22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2200" dirty="0" err="1">
                <a:ea typeface="+mn-lt"/>
                <a:cs typeface="+mn-lt"/>
              </a:rPr>
              <a:t>Linkery</a:t>
            </a:r>
            <a:endParaRPr lang="en-US" sz="2200" dirty="0" err="1">
              <a:cs typeface="Calibri" panose="020F0502020204030204"/>
            </a:endParaRPr>
          </a:p>
        </p:txBody>
      </p:sp>
      <p:pic>
        <p:nvPicPr>
          <p:cNvPr id="4" name="Picture 4" descr="Chart, timeline&#10;&#10;Description automatically generated">
            <a:extLst>
              <a:ext uri="{FF2B5EF4-FFF2-40B4-BE49-F238E27FC236}">
                <a16:creationId xmlns:a16="http://schemas.microsoft.com/office/drawing/2014/main" id="{5F49C310-F377-4EE1-B9C3-1A0B024D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439" y="1966806"/>
            <a:ext cx="6903720" cy="44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1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E7671-5169-ACBB-A895-DCA0DDDC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cs typeface="Calibri Light"/>
              </a:rPr>
              <a:t>Co </a:t>
            </a:r>
            <a:r>
              <a:rPr lang="en-US" sz="5400" b="1" dirty="0" err="1">
                <a:cs typeface="Calibri Light"/>
              </a:rPr>
              <a:t>vše</a:t>
            </a:r>
            <a:r>
              <a:rPr lang="en-US" sz="5400" b="1" dirty="0">
                <a:cs typeface="Calibri Light"/>
              </a:rPr>
              <a:t> se </a:t>
            </a:r>
            <a:r>
              <a:rPr lang="en-US" sz="5400" b="1" dirty="0" err="1">
                <a:cs typeface="Calibri Light"/>
              </a:rPr>
              <a:t>liguje</a:t>
            </a:r>
            <a:endParaRPr lang="en-US" dirty="0" err="1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F8C9-55EA-0090-A1E0-2EE0DC32B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993" y="934865"/>
            <a:ext cx="6923314" cy="39005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 err="1">
                <a:ea typeface="+mn-lt"/>
                <a:cs typeface="+mn-lt"/>
              </a:rPr>
              <a:t>Musí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být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přítomny</a:t>
            </a:r>
            <a:r>
              <a:rPr lang="en-US" sz="1800" b="1" dirty="0">
                <a:ea typeface="+mn-lt"/>
                <a:cs typeface="+mn-lt"/>
              </a:rPr>
              <a:t>: 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P5/P7 – </a:t>
            </a:r>
            <a:r>
              <a:rPr lang="en-US" sz="1800" dirty="0" err="1">
                <a:ea typeface="+mn-lt"/>
                <a:cs typeface="+mn-lt"/>
              </a:rPr>
              <a:t>adaptéry</a:t>
            </a:r>
            <a:r>
              <a:rPr lang="en-US" sz="1800" dirty="0">
                <a:ea typeface="+mn-lt"/>
                <a:cs typeface="+mn-lt"/>
              </a:rPr>
              <a:t> pro </a:t>
            </a:r>
            <a:r>
              <a:rPr lang="en-US" sz="1800" dirty="0" err="1">
                <a:ea typeface="+mn-lt"/>
                <a:cs typeface="+mn-lt"/>
              </a:rPr>
              <a:t>vazbu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na</a:t>
            </a:r>
            <a:r>
              <a:rPr lang="en-US" sz="1800" dirty="0">
                <a:ea typeface="+mn-lt"/>
                <a:cs typeface="+mn-lt"/>
              </a:rPr>
              <a:t> flow cell 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SP1/SP2 – </a:t>
            </a:r>
            <a:r>
              <a:rPr lang="en-US" sz="1800" dirty="0" err="1">
                <a:ea typeface="+mn-lt"/>
                <a:cs typeface="+mn-lt"/>
              </a:rPr>
              <a:t>vazebné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místo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sekvenačního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primeru</a:t>
            </a:r>
            <a:r>
              <a:rPr lang="en-US" sz="1800" dirty="0">
                <a:ea typeface="+mn-lt"/>
                <a:cs typeface="+mn-lt"/>
              </a:rPr>
              <a:t> 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b="1" dirty="0" err="1">
                <a:ea typeface="+mn-lt"/>
                <a:cs typeface="+mn-lt"/>
              </a:rPr>
              <a:t>Volitelné</a:t>
            </a:r>
            <a:r>
              <a:rPr lang="en-US" sz="1800" b="1" dirty="0">
                <a:ea typeface="+mn-lt"/>
                <a:cs typeface="+mn-lt"/>
              </a:rPr>
              <a:t> – ale </a:t>
            </a:r>
            <a:r>
              <a:rPr lang="en-US" sz="1800" b="1" dirty="0" err="1">
                <a:ea typeface="+mn-lt"/>
                <a:cs typeface="+mn-lt"/>
              </a:rPr>
              <a:t>často</a:t>
            </a:r>
            <a:r>
              <a:rPr lang="en-US" sz="1800" b="1" dirty="0">
                <a:ea typeface="+mn-lt"/>
                <a:cs typeface="+mn-lt"/>
              </a:rPr>
              <a:t> </a:t>
            </a:r>
            <a:r>
              <a:rPr lang="en-US" sz="1800" b="1" dirty="0" err="1">
                <a:ea typeface="+mn-lt"/>
                <a:cs typeface="+mn-lt"/>
              </a:rPr>
              <a:t>používané</a:t>
            </a:r>
            <a:r>
              <a:rPr lang="en-US" sz="1800" b="1" dirty="0">
                <a:ea typeface="+mn-lt"/>
                <a:cs typeface="+mn-lt"/>
              </a:rPr>
              <a:t>: 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i5/i7 – Index </a:t>
            </a:r>
            <a:r>
              <a:rPr lang="en-US" sz="1800" dirty="0" err="1">
                <a:ea typeface="+mn-lt"/>
                <a:cs typeface="+mn-lt"/>
              </a:rPr>
              <a:t>vzorku</a:t>
            </a:r>
            <a:r>
              <a:rPr lang="en-US" sz="1800" dirty="0">
                <a:ea typeface="+mn-lt"/>
                <a:cs typeface="+mn-lt"/>
              </a:rPr>
              <a:t> – k </a:t>
            </a:r>
            <a:r>
              <a:rPr lang="en-US" sz="1800" dirty="0" err="1">
                <a:ea typeface="+mn-lt"/>
                <a:cs typeface="+mn-lt"/>
              </a:rPr>
              <a:t>rozpoznání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sekvenovaných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knihoven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b="1" dirty="0" err="1">
                <a:ea typeface="+mn-lt"/>
                <a:cs typeface="+mn-lt"/>
              </a:rPr>
              <a:t>Volitelné</a:t>
            </a:r>
            <a:r>
              <a:rPr lang="en-US" sz="1800" dirty="0">
                <a:ea typeface="+mn-lt"/>
                <a:cs typeface="+mn-lt"/>
              </a:rPr>
              <a:t>: 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Barcode - </a:t>
            </a:r>
            <a:r>
              <a:rPr lang="en-US" sz="1800" dirty="0" err="1">
                <a:ea typeface="+mn-lt"/>
                <a:cs typeface="+mn-lt"/>
              </a:rPr>
              <a:t>jedinečná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sekvence</a:t>
            </a:r>
            <a:r>
              <a:rPr lang="en-US" sz="1800" dirty="0">
                <a:ea typeface="+mn-lt"/>
                <a:cs typeface="+mn-lt"/>
              </a:rPr>
              <a:t> pro </a:t>
            </a:r>
            <a:r>
              <a:rPr lang="en-US" sz="1800" dirty="0" err="1">
                <a:ea typeface="+mn-lt"/>
                <a:cs typeface="+mn-lt"/>
              </a:rPr>
              <a:t>rozpoznání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vzorku</a:t>
            </a:r>
            <a:endParaRPr lang="en-US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UMI – Unique Molecular </a:t>
            </a:r>
            <a:r>
              <a:rPr lang="en-US" sz="1800" dirty="0" err="1">
                <a:ea typeface="+mn-lt"/>
                <a:cs typeface="+mn-lt"/>
              </a:rPr>
              <a:t>Identifikátor</a:t>
            </a:r>
            <a:r>
              <a:rPr lang="en-US" sz="1800" dirty="0">
                <a:ea typeface="+mn-lt"/>
                <a:cs typeface="+mn-lt"/>
              </a:rPr>
              <a:t> – k </a:t>
            </a:r>
            <a:r>
              <a:rPr lang="en-US" sz="1800" dirty="0" err="1">
                <a:ea typeface="+mn-lt"/>
                <a:cs typeface="+mn-lt"/>
              </a:rPr>
              <a:t>identifikaci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technických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US" sz="1800" dirty="0" err="1">
                <a:ea typeface="+mn-lt"/>
                <a:cs typeface="+mn-lt"/>
              </a:rPr>
              <a:t>duplikátů</a:t>
            </a:r>
            <a:r>
              <a:rPr lang="en-US" sz="1800" dirty="0">
                <a:ea typeface="+mn-lt"/>
                <a:cs typeface="+mn-lt"/>
              </a:rPr>
              <a:t> </a:t>
            </a:r>
            <a:endParaRPr lang="en-US" sz="2000">
              <a:cs typeface="Calibri"/>
            </a:endParaRPr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E2A1075-4D89-D342-C225-19E3DFD4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12" y="5082587"/>
            <a:ext cx="8937172" cy="1145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377F8A-A288-D748-56C1-15D63DA547F9}"/>
              </a:ext>
            </a:extLst>
          </p:cNvPr>
          <p:cNvSpPr txBox="1"/>
          <p:nvPr/>
        </p:nvSpPr>
        <p:spPr>
          <a:xfrm>
            <a:off x="250371" y="6226629"/>
            <a:ext cx="87412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Indexed Sequencing Overview Guide (15057455) (ox.ac.uk)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504912-4523-1C08-B946-DDCAF4743BDB}"/>
              </a:ext>
            </a:extLst>
          </p:cNvPr>
          <p:cNvSpPr txBox="1"/>
          <p:nvPr/>
        </p:nvSpPr>
        <p:spPr>
          <a:xfrm>
            <a:off x="381000" y="3363686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Spacery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Pokud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kombinujeme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různé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délky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knihoven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 err="1">
                <a:ea typeface="+mn-lt"/>
                <a:cs typeface="+mn-lt"/>
              </a:rPr>
              <a:t>Linkery</a:t>
            </a:r>
            <a:r>
              <a:rPr lang="en-US" dirty="0">
                <a:ea typeface="+mn-lt"/>
                <a:cs typeface="+mn-lt"/>
              </a:rPr>
              <a:t> - pro </a:t>
            </a:r>
            <a:r>
              <a:rPr lang="en-US" dirty="0" err="1">
                <a:ea typeface="+mn-lt"/>
                <a:cs typeface="+mn-lt"/>
              </a:rPr>
              <a:t>lepší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slučování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sekvencí</a:t>
            </a:r>
            <a:endParaRPr lang="en-US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39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936F3-0726-3779-B363-BDC98C60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Odstranění adaptérů z knihovny</a:t>
            </a:r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96DC1-5551-93FB-F34F-32577BD3F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1018520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>
                <a:cs typeface="Calibri"/>
              </a:rPr>
              <a:t>Nutný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krok</a:t>
            </a:r>
            <a:r>
              <a:rPr lang="en-US" sz="2000" dirty="0">
                <a:cs typeface="Calibri"/>
              </a:rPr>
              <a:t>!</a:t>
            </a:r>
          </a:p>
          <a:p>
            <a:r>
              <a:rPr lang="en-US" sz="2000" dirty="0" err="1">
                <a:cs typeface="Calibri"/>
              </a:rPr>
              <a:t>Odstranění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neligovaných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adaptérů</a:t>
            </a:r>
            <a:r>
              <a:rPr lang="en-US" sz="2000" dirty="0">
                <a:cs typeface="Calibri"/>
              </a:rPr>
              <a:t> a </a:t>
            </a:r>
            <a:r>
              <a:rPr lang="en-US" sz="2000" dirty="0" err="1">
                <a:cs typeface="Calibri"/>
              </a:rPr>
              <a:t>adaptérových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dimerů</a:t>
            </a:r>
            <a:r>
              <a:rPr lang="en-US" sz="2000" dirty="0">
                <a:cs typeface="Calibri"/>
              </a:rPr>
              <a:t> (</a:t>
            </a:r>
            <a:r>
              <a:rPr lang="en-US" sz="2000" dirty="0" err="1">
                <a:cs typeface="Calibri"/>
              </a:rPr>
              <a:t>dva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adaptéry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vzájemně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ligované</a:t>
            </a:r>
            <a:r>
              <a:rPr lang="en-US" sz="2000" dirty="0">
                <a:cs typeface="Calibri"/>
              </a:rPr>
              <a:t>) je </a:t>
            </a:r>
            <a:r>
              <a:rPr lang="en-US" sz="2000" dirty="0" err="1">
                <a:cs typeface="Calibri"/>
              </a:rPr>
              <a:t>zásadní</a:t>
            </a:r>
            <a:r>
              <a:rPr lang="en-US" sz="2000" dirty="0">
                <a:cs typeface="Calibri"/>
              </a:rPr>
              <a:t> pro </a:t>
            </a:r>
            <a:r>
              <a:rPr lang="en-US" sz="2000" dirty="0" err="1">
                <a:cs typeface="Calibri"/>
              </a:rPr>
              <a:t>zlepšení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výstupu</a:t>
            </a:r>
            <a:r>
              <a:rPr lang="en-US" sz="2000" dirty="0">
                <a:cs typeface="Calibri"/>
              </a:rPr>
              <a:t> a </a:t>
            </a:r>
            <a:r>
              <a:rPr lang="en-US" sz="2000" dirty="0" err="1">
                <a:cs typeface="Calibri"/>
              </a:rPr>
              <a:t>kvality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dat</a:t>
            </a:r>
            <a:endParaRPr lang="en-US" sz="2000" dirty="0">
              <a:cs typeface="Calibri"/>
            </a:endParaRPr>
          </a:p>
          <a:p>
            <a:r>
              <a:rPr lang="en-US" sz="2000" dirty="0" err="1">
                <a:cs typeface="Calibri"/>
              </a:rPr>
              <a:t>Přebytečné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adaptéry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často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soutěží</a:t>
            </a:r>
            <a:r>
              <a:rPr lang="en-US" sz="2000" dirty="0">
                <a:cs typeface="Calibri"/>
              </a:rPr>
              <a:t> s </a:t>
            </a:r>
            <a:r>
              <a:rPr lang="en-US" sz="2000" dirty="0" err="1">
                <a:cs typeface="Calibri"/>
              </a:rPr>
              <a:t>fragmenty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knihovny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vazbě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průtokovou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buňku</a:t>
            </a:r>
            <a:r>
              <a:rPr lang="en-US" sz="2000" dirty="0">
                <a:cs typeface="Calibri"/>
              </a:rPr>
              <a:t>, </a:t>
            </a:r>
            <a:r>
              <a:rPr lang="en-US" sz="2000" dirty="0" err="1">
                <a:cs typeface="Calibri"/>
              </a:rPr>
              <a:t>čímž</a:t>
            </a:r>
            <a:r>
              <a:rPr lang="en-US" sz="2000" dirty="0">
                <a:cs typeface="Calibri"/>
              </a:rPr>
              <a:t> se </a:t>
            </a:r>
            <a:r>
              <a:rPr lang="en-US" sz="2000" dirty="0" err="1">
                <a:cs typeface="Calibri"/>
              </a:rPr>
              <a:t>snižuje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datový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výstup</a:t>
            </a:r>
            <a:r>
              <a:rPr lang="en-US" sz="2000" dirty="0">
                <a:cs typeface="Calibri"/>
              </a:rPr>
              <a:t>. </a:t>
            </a:r>
          </a:p>
          <a:p>
            <a:r>
              <a:rPr lang="en-US" sz="2000" dirty="0" err="1">
                <a:cs typeface="Calibri"/>
              </a:rPr>
              <a:t>Adaptérové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dimery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mohou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také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klonálně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amplifikovat</a:t>
            </a:r>
            <a:r>
              <a:rPr lang="en-US" sz="2000" dirty="0">
                <a:cs typeface="Calibri"/>
              </a:rPr>
              <a:t> a </a:t>
            </a:r>
            <a:r>
              <a:rPr lang="en-US" sz="2000" dirty="0" err="1">
                <a:cs typeface="Calibri"/>
              </a:rPr>
              <a:t>generovat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sekvenační</a:t>
            </a:r>
            <a:r>
              <a:rPr lang="en-US" sz="2000" dirty="0">
                <a:cs typeface="Calibri"/>
              </a:rPr>
              <a:t> „</a:t>
            </a:r>
            <a:r>
              <a:rPr lang="en-US" sz="2000" dirty="0" err="1">
                <a:cs typeface="Calibri"/>
              </a:rPr>
              <a:t>šum</a:t>
            </a:r>
            <a:r>
              <a:rPr lang="en-US" sz="2000" dirty="0">
                <a:cs typeface="Calibri"/>
              </a:rPr>
              <a:t>“, </a:t>
            </a:r>
            <a:r>
              <a:rPr lang="en-US" sz="2000" dirty="0" err="1">
                <a:cs typeface="Calibri"/>
              </a:rPr>
              <a:t>který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musí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být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během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analýzy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dat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odfiltrován</a:t>
            </a:r>
            <a:r>
              <a:rPr lang="en-US" sz="2000" dirty="0">
                <a:cs typeface="Calibri"/>
              </a:rPr>
              <a:t>.</a:t>
            </a:r>
          </a:p>
          <a:p>
            <a:r>
              <a:rPr lang="en-US" sz="2000" dirty="0" err="1">
                <a:cs typeface="Calibri"/>
              </a:rPr>
              <a:t>Přebytek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neligovaných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adaptérů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činí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knihovny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náchylnějšími</a:t>
            </a:r>
            <a:r>
              <a:rPr lang="en-US" sz="2000" dirty="0">
                <a:cs typeface="Calibri"/>
              </a:rPr>
              <a:t> k </a:t>
            </a:r>
            <a:r>
              <a:rPr lang="en-US" sz="2000" dirty="0" err="1">
                <a:cs typeface="Calibri"/>
              </a:rPr>
              <a:t>indexovému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přeskakování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během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sekvenování</a:t>
            </a:r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61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1807</Words>
  <Application>Microsoft Office PowerPoint</Application>
  <PresentationFormat>Širokoúhlá obrazovka</PresentationFormat>
  <Paragraphs>275</Paragraphs>
  <Slides>33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Arial,Sans-Serif</vt:lpstr>
      <vt:lpstr>Calibri</vt:lpstr>
      <vt:lpstr>Calibri Light</vt:lpstr>
      <vt:lpstr>Helvetica</vt:lpstr>
      <vt:lpstr>Office Theme</vt:lpstr>
      <vt:lpstr>Office Theme</vt:lpstr>
      <vt:lpstr>Detekce biomarkerů z omics experimentů</vt:lpstr>
      <vt:lpstr>Prezentace aplikace PowerPoint</vt:lpstr>
      <vt:lpstr>Sekvenování technologií Illumina</vt:lpstr>
      <vt:lpstr>Prezentace aplikace PowerPoint</vt:lpstr>
      <vt:lpstr>Kroky sekvenování technologií Illumina</vt:lpstr>
      <vt:lpstr>Zdroj chyb: ligování adaptérů</vt:lpstr>
      <vt:lpstr>Co vše se liguje</vt:lpstr>
      <vt:lpstr>Co vše se liguje</vt:lpstr>
      <vt:lpstr>Odstranění adaptérů z knihovny</vt:lpstr>
      <vt:lpstr>Zdroj chyb: PCR duplikáty</vt:lpstr>
      <vt:lpstr>Během sekvencování se tvoří shluky stejných sekvencí - clusters</vt:lpstr>
      <vt:lpstr>Krok 0 analýzy</vt:lpstr>
      <vt:lpstr>Prezentace aplikace PowerPoint</vt:lpstr>
      <vt:lpstr>Jak to probíhá</vt:lpstr>
      <vt:lpstr>Trochu počítejme</vt:lpstr>
      <vt:lpstr>Zdroj chyb: Koncentrace knihovny</vt:lpstr>
      <vt:lpstr>Zdroje chyb: sekvenování syntézou – fluorescence</vt:lpstr>
      <vt:lpstr>Sekvenační pokrytí (coverage)</vt:lpstr>
      <vt:lpstr>Hloubka pokrytí (coverage depth)</vt:lpstr>
      <vt:lpstr>Šířka krytí  (breadth of coverage).</vt:lpstr>
      <vt:lpstr>Doporučení pro pokrytí  </vt:lpstr>
      <vt:lpstr>Doporučení pro pokrytí  - DNA</vt:lpstr>
      <vt:lpstr>Doporučení pro pokrytí  - RNA</vt:lpstr>
      <vt:lpstr>Doporučení pro pokrytí  - dle aplikace</vt:lpstr>
      <vt:lpstr>Doporučení pro pokrytí  - dle aplikace</vt:lpstr>
      <vt:lpstr>Doporučení pro pokrytí  - dle aplikace</vt:lpstr>
      <vt:lpstr>Kolik vzorků na běh?</vt:lpstr>
      <vt:lpstr>Single nebo paired- end?</vt:lpstr>
      <vt:lpstr>Single nebo paired- end?</vt:lpstr>
      <vt:lpstr>Délka čtení</vt:lpstr>
      <vt:lpstr>Délka čtení a cílové fragmenty!</vt:lpstr>
      <vt:lpstr>Délka čtení a cílové fragmenty!</vt:lpstr>
      <vt:lpstr>Užitečné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Vlad Popovici</dc:creator>
  <cp:lastModifiedBy>Eva Budinská</cp:lastModifiedBy>
  <cp:revision>734</cp:revision>
  <dcterms:created xsi:type="dcterms:W3CDTF">2020-10-30T08:26:00Z</dcterms:created>
  <dcterms:modified xsi:type="dcterms:W3CDTF">2023-10-13T07:37:44Z</dcterms:modified>
</cp:coreProperties>
</file>