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54" r:id="rId2"/>
    <p:sldId id="355" r:id="rId3"/>
    <p:sldId id="382" r:id="rId4"/>
    <p:sldId id="356" r:id="rId5"/>
    <p:sldId id="383" r:id="rId6"/>
    <p:sldId id="381" r:id="rId7"/>
    <p:sldId id="384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02.10.2023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Cvanová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02.10.2023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02.10.2023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2600325" progId="MSGraph.Chart.8">
                  <p:embed followColorScheme="full"/>
                </p:oleObj>
              </mc:Choice>
              <mc:Fallback>
                <p:oleObj name="Graf" r:id="rId3" imgW="4372043" imgH="26003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600325" progId="MSGraph.Chart.8">
                  <p:embed followColorScheme="full"/>
                </p:oleObj>
              </mc:Choice>
              <mc:Fallback>
                <p:oleObj name="Graf" r:id="rId5" imgW="4372043" imgH="26003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4372043" imgH="2581185" progId="MSGraph.Chart.8">
                  <p:embed followColorScheme="full"/>
                </p:oleObj>
              </mc:Choice>
              <mc:Fallback>
                <p:oleObj name="Graf" r:id="rId7" imgW="4372043" imgH="258118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9" imgW="4372043" imgH="2819490" progId="MSGraph.Chart.8">
                  <p:embed followColorScheme="full"/>
                </p:oleObj>
              </mc:Choice>
              <mc:Fallback>
                <p:oleObj name="Graf" r:id="rId9" imgW="4372043" imgH="2819490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10 -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30 -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40 -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60 -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0,1 -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0,3 -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0,4 -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0,6 -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/>
              <a:t>Příklad:</a:t>
            </a:r>
            <a:r>
              <a:rPr lang="cs-CZ" sz="2000"/>
              <a:t>	</a:t>
            </a:r>
            <a:r>
              <a:rPr lang="cs-CZ" sz="2000" b="1"/>
              <a:t>x: koncentrace látky v 	krvi n = 100 pacientů</a:t>
            </a:r>
            <a:endParaRPr lang="cs-CZ" sz="200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866935" progId="MSGraph.Chart.8">
                  <p:embed followColorScheme="full"/>
                </p:oleObj>
              </mc:Choice>
              <mc:Fallback>
                <p:oleObj name="Graf" r:id="rId5" imgW="4372043" imgH="286693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08840" imgH="2306160" progId="Excel.Sheet.8">
                  <p:embed/>
                </p:oleObj>
              </mc:Choice>
              <mc:Fallback>
                <p:oleObj name="Graf" r:id="rId3" imgW="4308840" imgH="23061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08840" imgH="2306160" progId="Excel.Sheet.8">
                  <p:embed/>
                </p:oleObj>
              </mc:Choice>
              <mc:Fallback>
                <p:oleObj name="Graf" r:id="rId5" imgW="4308840" imgH="230616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6198840" imgH="2306160" progId="Excel.Sheet.8">
                  <p:embed/>
                </p:oleObj>
              </mc:Choice>
              <mc:Fallback>
                <p:oleObj name="Graf" r:id="rId7" imgW="6198840" imgH="2306160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7155000" imgH="3048840" progId="Excel.Sheet.8">
                  <p:embed/>
                </p:oleObj>
              </mc:Choice>
              <mc:Fallback>
                <p:oleObj name="Graf" r:id="rId3" imgW="7155000" imgH="3048840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7008840" imgH="3138840" progId="Excel.Sheet.8">
                  <p:embed/>
                </p:oleObj>
              </mc:Choice>
              <mc:Fallback>
                <p:oleObj name="Graf" r:id="rId5" imgW="7008840" imgH="3138840" progId="Excel.Shee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Plocha histogramu odpovídá počtu případů (pokud jde o pravděpodobnost, je plocha 1).</a:t>
            </a:r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Kategorie na ose x nemusí být ekvidistantní.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/>
              <a:t>Výběrové rozložení hodnot lze modelově popsat  a odhadnout tak 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−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/>
                  <a:t>;x).</a:t>
                </a:r>
              </a:p>
            </p:txBody>
          </p:sp>
        </mc:Choice>
        <mc:Fallback xmlns=""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/>
              <a:t>x</a:t>
            </a:r>
            <a:r>
              <a:rPr lang="cs-CZ" sz="2400" b="0" i="0" baseline="-25000" dirty="0"/>
              <a:t>1</a:t>
            </a:r>
            <a:r>
              <a:rPr lang="cs-CZ" sz="2400" b="0" i="0" dirty="0"/>
              <a:t>      x</a:t>
            </a:r>
            <a:r>
              <a:rPr lang="cs-CZ" sz="2400" b="0" i="0" baseline="-25000" dirty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rozložení sledované veličiny.</a:t>
            </a:r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/>
              <a:t>Realitu můžeme popisovat různými typy dat, každý z nich se specifickými vlastnostmi, výhodami, nevýhodami a vlastní sadou využitelných statistických metod – od binárních přes kategoriální, ordinální až po spojitá data roste míra informace v nich obsažené.</a:t>
            </a:r>
          </a:p>
          <a:p>
            <a:r>
              <a:rPr lang="cs-CZ" dirty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81500" imgH="2857500" progId="MSGraph.Chart.8">
                  <p:embed followColorScheme="full"/>
                </p:oleObj>
              </mc:Choice>
              <mc:Fallback>
                <p:oleObj name="Graf" r:id="rId5" imgW="4381500" imgH="28575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>
                <a:latin typeface="Symbol" pitchFamily="18" charset="2"/>
              </a:rPr>
              <a:t>&gt;</a:t>
            </a:r>
            <a:r>
              <a:rPr lang="cs-CZ" sz="2000" b="0" i="0" dirty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 dirty="0">
                <a:solidFill>
                  <a:srgbClr val="CC0000"/>
                </a:solidFill>
              </a:rPr>
              <a:t>Jakékoliv číslo na ose x je kvantilem*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24328" y="6013535"/>
            <a:ext cx="1319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C00000"/>
                </a:solidFill>
              </a:rPr>
              <a:t>* za předpokladu omezeného definičního oboru distribuční funkce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Typy proměnných (dat)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× FALSE, 1 × 0). 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počtu hodnot 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proměnné odpovídají počtům něčeho. Hodnoty jsou od sebe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Obvykle spojitá proměnná, u které lze určit rozdíl mezi kategoriemi – často jde o vzdálenost od 0 (např. teplota ve °C,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hmotnost, vzdálenost).</a:t>
            </a: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otázky</a:t>
            </a:r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Základní soubor × výběr (vzorek)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088D4FD-F92E-6FF2-7638-4DE2773514F9}"/>
              </a:ext>
            </a:extLst>
          </p:cNvPr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Parametry základního souboru jsou obvykle dané, ale neznáme je (např. průměr, směrodatná odchylka).</a:t>
            </a:r>
          </a:p>
          <a:p>
            <a:r>
              <a:rPr lang="cs-CZ" dirty="0"/>
              <a:t>Pro odhad parametrů základního souboru používáme tzv. výběrové charakteristiky založené na našem omezeném výběru (vzorku). 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260FECE0-559D-B258-BEB0-3B39244E6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(základní):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51389719-04D7-461B-8321-C06C8DE1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78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0DDE44EA-3D0A-E7B1-E15A-B84223A1D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7889" y="4634757"/>
            <a:ext cx="2736304" cy="869924"/>
          </a:xfrm>
          <a:prstGeom prst="rect">
            <a:avLst/>
          </a:prstGeom>
          <a:noFill/>
        </p:spPr>
      </p:pic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E7311233-86A6-8F77-5A7E-3255F3CA8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32669"/>
              </p:ext>
            </p:extLst>
          </p:nvPr>
        </p:nvGraphicFramePr>
        <p:xfrm>
          <a:off x="1187624" y="4640518"/>
          <a:ext cx="2952328" cy="93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3656880" imgH="1155240" progId="Photoshop.Image.12">
                  <p:embed/>
                </p:oleObj>
              </mc:Choice>
              <mc:Fallback>
                <p:oleObj name="Image" r:id="rId4" imgW="3656880" imgH="1155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4640518"/>
                        <a:ext cx="2952328" cy="932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Jak vznikají informace ?</a:t>
            </a:r>
            <a:br>
              <a:rPr lang="cs-CZ" dirty="0"/>
            </a:br>
            <a:r>
              <a:rPr lang="cs-CZ" dirty="0"/>
              <a:t>– základní popisné statistiky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Průměr (výběrový):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p-</a:t>
            </a:r>
            <a:r>
              <a:rPr lang="cs-CZ" sz="2000" i="0" dirty="0" err="1">
                <a:solidFill>
                  <a:srgbClr val="3333CC"/>
                </a:solidFill>
              </a:rPr>
              <a:t>tý</a:t>
            </a:r>
            <a:r>
              <a:rPr lang="cs-CZ" sz="2000" i="0" dirty="0">
                <a:solidFill>
                  <a:srgbClr val="3333CC"/>
                </a:solidFill>
              </a:rPr>
              <a:t> kvantil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Medián: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Data: 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19" y="2865404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Směrodatná odchylka (výběrová):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Modus:</a:t>
            </a: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69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171825" progId="MSGraph.Chart.8">
                  <p:embed followColorScheme="full"/>
                </p:oleObj>
              </mc:Choice>
              <mc:Fallback>
                <p:oleObj name="Graf" r:id="rId3" imgW="4372043" imgH="317182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3171825" progId="MSGraph.Chart.8">
                  <p:embed followColorScheme="full"/>
                </p:oleObj>
              </mc:Choice>
              <mc:Fallback>
                <p:oleObj name="Graf" r:id="rId5" imgW="4372043" imgH="3171825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4061</TotalTime>
  <Words>2002</Words>
  <Application>Microsoft Office PowerPoint</Application>
  <PresentationFormat>Předvádění na obrazovce (4:3)</PresentationFormat>
  <Paragraphs>411</Paragraphs>
  <Slides>21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Cambria Math</vt:lpstr>
      <vt:lpstr>Symbol</vt:lpstr>
      <vt:lpstr>Wingdings</vt:lpstr>
      <vt:lpstr>Wingdings 2</vt:lpstr>
      <vt:lpstr>01_Klin_dat_upravyM</vt:lpstr>
      <vt:lpstr>Graf</vt:lpstr>
      <vt:lpstr>Adobe Photoshop Image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Základní soubor × výběr (vzorek)</vt:lpstr>
      <vt:lpstr>Jak vznikají informace ? – základní popisné statistiky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Jiří Kalina</cp:lastModifiedBy>
  <cp:revision>77</cp:revision>
  <dcterms:created xsi:type="dcterms:W3CDTF">2011-03-10T15:44:21Z</dcterms:created>
  <dcterms:modified xsi:type="dcterms:W3CDTF">2023-10-02T11:56:43Z</dcterms:modified>
</cp:coreProperties>
</file>