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256" r:id="rId4"/>
    <p:sldId id="257" r:id="rId5"/>
    <p:sldId id="260" r:id="rId6"/>
    <p:sldId id="267" r:id="rId7"/>
    <p:sldId id="266" r:id="rId8"/>
    <p:sldId id="258" r:id="rId9"/>
    <p:sldId id="25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3" d="100"/>
          <a:sy n="83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Kolomogorovův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-Smirnovův (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Lilieforsův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)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Shapiro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Wilkův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Jednovýběrový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dvouvýběrový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F-test a 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Levenův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9. Parametrické testy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náhoda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dirty="0"/>
              <a:t>Tento test nemá žádné předpoklady o rozložení vstupních dat, protože je počítán až na základě jejich diferencí. </a:t>
            </a:r>
          </a:p>
          <a:p>
            <a:r>
              <a:rPr lang="cs-CZ" sz="1400" dirty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dirty="0"/>
              <a:t>V podstatě jde o </a:t>
            </a:r>
            <a:r>
              <a:rPr lang="cs-CZ" sz="1400" dirty="0" err="1"/>
              <a:t>one</a:t>
            </a:r>
            <a:r>
              <a:rPr lang="cs-CZ" sz="1400" dirty="0"/>
              <a:t>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dirty="0"/>
          </a:p>
          <a:p>
            <a:r>
              <a:rPr lang="cs-CZ" sz="1400" dirty="0"/>
              <a:t>Pro srovnání s 0 (testovou statistikou je t rozložení):</a:t>
            </a:r>
          </a:p>
          <a:p>
            <a:endParaRPr lang="cs-CZ" sz="1400" dirty="0"/>
          </a:p>
          <a:p>
            <a:r>
              <a:rPr lang="cs-CZ" sz="1400" dirty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dirty="0"/>
              <a:t>Zda je párové uspořádání efektivnější lze určit na základě:</a:t>
            </a:r>
          </a:p>
          <a:p>
            <a:pPr lvl="1"/>
            <a:r>
              <a:rPr lang="cs-CZ" sz="1100" dirty="0"/>
              <a:t>Síly vazby</a:t>
            </a:r>
          </a:p>
          <a:p>
            <a:pPr lvl="1"/>
            <a:r>
              <a:rPr lang="cs-CZ" sz="1100" dirty="0"/>
              <a:t>Je-li </a:t>
            </a:r>
            <a:r>
              <a:rPr lang="cs-CZ" sz="1100" dirty="0" err="1"/>
              <a:t>s</a:t>
            </a:r>
            <a:r>
              <a:rPr lang="cs-CZ" sz="1100" baseline="-25000" dirty="0" err="1"/>
              <a:t>D</a:t>
            </a:r>
            <a:r>
              <a:rPr lang="cs-CZ" sz="1100" dirty="0"/>
              <a:t> výrazně menší než s</a:t>
            </a:r>
            <a:r>
              <a:rPr lang="cs-CZ" sz="1100" baseline="-25000" dirty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dirty="0"/>
          </a:p>
          <a:p>
            <a:r>
              <a:rPr lang="cs-CZ" sz="1400" dirty="0"/>
              <a:t> Závislost je možné rozepsat pomocí vzorce: </a:t>
            </a:r>
          </a:p>
          <a:p>
            <a:endParaRPr lang="cs-CZ" sz="1400" dirty="0"/>
          </a:p>
          <a:p>
            <a:r>
              <a:rPr lang="cs-CZ" sz="1400" dirty="0"/>
              <a:t>v případě </a:t>
            </a:r>
            <a:r>
              <a:rPr lang="cs-CZ" sz="1400" dirty="0" err="1"/>
              <a:t>Cov</a:t>
            </a:r>
            <a:r>
              <a:rPr lang="cs-CZ" sz="1400" dirty="0"/>
              <a:t>=0, tedy v případě neexistence vazby pak s</a:t>
            </a:r>
            <a:r>
              <a:rPr lang="cs-CZ" sz="1400" baseline="-25000" dirty="0"/>
              <a:t>D</a:t>
            </a:r>
            <a:r>
              <a:rPr lang="cs-CZ" sz="1400" baseline="30000" dirty="0"/>
              <a:t>2</a:t>
            </a:r>
            <a:r>
              <a:rPr lang="cs-CZ" sz="1400" dirty="0"/>
              <a:t> odpovídá součtu původních rozptylů, tedy přibližně S</a:t>
            </a:r>
            <a:r>
              <a:rPr lang="cs-CZ" sz="1400" baseline="-25000" dirty="0"/>
              <a:t>x1-x2</a:t>
            </a:r>
            <a:r>
              <a:rPr lang="cs-CZ" sz="1400" dirty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6" r:id="rId3" imgW="596641" imgH="406224" progId="">
                  <p:embed/>
                </p:oleObj>
              </mc:Choice>
              <mc:Fallback>
                <p:oleObj r:id="rId3" imgW="596641" imgH="40622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11475"/>
                        <a:ext cx="955675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7" r:id="rId5" imgW="545626" imgH="177646" progId="">
                  <p:embed/>
                </p:oleObj>
              </mc:Choice>
              <mc:Fallback>
                <p:oleObj r:id="rId5" imgW="545626" imgH="17764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3094038"/>
                        <a:ext cx="86518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8" r:id="rId7" imgW="1739900" imgH="254000" progId="">
                  <p:embed/>
                </p:oleObj>
              </mc:Choice>
              <mc:Fallback>
                <p:oleObj r:id="rId7" imgW="1739900" imgH="2540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399088"/>
                        <a:ext cx="28813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2" name="Graph" r:id="rId3" imgW="2160270" imgH="3599815" progId="STATISTICA.Graph">
                  <p:embed/>
                </p:oleObj>
              </mc:Choice>
              <mc:Fallback>
                <p:oleObj name="Graph" r:id="rId3" imgW="2160270" imgH="359981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492375"/>
                        <a:ext cx="2162175" cy="360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3" r:id="rId5" imgW="3987800" imgH="609600" progId="">
                  <p:embed/>
                </p:oleObj>
              </mc:Choice>
              <mc:Fallback>
                <p:oleObj r:id="rId5" imgW="3987800" imgH="609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4835525"/>
                        <a:ext cx="399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49B227FF-97F1-41F2-892B-58E2868AD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05251"/>
              </p:ext>
            </p:extLst>
          </p:nvPr>
        </p:nvGraphicFramePr>
        <p:xfrm>
          <a:off x="395536" y="1546615"/>
          <a:ext cx="8353426" cy="519475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Shapiro-Wilksův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-Smirnovův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test;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Bartlettův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(analýza rozptylu)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více skupin závisle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závislými hodnotami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ANOVA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opakovaných měření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Friedmannův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71209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</a:p>
        </p:txBody>
      </p:sp>
    </p:spTree>
    <p:extLst>
      <p:ext uri="{BB962C8B-B14F-4D97-AF65-F5344CB8AC3E}">
        <p14:creationId xmlns:p14="http://schemas.microsoft.com/office/powerpoint/2010/main" val="50950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Tři varianty </a:t>
            </a:r>
            <a:r>
              <a:rPr lang="cs-CZ" i="0" u="sng" dirty="0">
                <a:latin typeface="Arial" pitchFamily="34" charset="0"/>
                <a:cs typeface="Arial" pitchFamily="34" charset="0"/>
              </a:rPr>
              <a:t>parametrického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t-testu: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jednovýběrový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dvouvýběrový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		párový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Předpoklad:	</a:t>
            </a: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Měřená náhodná veličina má normální rozdělení.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Výběrový průměr má normální rozdělení se stejnou 			střední hodnotou, skutečný rozptyl ovšem neznáme.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400000"/>
                </a:solidFill>
                <a:latin typeface="Arial" pitchFamily="34" charset="0"/>
                <a:cs typeface="Arial" pitchFamily="34" charset="0"/>
              </a:rPr>
              <a:t>Rozdíl výběrového průměru od skutečné střední 				hodnoty má také normální rozdělení.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latin typeface="Arial" pitchFamily="34" charset="0"/>
                <a:cs typeface="Arial" pitchFamily="34" charset="0"/>
              </a:rPr>
              <a:t>Při využití výběrového rozptylu má rozdíl t-rozdělení.</a:t>
            </a: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95536" y="5085184"/>
          <a:ext cx="597666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8492">
                <a:tc>
                  <a:txBody>
                    <a:bodyPr/>
                    <a:lstStyle/>
                    <a:p>
                      <a:r>
                        <a:rPr lang="cs-CZ" dirty="0"/>
                        <a:t>Kvantil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cs-CZ" dirty="0" err="1"/>
                        <a:t>Norm</a:t>
                      </a:r>
                      <a:r>
                        <a:rPr lang="cs-CZ" dirty="0"/>
                        <a:t>(0,1)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cs-CZ" dirty="0"/>
                        <a:t>t</a:t>
                      </a:r>
                      <a:r>
                        <a:rPr lang="cs-CZ" baseline="-25000" dirty="0"/>
                        <a:t>7</a:t>
                      </a:r>
                      <a:r>
                        <a:rPr lang="cs-CZ" baseline="0" dirty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" name="Obrázek 29" descr="norm_vs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5" y="4774332"/>
            <a:ext cx="2376264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cs-CZ" sz="2000" i="0" dirty="0">
                <a:latin typeface="Arial" pitchFamily="34" charset="0"/>
                <a:cs typeface="Arial" pitchFamily="34" charset="0"/>
              </a:rPr>
              <a:t>Princip:</a:t>
            </a:r>
            <a:r>
              <a:rPr lang="cs-CZ" sz="2000" b="0" i="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podle určené hladiny pravděpodobnosti se 				stanoví maximální přípustná velikost rozdílu 				výběrového průměru a skutečné střední hodnoty. 			Testuje se velikost rozdílu.</a:t>
            </a:r>
          </a:p>
          <a:p>
            <a:pPr eaLnBrk="0" hangingPunct="0"/>
            <a:r>
              <a:rPr lang="cs-CZ" sz="2000" b="0" i="0" dirty="0">
                <a:latin typeface="Arial" pitchFamily="34" charset="0"/>
                <a:cs typeface="Arial" pitchFamily="34" charset="0"/>
              </a:rPr>
              <a:t>Postup:		Výpočet normalizovaného rozdílu a jeho porovnání s 			tabelovanou hodnotou (jednostranná a dvoustranná 			varianta):</a:t>
            </a: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sz="20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23728" y="4149080"/>
          <a:ext cx="6781800" cy="167163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cs-CZ" sz="1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cs-CZ" sz="1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Testov</a:t>
                      </a:r>
                      <a:r>
                        <a:rPr kumimoji="0" lang="cs-CZ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 statistika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Interval spolehlivosti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t</a:t>
                      </a:r>
                      <a:endParaRPr kumimoji="0" lang="cs-CZ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t</a:t>
                      </a:r>
                      <a:endParaRPr kumimoji="0" lang="cs-CZ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|t| &gt; t</a:t>
                      </a:r>
                      <a:endParaRPr kumimoji="0" 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1"/>
          <p:cNvGraphicFramePr>
            <a:graphicFrameLocks noChangeAspect="1"/>
          </p:cNvGraphicFramePr>
          <p:nvPr/>
        </p:nvGraphicFramePr>
        <p:xfrm>
          <a:off x="275878" y="4418756"/>
          <a:ext cx="162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0" name="Equation" r:id="rId4" imgW="799920" imgH="419040" progId="Equation.3">
                  <p:embed/>
                </p:oleObj>
              </mc:Choice>
              <mc:Fallback>
                <p:oleObj name="Equation" r:id="rId4" imgW="799920" imgH="4190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78" y="4418756"/>
                        <a:ext cx="1625600" cy="969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67"/>
          <p:cNvGraphicFramePr>
            <a:graphicFrameLocks noChangeAspect="1"/>
          </p:cNvGraphicFramePr>
          <p:nvPr/>
        </p:nvGraphicFramePr>
        <p:xfrm>
          <a:off x="2483768" y="4551213"/>
          <a:ext cx="685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1" name="Equation" r:id="rId6" imgW="380880" imgH="241200" progId="Equation.3">
                  <p:embed/>
                </p:oleObj>
              </mc:Choice>
              <mc:Fallback>
                <p:oleObj name="Equation" r:id="rId6" imgW="380880" imgH="2412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51213"/>
                        <a:ext cx="685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8"/>
          <p:cNvGraphicFramePr>
            <a:graphicFrameLocks noChangeAspect="1"/>
          </p:cNvGraphicFramePr>
          <p:nvPr/>
        </p:nvGraphicFramePr>
        <p:xfrm>
          <a:off x="24837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2" name="Equation" r:id="rId8" imgW="380880" imgH="241200" progId="Equation.3">
                  <p:embed/>
                </p:oleObj>
              </mc:Choice>
              <mc:Fallback>
                <p:oleObj name="Equation" r:id="rId8" imgW="380880" imgH="2412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69"/>
          <p:cNvGraphicFramePr>
            <a:graphicFrameLocks noChangeAspect="1"/>
          </p:cNvGraphicFramePr>
          <p:nvPr/>
        </p:nvGraphicFramePr>
        <p:xfrm>
          <a:off x="2483768" y="5396259"/>
          <a:ext cx="762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3" name="Equation" r:id="rId10" imgW="380880" imgH="241200" progId="Equation.3">
                  <p:embed/>
                </p:oleObj>
              </mc:Choice>
              <mc:Fallback>
                <p:oleObj name="Equation" r:id="rId10" imgW="380880" imgH="2412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396259"/>
                        <a:ext cx="762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70"/>
          <p:cNvGraphicFramePr>
            <a:graphicFrameLocks noChangeAspect="1"/>
          </p:cNvGraphicFramePr>
          <p:nvPr/>
        </p:nvGraphicFramePr>
        <p:xfrm>
          <a:off x="3855368" y="5347047"/>
          <a:ext cx="838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4" name="Equation" r:id="rId12" imgW="380880" imgH="241200" progId="Equation.3">
                  <p:embed/>
                </p:oleObj>
              </mc:Choice>
              <mc:Fallback>
                <p:oleObj name="Equation" r:id="rId12" imgW="380880" imgH="2412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5347047"/>
                        <a:ext cx="8382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1"/>
          <p:cNvGraphicFramePr>
            <a:graphicFrameLocks noChangeAspect="1"/>
          </p:cNvGraphicFramePr>
          <p:nvPr/>
        </p:nvGraphicFramePr>
        <p:xfrm>
          <a:off x="38553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5" name="Equation" r:id="rId14" imgW="380880" imgH="241200" progId="Equation.3">
                  <p:embed/>
                </p:oleObj>
              </mc:Choice>
              <mc:Fallback>
                <p:oleObj name="Equation" r:id="rId14" imgW="380880" imgH="24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72"/>
          <p:cNvGraphicFramePr>
            <a:graphicFrameLocks noChangeAspect="1"/>
          </p:cNvGraphicFramePr>
          <p:nvPr/>
        </p:nvGraphicFramePr>
        <p:xfrm>
          <a:off x="3855368" y="4530576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6" name="Equation" r:id="rId16" imgW="380880" imgH="241200" progId="Equation.3">
                  <p:embed/>
                </p:oleObj>
              </mc:Choice>
              <mc:Fallback>
                <p:oleObj name="Equation" r:id="rId16" imgW="380880" imgH="24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530576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00113" y="1544638"/>
            <a:ext cx="77041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Koncentrace antibiotika v cílovém orgánu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cs-CZ" sz="2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Při 1000 měřeních antibiotika byla zjištěna v cílovém orgánu průměrná koncentrace 202,5 jednotek a směrodatná odchylka 44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Požadovaná koncentrace antibiotika je 200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daný rozdíl 2,5 významný vzhledem k variabilitě znaku na hladině významnosti 5 %?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2)	Jaká je skutečná hladina významnosti?</a:t>
            </a:r>
            <a:endParaRPr lang="cs-CZ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1908175" y="5170488"/>
          <a:ext cx="460851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6" name="Rovnice" r:id="rId3" imgW="2095500" imgH="393700" progId="Equation.3">
                  <p:embed/>
                </p:oleObj>
              </mc:Choice>
              <mc:Fallback>
                <p:oleObj name="Rovnice" r:id="rId3" imgW="20955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170488"/>
                        <a:ext cx="4608513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/>
              <a:t>F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Parametrický test sloužící k rozhodnutí, zda mají dva nebo více vzorků stejný rozptyl, někdy nazýván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test.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                F=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1. skupině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ve 2. skupině</a:t>
            </a: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/>
              <a:t>Levenův</a:t>
            </a:r>
            <a:r>
              <a:rPr lang="cs-CZ" dirty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test 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10968</TotalTime>
  <Words>1737</Words>
  <Application>Microsoft Office PowerPoint</Application>
  <PresentationFormat>Předvádění na obrazovce (4:3)</PresentationFormat>
  <Paragraphs>289</Paragraphs>
  <Slides>12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4" baseType="lpstr">
      <vt:lpstr>Arial</vt:lpstr>
      <vt:lpstr>Arial Unicode MS</vt:lpstr>
      <vt:lpstr>Calibri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Equation</vt:lpstr>
      <vt:lpstr>Rovnice</vt:lpstr>
      <vt:lpstr>Graph</vt:lpstr>
      <vt:lpstr>9. Parametrické testy</vt:lpstr>
      <vt:lpstr>Shrnutí statistických testů</vt:lpstr>
      <vt:lpstr>Shrnutí statistických testů</vt:lpstr>
      <vt:lpstr>Testy normality</vt:lpstr>
      <vt:lpstr>t-Test</vt:lpstr>
      <vt:lpstr>t-Test</vt:lpstr>
      <vt:lpstr>t-Test</vt:lpstr>
      <vt:lpstr>F test</vt:lpstr>
      <vt:lpstr>Levenův test</vt:lpstr>
      <vt:lpstr>Párový t-test – předpoklady </vt:lpstr>
      <vt:lpstr>Párový t-test</vt:lpstr>
      <vt:lpstr>Párový t-test –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716</cp:revision>
  <dcterms:created xsi:type="dcterms:W3CDTF">2008-06-20T05:41:33Z</dcterms:created>
  <dcterms:modified xsi:type="dcterms:W3CDTF">2022-10-31T14:31:07Z</dcterms:modified>
</cp:coreProperties>
</file>