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0" r:id="rId2"/>
    <p:sldId id="333" r:id="rId3"/>
    <p:sldId id="549" r:id="rId4"/>
    <p:sldId id="563" r:id="rId5"/>
    <p:sldId id="566" r:id="rId6"/>
    <p:sldId id="567" r:id="rId7"/>
    <p:sldId id="331" r:id="rId8"/>
    <p:sldId id="334" r:id="rId9"/>
    <p:sldId id="564" r:id="rId10"/>
    <p:sldId id="570" r:id="rId11"/>
    <p:sldId id="573" r:id="rId12"/>
    <p:sldId id="335" r:id="rId13"/>
    <p:sldId id="571" r:id="rId14"/>
    <p:sldId id="572" r:id="rId15"/>
    <p:sldId id="343" r:id="rId16"/>
    <p:sldId id="344" r:id="rId17"/>
    <p:sldId id="350" r:id="rId18"/>
    <p:sldId id="302" r:id="rId19"/>
    <p:sldId id="346" r:id="rId20"/>
    <p:sldId id="347" r:id="rId21"/>
    <p:sldId id="349" r:id="rId22"/>
    <p:sldId id="257" r:id="rId23"/>
    <p:sldId id="553" r:id="rId24"/>
    <p:sldId id="554" r:id="rId25"/>
    <p:sldId id="555" r:id="rId26"/>
    <p:sldId id="556" r:id="rId27"/>
    <p:sldId id="271" r:id="rId28"/>
    <p:sldId id="583" r:id="rId29"/>
    <p:sldId id="580" r:id="rId30"/>
  </p:sldIdLst>
  <p:sldSz cx="9144000" cy="6858000" type="screen4x3"/>
  <p:notesSz cx="6797675" cy="9928225"/>
  <p:defaultTextStyle>
    <a:defPPr>
      <a:defRPr lang="fr-FR"/>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0000"/>
    <a:srgbClr val="00FDFF"/>
    <a:srgbClr val="A7800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5" autoAdjust="0"/>
    <p:restoredTop sz="92964" autoAdjust="0"/>
  </p:normalViewPr>
  <p:slideViewPr>
    <p:cSldViewPr>
      <p:cViewPr varScale="1">
        <p:scale>
          <a:sx n="64" d="100"/>
          <a:sy n="64" d="100"/>
        </p:scale>
        <p:origin x="176" y="1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fr-FR"/>
          </a:p>
        </p:txBody>
      </p:sp>
      <p:sp>
        <p:nvSpPr>
          <p:cNvPr id="2048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fr-FR"/>
          </a:p>
        </p:txBody>
      </p:sp>
      <p:sp>
        <p:nvSpPr>
          <p:cNvPr id="49156"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048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fr-FR"/>
          </a:p>
        </p:txBody>
      </p:sp>
      <p:sp>
        <p:nvSpPr>
          <p:cNvPr id="2048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69F57D96-DA49-4A2D-B421-A1D884706BC5}"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a:defRPr/>
            </a:pPr>
            <a:fld id="{69F57D96-DA49-4A2D-B421-A1D884706BC5}" type="slidenum">
              <a:rPr lang="fr-FR" smtClean="0"/>
              <a:pPr>
                <a:defRPr/>
              </a:pPr>
              <a:t>3</a:t>
            </a:fld>
            <a:endParaRPr lang="fr-FR"/>
          </a:p>
        </p:txBody>
      </p:sp>
    </p:spTree>
    <p:extLst>
      <p:ext uri="{BB962C8B-B14F-4D97-AF65-F5344CB8AC3E}">
        <p14:creationId xmlns:p14="http://schemas.microsoft.com/office/powerpoint/2010/main" val="249664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a:defRPr/>
            </a:pPr>
            <a:fld id="{69F57D96-DA49-4A2D-B421-A1D884706BC5}" type="slidenum">
              <a:rPr lang="fr-FR" smtClean="0"/>
              <a:pPr>
                <a:defRPr/>
              </a:pPr>
              <a:t>7</a:t>
            </a:fld>
            <a:endParaRPr lang="fr-FR"/>
          </a:p>
        </p:txBody>
      </p:sp>
    </p:spTree>
    <p:extLst>
      <p:ext uri="{BB962C8B-B14F-4D97-AF65-F5344CB8AC3E}">
        <p14:creationId xmlns:p14="http://schemas.microsoft.com/office/powerpoint/2010/main" val="45379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a:defRPr/>
            </a:pPr>
            <a:fld id="{69F57D96-DA49-4A2D-B421-A1D884706BC5}" type="slidenum">
              <a:rPr lang="fr-FR" smtClean="0"/>
              <a:pPr>
                <a:defRPr/>
              </a:pPr>
              <a:t>9</a:t>
            </a:fld>
            <a:endParaRPr lang="fr-FR"/>
          </a:p>
        </p:txBody>
      </p:sp>
    </p:spTree>
    <p:extLst>
      <p:ext uri="{BB962C8B-B14F-4D97-AF65-F5344CB8AC3E}">
        <p14:creationId xmlns:p14="http://schemas.microsoft.com/office/powerpoint/2010/main" val="424257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a:defRPr/>
            </a:pPr>
            <a:fld id="{69F57D96-DA49-4A2D-B421-A1D884706BC5}" type="slidenum">
              <a:rPr lang="fr-FR" smtClean="0"/>
              <a:pPr>
                <a:defRPr/>
              </a:pPr>
              <a:t>11</a:t>
            </a:fld>
            <a:endParaRPr lang="fr-FR"/>
          </a:p>
        </p:txBody>
      </p:sp>
    </p:spTree>
    <p:extLst>
      <p:ext uri="{BB962C8B-B14F-4D97-AF65-F5344CB8AC3E}">
        <p14:creationId xmlns:p14="http://schemas.microsoft.com/office/powerpoint/2010/main" val="425365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a:defRPr/>
            </a:pPr>
            <a:fld id="{69F57D96-DA49-4A2D-B421-A1D884706BC5}" type="slidenum">
              <a:rPr lang="fr-FR" smtClean="0"/>
              <a:pPr>
                <a:defRPr/>
              </a:pPr>
              <a:t>13</a:t>
            </a:fld>
            <a:endParaRPr lang="fr-FR"/>
          </a:p>
        </p:txBody>
      </p:sp>
    </p:spTree>
    <p:extLst>
      <p:ext uri="{BB962C8B-B14F-4D97-AF65-F5344CB8AC3E}">
        <p14:creationId xmlns:p14="http://schemas.microsoft.com/office/powerpoint/2010/main" val="3528845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a:defRPr/>
            </a:pPr>
            <a:fld id="{69F57D96-DA49-4A2D-B421-A1D884706BC5}" type="slidenum">
              <a:rPr lang="fr-FR" smtClean="0"/>
              <a:pPr>
                <a:defRPr/>
              </a:pPr>
              <a:t>27</a:t>
            </a:fld>
            <a:endParaRPr lang="fr-FR"/>
          </a:p>
        </p:txBody>
      </p:sp>
    </p:spTree>
    <p:extLst>
      <p:ext uri="{BB962C8B-B14F-4D97-AF65-F5344CB8AC3E}">
        <p14:creationId xmlns:p14="http://schemas.microsoft.com/office/powerpoint/2010/main" val="115883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96ECEE8-F99B-4DCC-BA5F-59EA01B5F14D}"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E2F91B0-9606-417C-AF3C-0FD08B489610}"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521A52B-8F8B-4F32-80FF-A3E8307B897D}"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Nadpis a graf">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Klepnutím lze upravit styl předlohy nadpisů.</a:t>
            </a:r>
          </a:p>
        </p:txBody>
      </p:sp>
      <p:sp>
        <p:nvSpPr>
          <p:cNvPr id="3" name="Zástupný symbol pro graf 2"/>
          <p:cNvSpPr>
            <a:spLocks noGrp="1"/>
          </p:cNvSpPr>
          <p:nvPr>
            <p:ph type="chart" idx="1"/>
          </p:nvPr>
        </p:nvSpPr>
        <p:spPr>
          <a:xfrm>
            <a:off x="457200" y="1600200"/>
            <a:ext cx="82296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74EB9B9-E751-4632-9814-81B2A54E87A7}"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057497C-13FC-485F-BFD9-2388B0BBB2C0}"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C690D62-CF02-47FD-86D3-CEDE5FCB4015}"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8B0B4CD-981E-4432-8D98-BEDC55B6F193}"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825CB13-9DFF-4B70-8359-95CBA279EB9C}"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ACA202D-EC79-4C05-A005-A8262D5551EF}"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93333F4-99C8-43A9-91E3-88F7291BDC71}"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B8B4F3B-11B3-4217-BF13-4DB223B46C52}"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862AD50-4529-4332-8691-475CF0F5CF65}"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E19AE309-CF2E-4928-BC84-DB3A3EE6BA71}"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kozelka.jiri@gmail.com" TargetMode="External"/><Relationship Id="rId1" Type="http://schemas.openxmlformats.org/officeDocument/2006/relationships/slideLayout" Target="../slideLayouts/slideLayout7.xml"/><Relationship Id="rId4" Type="http://schemas.openxmlformats.org/officeDocument/2006/relationships/hyperlink" Target="http://www.pearsoneduc.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pdb101.rcsb.org/motm/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pdb101.rcsb.org/motm/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pdb101.rcsb.org/motm/1" TargetMode="External"/><Relationship Id="rId2" Type="http://schemas.openxmlformats.org/officeDocument/2006/relationships/hyperlink" Target="http://www.rcsb.org/pdb/explore/explore.do?structureId=1mb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cs.wikipedia.org/wiki/Excitace" TargetMode="External"/><Relationship Id="rId3" Type="http://schemas.openxmlformats.org/officeDocument/2006/relationships/image" Target="../media/image5.png"/><Relationship Id="rId7" Type="http://schemas.openxmlformats.org/officeDocument/2006/relationships/hyperlink" Target="https://cs.wikipedia.org/wiki/Substituent"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https://cs.wikipedia.org/wiki/Pyrrol" TargetMode="External"/><Relationship Id="rId5" Type="http://schemas.openxmlformats.org/officeDocument/2006/relationships/hyperlink" Target="https://cs.wikipedia.org/wiki/%C5%BDelezo" TargetMode="External"/><Relationship Id="rId4" Type="http://schemas.openxmlformats.org/officeDocument/2006/relationships/hyperlink" Target="https://cs.wikipedia.org/wiki/Prostetick%C3%A1_skupin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pdb101.rcsb.org/motm/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pdb101.rcsb.org/motm/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106738" y="2348880"/>
            <a:ext cx="4270977" cy="1323439"/>
          </a:xfrm>
          <a:prstGeom prst="rect">
            <a:avLst/>
          </a:prstGeom>
          <a:noFill/>
          <a:ln w="9525">
            <a:noFill/>
            <a:miter lim="800000"/>
            <a:headEnd/>
            <a:tailEnd/>
          </a:ln>
        </p:spPr>
        <p:txBody>
          <a:bodyPr wrap="none">
            <a:spAutoFit/>
          </a:bodyPr>
          <a:lstStyle/>
          <a:p>
            <a:r>
              <a:rPr lang="cs-CZ" sz="2000" dirty="0">
                <a:cs typeface="Times New Roman" pitchFamily="18" charset="0"/>
              </a:rPr>
              <a:t>F1190 Úvod do biofyziky</a:t>
            </a:r>
          </a:p>
          <a:p>
            <a:r>
              <a:rPr lang="cs-CZ" sz="2000" dirty="0">
                <a:cs typeface="Times New Roman" pitchFamily="18" charset="0"/>
              </a:rPr>
              <a:t>Masarykova Univerzita</a:t>
            </a:r>
          </a:p>
          <a:p>
            <a:r>
              <a:rPr lang="cs-CZ" sz="2000" dirty="0">
                <a:cs typeface="Times New Roman" pitchFamily="18" charset="0"/>
              </a:rPr>
              <a:t>Podzimní semestr 202</a:t>
            </a:r>
            <a:r>
              <a:rPr lang="de-CH" sz="2000" dirty="0">
                <a:cs typeface="Times New Roman" pitchFamily="18" charset="0"/>
              </a:rPr>
              <a:t>3</a:t>
            </a:r>
          </a:p>
          <a:p>
            <a:r>
              <a:rPr lang="cs-CZ" sz="2000" dirty="0">
                <a:cs typeface="Times New Roman" pitchFamily="18" charset="0"/>
              </a:rPr>
              <a:t>14</a:t>
            </a:r>
            <a:r>
              <a:rPr lang="de-CH" sz="2000" dirty="0">
                <a:cs typeface="Times New Roman" pitchFamily="18" charset="0"/>
              </a:rPr>
              <a:t>.1</a:t>
            </a:r>
            <a:r>
              <a:rPr lang="cs-CZ" sz="2000" dirty="0">
                <a:cs typeface="Times New Roman" pitchFamily="18" charset="0"/>
              </a:rPr>
              <a:t>2</a:t>
            </a:r>
            <a:r>
              <a:rPr lang="de-CH" sz="2000" dirty="0">
                <a:cs typeface="Times New Roman" pitchFamily="18" charset="0"/>
              </a:rPr>
              <a:t>.2023 </a:t>
            </a:r>
            <a:r>
              <a:rPr lang="de-CH" sz="2000" dirty="0" err="1">
                <a:cs typeface="Times New Roman" pitchFamily="18" charset="0"/>
              </a:rPr>
              <a:t>Molekulární</a:t>
            </a:r>
            <a:r>
              <a:rPr lang="de-CH" sz="2000" dirty="0">
                <a:cs typeface="Times New Roman" pitchFamily="18" charset="0"/>
              </a:rPr>
              <a:t> </a:t>
            </a:r>
            <a:r>
              <a:rPr lang="de-CH" sz="2000" dirty="0" err="1">
                <a:cs typeface="Times New Roman" pitchFamily="18" charset="0"/>
              </a:rPr>
              <a:t>dynamika</a:t>
            </a:r>
            <a:r>
              <a:rPr lang="de-CH" sz="2000" dirty="0">
                <a:cs typeface="Times New Roman" pitchFamily="18" charset="0"/>
              </a:rPr>
              <a:t> </a:t>
            </a:r>
            <a:endParaRPr lang="fr-FR" sz="2000" dirty="0">
              <a:cs typeface="Times New Roman" pitchFamily="18" charset="0"/>
            </a:endParaRPr>
          </a:p>
        </p:txBody>
      </p:sp>
      <p:sp>
        <p:nvSpPr>
          <p:cNvPr id="18435" name="Rectangle 3"/>
          <p:cNvSpPr>
            <a:spLocks noChangeArrowheads="1"/>
          </p:cNvSpPr>
          <p:nvPr/>
        </p:nvSpPr>
        <p:spPr bwMode="auto">
          <a:xfrm>
            <a:off x="0" y="6156325"/>
            <a:ext cx="8893175" cy="581025"/>
          </a:xfrm>
          <a:prstGeom prst="rect">
            <a:avLst/>
          </a:prstGeom>
          <a:noFill/>
          <a:ln w="9525">
            <a:noFill/>
            <a:miter lim="800000"/>
            <a:headEnd/>
            <a:tailEnd/>
          </a:ln>
        </p:spPr>
        <p:txBody>
          <a:bodyPr>
            <a:spAutoFit/>
          </a:bodyPr>
          <a:lstStyle/>
          <a:p>
            <a:r>
              <a:rPr lang="cs-CZ" sz="1600">
                <a:cs typeface="Times New Roman" pitchFamily="18" charset="0"/>
              </a:rPr>
              <a:t>Prof. Jiří Kozelka, Biofyzikální Laboratoř, Ústav fyziky kondenzovaných látek, PřF MU, Kotlářská 2, </a:t>
            </a:r>
            <a:r>
              <a:rPr lang="cs-CZ" sz="1600">
                <a:cs typeface="Times New Roman" pitchFamily="18" charset="0"/>
                <a:hlinkClick r:id="rId2"/>
              </a:rPr>
              <a:t>kozelka.jiri@gmail.com</a:t>
            </a:r>
            <a:endParaRPr lang="cs-CZ" sz="1600">
              <a:cs typeface="Times New Roman" pitchFamily="18" charset="0"/>
            </a:endParaRPr>
          </a:p>
        </p:txBody>
      </p:sp>
      <p:pic>
        <p:nvPicPr>
          <p:cNvPr id="18436" name="Picture 4" descr="OPVK_hor_zakladni_logolink_RGB_cz"/>
          <p:cNvPicPr>
            <a:picLocks noChangeAspect="1" noChangeArrowheads="1"/>
          </p:cNvPicPr>
          <p:nvPr/>
        </p:nvPicPr>
        <p:blipFill>
          <a:blip r:embed="rId3" cstate="print"/>
          <a:srcRect/>
          <a:stretch>
            <a:fillRect/>
          </a:stretch>
        </p:blipFill>
        <p:spPr bwMode="auto">
          <a:xfrm>
            <a:off x="1476375" y="333375"/>
            <a:ext cx="6408738" cy="1400175"/>
          </a:xfrm>
          <a:prstGeom prst="rect">
            <a:avLst/>
          </a:prstGeom>
          <a:noFill/>
          <a:ln w="9525">
            <a:noFill/>
            <a:miter lim="800000"/>
            <a:headEnd/>
            <a:tailEnd/>
          </a:ln>
        </p:spPr>
      </p:pic>
      <p:sp>
        <p:nvSpPr>
          <p:cNvPr id="18437" name="Text Box 5"/>
          <p:cNvSpPr txBox="1">
            <a:spLocks noChangeArrowheads="1"/>
          </p:cNvSpPr>
          <p:nvPr/>
        </p:nvSpPr>
        <p:spPr bwMode="auto">
          <a:xfrm>
            <a:off x="323850" y="4581525"/>
            <a:ext cx="7258050" cy="1495425"/>
          </a:xfrm>
          <a:prstGeom prst="rect">
            <a:avLst/>
          </a:prstGeom>
          <a:noFill/>
          <a:ln w="9525">
            <a:noFill/>
            <a:miter lim="800000"/>
            <a:headEnd/>
            <a:tailEnd/>
          </a:ln>
        </p:spPr>
        <p:txBody>
          <a:bodyPr wrap="none">
            <a:spAutoFit/>
          </a:bodyPr>
          <a:lstStyle/>
          <a:p>
            <a:r>
              <a:rPr lang="cs-CZ" sz="2000">
                <a:solidFill>
                  <a:srgbClr val="FF0066"/>
                </a:solidFill>
                <a:latin typeface="Times New Roman" pitchFamily="18" charset="0"/>
              </a:rPr>
              <a:t>Doporučená doplňující četba</a:t>
            </a:r>
            <a:r>
              <a:rPr lang="de-CH" sz="2000">
                <a:solidFill>
                  <a:srgbClr val="FF0066"/>
                </a:solidFill>
                <a:latin typeface="Times New Roman" pitchFamily="18" charset="0"/>
              </a:rPr>
              <a:t>:</a:t>
            </a:r>
          </a:p>
          <a:p>
            <a:r>
              <a:rPr lang="fr-FR"/>
              <a:t>Molecular Modelling: Principles and Applications, second edition</a:t>
            </a:r>
          </a:p>
          <a:p>
            <a:r>
              <a:rPr lang="fr-FR"/>
              <a:t>Andrew R. Leach </a:t>
            </a:r>
          </a:p>
          <a:p>
            <a:r>
              <a:rPr lang="fr-FR">
                <a:hlinkClick r:id="rId4"/>
              </a:rPr>
              <a:t>Pearson Education EMA</a:t>
            </a:r>
            <a:r>
              <a:rPr lang="fr-FR"/>
              <a:t>, 2001</a:t>
            </a:r>
          </a:p>
          <a:p>
            <a:r>
              <a:rPr lang="fr-FR"/>
              <a:t>ISBN 0-582-38210-6</a:t>
            </a:r>
            <a:r>
              <a:rPr lang="fr-FR" b="0"/>
              <a:t> </a:t>
            </a:r>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Tm="39328"/>
    </mc:Choice>
    <mc:Fallback xmlns="">
      <p:transition spd="slow" advTm="3932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5696E4-66A0-DF43-A968-2D616EF2B887}"/>
              </a:ext>
            </a:extLst>
          </p:cNvPr>
          <p:cNvPicPr>
            <a:picLocks noChangeAspect="1"/>
          </p:cNvPicPr>
          <p:nvPr/>
        </p:nvPicPr>
        <p:blipFill>
          <a:blip r:embed="rId2"/>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9480CEEE-6565-F247-AFED-31DD49C270A4}"/>
              </a:ext>
            </a:extLst>
          </p:cNvPr>
          <p:cNvSpPr txBox="1"/>
          <p:nvPr/>
        </p:nvSpPr>
        <p:spPr>
          <a:xfrm>
            <a:off x="467544" y="25802"/>
            <a:ext cx="8456161" cy="369332"/>
          </a:xfrm>
          <a:prstGeom prst="rect">
            <a:avLst/>
          </a:prstGeom>
          <a:solidFill>
            <a:schemeClr val="bg1"/>
          </a:solidFill>
        </p:spPr>
        <p:txBody>
          <a:bodyPr wrap="none" rtlCol="0">
            <a:spAutoFit/>
          </a:bodyPr>
          <a:lstStyle/>
          <a:p>
            <a:r>
              <a:rPr lang="fr-FR" dirty="0" err="1"/>
              <a:t>Myoglobin</a:t>
            </a:r>
            <a:r>
              <a:rPr lang="fr-FR" dirty="0"/>
              <a:t>: </a:t>
            </a:r>
            <a:r>
              <a:rPr lang="fr-FR" dirty="0" err="1"/>
              <a:t>protein</a:t>
            </a:r>
            <a:r>
              <a:rPr lang="fr-FR" dirty="0"/>
              <a:t> </a:t>
            </a:r>
            <a:r>
              <a:rPr lang="fr-FR" dirty="0" err="1"/>
              <a:t>ze</a:t>
            </a:r>
            <a:r>
              <a:rPr lang="fr-FR" dirty="0"/>
              <a:t> 153 </a:t>
            </a:r>
            <a:r>
              <a:rPr lang="fr-FR" dirty="0" err="1"/>
              <a:t>aminokyselin</a:t>
            </a:r>
            <a:r>
              <a:rPr lang="fr-FR" dirty="0"/>
              <a:t> </a:t>
            </a:r>
            <a:r>
              <a:rPr lang="fr-FR" dirty="0" err="1"/>
              <a:t>organizovaných</a:t>
            </a:r>
            <a:r>
              <a:rPr lang="fr-FR" dirty="0"/>
              <a:t> v 6 </a:t>
            </a:r>
            <a:r>
              <a:rPr lang="fr-FR" dirty="0">
                <a:latin typeface="Symbol" pitchFamily="2" charset="2"/>
              </a:rPr>
              <a:t>a</a:t>
            </a:r>
            <a:r>
              <a:rPr lang="fr-FR" dirty="0"/>
              <a:t>-</a:t>
            </a:r>
            <a:r>
              <a:rPr lang="fr-FR" dirty="0" err="1"/>
              <a:t>šroubovicích</a:t>
            </a:r>
            <a:endParaRPr lang="fr-FR" dirty="0"/>
          </a:p>
        </p:txBody>
      </p:sp>
      <p:sp>
        <p:nvSpPr>
          <p:cNvPr id="6" name="TextBox 5">
            <a:extLst>
              <a:ext uri="{FF2B5EF4-FFF2-40B4-BE49-F238E27FC236}">
                <a16:creationId xmlns:a16="http://schemas.microsoft.com/office/drawing/2014/main" id="{2B3DE04D-1254-7449-ACAF-FE36C74DF129}"/>
              </a:ext>
            </a:extLst>
          </p:cNvPr>
          <p:cNvSpPr txBox="1"/>
          <p:nvPr/>
        </p:nvSpPr>
        <p:spPr>
          <a:xfrm>
            <a:off x="4716016" y="1772816"/>
            <a:ext cx="537327" cy="461665"/>
          </a:xfrm>
          <a:prstGeom prst="rect">
            <a:avLst/>
          </a:prstGeom>
          <a:noFill/>
        </p:spPr>
        <p:txBody>
          <a:bodyPr wrap="none" rtlCol="0">
            <a:spAutoFit/>
          </a:bodyPr>
          <a:lstStyle/>
          <a:p>
            <a:r>
              <a:rPr lang="fr-FR" sz="2400" dirty="0">
                <a:solidFill>
                  <a:schemeClr val="bg1"/>
                </a:solidFill>
              </a:rPr>
              <a:t>O</a:t>
            </a:r>
            <a:r>
              <a:rPr lang="fr-FR" sz="2400" baseline="-25000" dirty="0">
                <a:solidFill>
                  <a:schemeClr val="bg1"/>
                </a:solidFill>
              </a:rPr>
              <a:t>2</a:t>
            </a:r>
          </a:p>
        </p:txBody>
      </p:sp>
    </p:spTree>
    <p:extLst>
      <p:ext uri="{BB962C8B-B14F-4D97-AF65-F5344CB8AC3E}">
        <p14:creationId xmlns:p14="http://schemas.microsoft.com/office/powerpoint/2010/main" val="3801224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23447C-CB94-1243-96D0-F704F9BB57D0}"/>
              </a:ext>
            </a:extLst>
          </p:cNvPr>
          <p:cNvSpPr/>
          <p:nvPr/>
        </p:nvSpPr>
        <p:spPr>
          <a:xfrm>
            <a:off x="-33084" y="17552"/>
            <a:ext cx="9036496" cy="1200329"/>
          </a:xfrm>
          <a:prstGeom prst="rect">
            <a:avLst/>
          </a:prstGeom>
        </p:spPr>
        <p:txBody>
          <a:bodyPr wrap="square">
            <a:spAutoFit/>
          </a:bodyPr>
          <a:lstStyle/>
          <a:p>
            <a:r>
              <a:rPr lang="cs-CZ" dirty="0">
                <a:solidFill>
                  <a:srgbClr val="FF0000"/>
                </a:solidFill>
              </a:rPr>
              <a:t>Připojte se prosím na internet a článek o myoglobinu na adrese </a:t>
            </a:r>
            <a:r>
              <a:rPr lang="cs-CZ" dirty="0">
                <a:solidFill>
                  <a:srgbClr val="FF0000"/>
                </a:solidFill>
                <a:hlinkClick r:id="rId3"/>
              </a:rPr>
              <a:t>http://pdb101.rcsb.org/motm/1</a:t>
            </a:r>
            <a:r>
              <a:rPr lang="cs-CZ" dirty="0">
                <a:solidFill>
                  <a:srgbClr val="FF0000"/>
                </a:solidFill>
              </a:rPr>
              <a:t> si přečtěte. Na konci článku je </a:t>
            </a:r>
            <a:r>
              <a:rPr lang="cs-CZ" dirty="0" err="1">
                <a:solidFill>
                  <a:srgbClr val="FF0000"/>
                </a:solidFill>
              </a:rPr>
              <a:t>odstavec“Exploring</a:t>
            </a:r>
            <a:r>
              <a:rPr lang="cs-CZ" dirty="0">
                <a:solidFill>
                  <a:srgbClr val="FF0000"/>
                </a:solidFill>
              </a:rPr>
              <a:t> </a:t>
            </a:r>
            <a:r>
              <a:rPr lang="cs-CZ" dirty="0" err="1">
                <a:solidFill>
                  <a:srgbClr val="FF0000"/>
                </a:solidFill>
              </a:rPr>
              <a:t>the</a:t>
            </a:r>
            <a:r>
              <a:rPr lang="cs-CZ" dirty="0">
                <a:solidFill>
                  <a:srgbClr val="FF0000"/>
                </a:solidFill>
              </a:rPr>
              <a:t> </a:t>
            </a:r>
            <a:r>
              <a:rPr lang="cs-CZ" dirty="0" err="1">
                <a:solidFill>
                  <a:srgbClr val="FF0000"/>
                </a:solidFill>
              </a:rPr>
              <a:t>structure</a:t>
            </a:r>
            <a:r>
              <a:rPr lang="cs-CZ" dirty="0">
                <a:solidFill>
                  <a:srgbClr val="FF0000"/>
                </a:solidFill>
              </a:rPr>
              <a:t>“, tam pod obrázkem klikněte na „</a:t>
            </a:r>
            <a:r>
              <a:rPr lang="cs-CZ" dirty="0" err="1">
                <a:solidFill>
                  <a:srgbClr val="FF0000"/>
                </a:solidFill>
              </a:rPr>
              <a:t>JSmol</a:t>
            </a:r>
            <a:r>
              <a:rPr lang="cs-CZ" dirty="0">
                <a:solidFill>
                  <a:srgbClr val="FF0000"/>
                </a:solidFill>
              </a:rPr>
              <a:t>“. Objeví se následující menu:</a:t>
            </a:r>
            <a:endParaRPr lang="fr-FR" dirty="0"/>
          </a:p>
        </p:txBody>
      </p:sp>
      <p:sp>
        <p:nvSpPr>
          <p:cNvPr id="6" name="TextBox 5">
            <a:extLst>
              <a:ext uri="{FF2B5EF4-FFF2-40B4-BE49-F238E27FC236}">
                <a16:creationId xmlns:a16="http://schemas.microsoft.com/office/drawing/2014/main" id="{05839825-0B92-A44B-86F5-FB8FEFCD21A4}"/>
              </a:ext>
            </a:extLst>
          </p:cNvPr>
          <p:cNvSpPr txBox="1"/>
          <p:nvPr/>
        </p:nvSpPr>
        <p:spPr>
          <a:xfrm>
            <a:off x="43196" y="4879975"/>
            <a:ext cx="8928992" cy="923330"/>
          </a:xfrm>
          <a:prstGeom prst="rect">
            <a:avLst/>
          </a:prstGeom>
          <a:noFill/>
        </p:spPr>
        <p:txBody>
          <a:bodyPr wrap="square" rtlCol="0">
            <a:spAutoFit/>
          </a:bodyPr>
          <a:lstStyle/>
          <a:p>
            <a:r>
              <a:rPr lang="fr-FR" err="1">
                <a:solidFill>
                  <a:srgbClr val="FF0000"/>
                </a:solidFill>
              </a:rPr>
              <a:t>Zaklikněte</a:t>
            </a:r>
            <a:r>
              <a:rPr lang="fr-FR">
                <a:solidFill>
                  <a:srgbClr val="FF0000"/>
                </a:solidFill>
              </a:rPr>
              <a:t> si </a:t>
            </a:r>
            <a:r>
              <a:rPr lang="fr-FR" err="1">
                <a:solidFill>
                  <a:srgbClr val="FF0000"/>
                </a:solidFill>
              </a:rPr>
              <a:t>postupně</a:t>
            </a:r>
            <a:r>
              <a:rPr lang="fr-FR">
                <a:solidFill>
                  <a:srgbClr val="FF0000"/>
                </a:solidFill>
              </a:rPr>
              <a:t> </a:t>
            </a:r>
            <a:r>
              <a:rPr lang="fr-FR" err="1">
                <a:solidFill>
                  <a:srgbClr val="FF0000"/>
                </a:solidFill>
              </a:rPr>
              <a:t>jednotlivá</a:t>
            </a:r>
            <a:r>
              <a:rPr lang="fr-FR">
                <a:solidFill>
                  <a:srgbClr val="FF0000"/>
                </a:solidFill>
              </a:rPr>
              <a:t> </a:t>
            </a:r>
            <a:r>
              <a:rPr lang="fr-FR" err="1">
                <a:solidFill>
                  <a:srgbClr val="FF0000"/>
                </a:solidFill>
              </a:rPr>
              <a:t>kolečka</a:t>
            </a:r>
            <a:r>
              <a:rPr lang="fr-FR">
                <a:solidFill>
                  <a:srgbClr val="FF0000"/>
                </a:solidFill>
              </a:rPr>
              <a:t>. </a:t>
            </a:r>
            <a:r>
              <a:rPr lang="fr-FR" err="1">
                <a:solidFill>
                  <a:srgbClr val="FF0000"/>
                </a:solidFill>
              </a:rPr>
              <a:t>Objeví</a:t>
            </a:r>
            <a:r>
              <a:rPr lang="fr-FR">
                <a:solidFill>
                  <a:srgbClr val="FF0000"/>
                </a:solidFill>
              </a:rPr>
              <a:t> se </a:t>
            </a:r>
            <a:r>
              <a:rPr lang="fr-FR" err="1">
                <a:solidFill>
                  <a:srgbClr val="FF0000"/>
                </a:solidFill>
              </a:rPr>
              <a:t>vždy</a:t>
            </a:r>
            <a:r>
              <a:rPr lang="fr-FR">
                <a:solidFill>
                  <a:srgbClr val="FF0000"/>
                </a:solidFill>
              </a:rPr>
              <a:t> </a:t>
            </a:r>
            <a:r>
              <a:rPr lang="fr-FR" err="1">
                <a:solidFill>
                  <a:srgbClr val="FF0000"/>
                </a:solidFill>
              </a:rPr>
              <a:t>příslušný</a:t>
            </a:r>
            <a:r>
              <a:rPr lang="fr-FR">
                <a:solidFill>
                  <a:srgbClr val="FF0000"/>
                </a:solidFill>
              </a:rPr>
              <a:t> </a:t>
            </a:r>
            <a:r>
              <a:rPr lang="fr-FR" err="1">
                <a:solidFill>
                  <a:srgbClr val="FF0000"/>
                </a:solidFill>
              </a:rPr>
              <a:t>doprovodný</a:t>
            </a:r>
            <a:r>
              <a:rPr lang="fr-FR">
                <a:solidFill>
                  <a:srgbClr val="FF0000"/>
                </a:solidFill>
              </a:rPr>
              <a:t> </a:t>
            </a:r>
            <a:r>
              <a:rPr lang="fr-FR" err="1">
                <a:solidFill>
                  <a:srgbClr val="FF0000"/>
                </a:solidFill>
              </a:rPr>
              <a:t>obrázek</a:t>
            </a:r>
            <a:r>
              <a:rPr lang="fr-FR">
                <a:solidFill>
                  <a:srgbClr val="FF0000"/>
                </a:solidFill>
              </a:rPr>
              <a:t>, </a:t>
            </a:r>
            <a:r>
              <a:rPr lang="fr-FR" err="1">
                <a:solidFill>
                  <a:srgbClr val="FF0000"/>
                </a:solidFill>
              </a:rPr>
              <a:t>které</a:t>
            </a:r>
            <a:r>
              <a:rPr lang="fr-FR">
                <a:solidFill>
                  <a:srgbClr val="FF0000"/>
                </a:solidFill>
              </a:rPr>
              <a:t> </a:t>
            </a:r>
            <a:r>
              <a:rPr lang="fr-FR" err="1">
                <a:solidFill>
                  <a:srgbClr val="FF0000"/>
                </a:solidFill>
              </a:rPr>
              <a:t>můžete</a:t>
            </a:r>
            <a:r>
              <a:rPr lang="fr-FR">
                <a:solidFill>
                  <a:srgbClr val="FF0000"/>
                </a:solidFill>
              </a:rPr>
              <a:t> </a:t>
            </a:r>
            <a:r>
              <a:rPr lang="fr-FR" err="1">
                <a:solidFill>
                  <a:srgbClr val="FF0000"/>
                </a:solidFill>
              </a:rPr>
              <a:t>pomocí</a:t>
            </a:r>
            <a:r>
              <a:rPr lang="fr-FR">
                <a:solidFill>
                  <a:srgbClr val="FF0000"/>
                </a:solidFill>
              </a:rPr>
              <a:t> </a:t>
            </a:r>
            <a:r>
              <a:rPr lang="fr-FR" err="1">
                <a:solidFill>
                  <a:srgbClr val="FF0000"/>
                </a:solidFill>
              </a:rPr>
              <a:t>myši</a:t>
            </a:r>
            <a:r>
              <a:rPr lang="fr-FR">
                <a:solidFill>
                  <a:srgbClr val="FF0000"/>
                </a:solidFill>
              </a:rPr>
              <a:t> </a:t>
            </a:r>
            <a:r>
              <a:rPr lang="fr-FR" err="1">
                <a:solidFill>
                  <a:srgbClr val="FF0000"/>
                </a:solidFill>
              </a:rPr>
              <a:t>otáčet</a:t>
            </a:r>
            <a:r>
              <a:rPr lang="fr-FR"/>
              <a:t>. Na </a:t>
            </a:r>
            <a:r>
              <a:rPr lang="fr-FR" err="1"/>
              <a:t>následujících</a:t>
            </a:r>
            <a:r>
              <a:rPr lang="fr-FR"/>
              <a:t> </a:t>
            </a:r>
            <a:r>
              <a:rPr lang="fr-FR" err="1"/>
              <a:t>třech</a:t>
            </a:r>
            <a:r>
              <a:rPr lang="fr-FR"/>
              <a:t> </a:t>
            </a:r>
            <a:r>
              <a:rPr lang="fr-FR" err="1"/>
              <a:t>diapozitivech</a:t>
            </a:r>
            <a:r>
              <a:rPr lang="fr-FR"/>
              <a:t> </a:t>
            </a:r>
            <a:r>
              <a:rPr lang="fr-FR" err="1"/>
              <a:t>najdete</a:t>
            </a:r>
            <a:r>
              <a:rPr lang="fr-FR"/>
              <a:t> </a:t>
            </a:r>
            <a:r>
              <a:rPr lang="fr-FR" err="1"/>
              <a:t>shrnutí</a:t>
            </a:r>
            <a:r>
              <a:rPr lang="fr-FR"/>
              <a:t> </a:t>
            </a:r>
            <a:r>
              <a:rPr lang="fr-FR" err="1"/>
              <a:t>informací</a:t>
            </a:r>
            <a:r>
              <a:rPr lang="fr-FR"/>
              <a:t>, </a:t>
            </a:r>
            <a:r>
              <a:rPr lang="fr-FR" err="1"/>
              <a:t>které</a:t>
            </a:r>
            <a:r>
              <a:rPr lang="fr-FR"/>
              <a:t> v </a:t>
            </a:r>
            <a:r>
              <a:rPr lang="fr-FR" err="1"/>
              <a:t>článku</a:t>
            </a:r>
            <a:r>
              <a:rPr lang="fr-FR"/>
              <a:t> </a:t>
            </a:r>
            <a:r>
              <a:rPr lang="fr-FR" err="1"/>
              <a:t>považuji</a:t>
            </a:r>
            <a:r>
              <a:rPr lang="fr-FR"/>
              <a:t> v tuto </a:t>
            </a:r>
            <a:r>
              <a:rPr lang="fr-FR" err="1"/>
              <a:t>chvíli</a:t>
            </a:r>
            <a:r>
              <a:rPr lang="fr-FR"/>
              <a:t> </a:t>
            </a:r>
            <a:r>
              <a:rPr lang="fr-FR" err="1"/>
              <a:t>za</a:t>
            </a:r>
            <a:r>
              <a:rPr lang="fr-FR"/>
              <a:t> </a:t>
            </a:r>
            <a:r>
              <a:rPr lang="fr-FR" err="1"/>
              <a:t>nejdůležitější</a:t>
            </a:r>
            <a:r>
              <a:rPr lang="fr-FR"/>
              <a:t>. </a:t>
            </a:r>
          </a:p>
        </p:txBody>
      </p:sp>
      <p:sp>
        <p:nvSpPr>
          <p:cNvPr id="7" name="TextBox 6">
            <a:extLst>
              <a:ext uri="{FF2B5EF4-FFF2-40B4-BE49-F238E27FC236}">
                <a16:creationId xmlns:a16="http://schemas.microsoft.com/office/drawing/2014/main" id="{615D9221-8E5F-6041-87C8-BE9E814120D9}"/>
              </a:ext>
            </a:extLst>
          </p:cNvPr>
          <p:cNvSpPr txBox="1"/>
          <p:nvPr/>
        </p:nvSpPr>
        <p:spPr>
          <a:xfrm>
            <a:off x="20668" y="1340768"/>
            <a:ext cx="9144000" cy="3416320"/>
          </a:xfrm>
          <a:prstGeom prst="rect">
            <a:avLst/>
          </a:prstGeom>
          <a:noFill/>
        </p:spPr>
        <p:txBody>
          <a:bodyPr wrap="square" rtlCol="0">
            <a:spAutoFit/>
          </a:bodyPr>
          <a:lstStyle/>
          <a:p>
            <a:r>
              <a:rPr lang="fr-FR" sz="1600" b="0" dirty="0"/>
              <a:t> </a:t>
            </a:r>
            <a:r>
              <a:rPr lang="en-US" sz="2400" b="0" dirty="0"/>
              <a:t>○</a:t>
            </a:r>
            <a:r>
              <a:rPr lang="en-US" sz="1600" b="0" dirty="0"/>
              <a:t> Many protein chains fold into a stable, globular structure. To see this, show all atoms (protein is in pink and </a:t>
            </a:r>
            <a:r>
              <a:rPr lang="en-US" sz="1600" b="0" dirty="0" err="1"/>
              <a:t>heme</a:t>
            </a:r>
            <a:r>
              <a:rPr lang="en-US" sz="1600" b="0" dirty="0"/>
              <a:t> is in red).</a:t>
            </a:r>
            <a:br>
              <a:rPr lang="en-US" sz="1600" dirty="0"/>
            </a:br>
            <a:r>
              <a:rPr lang="en-US" sz="1600" b="0" dirty="0"/>
              <a:t> </a:t>
            </a:r>
            <a:r>
              <a:rPr lang="en-US" sz="2400" b="0" dirty="0">
                <a:solidFill>
                  <a:srgbClr val="000000"/>
                </a:solidFill>
              </a:rPr>
              <a:t>○ </a:t>
            </a:r>
            <a:r>
              <a:rPr lang="en-US" sz="1600" b="0" dirty="0"/>
              <a:t>Proteins have a hierarchical structure, with the chain folding into local secondary structures that maximize the number of internal hydrogen bonds, which then fold into the globular tertiary structure. To see this, show alpha helices, with hydrogen bonds in dotted lines.</a:t>
            </a:r>
            <a:br>
              <a:rPr lang="en-US" sz="1600" dirty="0"/>
            </a:br>
            <a:r>
              <a:rPr lang="en-US" sz="1600" b="0" dirty="0"/>
              <a:t> </a:t>
            </a:r>
            <a:r>
              <a:rPr lang="en-US" sz="2400" b="0" dirty="0">
                <a:solidFill>
                  <a:srgbClr val="000000"/>
                </a:solidFill>
              </a:rPr>
              <a:t>○ </a:t>
            </a:r>
            <a:r>
              <a:rPr lang="en-US" sz="1600" b="0" dirty="0"/>
              <a:t>Specialized amino acids are perfectly placed to perform the function of the protein. To see this, show the two </a:t>
            </a:r>
            <a:r>
              <a:rPr lang="en-US" sz="1600" b="0" dirty="0" err="1"/>
              <a:t>histidines</a:t>
            </a:r>
            <a:r>
              <a:rPr lang="en-US" sz="1600" b="0" dirty="0"/>
              <a:t> that coordinate the iron and oxygen.</a:t>
            </a:r>
            <a:br>
              <a:rPr lang="en-US" sz="1600" dirty="0"/>
            </a:br>
            <a:r>
              <a:rPr lang="en-US" sz="1600" b="0" dirty="0"/>
              <a:t> </a:t>
            </a:r>
            <a:r>
              <a:rPr lang="en-US" sz="2400" b="0" dirty="0">
                <a:solidFill>
                  <a:srgbClr val="000000"/>
                </a:solidFill>
              </a:rPr>
              <a:t>○ </a:t>
            </a:r>
            <a:r>
              <a:rPr lang="en-US" sz="1600" b="0" dirty="0"/>
              <a:t>Charged amino acids are arranged on the surface of the protein, and amino acids with opposite charges (colored blue and red here) often form salt bridges.</a:t>
            </a:r>
            <a:br>
              <a:rPr lang="en-US" sz="1600" dirty="0"/>
            </a:br>
            <a:r>
              <a:rPr lang="en-US" sz="2400" b="0" dirty="0">
                <a:solidFill>
                  <a:srgbClr val="000000"/>
                </a:solidFill>
              </a:rPr>
              <a:t>○ </a:t>
            </a:r>
            <a:r>
              <a:rPr lang="en-US" sz="1600" b="0" dirty="0"/>
              <a:t>Carbon-rich amino acids are arranged on the interior of the protein, sheltered from the surrounding water. </a:t>
            </a:r>
            <a:endParaRPr lang="en-US" sz="1600" dirty="0"/>
          </a:p>
        </p:txBody>
      </p:sp>
      <p:sp>
        <p:nvSpPr>
          <p:cNvPr id="8" name="Oval 7">
            <a:extLst>
              <a:ext uri="{FF2B5EF4-FFF2-40B4-BE49-F238E27FC236}">
                <a16:creationId xmlns:a16="http://schemas.microsoft.com/office/drawing/2014/main" id="{8B82BF9D-C956-B64C-B366-4AE3555C2AEA}"/>
              </a:ext>
            </a:extLst>
          </p:cNvPr>
          <p:cNvSpPr/>
          <p:nvPr/>
        </p:nvSpPr>
        <p:spPr bwMode="auto">
          <a:xfrm>
            <a:off x="179512" y="3573016"/>
            <a:ext cx="216024" cy="21602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C3A4AAE8-0D99-5846-8481-3566C2D83D93}"/>
              </a:ext>
            </a:extLst>
          </p:cNvPr>
          <p:cNvSpPr/>
          <p:nvPr/>
        </p:nvSpPr>
        <p:spPr bwMode="auto">
          <a:xfrm>
            <a:off x="107504" y="4149080"/>
            <a:ext cx="216024" cy="21602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95530308"/>
      </p:ext>
    </p:extLst>
  </p:cSld>
  <p:clrMapOvr>
    <a:masterClrMapping/>
  </p:clrMapOvr>
  <mc:AlternateContent xmlns:mc="http://schemas.openxmlformats.org/markup-compatibility/2006" xmlns:p14="http://schemas.microsoft.com/office/powerpoint/2010/main">
    <mc:Choice Requires="p14">
      <p:transition spd="slow" p14:dur="2000" advTm="9139"/>
    </mc:Choice>
    <mc:Fallback xmlns="">
      <p:transition spd="slow" advTm="9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1"/>
          <p:cNvSpPr>
            <a:spLocks noChangeArrowheads="1"/>
          </p:cNvSpPr>
          <p:nvPr/>
        </p:nvSpPr>
        <p:spPr bwMode="auto">
          <a:xfrm>
            <a:off x="179388" y="4797425"/>
            <a:ext cx="8785225" cy="1477328"/>
          </a:xfrm>
          <a:prstGeom prst="rect">
            <a:avLst/>
          </a:prstGeom>
          <a:noFill/>
          <a:ln w="9525">
            <a:noFill/>
            <a:miter lim="800000"/>
            <a:headEnd/>
            <a:tailEnd/>
          </a:ln>
        </p:spPr>
        <p:txBody>
          <a:bodyPr>
            <a:spAutoFit/>
          </a:bodyPr>
          <a:lstStyle/>
          <a:p>
            <a:r>
              <a:rPr lang="fr-FR" b="0"/>
              <a:t>The </a:t>
            </a:r>
            <a:r>
              <a:rPr lang="fr-FR" b="0" err="1"/>
              <a:t>atomic</a:t>
            </a:r>
            <a:r>
              <a:rPr lang="fr-FR" b="0"/>
              <a:t> structure of </a:t>
            </a:r>
            <a:r>
              <a:rPr lang="fr-FR" b="0" err="1"/>
              <a:t>myoglobin</a:t>
            </a:r>
            <a:r>
              <a:rPr lang="fr-FR" b="0"/>
              <a:t> </a:t>
            </a:r>
            <a:r>
              <a:rPr lang="fr-FR" b="0" err="1"/>
              <a:t>revealed</a:t>
            </a:r>
            <a:r>
              <a:rPr lang="fr-FR" b="0"/>
              <a:t> </a:t>
            </a:r>
            <a:r>
              <a:rPr lang="fr-FR" b="0" err="1"/>
              <a:t>many</a:t>
            </a:r>
            <a:r>
              <a:rPr lang="fr-FR" b="0"/>
              <a:t> of the basic </a:t>
            </a:r>
            <a:r>
              <a:rPr lang="fr-FR" b="0" err="1"/>
              <a:t>principles</a:t>
            </a:r>
            <a:r>
              <a:rPr lang="fr-FR" b="0"/>
              <a:t> of </a:t>
            </a:r>
            <a:r>
              <a:rPr lang="fr-FR" b="0" err="1"/>
              <a:t>protein</a:t>
            </a:r>
            <a:r>
              <a:rPr lang="fr-FR" b="0"/>
              <a:t> structure and </a:t>
            </a:r>
            <a:r>
              <a:rPr lang="fr-FR" b="0" err="1"/>
              <a:t>stability</a:t>
            </a:r>
            <a:r>
              <a:rPr lang="fr-FR" b="0"/>
              <a:t>. For instance, the structure </a:t>
            </a:r>
            <a:r>
              <a:rPr lang="fr-FR" b="0" err="1"/>
              <a:t>showed</a:t>
            </a:r>
            <a:r>
              <a:rPr lang="fr-FR" b="0"/>
              <a:t> </a:t>
            </a:r>
            <a:r>
              <a:rPr lang="fr-FR" b="0" err="1"/>
              <a:t>that</a:t>
            </a:r>
            <a:r>
              <a:rPr lang="fr-FR" b="0"/>
              <a:t> </a:t>
            </a:r>
            <a:r>
              <a:rPr lang="fr-FR" b="0" err="1"/>
              <a:t>when</a:t>
            </a:r>
            <a:r>
              <a:rPr lang="fr-FR" b="0"/>
              <a:t> the </a:t>
            </a:r>
            <a:r>
              <a:rPr lang="fr-FR" b="0" err="1"/>
              <a:t>protein</a:t>
            </a:r>
            <a:r>
              <a:rPr lang="fr-FR" b="0"/>
              <a:t> </a:t>
            </a:r>
            <a:r>
              <a:rPr lang="fr-FR" b="0" err="1"/>
              <a:t>chain</a:t>
            </a:r>
            <a:r>
              <a:rPr lang="fr-FR" b="0"/>
              <a:t> </a:t>
            </a:r>
            <a:r>
              <a:rPr lang="fr-FR" b="0" err="1"/>
              <a:t>folds</a:t>
            </a:r>
            <a:r>
              <a:rPr lang="fr-FR" b="0"/>
              <a:t> </a:t>
            </a:r>
            <a:r>
              <a:rPr lang="fr-FR" b="0" err="1"/>
              <a:t>into</a:t>
            </a:r>
            <a:r>
              <a:rPr lang="fr-FR" b="0"/>
              <a:t> a </a:t>
            </a:r>
            <a:r>
              <a:rPr lang="fr-FR" b="0" err="1"/>
              <a:t>globular</a:t>
            </a:r>
            <a:r>
              <a:rPr lang="fr-FR" b="0"/>
              <a:t> structure, </a:t>
            </a:r>
            <a:r>
              <a:rPr lang="fr-FR" b="0" err="1"/>
              <a:t>carbon-rich</a:t>
            </a:r>
            <a:r>
              <a:rPr lang="fr-FR" b="0"/>
              <a:t> </a:t>
            </a:r>
            <a:r>
              <a:rPr lang="fr-FR" b="0" err="1"/>
              <a:t>amino</a:t>
            </a:r>
            <a:r>
              <a:rPr lang="fr-FR" b="0"/>
              <a:t> </a:t>
            </a:r>
            <a:r>
              <a:rPr lang="fr-FR" b="0" err="1"/>
              <a:t>acids</a:t>
            </a:r>
            <a:r>
              <a:rPr lang="fr-FR" b="0"/>
              <a:t> are </a:t>
            </a:r>
            <a:r>
              <a:rPr lang="fr-FR" b="0" err="1"/>
              <a:t>sheltered</a:t>
            </a:r>
            <a:r>
              <a:rPr lang="fr-FR" b="0"/>
              <a:t> </a:t>
            </a:r>
            <a:r>
              <a:rPr lang="fr-FR" b="0" err="1"/>
              <a:t>inside</a:t>
            </a:r>
            <a:r>
              <a:rPr lang="fr-FR" b="0"/>
              <a:t> and </a:t>
            </a:r>
            <a:r>
              <a:rPr lang="fr-FR" b="0" err="1"/>
              <a:t>charged</a:t>
            </a:r>
            <a:r>
              <a:rPr lang="fr-FR" b="0"/>
              <a:t> </a:t>
            </a:r>
            <a:r>
              <a:rPr lang="fr-FR" b="0" err="1"/>
              <a:t>amino</a:t>
            </a:r>
            <a:r>
              <a:rPr lang="fr-FR" b="0"/>
              <a:t> </a:t>
            </a:r>
            <a:r>
              <a:rPr lang="fr-FR" b="0" err="1"/>
              <a:t>acids</a:t>
            </a:r>
            <a:r>
              <a:rPr lang="fr-FR" b="0"/>
              <a:t> are </a:t>
            </a:r>
            <a:r>
              <a:rPr lang="fr-FR" b="0" err="1"/>
              <a:t>most</a:t>
            </a:r>
            <a:r>
              <a:rPr lang="fr-FR" b="0"/>
              <a:t> </a:t>
            </a:r>
            <a:r>
              <a:rPr lang="fr-FR" b="0" err="1"/>
              <a:t>often</a:t>
            </a:r>
            <a:r>
              <a:rPr lang="fr-FR" b="0"/>
              <a:t> </a:t>
            </a:r>
            <a:r>
              <a:rPr lang="fr-FR" b="0" err="1"/>
              <a:t>found</a:t>
            </a:r>
            <a:r>
              <a:rPr lang="fr-FR" b="0"/>
              <a:t> on the surface, </a:t>
            </a:r>
            <a:r>
              <a:rPr lang="fr-FR" b="0" err="1"/>
              <a:t>occasionally</a:t>
            </a:r>
            <a:r>
              <a:rPr lang="fr-FR" b="0"/>
              <a:t> </a:t>
            </a:r>
            <a:r>
              <a:rPr lang="fr-FR" b="0" err="1"/>
              <a:t>forming</a:t>
            </a:r>
            <a:r>
              <a:rPr lang="fr-FR" b="0"/>
              <a:t> </a:t>
            </a:r>
            <a:r>
              <a:rPr lang="fr-FR" b="0" err="1"/>
              <a:t>salt</a:t>
            </a:r>
            <a:r>
              <a:rPr lang="fr-FR" b="0"/>
              <a:t> bridges </a:t>
            </a:r>
            <a:r>
              <a:rPr lang="fr-FR" b="0" err="1"/>
              <a:t>that</a:t>
            </a:r>
            <a:r>
              <a:rPr lang="fr-FR" b="0"/>
              <a:t> pair </a:t>
            </a:r>
            <a:r>
              <a:rPr lang="fr-FR" b="0" err="1"/>
              <a:t>two</a:t>
            </a:r>
            <a:r>
              <a:rPr lang="fr-FR" b="0"/>
              <a:t> opposite charges (</a:t>
            </a:r>
            <a:r>
              <a:rPr lang="fr-FR" b="0" err="1"/>
              <a:t>shown</a:t>
            </a:r>
            <a:r>
              <a:rPr lang="fr-FR" b="0"/>
              <a:t> </a:t>
            </a:r>
            <a:r>
              <a:rPr lang="fr-FR" b="0" err="1"/>
              <a:t>here</a:t>
            </a:r>
            <a:r>
              <a:rPr lang="fr-FR" b="0"/>
              <a:t> </a:t>
            </a:r>
            <a:r>
              <a:rPr lang="fr-FR" b="0" err="1"/>
              <a:t>with</a:t>
            </a:r>
            <a:r>
              <a:rPr lang="fr-FR" b="0"/>
              <a:t> </a:t>
            </a:r>
            <a:r>
              <a:rPr lang="fr-FR" b="0" err="1"/>
              <a:t>circles</a:t>
            </a:r>
            <a:r>
              <a:rPr lang="fr-FR" b="0"/>
              <a:t>).</a:t>
            </a:r>
            <a:endParaRPr lang="cs-CZ" b="0"/>
          </a:p>
        </p:txBody>
      </p:sp>
      <p:pic>
        <p:nvPicPr>
          <p:cNvPr id="22531" name="Picture 13" descr="1-Myoglobin-1mbn_JSmol"/>
          <p:cNvPicPr>
            <a:picLocks noChangeAspect="1" noChangeArrowheads="1"/>
          </p:cNvPicPr>
          <p:nvPr/>
        </p:nvPicPr>
        <p:blipFill>
          <a:blip r:embed="rId2" cstate="print"/>
          <a:srcRect/>
          <a:stretch>
            <a:fillRect/>
          </a:stretch>
        </p:blipFill>
        <p:spPr bwMode="auto">
          <a:xfrm>
            <a:off x="283943" y="0"/>
            <a:ext cx="8239125" cy="4581525"/>
          </a:xfrm>
          <a:prstGeom prst="rect">
            <a:avLst/>
          </a:prstGeom>
          <a:noFill/>
          <a:ln w="9525">
            <a:noFill/>
            <a:miter lim="800000"/>
            <a:headEnd/>
            <a:tailEnd/>
          </a:ln>
        </p:spPr>
      </p:pic>
      <p:grpSp>
        <p:nvGrpSpPr>
          <p:cNvPr id="2" name="Group 1">
            <a:extLst>
              <a:ext uri="{FF2B5EF4-FFF2-40B4-BE49-F238E27FC236}">
                <a16:creationId xmlns:a16="http://schemas.microsoft.com/office/drawing/2014/main" id="{3E50AF2B-9970-5C4E-99F6-CB18760CB0EF}"/>
              </a:ext>
            </a:extLst>
          </p:cNvPr>
          <p:cNvGrpSpPr/>
          <p:nvPr/>
        </p:nvGrpSpPr>
        <p:grpSpPr>
          <a:xfrm>
            <a:off x="273700" y="3425922"/>
            <a:ext cx="1583506" cy="595755"/>
            <a:chOff x="273700" y="3425922"/>
            <a:chExt cx="1583506" cy="595755"/>
          </a:xfrm>
        </p:grpSpPr>
        <p:sp>
          <p:nvSpPr>
            <p:cNvPr id="4" name="Up Arrow 3">
              <a:extLst>
                <a:ext uri="{FF2B5EF4-FFF2-40B4-BE49-F238E27FC236}">
                  <a16:creationId xmlns:a16="http://schemas.microsoft.com/office/drawing/2014/main" id="{BEEC8935-3E30-6942-B8B9-DF7FECDDADE2}"/>
                </a:ext>
              </a:extLst>
            </p:cNvPr>
            <p:cNvSpPr/>
            <p:nvPr/>
          </p:nvSpPr>
          <p:spPr bwMode="auto">
            <a:xfrm rot="3320258">
              <a:off x="1252691" y="3051312"/>
              <a:ext cx="229905" cy="97912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83375499-301D-EE43-8510-B09349A588C6}"/>
                </a:ext>
              </a:extLst>
            </p:cNvPr>
            <p:cNvSpPr txBox="1"/>
            <p:nvPr/>
          </p:nvSpPr>
          <p:spPr>
            <a:xfrm>
              <a:off x="273700" y="3645024"/>
              <a:ext cx="841916" cy="376653"/>
            </a:xfrm>
            <a:prstGeom prst="rect">
              <a:avLst/>
            </a:prstGeom>
            <a:noFill/>
          </p:spPr>
          <p:txBody>
            <a:bodyPr wrap="square" rtlCol="0">
              <a:spAutoFit/>
            </a:bodyPr>
            <a:lstStyle/>
            <a:p>
              <a:r>
                <a:rPr lang="fr-FR" dirty="0" err="1">
                  <a:solidFill>
                    <a:schemeClr val="bg1"/>
                  </a:solidFill>
                </a:rPr>
                <a:t>lysin</a:t>
              </a:r>
              <a:endParaRPr lang="fr-FR" dirty="0">
                <a:solidFill>
                  <a:schemeClr val="bg1"/>
                </a:solidFill>
              </a:endParaRPr>
            </a:p>
          </p:txBody>
        </p:sp>
      </p:grpSp>
      <p:sp>
        <p:nvSpPr>
          <p:cNvPr id="6" name="TextBox 5">
            <a:extLst>
              <a:ext uri="{FF2B5EF4-FFF2-40B4-BE49-F238E27FC236}">
                <a16:creationId xmlns:a16="http://schemas.microsoft.com/office/drawing/2014/main" id="{65064419-1B4F-6A47-83D1-20E22A73B8E1}"/>
              </a:ext>
            </a:extLst>
          </p:cNvPr>
          <p:cNvSpPr txBox="1"/>
          <p:nvPr/>
        </p:nvSpPr>
        <p:spPr>
          <a:xfrm>
            <a:off x="3453165" y="3693694"/>
            <a:ext cx="1159548" cy="369332"/>
          </a:xfrm>
          <a:prstGeom prst="rect">
            <a:avLst/>
          </a:prstGeom>
          <a:noFill/>
        </p:spPr>
        <p:txBody>
          <a:bodyPr wrap="square" rtlCol="0">
            <a:spAutoFit/>
          </a:bodyPr>
          <a:lstStyle/>
          <a:p>
            <a:r>
              <a:rPr lang="fr-FR" dirty="0" err="1">
                <a:solidFill>
                  <a:schemeClr val="bg1"/>
                </a:solidFill>
              </a:rPr>
              <a:t>glutamát</a:t>
            </a:r>
            <a:endParaRPr lang="fr-FR" dirty="0">
              <a:solidFill>
                <a:schemeClr val="bg1"/>
              </a:solidFill>
            </a:endParaRPr>
          </a:p>
        </p:txBody>
      </p:sp>
      <p:sp>
        <p:nvSpPr>
          <p:cNvPr id="7" name="Up Arrow 6">
            <a:extLst>
              <a:ext uri="{FF2B5EF4-FFF2-40B4-BE49-F238E27FC236}">
                <a16:creationId xmlns:a16="http://schemas.microsoft.com/office/drawing/2014/main" id="{959C2EC6-DE58-9C47-BC59-84768E5A23EE}"/>
              </a:ext>
            </a:extLst>
          </p:cNvPr>
          <p:cNvSpPr/>
          <p:nvPr/>
        </p:nvSpPr>
        <p:spPr bwMode="auto">
          <a:xfrm rot="-1800000">
            <a:off x="3101613" y="2994835"/>
            <a:ext cx="220064" cy="926041"/>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23447C-CB94-1243-96D0-F704F9BB57D0}"/>
              </a:ext>
            </a:extLst>
          </p:cNvPr>
          <p:cNvSpPr/>
          <p:nvPr/>
        </p:nvSpPr>
        <p:spPr>
          <a:xfrm>
            <a:off x="-33084" y="17552"/>
            <a:ext cx="9036496" cy="1200329"/>
          </a:xfrm>
          <a:prstGeom prst="rect">
            <a:avLst/>
          </a:prstGeom>
        </p:spPr>
        <p:txBody>
          <a:bodyPr wrap="square">
            <a:spAutoFit/>
          </a:bodyPr>
          <a:lstStyle/>
          <a:p>
            <a:r>
              <a:rPr lang="cs-CZ" dirty="0">
                <a:solidFill>
                  <a:srgbClr val="FF0000"/>
                </a:solidFill>
              </a:rPr>
              <a:t>Připojte se prosím na internet a článek o myoglobinu na adrese </a:t>
            </a:r>
            <a:r>
              <a:rPr lang="cs-CZ" dirty="0">
                <a:solidFill>
                  <a:srgbClr val="FF0000"/>
                </a:solidFill>
                <a:hlinkClick r:id="rId3"/>
              </a:rPr>
              <a:t>http://pdb101.rcsb.org/motm/1</a:t>
            </a:r>
            <a:r>
              <a:rPr lang="cs-CZ" dirty="0">
                <a:solidFill>
                  <a:srgbClr val="FF0000"/>
                </a:solidFill>
              </a:rPr>
              <a:t> si přečtěte. Na konci článku je </a:t>
            </a:r>
            <a:r>
              <a:rPr lang="cs-CZ" dirty="0" err="1">
                <a:solidFill>
                  <a:srgbClr val="FF0000"/>
                </a:solidFill>
              </a:rPr>
              <a:t>odstavec“Exploring</a:t>
            </a:r>
            <a:r>
              <a:rPr lang="cs-CZ" dirty="0">
                <a:solidFill>
                  <a:srgbClr val="FF0000"/>
                </a:solidFill>
              </a:rPr>
              <a:t> </a:t>
            </a:r>
            <a:r>
              <a:rPr lang="cs-CZ" dirty="0" err="1">
                <a:solidFill>
                  <a:srgbClr val="FF0000"/>
                </a:solidFill>
              </a:rPr>
              <a:t>the</a:t>
            </a:r>
            <a:r>
              <a:rPr lang="cs-CZ" dirty="0">
                <a:solidFill>
                  <a:srgbClr val="FF0000"/>
                </a:solidFill>
              </a:rPr>
              <a:t> </a:t>
            </a:r>
            <a:r>
              <a:rPr lang="cs-CZ" dirty="0" err="1">
                <a:solidFill>
                  <a:srgbClr val="FF0000"/>
                </a:solidFill>
              </a:rPr>
              <a:t>structure</a:t>
            </a:r>
            <a:r>
              <a:rPr lang="cs-CZ" dirty="0">
                <a:solidFill>
                  <a:srgbClr val="FF0000"/>
                </a:solidFill>
              </a:rPr>
              <a:t>“, tam pod obrázkem klikněte na „</a:t>
            </a:r>
            <a:r>
              <a:rPr lang="cs-CZ" dirty="0" err="1">
                <a:solidFill>
                  <a:srgbClr val="FF0000"/>
                </a:solidFill>
              </a:rPr>
              <a:t>JSmol</a:t>
            </a:r>
            <a:r>
              <a:rPr lang="cs-CZ" dirty="0">
                <a:solidFill>
                  <a:srgbClr val="FF0000"/>
                </a:solidFill>
              </a:rPr>
              <a:t>“. Objeví se následující menu:</a:t>
            </a:r>
            <a:endParaRPr lang="fr-FR" dirty="0"/>
          </a:p>
        </p:txBody>
      </p:sp>
      <p:sp>
        <p:nvSpPr>
          <p:cNvPr id="6" name="TextBox 5">
            <a:extLst>
              <a:ext uri="{FF2B5EF4-FFF2-40B4-BE49-F238E27FC236}">
                <a16:creationId xmlns:a16="http://schemas.microsoft.com/office/drawing/2014/main" id="{05839825-0B92-A44B-86F5-FB8FEFCD21A4}"/>
              </a:ext>
            </a:extLst>
          </p:cNvPr>
          <p:cNvSpPr txBox="1"/>
          <p:nvPr/>
        </p:nvSpPr>
        <p:spPr>
          <a:xfrm>
            <a:off x="43196" y="4879975"/>
            <a:ext cx="8928992" cy="923330"/>
          </a:xfrm>
          <a:prstGeom prst="rect">
            <a:avLst/>
          </a:prstGeom>
          <a:noFill/>
        </p:spPr>
        <p:txBody>
          <a:bodyPr wrap="square" rtlCol="0">
            <a:spAutoFit/>
          </a:bodyPr>
          <a:lstStyle/>
          <a:p>
            <a:r>
              <a:rPr lang="fr-FR" err="1">
                <a:solidFill>
                  <a:srgbClr val="FF0000"/>
                </a:solidFill>
              </a:rPr>
              <a:t>Zaklikněte</a:t>
            </a:r>
            <a:r>
              <a:rPr lang="fr-FR">
                <a:solidFill>
                  <a:srgbClr val="FF0000"/>
                </a:solidFill>
              </a:rPr>
              <a:t> si </a:t>
            </a:r>
            <a:r>
              <a:rPr lang="fr-FR" err="1">
                <a:solidFill>
                  <a:srgbClr val="FF0000"/>
                </a:solidFill>
              </a:rPr>
              <a:t>postupně</a:t>
            </a:r>
            <a:r>
              <a:rPr lang="fr-FR">
                <a:solidFill>
                  <a:srgbClr val="FF0000"/>
                </a:solidFill>
              </a:rPr>
              <a:t> </a:t>
            </a:r>
            <a:r>
              <a:rPr lang="fr-FR" err="1">
                <a:solidFill>
                  <a:srgbClr val="FF0000"/>
                </a:solidFill>
              </a:rPr>
              <a:t>jednotlivá</a:t>
            </a:r>
            <a:r>
              <a:rPr lang="fr-FR">
                <a:solidFill>
                  <a:srgbClr val="FF0000"/>
                </a:solidFill>
              </a:rPr>
              <a:t> </a:t>
            </a:r>
            <a:r>
              <a:rPr lang="fr-FR" err="1">
                <a:solidFill>
                  <a:srgbClr val="FF0000"/>
                </a:solidFill>
              </a:rPr>
              <a:t>kolečka</a:t>
            </a:r>
            <a:r>
              <a:rPr lang="fr-FR">
                <a:solidFill>
                  <a:srgbClr val="FF0000"/>
                </a:solidFill>
              </a:rPr>
              <a:t>. </a:t>
            </a:r>
            <a:r>
              <a:rPr lang="fr-FR" err="1">
                <a:solidFill>
                  <a:srgbClr val="FF0000"/>
                </a:solidFill>
              </a:rPr>
              <a:t>Objeví</a:t>
            </a:r>
            <a:r>
              <a:rPr lang="fr-FR">
                <a:solidFill>
                  <a:srgbClr val="FF0000"/>
                </a:solidFill>
              </a:rPr>
              <a:t> se </a:t>
            </a:r>
            <a:r>
              <a:rPr lang="fr-FR" err="1">
                <a:solidFill>
                  <a:srgbClr val="FF0000"/>
                </a:solidFill>
              </a:rPr>
              <a:t>vždy</a:t>
            </a:r>
            <a:r>
              <a:rPr lang="fr-FR">
                <a:solidFill>
                  <a:srgbClr val="FF0000"/>
                </a:solidFill>
              </a:rPr>
              <a:t> </a:t>
            </a:r>
            <a:r>
              <a:rPr lang="fr-FR" err="1">
                <a:solidFill>
                  <a:srgbClr val="FF0000"/>
                </a:solidFill>
              </a:rPr>
              <a:t>příslušný</a:t>
            </a:r>
            <a:r>
              <a:rPr lang="fr-FR">
                <a:solidFill>
                  <a:srgbClr val="FF0000"/>
                </a:solidFill>
              </a:rPr>
              <a:t> </a:t>
            </a:r>
            <a:r>
              <a:rPr lang="fr-FR" err="1">
                <a:solidFill>
                  <a:srgbClr val="FF0000"/>
                </a:solidFill>
              </a:rPr>
              <a:t>doprovodný</a:t>
            </a:r>
            <a:r>
              <a:rPr lang="fr-FR">
                <a:solidFill>
                  <a:srgbClr val="FF0000"/>
                </a:solidFill>
              </a:rPr>
              <a:t> </a:t>
            </a:r>
            <a:r>
              <a:rPr lang="fr-FR" err="1">
                <a:solidFill>
                  <a:srgbClr val="FF0000"/>
                </a:solidFill>
              </a:rPr>
              <a:t>obrázek</a:t>
            </a:r>
            <a:r>
              <a:rPr lang="fr-FR">
                <a:solidFill>
                  <a:srgbClr val="FF0000"/>
                </a:solidFill>
              </a:rPr>
              <a:t>, </a:t>
            </a:r>
            <a:r>
              <a:rPr lang="fr-FR" err="1">
                <a:solidFill>
                  <a:srgbClr val="FF0000"/>
                </a:solidFill>
              </a:rPr>
              <a:t>které</a:t>
            </a:r>
            <a:r>
              <a:rPr lang="fr-FR">
                <a:solidFill>
                  <a:srgbClr val="FF0000"/>
                </a:solidFill>
              </a:rPr>
              <a:t> </a:t>
            </a:r>
            <a:r>
              <a:rPr lang="fr-FR" err="1">
                <a:solidFill>
                  <a:srgbClr val="FF0000"/>
                </a:solidFill>
              </a:rPr>
              <a:t>můžete</a:t>
            </a:r>
            <a:r>
              <a:rPr lang="fr-FR">
                <a:solidFill>
                  <a:srgbClr val="FF0000"/>
                </a:solidFill>
              </a:rPr>
              <a:t> </a:t>
            </a:r>
            <a:r>
              <a:rPr lang="fr-FR" err="1">
                <a:solidFill>
                  <a:srgbClr val="FF0000"/>
                </a:solidFill>
              </a:rPr>
              <a:t>pomocí</a:t>
            </a:r>
            <a:r>
              <a:rPr lang="fr-FR">
                <a:solidFill>
                  <a:srgbClr val="FF0000"/>
                </a:solidFill>
              </a:rPr>
              <a:t> </a:t>
            </a:r>
            <a:r>
              <a:rPr lang="fr-FR" err="1">
                <a:solidFill>
                  <a:srgbClr val="FF0000"/>
                </a:solidFill>
              </a:rPr>
              <a:t>myši</a:t>
            </a:r>
            <a:r>
              <a:rPr lang="fr-FR">
                <a:solidFill>
                  <a:srgbClr val="FF0000"/>
                </a:solidFill>
              </a:rPr>
              <a:t> </a:t>
            </a:r>
            <a:r>
              <a:rPr lang="fr-FR" err="1">
                <a:solidFill>
                  <a:srgbClr val="FF0000"/>
                </a:solidFill>
              </a:rPr>
              <a:t>otáčet</a:t>
            </a:r>
            <a:r>
              <a:rPr lang="fr-FR"/>
              <a:t>. Na </a:t>
            </a:r>
            <a:r>
              <a:rPr lang="fr-FR" err="1"/>
              <a:t>následujících</a:t>
            </a:r>
            <a:r>
              <a:rPr lang="fr-FR"/>
              <a:t> </a:t>
            </a:r>
            <a:r>
              <a:rPr lang="fr-FR" err="1"/>
              <a:t>třech</a:t>
            </a:r>
            <a:r>
              <a:rPr lang="fr-FR"/>
              <a:t> </a:t>
            </a:r>
            <a:r>
              <a:rPr lang="fr-FR" err="1"/>
              <a:t>diapozitivech</a:t>
            </a:r>
            <a:r>
              <a:rPr lang="fr-FR"/>
              <a:t> </a:t>
            </a:r>
            <a:r>
              <a:rPr lang="fr-FR" err="1"/>
              <a:t>najdete</a:t>
            </a:r>
            <a:r>
              <a:rPr lang="fr-FR"/>
              <a:t> </a:t>
            </a:r>
            <a:r>
              <a:rPr lang="fr-FR" err="1"/>
              <a:t>shrnutí</a:t>
            </a:r>
            <a:r>
              <a:rPr lang="fr-FR"/>
              <a:t> </a:t>
            </a:r>
            <a:r>
              <a:rPr lang="fr-FR" err="1"/>
              <a:t>informací</a:t>
            </a:r>
            <a:r>
              <a:rPr lang="fr-FR"/>
              <a:t>, </a:t>
            </a:r>
            <a:r>
              <a:rPr lang="fr-FR" err="1"/>
              <a:t>které</a:t>
            </a:r>
            <a:r>
              <a:rPr lang="fr-FR"/>
              <a:t> v </a:t>
            </a:r>
            <a:r>
              <a:rPr lang="fr-FR" err="1"/>
              <a:t>článku</a:t>
            </a:r>
            <a:r>
              <a:rPr lang="fr-FR"/>
              <a:t> </a:t>
            </a:r>
            <a:r>
              <a:rPr lang="fr-FR" err="1"/>
              <a:t>považuji</a:t>
            </a:r>
            <a:r>
              <a:rPr lang="fr-FR"/>
              <a:t> v tuto </a:t>
            </a:r>
            <a:r>
              <a:rPr lang="fr-FR" err="1"/>
              <a:t>chvíli</a:t>
            </a:r>
            <a:r>
              <a:rPr lang="fr-FR"/>
              <a:t> </a:t>
            </a:r>
            <a:r>
              <a:rPr lang="fr-FR" err="1"/>
              <a:t>za</a:t>
            </a:r>
            <a:r>
              <a:rPr lang="fr-FR"/>
              <a:t> </a:t>
            </a:r>
            <a:r>
              <a:rPr lang="fr-FR" err="1"/>
              <a:t>nejdůležitější</a:t>
            </a:r>
            <a:r>
              <a:rPr lang="fr-FR"/>
              <a:t>. </a:t>
            </a:r>
          </a:p>
        </p:txBody>
      </p:sp>
      <p:sp>
        <p:nvSpPr>
          <p:cNvPr id="7" name="TextBox 6">
            <a:extLst>
              <a:ext uri="{FF2B5EF4-FFF2-40B4-BE49-F238E27FC236}">
                <a16:creationId xmlns:a16="http://schemas.microsoft.com/office/drawing/2014/main" id="{615D9221-8E5F-6041-87C8-BE9E814120D9}"/>
              </a:ext>
            </a:extLst>
          </p:cNvPr>
          <p:cNvSpPr txBox="1"/>
          <p:nvPr/>
        </p:nvSpPr>
        <p:spPr>
          <a:xfrm>
            <a:off x="20668" y="1340768"/>
            <a:ext cx="9144000" cy="3416320"/>
          </a:xfrm>
          <a:prstGeom prst="rect">
            <a:avLst/>
          </a:prstGeom>
          <a:noFill/>
        </p:spPr>
        <p:txBody>
          <a:bodyPr wrap="square" rtlCol="0">
            <a:spAutoFit/>
          </a:bodyPr>
          <a:lstStyle/>
          <a:p>
            <a:r>
              <a:rPr lang="fr-FR" sz="1600" b="0" dirty="0"/>
              <a:t> </a:t>
            </a:r>
            <a:r>
              <a:rPr lang="en-US" sz="2400" b="0" dirty="0"/>
              <a:t>○</a:t>
            </a:r>
            <a:r>
              <a:rPr lang="en-US" sz="1600" b="0" dirty="0"/>
              <a:t> Many protein chains fold into a stable, globular structure. To see this, show all atoms (protein is in pink and </a:t>
            </a:r>
            <a:r>
              <a:rPr lang="en-US" sz="1600" b="0" dirty="0" err="1"/>
              <a:t>heme</a:t>
            </a:r>
            <a:r>
              <a:rPr lang="en-US" sz="1600" b="0" dirty="0"/>
              <a:t> is in red).</a:t>
            </a:r>
            <a:br>
              <a:rPr lang="en-US" sz="1600" dirty="0"/>
            </a:br>
            <a:r>
              <a:rPr lang="en-US" sz="1600" b="0" dirty="0"/>
              <a:t> </a:t>
            </a:r>
            <a:r>
              <a:rPr lang="en-US" sz="2400" b="0" dirty="0">
                <a:solidFill>
                  <a:srgbClr val="000000"/>
                </a:solidFill>
              </a:rPr>
              <a:t>○ </a:t>
            </a:r>
            <a:r>
              <a:rPr lang="en-US" sz="1600" b="0" dirty="0"/>
              <a:t>Proteins have a hierarchical structure, with the chain folding into local secondary structures that maximize the number of internal hydrogen bonds, which then fold into the globular tertiary structure. To see this, show alpha helices, with hydrogen bonds in dotted lines.</a:t>
            </a:r>
            <a:br>
              <a:rPr lang="en-US" sz="1600" dirty="0"/>
            </a:br>
            <a:r>
              <a:rPr lang="en-US" sz="1600" b="0" dirty="0"/>
              <a:t> </a:t>
            </a:r>
            <a:r>
              <a:rPr lang="en-US" sz="2400" b="0" dirty="0">
                <a:solidFill>
                  <a:srgbClr val="000000"/>
                </a:solidFill>
              </a:rPr>
              <a:t>○ </a:t>
            </a:r>
            <a:r>
              <a:rPr lang="en-US" sz="1600" b="0" dirty="0"/>
              <a:t>Specialized amino acids are perfectly placed to perform the function of the protein. To see this, show the two </a:t>
            </a:r>
            <a:r>
              <a:rPr lang="en-US" sz="1600" b="0" dirty="0" err="1"/>
              <a:t>histidines</a:t>
            </a:r>
            <a:r>
              <a:rPr lang="en-US" sz="1600" b="0" dirty="0"/>
              <a:t> that coordinate the iron and oxygen.</a:t>
            </a:r>
            <a:br>
              <a:rPr lang="en-US" sz="1600" dirty="0"/>
            </a:br>
            <a:r>
              <a:rPr lang="en-US" sz="1600" b="0" dirty="0"/>
              <a:t> </a:t>
            </a:r>
            <a:r>
              <a:rPr lang="en-US" sz="2400" b="0" dirty="0">
                <a:solidFill>
                  <a:srgbClr val="000000"/>
                </a:solidFill>
              </a:rPr>
              <a:t>○ </a:t>
            </a:r>
            <a:r>
              <a:rPr lang="en-US" sz="1600" b="0" dirty="0"/>
              <a:t>Charged amino acids are arranged on the surface of the protein, and amino acids with opposite charges (colored blue and red here) often form salt bridges.</a:t>
            </a:r>
            <a:br>
              <a:rPr lang="en-US" sz="1600" dirty="0"/>
            </a:br>
            <a:r>
              <a:rPr lang="en-US" sz="2400" b="0" dirty="0">
                <a:solidFill>
                  <a:srgbClr val="000000"/>
                </a:solidFill>
              </a:rPr>
              <a:t>○ </a:t>
            </a:r>
            <a:r>
              <a:rPr lang="en-US" sz="1600" b="0" dirty="0"/>
              <a:t>Carbon-rich amino acids are arranged on the interior of the protein, sheltered from the surrounding water. </a:t>
            </a:r>
            <a:endParaRPr lang="en-US" sz="1600" dirty="0"/>
          </a:p>
        </p:txBody>
      </p:sp>
      <p:sp>
        <p:nvSpPr>
          <p:cNvPr id="8" name="Oval 7">
            <a:extLst>
              <a:ext uri="{FF2B5EF4-FFF2-40B4-BE49-F238E27FC236}">
                <a16:creationId xmlns:a16="http://schemas.microsoft.com/office/drawing/2014/main" id="{8B82BF9D-C956-B64C-B366-4AE3555C2AEA}"/>
              </a:ext>
            </a:extLst>
          </p:cNvPr>
          <p:cNvSpPr/>
          <p:nvPr/>
        </p:nvSpPr>
        <p:spPr bwMode="auto">
          <a:xfrm>
            <a:off x="179512" y="2924944"/>
            <a:ext cx="216024" cy="21602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9" name="Rounded Rectangle 8">
            <a:extLst>
              <a:ext uri="{FF2B5EF4-FFF2-40B4-BE49-F238E27FC236}">
                <a16:creationId xmlns:a16="http://schemas.microsoft.com/office/drawing/2014/main" id="{5B2255D5-1C65-794F-901F-724921315020}"/>
              </a:ext>
            </a:extLst>
          </p:cNvPr>
          <p:cNvSpPr/>
          <p:nvPr/>
        </p:nvSpPr>
        <p:spPr bwMode="auto">
          <a:xfrm>
            <a:off x="0" y="3140968"/>
            <a:ext cx="5652120" cy="407987"/>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24067218"/>
      </p:ext>
    </p:extLst>
  </p:cSld>
  <p:clrMapOvr>
    <a:masterClrMapping/>
  </p:clrMapOvr>
  <mc:AlternateContent xmlns:mc="http://schemas.openxmlformats.org/markup-compatibility/2006" xmlns:p14="http://schemas.microsoft.com/office/powerpoint/2010/main">
    <mc:Choice Requires="p14">
      <p:transition spd="slow" p14:dur="2000" advTm="9139"/>
    </mc:Choice>
    <mc:Fallback xmlns="">
      <p:transition spd="slow" advTm="9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6C2E61-450F-6E46-A15B-F68B184F6431}"/>
              </a:ext>
            </a:extLst>
          </p:cNvPr>
          <p:cNvPicPr>
            <a:picLocks noChangeAspect="1"/>
          </p:cNvPicPr>
          <p:nvPr/>
        </p:nvPicPr>
        <p:blipFill>
          <a:blip r:embed="rId2"/>
          <a:stretch>
            <a:fillRect/>
          </a:stretch>
        </p:blipFill>
        <p:spPr>
          <a:xfrm>
            <a:off x="11261" y="0"/>
            <a:ext cx="9121478" cy="6858000"/>
          </a:xfrm>
          <a:prstGeom prst="rect">
            <a:avLst/>
          </a:prstGeom>
        </p:spPr>
      </p:pic>
    </p:spTree>
    <p:extLst>
      <p:ext uri="{BB962C8B-B14F-4D97-AF65-F5344CB8AC3E}">
        <p14:creationId xmlns:p14="http://schemas.microsoft.com/office/powerpoint/2010/main" val="1196517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80963"/>
            <a:ext cx="9251950" cy="6938963"/>
          </a:xfrm>
          <a:prstGeom prst="rect">
            <a:avLst/>
          </a:prstGeom>
          <a:noFill/>
          <a:ln w="9525">
            <a:noFill/>
            <a:miter lim="800000"/>
            <a:headEnd/>
            <a:tailEnd/>
          </a:ln>
        </p:spPr>
      </p:pic>
      <p:sp>
        <p:nvSpPr>
          <p:cNvPr id="27651" name="TextovéPole 3"/>
          <p:cNvSpPr txBox="1">
            <a:spLocks noChangeArrowheads="1"/>
          </p:cNvSpPr>
          <p:nvPr/>
        </p:nvSpPr>
        <p:spPr bwMode="auto">
          <a:xfrm>
            <a:off x="1022994" y="6516688"/>
            <a:ext cx="7437438" cy="368300"/>
          </a:xfrm>
          <a:prstGeom prst="rect">
            <a:avLst/>
          </a:prstGeom>
          <a:noFill/>
          <a:ln w="9525">
            <a:noFill/>
            <a:miter lim="800000"/>
            <a:headEnd/>
            <a:tailEnd/>
          </a:ln>
        </p:spPr>
        <p:txBody>
          <a:bodyPr wrap="none">
            <a:spAutoFit/>
          </a:bodyPr>
          <a:lstStyle/>
          <a:p>
            <a:r>
              <a:rPr lang="de-CH">
                <a:solidFill>
                  <a:schemeClr val="bg1"/>
                </a:solidFill>
              </a:rPr>
              <a:t>1mbo: aminokyseliny br</a:t>
            </a:r>
            <a:r>
              <a:rPr lang="cs-CZ" err="1">
                <a:solidFill>
                  <a:schemeClr val="bg1"/>
                </a:solidFill>
              </a:rPr>
              <a:t>ánící</a:t>
            </a:r>
            <a:r>
              <a:rPr lang="cs-CZ">
                <a:solidFill>
                  <a:schemeClr val="bg1"/>
                </a:solidFill>
              </a:rPr>
              <a:t> přístupu</a:t>
            </a:r>
            <a:r>
              <a:rPr lang="en-US">
                <a:solidFill>
                  <a:schemeClr val="bg1"/>
                </a:solidFill>
              </a:rPr>
              <a:t> </a:t>
            </a:r>
            <a:r>
              <a:rPr lang="en-US" err="1">
                <a:solidFill>
                  <a:schemeClr val="bg1"/>
                </a:solidFill>
              </a:rPr>
              <a:t>molekuly</a:t>
            </a:r>
            <a:r>
              <a:rPr lang="de-CH">
                <a:solidFill>
                  <a:schemeClr val="bg1"/>
                </a:solidFill>
              </a:rPr>
              <a:t> O</a:t>
            </a:r>
            <a:r>
              <a:rPr lang="de-CH" baseline="-25000">
                <a:solidFill>
                  <a:schemeClr val="bg1"/>
                </a:solidFill>
              </a:rPr>
              <a:t>2</a:t>
            </a:r>
            <a:r>
              <a:rPr lang="cs-CZ">
                <a:solidFill>
                  <a:schemeClr val="bg1"/>
                </a:solidFill>
              </a:rPr>
              <a:t> k centru hemu </a:t>
            </a:r>
          </a:p>
        </p:txBody>
      </p:sp>
      <p:sp>
        <p:nvSpPr>
          <p:cNvPr id="27652" name="TextovéPole 4"/>
          <p:cNvSpPr txBox="1">
            <a:spLocks noChangeArrowheads="1"/>
          </p:cNvSpPr>
          <p:nvPr/>
        </p:nvSpPr>
        <p:spPr bwMode="auto">
          <a:xfrm>
            <a:off x="4572000" y="5318125"/>
            <a:ext cx="2236788" cy="369888"/>
          </a:xfrm>
          <a:prstGeom prst="rect">
            <a:avLst/>
          </a:prstGeom>
          <a:noFill/>
          <a:ln w="9525">
            <a:noFill/>
            <a:miter lim="800000"/>
            <a:headEnd/>
            <a:tailEnd/>
          </a:ln>
        </p:spPr>
        <p:txBody>
          <a:bodyPr wrap="none">
            <a:spAutoFit/>
          </a:bodyPr>
          <a:lstStyle/>
          <a:p>
            <a:r>
              <a:rPr lang="cs-CZ">
                <a:solidFill>
                  <a:schemeClr val="bg1"/>
                </a:solidFill>
              </a:rPr>
              <a:t>proximální histidin</a:t>
            </a:r>
          </a:p>
        </p:txBody>
      </p:sp>
      <p:sp>
        <p:nvSpPr>
          <p:cNvPr id="27653" name="TextovéPole 7"/>
          <p:cNvSpPr txBox="1">
            <a:spLocks noChangeArrowheads="1"/>
          </p:cNvSpPr>
          <p:nvPr/>
        </p:nvSpPr>
        <p:spPr bwMode="auto">
          <a:xfrm>
            <a:off x="4211638" y="2941638"/>
            <a:ext cx="1736725" cy="369887"/>
          </a:xfrm>
          <a:prstGeom prst="rect">
            <a:avLst/>
          </a:prstGeom>
          <a:noFill/>
          <a:ln w="9525">
            <a:noFill/>
            <a:miter lim="800000"/>
            <a:headEnd/>
            <a:tailEnd/>
          </a:ln>
        </p:spPr>
        <p:txBody>
          <a:bodyPr wrap="none">
            <a:spAutoFit/>
          </a:bodyPr>
          <a:lstStyle/>
          <a:p>
            <a:r>
              <a:rPr lang="cs-CZ">
                <a:solidFill>
                  <a:schemeClr val="bg1"/>
                </a:solidFill>
              </a:rPr>
              <a:t>distální kavita</a:t>
            </a:r>
          </a:p>
        </p:txBody>
      </p:sp>
      <p:sp>
        <p:nvSpPr>
          <p:cNvPr id="27654" name="TextovéPole 8"/>
          <p:cNvSpPr txBox="1">
            <a:spLocks noChangeArrowheads="1"/>
          </p:cNvSpPr>
          <p:nvPr/>
        </p:nvSpPr>
        <p:spPr bwMode="auto">
          <a:xfrm>
            <a:off x="3779838" y="2293938"/>
            <a:ext cx="1878012" cy="369887"/>
          </a:xfrm>
          <a:prstGeom prst="rect">
            <a:avLst/>
          </a:prstGeom>
          <a:noFill/>
          <a:ln w="9525">
            <a:noFill/>
            <a:miter lim="800000"/>
            <a:headEnd/>
            <a:tailEnd/>
          </a:ln>
        </p:spPr>
        <p:txBody>
          <a:bodyPr wrap="none">
            <a:spAutoFit/>
          </a:bodyPr>
          <a:lstStyle/>
          <a:p>
            <a:r>
              <a:rPr lang="cs-CZ">
                <a:solidFill>
                  <a:schemeClr val="bg1"/>
                </a:solidFill>
              </a:rPr>
              <a:t>distální histidin</a:t>
            </a:r>
          </a:p>
        </p:txBody>
      </p:sp>
      <p:sp>
        <p:nvSpPr>
          <p:cNvPr id="7" name="TextovéPole 4"/>
          <p:cNvSpPr txBox="1">
            <a:spLocks noChangeArrowheads="1"/>
          </p:cNvSpPr>
          <p:nvPr/>
        </p:nvSpPr>
        <p:spPr bwMode="auto">
          <a:xfrm>
            <a:off x="395536" y="4509120"/>
            <a:ext cx="2736304" cy="1477328"/>
          </a:xfrm>
          <a:prstGeom prst="rect">
            <a:avLst/>
          </a:prstGeom>
          <a:noFill/>
          <a:ln w="9525">
            <a:noFill/>
            <a:miter lim="800000"/>
            <a:headEnd/>
            <a:tailEnd/>
          </a:ln>
        </p:spPr>
        <p:txBody>
          <a:bodyPr wrap="square">
            <a:spAutoFit/>
          </a:bodyPr>
          <a:lstStyle/>
          <a:p>
            <a:r>
              <a:rPr lang="cs-CZ">
                <a:solidFill>
                  <a:schemeClr val="bg1"/>
                </a:solidFill>
              </a:rPr>
              <a:t>Statický model získaný analýzou krystalu nevysvětluje, jak O</a:t>
            </a:r>
            <a:r>
              <a:rPr lang="cs-CZ" baseline="-25000">
                <a:solidFill>
                  <a:schemeClr val="bg1"/>
                </a:solidFill>
              </a:rPr>
              <a:t>2</a:t>
            </a:r>
            <a:r>
              <a:rPr lang="cs-CZ">
                <a:solidFill>
                  <a:schemeClr val="bg1"/>
                </a:solidFill>
              </a:rPr>
              <a:t> pronikne k vazebnému místu a zpět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myoglobin xenon"/>
          <p:cNvPicPr>
            <a:picLocks noChangeAspect="1" noChangeArrowheads="1"/>
          </p:cNvPicPr>
          <p:nvPr/>
        </p:nvPicPr>
        <p:blipFill>
          <a:blip r:embed="rId2" cstate="print"/>
          <a:srcRect/>
          <a:stretch>
            <a:fillRect/>
          </a:stretch>
        </p:blipFill>
        <p:spPr bwMode="auto">
          <a:xfrm>
            <a:off x="1547813" y="2924175"/>
            <a:ext cx="5386387" cy="3646488"/>
          </a:xfrm>
          <a:prstGeom prst="rect">
            <a:avLst/>
          </a:prstGeom>
          <a:noFill/>
          <a:ln w="9525">
            <a:noFill/>
            <a:miter lim="800000"/>
            <a:headEnd/>
            <a:tailEnd/>
          </a:ln>
        </p:spPr>
      </p:pic>
      <p:sp>
        <p:nvSpPr>
          <p:cNvPr id="28675" name="TextovéPole 2"/>
          <p:cNvSpPr txBox="1">
            <a:spLocks noChangeArrowheads="1"/>
          </p:cNvSpPr>
          <p:nvPr/>
        </p:nvSpPr>
        <p:spPr bwMode="auto">
          <a:xfrm>
            <a:off x="179388" y="153988"/>
            <a:ext cx="8856662" cy="2554287"/>
          </a:xfrm>
          <a:prstGeom prst="rect">
            <a:avLst/>
          </a:prstGeom>
          <a:noFill/>
          <a:ln w="9525">
            <a:noFill/>
            <a:miter lim="800000"/>
            <a:headEnd/>
            <a:tailEnd/>
          </a:ln>
        </p:spPr>
        <p:txBody>
          <a:bodyPr>
            <a:spAutoFit/>
          </a:bodyPr>
          <a:lstStyle/>
          <a:p>
            <a:r>
              <a:rPr lang="de-CH" sz="1600"/>
              <a:t>Jak se molekula kysl</a:t>
            </a:r>
            <a:r>
              <a:rPr lang="cs-CZ" sz="1600" err="1"/>
              <a:t>íku</a:t>
            </a:r>
            <a:r>
              <a:rPr lang="cs-CZ" sz="1600"/>
              <a:t> dostane k vazebnému místu uvnitř myoglobinu?</a:t>
            </a:r>
          </a:p>
          <a:p>
            <a:r>
              <a:rPr lang="cs-CZ" sz="1600"/>
              <a:t>V krystalové struktuře </a:t>
            </a:r>
            <a:r>
              <a:rPr lang="cs-CZ" sz="1600" err="1"/>
              <a:t>oxymyoglobinu</a:t>
            </a:r>
            <a:r>
              <a:rPr lang="cs-CZ" sz="1600"/>
              <a:t> (1mbo) není vidět žádný přístupový kanál.</a:t>
            </a:r>
          </a:p>
          <a:p>
            <a:r>
              <a:rPr lang="cs-CZ" sz="1600"/>
              <a:t>Možnou přístupovou cestu ukázala rentgenová struktura </a:t>
            </a:r>
            <a:r>
              <a:rPr lang="cs-CZ" sz="1600" err="1"/>
              <a:t>deoxymyoglobinu</a:t>
            </a:r>
            <a:r>
              <a:rPr lang="cs-CZ" sz="1600"/>
              <a:t>, který byl nasycen xenonem (</a:t>
            </a:r>
            <a:r>
              <a:rPr lang="cs-CZ" sz="1600" err="1"/>
              <a:t>pdb</a:t>
            </a:r>
            <a:r>
              <a:rPr lang="cs-CZ" sz="1600"/>
              <a:t> kód 1J52). Xenon tvoří sice jednoatomové, sférické molekuly, jejich velikost je však podobná molekulám O</a:t>
            </a:r>
            <a:r>
              <a:rPr lang="cs-CZ" sz="1600" baseline="-25000"/>
              <a:t>2</a:t>
            </a:r>
            <a:r>
              <a:rPr lang="cs-CZ" sz="1600"/>
              <a:t> nebo CO (ten se na myoglobin rovněž váže). V krystalu jsou místa, kde jsou molekuly </a:t>
            </a:r>
            <a:r>
              <a:rPr lang="cs-CZ" sz="1600" err="1"/>
              <a:t>Xe</a:t>
            </a:r>
            <a:r>
              <a:rPr lang="cs-CZ" sz="1600"/>
              <a:t> „uvězněny“, dobře vidět (Xe1 až Xe4), neboť rentgenové paprsky atomy s mnoha elektrony snadno zobrazují. Analýza molekulární dynamiky (P. </a:t>
            </a:r>
            <a:r>
              <a:rPr lang="cs-CZ" sz="1600" err="1"/>
              <a:t>Schmidke</a:t>
            </a:r>
            <a:r>
              <a:rPr lang="cs-CZ" sz="1600"/>
              <a:t> </a:t>
            </a:r>
            <a:r>
              <a:rPr lang="cs-CZ" sz="1600" err="1"/>
              <a:t>et</a:t>
            </a:r>
            <a:r>
              <a:rPr lang="cs-CZ" sz="1600"/>
              <a:t> </a:t>
            </a:r>
            <a:r>
              <a:rPr lang="cs-CZ" sz="1600" err="1"/>
              <a:t>al</a:t>
            </a:r>
            <a:r>
              <a:rPr lang="cs-CZ" sz="1600"/>
              <a:t>., </a:t>
            </a:r>
            <a:r>
              <a:rPr lang="cs-CZ" sz="1600" err="1"/>
              <a:t>Bioinformatics</a:t>
            </a:r>
            <a:r>
              <a:rPr lang="cs-CZ" sz="1600"/>
              <a:t> 27, 2011, 3276-3285) naznačila cestu, jakou kyslík z distální kavity („</a:t>
            </a:r>
            <a:r>
              <a:rPr lang="cs-CZ" sz="1600" err="1"/>
              <a:t>distal</a:t>
            </a:r>
            <a:r>
              <a:rPr lang="cs-CZ" sz="1600"/>
              <a:t> </a:t>
            </a:r>
            <a:r>
              <a:rPr lang="cs-CZ" sz="1600" err="1"/>
              <a:t>pocket</a:t>
            </a:r>
            <a:r>
              <a:rPr lang="cs-CZ" sz="1600"/>
              <a:t>“, DP) může uniknout (nebo k ní vniknout): DP</a:t>
            </a:r>
            <a:r>
              <a:rPr lang="cs-CZ" sz="1600">
                <a:sym typeface="Symbol" pitchFamily="18" charset="2"/>
              </a:rPr>
              <a:t></a:t>
            </a:r>
            <a:r>
              <a:rPr lang="cs-CZ" sz="1600" err="1"/>
              <a:t>Xe</a:t>
            </a:r>
            <a:r>
              <a:rPr lang="de-CH" sz="1600"/>
              <a:t>4</a:t>
            </a:r>
            <a:r>
              <a:rPr lang="cs-CZ" sz="1600">
                <a:sym typeface="Symbol" pitchFamily="18" charset="2"/>
              </a:rPr>
              <a:t></a:t>
            </a:r>
            <a:r>
              <a:rPr lang="cs-CZ" sz="1600"/>
              <a:t>Xe2</a:t>
            </a:r>
            <a:r>
              <a:rPr lang="cs-CZ" sz="1600">
                <a:sym typeface="Symbol" pitchFamily="18" charset="2"/>
              </a:rPr>
              <a:t></a:t>
            </a:r>
            <a:r>
              <a:rPr lang="cs-CZ" sz="1600"/>
              <a:t>Xe3</a:t>
            </a:r>
            <a:r>
              <a:rPr lang="cs-CZ" sz="1600">
                <a:sym typeface="Symbol" pitchFamily="18" charset="2"/>
              </a:rPr>
              <a:t></a:t>
            </a:r>
            <a:r>
              <a:rPr lang="cs-CZ" sz="1600"/>
              <a:t>Exit</a:t>
            </a:r>
          </a:p>
        </p:txBody>
      </p:sp>
      <p:sp>
        <p:nvSpPr>
          <p:cNvPr id="4" name="TextovéPole 3"/>
          <p:cNvSpPr txBox="1"/>
          <p:nvPr/>
        </p:nvSpPr>
        <p:spPr>
          <a:xfrm>
            <a:off x="6084168" y="6488668"/>
            <a:ext cx="607859" cy="369332"/>
          </a:xfrm>
          <a:prstGeom prst="rect">
            <a:avLst/>
          </a:prstGeom>
          <a:noFill/>
        </p:spPr>
        <p:txBody>
          <a:bodyPr wrap="none" rtlCol="0">
            <a:spAutoFit/>
          </a:bodyPr>
          <a:lstStyle/>
          <a:p>
            <a:r>
              <a:rPr lang="cs-CZ"/>
              <a:t>Exit</a:t>
            </a:r>
          </a:p>
        </p:txBody>
      </p:sp>
      <p:cxnSp>
        <p:nvCxnSpPr>
          <p:cNvPr id="3" name="Straight Arrow Connector 2">
            <a:extLst>
              <a:ext uri="{FF2B5EF4-FFF2-40B4-BE49-F238E27FC236}">
                <a16:creationId xmlns:a16="http://schemas.microsoft.com/office/drawing/2014/main" id="{BD9AE69C-7FCF-B045-AD8A-8EB488363A77}"/>
              </a:ext>
            </a:extLst>
          </p:cNvPr>
          <p:cNvCxnSpPr/>
          <p:nvPr/>
        </p:nvCxnSpPr>
        <p:spPr bwMode="auto">
          <a:xfrm>
            <a:off x="323528" y="4941168"/>
            <a:ext cx="936104"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A836EBBB-6F77-3E4A-BB6C-847DB6CE8663}"/>
              </a:ext>
            </a:extLst>
          </p:cNvPr>
          <p:cNvSpPr txBox="1"/>
          <p:nvPr/>
        </p:nvSpPr>
        <p:spPr>
          <a:xfrm>
            <a:off x="467544" y="4571836"/>
            <a:ext cx="684803" cy="369332"/>
          </a:xfrm>
          <a:prstGeom prst="rect">
            <a:avLst/>
          </a:prstGeom>
          <a:noFill/>
        </p:spPr>
        <p:txBody>
          <a:bodyPr wrap="none" rtlCol="0">
            <a:spAutoFit/>
          </a:bodyPr>
          <a:lstStyle/>
          <a:p>
            <a:r>
              <a:rPr lang="fr-FR"/>
              <a:t>Hem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myoglobin xenon"/>
          <p:cNvPicPr>
            <a:picLocks noChangeAspect="1" noChangeArrowheads="1"/>
          </p:cNvPicPr>
          <p:nvPr/>
        </p:nvPicPr>
        <p:blipFill>
          <a:blip r:embed="rId2" cstate="print"/>
          <a:srcRect/>
          <a:stretch>
            <a:fillRect/>
          </a:stretch>
        </p:blipFill>
        <p:spPr bwMode="auto">
          <a:xfrm>
            <a:off x="1547813" y="2924175"/>
            <a:ext cx="5386387" cy="3646488"/>
          </a:xfrm>
          <a:prstGeom prst="rect">
            <a:avLst/>
          </a:prstGeom>
          <a:noFill/>
          <a:ln w="9525">
            <a:noFill/>
            <a:miter lim="800000"/>
            <a:headEnd/>
            <a:tailEnd/>
          </a:ln>
        </p:spPr>
      </p:pic>
      <p:sp>
        <p:nvSpPr>
          <p:cNvPr id="28675" name="TextovéPole 2"/>
          <p:cNvSpPr txBox="1">
            <a:spLocks noChangeArrowheads="1"/>
          </p:cNvSpPr>
          <p:nvPr/>
        </p:nvSpPr>
        <p:spPr bwMode="auto">
          <a:xfrm>
            <a:off x="179388" y="153988"/>
            <a:ext cx="8964612" cy="2308324"/>
          </a:xfrm>
          <a:prstGeom prst="rect">
            <a:avLst/>
          </a:prstGeom>
          <a:noFill/>
          <a:ln w="9525">
            <a:noFill/>
            <a:miter lim="800000"/>
            <a:headEnd/>
            <a:tailEnd/>
          </a:ln>
        </p:spPr>
        <p:txBody>
          <a:bodyPr wrap="square">
            <a:spAutoFit/>
          </a:bodyPr>
          <a:lstStyle/>
          <a:p>
            <a:r>
              <a:rPr lang="cs-CZ" sz="1600"/>
              <a:t>Přechody mezi jednotlivými místy na trase </a:t>
            </a:r>
            <a:r>
              <a:rPr lang="cs-CZ" sz="1600" err="1"/>
              <a:t>DP</a:t>
            </a:r>
            <a:r>
              <a:rPr lang="cs-CZ" sz="1600" err="1">
                <a:sym typeface="Symbol" pitchFamily="18" charset="2"/>
              </a:rPr>
              <a:t></a:t>
            </a:r>
            <a:r>
              <a:rPr lang="cs-CZ" sz="1600" err="1"/>
              <a:t>Xe</a:t>
            </a:r>
            <a:r>
              <a:rPr lang="de-CH" sz="1600"/>
              <a:t>4</a:t>
            </a:r>
            <a:r>
              <a:rPr lang="cs-CZ" sz="1600">
                <a:sym typeface="Symbol" pitchFamily="18" charset="2"/>
              </a:rPr>
              <a:t></a:t>
            </a:r>
            <a:r>
              <a:rPr lang="cs-CZ" sz="1600"/>
              <a:t>Xe2</a:t>
            </a:r>
            <a:r>
              <a:rPr lang="cs-CZ" sz="1600">
                <a:sym typeface="Symbol" pitchFamily="18" charset="2"/>
              </a:rPr>
              <a:t></a:t>
            </a:r>
            <a:r>
              <a:rPr lang="cs-CZ" sz="1600"/>
              <a:t>Xe3</a:t>
            </a:r>
            <a:r>
              <a:rPr lang="cs-CZ" sz="1600">
                <a:sym typeface="Symbol" pitchFamily="18" charset="2"/>
              </a:rPr>
              <a:t></a:t>
            </a:r>
            <a:r>
              <a:rPr lang="cs-CZ" sz="1600"/>
              <a:t>Exit jsou možné jen díky tomu, že atomy proteinu nejsou statické, ale vykonávají vibrační a rotační pohyby (např. metylové skupiny X-CH</a:t>
            </a:r>
            <a:r>
              <a:rPr lang="cs-CZ" sz="1600" baseline="-25000"/>
              <a:t>3</a:t>
            </a:r>
            <a:r>
              <a:rPr lang="cs-CZ" sz="1600"/>
              <a:t> se mohou otáčet kolem osy X-C). Díky těmto pohybům se mezi jednotlivými místy DP, Xe4, Xe2 atd. krátkodobě otvírají kanálky, kterými “uvězněná“ molekula (</a:t>
            </a:r>
            <a:r>
              <a:rPr lang="cs-CZ" sz="1600" err="1"/>
              <a:t>Xe</a:t>
            </a:r>
            <a:r>
              <a:rPr lang="cs-CZ" sz="1600"/>
              <a:t>, O</a:t>
            </a:r>
            <a:r>
              <a:rPr lang="cs-CZ" sz="1600" baseline="-25000"/>
              <a:t>2</a:t>
            </a:r>
            <a:r>
              <a:rPr lang="cs-CZ" sz="1600"/>
              <a:t>, CO) může difundovat z jednoho místa na druhé.</a:t>
            </a:r>
          </a:p>
          <a:p>
            <a:endParaRPr lang="cs-CZ" sz="1600"/>
          </a:p>
          <a:p>
            <a:r>
              <a:rPr lang="cs-CZ" sz="1600"/>
              <a:t>Na příkladu myoglobinu jsme si tedy ukázali, že k pochopení funkce biomolekul nestačí znát jejich statickou strukturu, musíme znát i dynamiku této struktury.</a:t>
            </a:r>
          </a:p>
          <a:p>
            <a:r>
              <a:rPr lang="cs-CZ" sz="1600"/>
              <a:t>Ve druhé části přednášky si vysvětlíme, jak se dynamika biomolekul studuje.</a:t>
            </a:r>
          </a:p>
        </p:txBody>
      </p:sp>
      <p:sp>
        <p:nvSpPr>
          <p:cNvPr id="4" name="TextovéPole 3"/>
          <p:cNvSpPr txBox="1"/>
          <p:nvPr/>
        </p:nvSpPr>
        <p:spPr>
          <a:xfrm>
            <a:off x="6084168" y="6488668"/>
            <a:ext cx="607859" cy="369332"/>
          </a:xfrm>
          <a:prstGeom prst="rect">
            <a:avLst/>
          </a:prstGeom>
          <a:noFill/>
        </p:spPr>
        <p:txBody>
          <a:bodyPr wrap="none" rtlCol="0">
            <a:spAutoFit/>
          </a:bodyPr>
          <a:lstStyle/>
          <a:p>
            <a:r>
              <a:rPr lang="cs-CZ"/>
              <a:t>Exit</a:t>
            </a:r>
          </a:p>
        </p:txBody>
      </p:sp>
      <p:cxnSp>
        <p:nvCxnSpPr>
          <p:cNvPr id="3" name="Straight Arrow Connector 2">
            <a:extLst>
              <a:ext uri="{FF2B5EF4-FFF2-40B4-BE49-F238E27FC236}">
                <a16:creationId xmlns:a16="http://schemas.microsoft.com/office/drawing/2014/main" id="{BD9AE69C-7FCF-B045-AD8A-8EB488363A77}"/>
              </a:ext>
            </a:extLst>
          </p:cNvPr>
          <p:cNvCxnSpPr/>
          <p:nvPr/>
        </p:nvCxnSpPr>
        <p:spPr bwMode="auto">
          <a:xfrm>
            <a:off x="323528" y="4941168"/>
            <a:ext cx="936104"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A836EBBB-6F77-3E4A-BB6C-847DB6CE8663}"/>
              </a:ext>
            </a:extLst>
          </p:cNvPr>
          <p:cNvSpPr txBox="1"/>
          <p:nvPr/>
        </p:nvSpPr>
        <p:spPr>
          <a:xfrm>
            <a:off x="467544" y="4571836"/>
            <a:ext cx="684803" cy="369332"/>
          </a:xfrm>
          <a:prstGeom prst="rect">
            <a:avLst/>
          </a:prstGeom>
          <a:noFill/>
        </p:spPr>
        <p:txBody>
          <a:bodyPr wrap="none" rtlCol="0">
            <a:spAutoFit/>
          </a:bodyPr>
          <a:lstStyle/>
          <a:p>
            <a:r>
              <a:rPr lang="fr-FR"/>
              <a:t>Hem</a:t>
            </a:r>
          </a:p>
        </p:txBody>
      </p:sp>
    </p:spTree>
    <p:extLst>
      <p:ext uri="{BB962C8B-B14F-4D97-AF65-F5344CB8AC3E}">
        <p14:creationId xmlns:p14="http://schemas.microsoft.com/office/powerpoint/2010/main" val="286344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684213" y="5013325"/>
            <a:ext cx="7993062" cy="915988"/>
          </a:xfrm>
          <a:prstGeom prst="rect">
            <a:avLst/>
          </a:prstGeom>
          <a:noFill/>
          <a:ln w="9525">
            <a:noFill/>
            <a:miter lim="800000"/>
            <a:headEnd/>
            <a:tailEnd/>
          </a:ln>
        </p:spPr>
        <p:txBody>
          <a:bodyPr>
            <a:spAutoFit/>
          </a:bodyPr>
          <a:lstStyle/>
          <a:p>
            <a:r>
              <a:rPr lang="cs-CZ"/>
              <a:t>Jednotlivé konformace se liší stabilitou. Stabilitu konformace </a:t>
            </a:r>
            <a:r>
              <a:rPr lang="cs-CZ">
                <a:solidFill>
                  <a:srgbClr val="FF0000"/>
                </a:solidFill>
              </a:rPr>
              <a:t>k</a:t>
            </a:r>
            <a:r>
              <a:rPr lang="cs-CZ"/>
              <a:t> (závislou na souřadnicích x</a:t>
            </a:r>
            <a:r>
              <a:rPr lang="cs-CZ" baseline="-25000">
                <a:solidFill>
                  <a:srgbClr val="FF0000"/>
                </a:solidFill>
              </a:rPr>
              <a:t>k</a:t>
            </a:r>
            <a:r>
              <a:rPr lang="cs-CZ" baseline="-25000">
                <a:solidFill>
                  <a:srgbClr val="00B0F0"/>
                </a:solidFill>
              </a:rPr>
              <a:t>i</a:t>
            </a:r>
            <a:r>
              <a:rPr lang="cs-CZ"/>
              <a:t>, y</a:t>
            </a:r>
            <a:r>
              <a:rPr lang="cs-CZ" baseline="-25000">
                <a:solidFill>
                  <a:srgbClr val="FF0000"/>
                </a:solidFill>
              </a:rPr>
              <a:t>k</a:t>
            </a:r>
            <a:r>
              <a:rPr lang="cs-CZ" baseline="-25000">
                <a:solidFill>
                  <a:srgbClr val="00B0F0"/>
                </a:solidFill>
              </a:rPr>
              <a:t>i</a:t>
            </a:r>
            <a:r>
              <a:rPr lang="cs-CZ"/>
              <a:t>, z</a:t>
            </a:r>
            <a:r>
              <a:rPr lang="cs-CZ" baseline="-25000">
                <a:solidFill>
                  <a:srgbClr val="FF0000"/>
                </a:solidFill>
              </a:rPr>
              <a:t>k</a:t>
            </a:r>
            <a:r>
              <a:rPr lang="cs-CZ" baseline="-25000">
                <a:solidFill>
                  <a:srgbClr val="00B0F0"/>
                </a:solidFill>
              </a:rPr>
              <a:t>i</a:t>
            </a:r>
            <a:r>
              <a:rPr lang="cs-CZ" baseline="-25000"/>
              <a:t> </a:t>
            </a:r>
            <a:r>
              <a:rPr lang="cs-CZ"/>
              <a:t>všech atomů </a:t>
            </a:r>
            <a:r>
              <a:rPr lang="cs-CZ">
                <a:solidFill>
                  <a:srgbClr val="00B0F0"/>
                </a:solidFill>
              </a:rPr>
              <a:t>i</a:t>
            </a:r>
            <a:r>
              <a:rPr lang="cs-CZ"/>
              <a:t> ) určuje její potenciální energie</a:t>
            </a:r>
            <a:r>
              <a:rPr lang="de-CH"/>
              <a:t> E</a:t>
            </a:r>
            <a:r>
              <a:rPr lang="cs-CZ"/>
              <a:t>.</a:t>
            </a:r>
            <a:endParaRPr lang="de-CH"/>
          </a:p>
        </p:txBody>
      </p:sp>
      <p:sp>
        <p:nvSpPr>
          <p:cNvPr id="29699" name="Text Box 6"/>
          <p:cNvSpPr txBox="1">
            <a:spLocks noChangeArrowheads="1"/>
          </p:cNvSpPr>
          <p:nvPr/>
        </p:nvSpPr>
        <p:spPr bwMode="auto">
          <a:xfrm>
            <a:off x="755650" y="1557338"/>
            <a:ext cx="8064500" cy="2563812"/>
          </a:xfrm>
          <a:prstGeom prst="rect">
            <a:avLst/>
          </a:prstGeom>
          <a:noFill/>
          <a:ln w="9525">
            <a:noFill/>
            <a:miter lim="800000"/>
            <a:headEnd/>
            <a:tailEnd/>
          </a:ln>
        </p:spPr>
        <p:txBody>
          <a:bodyPr>
            <a:spAutoFit/>
          </a:bodyPr>
          <a:lstStyle/>
          <a:p>
            <a:r>
              <a:rPr lang="cs-CZ"/>
              <a:t>Biologické makromolekuly nejsou rigidní. Jejich struktury vykazují různé stupně volnosti:</a:t>
            </a:r>
          </a:p>
          <a:p>
            <a:endParaRPr lang="cs-CZ"/>
          </a:p>
          <a:p>
            <a:r>
              <a:rPr lang="cs-CZ"/>
              <a:t>- Vazby a vazebné úhly vibrují kolem rovnovážných poloh</a:t>
            </a:r>
          </a:p>
          <a:p>
            <a:endParaRPr lang="cs-CZ"/>
          </a:p>
          <a:p>
            <a:r>
              <a:rPr lang="cs-CZ"/>
              <a:t>- Jednoduché vazby umožňují rotaci a tím konformační změny</a:t>
            </a:r>
          </a:p>
          <a:p>
            <a:endParaRPr lang="cs-CZ"/>
          </a:p>
          <a:p>
            <a:r>
              <a:rPr lang="cs-CZ"/>
              <a:t>- Cyklické podjednotky (např. cukry) přecházejí mezi energeticky výhodnými konformacemi (pro ribózu: N a S)</a:t>
            </a:r>
            <a:endParaRPr lang="fr-FR"/>
          </a:p>
        </p:txBody>
      </p:sp>
      <p:sp>
        <p:nvSpPr>
          <p:cNvPr id="29700" name="Text Box 9"/>
          <p:cNvSpPr txBox="1">
            <a:spLocks noChangeArrowheads="1"/>
          </p:cNvSpPr>
          <p:nvPr/>
        </p:nvSpPr>
        <p:spPr bwMode="auto">
          <a:xfrm>
            <a:off x="684213" y="333375"/>
            <a:ext cx="8064500" cy="461665"/>
          </a:xfrm>
          <a:prstGeom prst="rect">
            <a:avLst/>
          </a:prstGeom>
          <a:noFill/>
          <a:ln w="9525">
            <a:noFill/>
            <a:miter lim="800000"/>
            <a:headEnd/>
            <a:tailEnd/>
          </a:ln>
        </p:spPr>
        <p:txBody>
          <a:bodyPr>
            <a:spAutoFit/>
          </a:bodyPr>
          <a:lstStyle/>
          <a:p>
            <a:r>
              <a:rPr lang="de-CH" sz="2400" err="1"/>
              <a:t>Konforma</a:t>
            </a:r>
            <a:r>
              <a:rPr lang="cs-CZ" sz="2400"/>
              <a:t>ční dynamika makromolekul</a:t>
            </a:r>
          </a:p>
        </p:txBody>
      </p:sp>
      <p:sp>
        <p:nvSpPr>
          <p:cNvPr id="2" name="Rectangle 1">
            <a:extLst>
              <a:ext uri="{FF2B5EF4-FFF2-40B4-BE49-F238E27FC236}">
                <a16:creationId xmlns:a16="http://schemas.microsoft.com/office/drawing/2014/main" id="{7967573F-718C-1446-861F-5BDBE1FDA6E5}"/>
              </a:ext>
            </a:extLst>
          </p:cNvPr>
          <p:cNvSpPr/>
          <p:nvPr/>
        </p:nvSpPr>
        <p:spPr bwMode="auto">
          <a:xfrm>
            <a:off x="539552" y="5013325"/>
            <a:ext cx="7344816" cy="915988"/>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934"/>
    </mc:Choice>
    <mc:Fallback xmlns="">
      <p:transition spd="slow" advTm="509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900113" y="115888"/>
            <a:ext cx="7907934" cy="707886"/>
          </a:xfrm>
          <a:prstGeom prst="rect">
            <a:avLst/>
          </a:prstGeom>
          <a:noFill/>
          <a:ln w="9525">
            <a:noFill/>
            <a:miter lim="800000"/>
            <a:headEnd/>
            <a:tailEnd/>
          </a:ln>
          <a:effectLst/>
        </p:spPr>
        <p:txBody>
          <a:bodyPr wrap="none">
            <a:spAutoFit/>
          </a:bodyPr>
          <a:lstStyle/>
          <a:p>
            <a:pPr marL="342900" indent="-342900" algn="ctr">
              <a:defRPr/>
            </a:pPr>
            <a:r>
              <a:rPr lang="cs-CZ" sz="2400" err="1">
                <a:solidFill>
                  <a:srgbClr val="000000"/>
                </a:solidFill>
                <a:latin typeface="+mj-lt"/>
                <a:cs typeface="Times New Roman" pitchFamily="18" charset="0"/>
              </a:rPr>
              <a:t>Potenciání</a:t>
            </a:r>
            <a:r>
              <a:rPr lang="cs-CZ" sz="2400">
                <a:solidFill>
                  <a:srgbClr val="000000"/>
                </a:solidFill>
                <a:latin typeface="+mj-lt"/>
                <a:cs typeface="Times New Roman" pitchFamily="18" charset="0"/>
              </a:rPr>
              <a:t> energie v závislosti na dvou souřadnicích</a:t>
            </a:r>
          </a:p>
          <a:p>
            <a:pPr marL="342900" indent="-342900" algn="ctr">
              <a:defRPr/>
            </a:pPr>
            <a:r>
              <a:rPr lang="cs-CZ" sz="1600">
                <a:solidFill>
                  <a:srgbClr val="000000"/>
                </a:solidFill>
                <a:latin typeface="+mj-lt"/>
                <a:cs typeface="Times New Roman" pitchFamily="18" charset="0"/>
              </a:rPr>
              <a:t>(v n-atomové molekule je souřadnic 3n)</a:t>
            </a:r>
            <a:endParaRPr lang="fr-FR" sz="1600">
              <a:solidFill>
                <a:srgbClr val="000000"/>
              </a:solidFill>
              <a:latin typeface="+mj-lt"/>
              <a:cs typeface="Times New Roman" pitchFamily="18" charset="0"/>
            </a:endParaRPr>
          </a:p>
        </p:txBody>
      </p:sp>
      <p:pic>
        <p:nvPicPr>
          <p:cNvPr id="30723" name="Picture 5" descr="grid search"/>
          <p:cNvPicPr>
            <a:picLocks noChangeAspect="1" noChangeArrowheads="1"/>
          </p:cNvPicPr>
          <p:nvPr/>
        </p:nvPicPr>
        <p:blipFill>
          <a:blip r:embed="rId2" cstate="print"/>
          <a:srcRect/>
          <a:stretch>
            <a:fillRect/>
          </a:stretch>
        </p:blipFill>
        <p:spPr bwMode="auto">
          <a:xfrm>
            <a:off x="1403350" y="765175"/>
            <a:ext cx="5545138" cy="4483100"/>
          </a:xfrm>
          <a:prstGeom prst="rect">
            <a:avLst/>
          </a:prstGeom>
          <a:noFill/>
          <a:ln w="9525">
            <a:noFill/>
            <a:miter lim="800000"/>
            <a:headEnd/>
            <a:tailEnd/>
          </a:ln>
        </p:spPr>
      </p:pic>
      <p:sp>
        <p:nvSpPr>
          <p:cNvPr id="4" name="TextovéPole 3"/>
          <p:cNvSpPr txBox="1"/>
          <p:nvPr/>
        </p:nvSpPr>
        <p:spPr>
          <a:xfrm>
            <a:off x="1187450" y="5103813"/>
            <a:ext cx="6750050" cy="1477962"/>
          </a:xfrm>
          <a:prstGeom prst="rect">
            <a:avLst/>
          </a:prstGeom>
          <a:noFill/>
        </p:spPr>
        <p:txBody>
          <a:bodyPr wrap="none">
            <a:spAutoFit/>
          </a:bodyPr>
          <a:lstStyle/>
          <a:p>
            <a:pPr>
              <a:defRPr/>
            </a:pPr>
            <a:r>
              <a:rPr lang="cs-CZ"/>
              <a:t>Při výzkumu biomolekul nás zajímají především:</a:t>
            </a:r>
          </a:p>
          <a:p>
            <a:pPr marL="342900" indent="-342900">
              <a:defRPr/>
            </a:pPr>
            <a:r>
              <a:rPr lang="cs-CZ"/>
              <a:t>1. Nejstabilnější </a:t>
            </a:r>
            <a:r>
              <a:rPr lang="cs-CZ" err="1"/>
              <a:t>konformace</a:t>
            </a:r>
            <a:r>
              <a:rPr lang="cs-CZ"/>
              <a:t> (</a:t>
            </a:r>
            <a:r>
              <a:rPr lang="cs-CZ" err="1"/>
              <a:t>konformace</a:t>
            </a:r>
            <a:r>
              <a:rPr lang="cs-CZ"/>
              <a:t> s nejnižší energií)</a:t>
            </a:r>
          </a:p>
          <a:p>
            <a:pPr marL="342900" indent="-342900">
              <a:defRPr/>
            </a:pPr>
            <a:r>
              <a:rPr lang="cs-CZ"/>
              <a:t>→ hledáme metodou </a:t>
            </a:r>
            <a:r>
              <a:rPr lang="cs-CZ">
                <a:solidFill>
                  <a:srgbClr val="FF0000"/>
                </a:solidFill>
              </a:rPr>
              <a:t>minimalizace energie</a:t>
            </a:r>
          </a:p>
          <a:p>
            <a:pPr marL="342900" indent="-342900">
              <a:defRPr/>
            </a:pPr>
            <a:r>
              <a:rPr lang="cs-CZ"/>
              <a:t>2. </a:t>
            </a:r>
            <a:r>
              <a:rPr lang="cs-CZ" err="1"/>
              <a:t>Konformační</a:t>
            </a:r>
            <a:r>
              <a:rPr lang="cs-CZ"/>
              <a:t> změny v závislosti na čase při dané teplotě</a:t>
            </a:r>
          </a:p>
          <a:p>
            <a:pPr marL="342900" indent="-342900">
              <a:defRPr/>
            </a:pPr>
            <a:r>
              <a:rPr lang="cs-CZ"/>
              <a:t>→ popisujeme </a:t>
            </a:r>
            <a:r>
              <a:rPr lang="cs-CZ">
                <a:solidFill>
                  <a:srgbClr val="FF0000"/>
                </a:solidFill>
              </a:rPr>
              <a:t>simulacemi molekulární dynamiky</a:t>
            </a:r>
          </a:p>
        </p:txBody>
      </p:sp>
      <p:sp>
        <p:nvSpPr>
          <p:cNvPr id="84996" name="Freeform 4"/>
          <p:cNvSpPr>
            <a:spLocks/>
          </p:cNvSpPr>
          <p:nvPr/>
        </p:nvSpPr>
        <p:spPr bwMode="auto">
          <a:xfrm rot="-538854">
            <a:off x="3938588" y="2597150"/>
            <a:ext cx="503237" cy="1150938"/>
          </a:xfrm>
          <a:custGeom>
            <a:avLst/>
            <a:gdLst>
              <a:gd name="T0" fmla="*/ 45 w 317"/>
              <a:gd name="T1" fmla="*/ 0 h 725"/>
              <a:gd name="T2" fmla="*/ 45 w 317"/>
              <a:gd name="T3" fmla="*/ 544 h 725"/>
              <a:gd name="T4" fmla="*/ 317 w 317"/>
              <a:gd name="T5" fmla="*/ 725 h 725"/>
              <a:gd name="T6" fmla="*/ 0 60000 65536"/>
              <a:gd name="T7" fmla="*/ 0 60000 65536"/>
              <a:gd name="T8" fmla="*/ 0 60000 65536"/>
              <a:gd name="T9" fmla="*/ 0 w 317"/>
              <a:gd name="T10" fmla="*/ 0 h 725"/>
              <a:gd name="T11" fmla="*/ 317 w 317"/>
              <a:gd name="T12" fmla="*/ 725 h 725"/>
            </a:gdLst>
            <a:ahLst/>
            <a:cxnLst>
              <a:cxn ang="T6">
                <a:pos x="T0" y="T1"/>
              </a:cxn>
              <a:cxn ang="T7">
                <a:pos x="T2" y="T3"/>
              </a:cxn>
              <a:cxn ang="T8">
                <a:pos x="T4" y="T5"/>
              </a:cxn>
            </a:cxnLst>
            <a:rect l="T9" t="T10" r="T11" b="T12"/>
            <a:pathLst>
              <a:path w="317" h="725">
                <a:moveTo>
                  <a:pt x="45" y="0"/>
                </a:moveTo>
                <a:cubicBezTo>
                  <a:pt x="22" y="211"/>
                  <a:pt x="0" y="423"/>
                  <a:pt x="45" y="544"/>
                </a:cubicBezTo>
                <a:cubicBezTo>
                  <a:pt x="90" y="665"/>
                  <a:pt x="272" y="695"/>
                  <a:pt x="317" y="725"/>
                </a:cubicBezTo>
              </a:path>
            </a:pathLst>
          </a:custGeom>
          <a:noFill/>
          <a:ln w="9525">
            <a:solidFill>
              <a:schemeClr val="tx1"/>
            </a:solidFill>
            <a:round/>
            <a:headEnd/>
            <a:tailEnd/>
          </a:ln>
        </p:spPr>
        <p:txBody>
          <a:bodyPr/>
          <a:lstStyle/>
          <a:p>
            <a:endParaRPr lang="cs-CZ"/>
          </a:p>
        </p:txBody>
      </p:sp>
      <p:sp>
        <p:nvSpPr>
          <p:cNvPr id="84998" name="Line 6"/>
          <p:cNvSpPr>
            <a:spLocks noChangeShapeType="1"/>
          </p:cNvSpPr>
          <p:nvPr/>
        </p:nvSpPr>
        <p:spPr bwMode="auto">
          <a:xfrm rot="-2820557">
            <a:off x="4439445" y="3590131"/>
            <a:ext cx="68262" cy="206375"/>
          </a:xfrm>
          <a:prstGeom prst="line">
            <a:avLst/>
          </a:prstGeom>
          <a:noFill/>
          <a:ln w="9525">
            <a:solidFill>
              <a:schemeClr val="tx1"/>
            </a:solidFill>
            <a:round/>
            <a:headEnd/>
            <a:tailEnd type="triangle" w="med" len="med"/>
          </a:ln>
        </p:spPr>
        <p:txBody>
          <a:bodyPr/>
          <a:lstStyle/>
          <a:p>
            <a:endParaRPr lang="cs-CZ"/>
          </a:p>
        </p:txBody>
      </p:sp>
      <p:cxnSp>
        <p:nvCxnSpPr>
          <p:cNvPr id="8" name="Přímá spojovací šipka 7"/>
          <p:cNvCxnSpPr/>
          <p:nvPr/>
        </p:nvCxnSpPr>
        <p:spPr bwMode="auto">
          <a:xfrm flipV="1">
            <a:off x="2195736" y="3501008"/>
            <a:ext cx="1728192" cy="86409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9" name="TextovéPole 8"/>
          <p:cNvSpPr txBox="1"/>
          <p:nvPr/>
        </p:nvSpPr>
        <p:spPr>
          <a:xfrm>
            <a:off x="395536" y="4283804"/>
            <a:ext cx="2505814" cy="369332"/>
          </a:xfrm>
          <a:prstGeom prst="rect">
            <a:avLst/>
          </a:prstGeom>
          <a:noFill/>
        </p:spPr>
        <p:txBody>
          <a:bodyPr wrap="none" rtlCol="0">
            <a:spAutoFit/>
          </a:bodyPr>
          <a:lstStyle/>
          <a:p>
            <a:r>
              <a:rPr lang="cs-CZ">
                <a:solidFill>
                  <a:srgbClr val="FF0000"/>
                </a:solidFill>
              </a:rPr>
              <a:t>minimalizace energie</a:t>
            </a: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9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nimBg="1"/>
      <p:bldP spid="8499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468313" y="2205038"/>
            <a:ext cx="8280400" cy="2298700"/>
          </a:xfrm>
          <a:prstGeom prst="rect">
            <a:avLst/>
          </a:prstGeom>
          <a:noFill/>
          <a:ln w="9525">
            <a:solidFill>
              <a:srgbClr val="FF0000"/>
            </a:solidFill>
            <a:miter lim="800000"/>
            <a:headEnd/>
            <a:tailEnd/>
          </a:ln>
        </p:spPr>
        <p:txBody>
          <a:bodyPr>
            <a:spAutoFit/>
          </a:bodyPr>
          <a:lstStyle/>
          <a:p>
            <a:pPr>
              <a:lnSpc>
                <a:spcPct val="200000"/>
              </a:lnSpc>
            </a:pPr>
            <a:r>
              <a:rPr lang="de-CH"/>
              <a:t>D</a:t>
            </a:r>
            <a:r>
              <a:rPr lang="cs-CZ" err="1"/>
              <a:t>ůležitost</a:t>
            </a:r>
            <a:r>
              <a:rPr lang="cs-CZ"/>
              <a:t> strukturních fluktuací </a:t>
            </a:r>
            <a:r>
              <a:rPr lang="cs-CZ" err="1"/>
              <a:t>biomolekul</a:t>
            </a:r>
            <a:r>
              <a:rPr lang="cs-CZ"/>
              <a:t> (neboli dynamiky molekul) pro jejich funkci si ukážeme na příkladu </a:t>
            </a:r>
            <a:r>
              <a:rPr lang="cs-CZ">
                <a:solidFill>
                  <a:srgbClr val="FF0000"/>
                </a:solidFill>
              </a:rPr>
              <a:t>myoglobinu</a:t>
            </a:r>
            <a:r>
              <a:rPr lang="cs-CZ"/>
              <a:t>, proteinu, který v</a:t>
            </a:r>
            <a:r>
              <a:rPr lang="de-CH"/>
              <a:t>e</a:t>
            </a:r>
            <a:r>
              <a:rPr lang="cs-CZ"/>
              <a:t> svalech obratlovců přebírá kyslík od hemoglobinu a uvolňuje jej pro získávání energie </a:t>
            </a:r>
            <a:r>
              <a:rPr lang="de-CH"/>
              <a:t>v d</a:t>
            </a:r>
            <a:r>
              <a:rPr lang="cs-CZ" err="1"/>
              <a:t>ýchacím</a:t>
            </a:r>
            <a:r>
              <a:rPr lang="cs-CZ"/>
              <a:t> řetězci.</a:t>
            </a:r>
          </a:p>
        </p:txBody>
      </p:sp>
    </p:spTree>
  </p:cSld>
  <p:clrMapOvr>
    <a:masterClrMapping/>
  </p:clrMapOvr>
  <mc:AlternateContent xmlns:mc="http://schemas.openxmlformats.org/markup-compatibility/2006" xmlns:p14="http://schemas.microsoft.com/office/powerpoint/2010/main">
    <mc:Choice Requires="p14">
      <p:transition spd="slow" p14:dur="2000" advTm="79605"/>
    </mc:Choice>
    <mc:Fallback xmlns="">
      <p:transition spd="slow" advTm="7960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555875" y="115888"/>
            <a:ext cx="4441825" cy="461962"/>
          </a:xfrm>
          <a:prstGeom prst="rect">
            <a:avLst/>
          </a:prstGeom>
          <a:noFill/>
          <a:ln w="9525">
            <a:noFill/>
            <a:miter lim="800000"/>
            <a:headEnd/>
            <a:tailEnd/>
          </a:ln>
          <a:effectLst/>
        </p:spPr>
        <p:txBody>
          <a:bodyPr wrap="none">
            <a:spAutoFit/>
          </a:bodyPr>
          <a:lstStyle/>
          <a:p>
            <a:pPr marL="342900" indent="-342900">
              <a:defRPr/>
            </a:pPr>
            <a:r>
              <a:rPr lang="cs-CZ" sz="2400">
                <a:solidFill>
                  <a:srgbClr val="000000"/>
                </a:solidFill>
                <a:latin typeface="+mj-lt"/>
                <a:cs typeface="Times New Roman" pitchFamily="18" charset="0"/>
              </a:rPr>
              <a:t>Metody minimalizace energie</a:t>
            </a:r>
            <a:endParaRPr lang="fr-FR" sz="2400">
              <a:solidFill>
                <a:srgbClr val="000000"/>
              </a:solidFill>
              <a:latin typeface="+mj-lt"/>
              <a:cs typeface="Times New Roman" pitchFamily="18" charset="0"/>
            </a:endParaRPr>
          </a:p>
        </p:txBody>
      </p:sp>
      <p:pic>
        <p:nvPicPr>
          <p:cNvPr id="31747" name="Picture 5" descr="grid search"/>
          <p:cNvPicPr>
            <a:picLocks noChangeAspect="1" noChangeArrowheads="1"/>
          </p:cNvPicPr>
          <p:nvPr/>
        </p:nvPicPr>
        <p:blipFill>
          <a:blip r:embed="rId2" cstate="print"/>
          <a:srcRect/>
          <a:stretch>
            <a:fillRect/>
          </a:stretch>
        </p:blipFill>
        <p:spPr bwMode="auto">
          <a:xfrm>
            <a:off x="1403350" y="765175"/>
            <a:ext cx="5545138" cy="4483100"/>
          </a:xfrm>
          <a:prstGeom prst="rect">
            <a:avLst/>
          </a:prstGeom>
          <a:noFill/>
          <a:ln w="9525">
            <a:noFill/>
            <a:miter lim="800000"/>
            <a:headEnd/>
            <a:tailEnd/>
          </a:ln>
        </p:spPr>
      </p:pic>
      <p:sp>
        <p:nvSpPr>
          <p:cNvPr id="4" name="TextovéPole 3"/>
          <p:cNvSpPr txBox="1">
            <a:spLocks noChangeArrowheads="1"/>
          </p:cNvSpPr>
          <p:nvPr/>
        </p:nvSpPr>
        <p:spPr bwMode="auto">
          <a:xfrm>
            <a:off x="250825" y="5013325"/>
            <a:ext cx="8893175" cy="646113"/>
          </a:xfrm>
          <a:prstGeom prst="rect">
            <a:avLst/>
          </a:prstGeom>
          <a:noFill/>
          <a:ln w="9525">
            <a:noFill/>
            <a:miter lim="800000"/>
            <a:headEnd/>
            <a:tailEnd/>
          </a:ln>
        </p:spPr>
        <p:txBody>
          <a:bodyPr>
            <a:spAutoFit/>
          </a:bodyPr>
          <a:lstStyle/>
          <a:p>
            <a:pPr marL="342900" indent="-342900"/>
            <a:r>
              <a:rPr lang="cs-CZ"/>
              <a:t>a)  Zvolíme </a:t>
            </a:r>
            <a:r>
              <a:rPr lang="cs-CZ" err="1"/>
              <a:t>raster</a:t>
            </a:r>
            <a:r>
              <a:rPr lang="cs-CZ"/>
              <a:t> intervalů na obou osách, pro každý pár hodnot vypočteme energii</a:t>
            </a:r>
            <a:endParaRPr lang="cs-CZ">
              <a:solidFill>
                <a:srgbClr val="FF0000"/>
              </a:solidFill>
            </a:endParaRPr>
          </a:p>
        </p:txBody>
      </p:sp>
      <p:grpSp>
        <p:nvGrpSpPr>
          <p:cNvPr id="2" name="Group 3"/>
          <p:cNvGrpSpPr>
            <a:grpSpLocks/>
          </p:cNvGrpSpPr>
          <p:nvPr/>
        </p:nvGrpSpPr>
        <p:grpSpPr bwMode="auto">
          <a:xfrm>
            <a:off x="2574925" y="908050"/>
            <a:ext cx="4229100" cy="2590800"/>
            <a:chOff x="1564" y="845"/>
            <a:chExt cx="2664" cy="1632"/>
          </a:xfrm>
        </p:grpSpPr>
        <p:sp>
          <p:nvSpPr>
            <p:cNvPr id="31755" name="Line 4"/>
            <p:cNvSpPr>
              <a:spLocks noChangeShapeType="1"/>
            </p:cNvSpPr>
            <p:nvPr/>
          </p:nvSpPr>
          <p:spPr bwMode="auto">
            <a:xfrm>
              <a:off x="1564" y="1705"/>
              <a:ext cx="1996" cy="681"/>
            </a:xfrm>
            <a:prstGeom prst="line">
              <a:avLst/>
            </a:prstGeom>
            <a:noFill/>
            <a:ln w="9525">
              <a:solidFill>
                <a:schemeClr val="tx1"/>
              </a:solidFill>
              <a:round/>
              <a:headEnd/>
              <a:tailEnd/>
            </a:ln>
          </p:spPr>
          <p:txBody>
            <a:bodyPr/>
            <a:lstStyle/>
            <a:p>
              <a:endParaRPr lang="cs-CZ"/>
            </a:p>
          </p:txBody>
        </p:sp>
        <p:sp>
          <p:nvSpPr>
            <p:cNvPr id="31756" name="Line 5"/>
            <p:cNvSpPr>
              <a:spLocks noChangeShapeType="1"/>
            </p:cNvSpPr>
            <p:nvPr/>
          </p:nvSpPr>
          <p:spPr bwMode="auto">
            <a:xfrm>
              <a:off x="1688" y="1569"/>
              <a:ext cx="1996" cy="681"/>
            </a:xfrm>
            <a:prstGeom prst="line">
              <a:avLst/>
            </a:prstGeom>
            <a:noFill/>
            <a:ln w="9525">
              <a:solidFill>
                <a:schemeClr val="tx1"/>
              </a:solidFill>
              <a:round/>
              <a:headEnd/>
              <a:tailEnd/>
            </a:ln>
          </p:spPr>
          <p:txBody>
            <a:bodyPr/>
            <a:lstStyle/>
            <a:p>
              <a:endParaRPr lang="cs-CZ"/>
            </a:p>
          </p:txBody>
        </p:sp>
        <p:sp>
          <p:nvSpPr>
            <p:cNvPr id="31757" name="Line 6"/>
            <p:cNvSpPr>
              <a:spLocks noChangeShapeType="1"/>
            </p:cNvSpPr>
            <p:nvPr/>
          </p:nvSpPr>
          <p:spPr bwMode="auto">
            <a:xfrm>
              <a:off x="1824" y="1433"/>
              <a:ext cx="1996" cy="681"/>
            </a:xfrm>
            <a:prstGeom prst="line">
              <a:avLst/>
            </a:prstGeom>
            <a:noFill/>
            <a:ln w="9525">
              <a:solidFill>
                <a:schemeClr val="tx1"/>
              </a:solidFill>
              <a:round/>
              <a:headEnd/>
              <a:tailEnd/>
            </a:ln>
          </p:spPr>
          <p:txBody>
            <a:bodyPr/>
            <a:lstStyle/>
            <a:p>
              <a:endParaRPr lang="cs-CZ"/>
            </a:p>
          </p:txBody>
        </p:sp>
        <p:sp>
          <p:nvSpPr>
            <p:cNvPr id="31758" name="Line 7"/>
            <p:cNvSpPr>
              <a:spLocks noChangeShapeType="1"/>
            </p:cNvSpPr>
            <p:nvPr/>
          </p:nvSpPr>
          <p:spPr bwMode="auto">
            <a:xfrm>
              <a:off x="1960" y="1303"/>
              <a:ext cx="1996" cy="681"/>
            </a:xfrm>
            <a:prstGeom prst="line">
              <a:avLst/>
            </a:prstGeom>
            <a:noFill/>
            <a:ln w="9525">
              <a:solidFill>
                <a:schemeClr val="tx1"/>
              </a:solidFill>
              <a:round/>
              <a:headEnd/>
              <a:tailEnd/>
            </a:ln>
          </p:spPr>
          <p:txBody>
            <a:bodyPr/>
            <a:lstStyle/>
            <a:p>
              <a:endParaRPr lang="cs-CZ"/>
            </a:p>
          </p:txBody>
        </p:sp>
        <p:sp>
          <p:nvSpPr>
            <p:cNvPr id="31759" name="Line 8"/>
            <p:cNvSpPr>
              <a:spLocks noChangeShapeType="1"/>
            </p:cNvSpPr>
            <p:nvPr/>
          </p:nvSpPr>
          <p:spPr bwMode="auto">
            <a:xfrm>
              <a:off x="2096" y="1167"/>
              <a:ext cx="1996" cy="681"/>
            </a:xfrm>
            <a:prstGeom prst="line">
              <a:avLst/>
            </a:prstGeom>
            <a:noFill/>
            <a:ln w="9525">
              <a:solidFill>
                <a:schemeClr val="tx1"/>
              </a:solidFill>
              <a:round/>
              <a:headEnd/>
              <a:tailEnd/>
            </a:ln>
          </p:spPr>
          <p:txBody>
            <a:bodyPr/>
            <a:lstStyle/>
            <a:p>
              <a:endParaRPr lang="cs-CZ"/>
            </a:p>
          </p:txBody>
        </p:sp>
        <p:sp>
          <p:nvSpPr>
            <p:cNvPr id="31760" name="Line 9"/>
            <p:cNvSpPr>
              <a:spLocks noChangeShapeType="1"/>
            </p:cNvSpPr>
            <p:nvPr/>
          </p:nvSpPr>
          <p:spPr bwMode="auto">
            <a:xfrm>
              <a:off x="2232" y="1031"/>
              <a:ext cx="1996" cy="681"/>
            </a:xfrm>
            <a:prstGeom prst="line">
              <a:avLst/>
            </a:prstGeom>
            <a:noFill/>
            <a:ln w="9525">
              <a:solidFill>
                <a:schemeClr val="tx1"/>
              </a:solidFill>
              <a:round/>
              <a:headEnd/>
              <a:tailEnd/>
            </a:ln>
          </p:spPr>
          <p:txBody>
            <a:bodyPr/>
            <a:lstStyle/>
            <a:p>
              <a:endParaRPr lang="cs-CZ"/>
            </a:p>
          </p:txBody>
        </p:sp>
        <p:sp>
          <p:nvSpPr>
            <p:cNvPr id="31761" name="Line 10"/>
            <p:cNvSpPr>
              <a:spLocks noChangeShapeType="1"/>
            </p:cNvSpPr>
            <p:nvPr/>
          </p:nvSpPr>
          <p:spPr bwMode="auto">
            <a:xfrm flipV="1">
              <a:off x="3288" y="1297"/>
              <a:ext cx="862" cy="1180"/>
            </a:xfrm>
            <a:prstGeom prst="line">
              <a:avLst/>
            </a:prstGeom>
            <a:noFill/>
            <a:ln w="9525">
              <a:solidFill>
                <a:schemeClr val="tx1"/>
              </a:solidFill>
              <a:round/>
              <a:headEnd/>
              <a:tailEnd/>
            </a:ln>
          </p:spPr>
          <p:txBody>
            <a:bodyPr/>
            <a:lstStyle/>
            <a:p>
              <a:endParaRPr lang="cs-CZ"/>
            </a:p>
          </p:txBody>
        </p:sp>
        <p:sp>
          <p:nvSpPr>
            <p:cNvPr id="31762" name="Line 11"/>
            <p:cNvSpPr>
              <a:spLocks noChangeShapeType="1"/>
            </p:cNvSpPr>
            <p:nvPr/>
          </p:nvSpPr>
          <p:spPr bwMode="auto">
            <a:xfrm flipV="1">
              <a:off x="3106" y="1252"/>
              <a:ext cx="862" cy="1180"/>
            </a:xfrm>
            <a:prstGeom prst="line">
              <a:avLst/>
            </a:prstGeom>
            <a:noFill/>
            <a:ln w="9525">
              <a:solidFill>
                <a:schemeClr val="tx1"/>
              </a:solidFill>
              <a:round/>
              <a:headEnd/>
              <a:tailEnd/>
            </a:ln>
          </p:spPr>
          <p:txBody>
            <a:bodyPr/>
            <a:lstStyle/>
            <a:p>
              <a:endParaRPr lang="cs-CZ"/>
            </a:p>
          </p:txBody>
        </p:sp>
        <p:sp>
          <p:nvSpPr>
            <p:cNvPr id="31763" name="Line 12"/>
            <p:cNvSpPr>
              <a:spLocks noChangeShapeType="1"/>
            </p:cNvSpPr>
            <p:nvPr/>
          </p:nvSpPr>
          <p:spPr bwMode="auto">
            <a:xfrm flipV="1">
              <a:off x="2925" y="1207"/>
              <a:ext cx="862" cy="1180"/>
            </a:xfrm>
            <a:prstGeom prst="line">
              <a:avLst/>
            </a:prstGeom>
            <a:noFill/>
            <a:ln w="9525">
              <a:solidFill>
                <a:schemeClr val="tx1"/>
              </a:solidFill>
              <a:round/>
              <a:headEnd/>
              <a:tailEnd/>
            </a:ln>
          </p:spPr>
          <p:txBody>
            <a:bodyPr/>
            <a:lstStyle/>
            <a:p>
              <a:endParaRPr lang="cs-CZ"/>
            </a:p>
          </p:txBody>
        </p:sp>
        <p:sp>
          <p:nvSpPr>
            <p:cNvPr id="31764" name="Line 13"/>
            <p:cNvSpPr>
              <a:spLocks noChangeShapeType="1"/>
            </p:cNvSpPr>
            <p:nvPr/>
          </p:nvSpPr>
          <p:spPr bwMode="auto">
            <a:xfrm flipV="1">
              <a:off x="2743" y="1162"/>
              <a:ext cx="862" cy="1180"/>
            </a:xfrm>
            <a:prstGeom prst="line">
              <a:avLst/>
            </a:prstGeom>
            <a:noFill/>
            <a:ln w="9525">
              <a:solidFill>
                <a:schemeClr val="tx1"/>
              </a:solidFill>
              <a:round/>
              <a:headEnd/>
              <a:tailEnd/>
            </a:ln>
          </p:spPr>
          <p:txBody>
            <a:bodyPr/>
            <a:lstStyle/>
            <a:p>
              <a:endParaRPr lang="cs-CZ"/>
            </a:p>
          </p:txBody>
        </p:sp>
        <p:sp>
          <p:nvSpPr>
            <p:cNvPr id="31765" name="Line 14"/>
            <p:cNvSpPr>
              <a:spLocks noChangeShapeType="1"/>
            </p:cNvSpPr>
            <p:nvPr/>
          </p:nvSpPr>
          <p:spPr bwMode="auto">
            <a:xfrm flipV="1">
              <a:off x="2607" y="1071"/>
              <a:ext cx="862" cy="1180"/>
            </a:xfrm>
            <a:prstGeom prst="line">
              <a:avLst/>
            </a:prstGeom>
            <a:noFill/>
            <a:ln w="9525">
              <a:solidFill>
                <a:schemeClr val="tx1"/>
              </a:solidFill>
              <a:round/>
              <a:headEnd/>
              <a:tailEnd/>
            </a:ln>
          </p:spPr>
          <p:txBody>
            <a:bodyPr/>
            <a:lstStyle/>
            <a:p>
              <a:endParaRPr lang="cs-CZ"/>
            </a:p>
          </p:txBody>
        </p:sp>
        <p:sp>
          <p:nvSpPr>
            <p:cNvPr id="31766" name="Line 15"/>
            <p:cNvSpPr>
              <a:spLocks noChangeShapeType="1"/>
            </p:cNvSpPr>
            <p:nvPr/>
          </p:nvSpPr>
          <p:spPr bwMode="auto">
            <a:xfrm flipV="1">
              <a:off x="2426" y="1026"/>
              <a:ext cx="862" cy="1180"/>
            </a:xfrm>
            <a:prstGeom prst="line">
              <a:avLst/>
            </a:prstGeom>
            <a:noFill/>
            <a:ln w="9525">
              <a:solidFill>
                <a:schemeClr val="tx1"/>
              </a:solidFill>
              <a:round/>
              <a:headEnd/>
              <a:tailEnd/>
            </a:ln>
          </p:spPr>
          <p:txBody>
            <a:bodyPr/>
            <a:lstStyle/>
            <a:p>
              <a:endParaRPr lang="cs-CZ"/>
            </a:p>
          </p:txBody>
        </p:sp>
        <p:sp>
          <p:nvSpPr>
            <p:cNvPr id="31767" name="Line 16"/>
            <p:cNvSpPr>
              <a:spLocks noChangeShapeType="1"/>
            </p:cNvSpPr>
            <p:nvPr/>
          </p:nvSpPr>
          <p:spPr bwMode="auto">
            <a:xfrm flipV="1">
              <a:off x="2244" y="981"/>
              <a:ext cx="862" cy="1180"/>
            </a:xfrm>
            <a:prstGeom prst="line">
              <a:avLst/>
            </a:prstGeom>
            <a:noFill/>
            <a:ln w="9525">
              <a:solidFill>
                <a:schemeClr val="tx1"/>
              </a:solidFill>
              <a:round/>
              <a:headEnd/>
              <a:tailEnd/>
            </a:ln>
          </p:spPr>
          <p:txBody>
            <a:bodyPr/>
            <a:lstStyle/>
            <a:p>
              <a:endParaRPr lang="cs-CZ"/>
            </a:p>
          </p:txBody>
        </p:sp>
        <p:sp>
          <p:nvSpPr>
            <p:cNvPr id="31768" name="Line 17"/>
            <p:cNvSpPr>
              <a:spLocks noChangeShapeType="1"/>
            </p:cNvSpPr>
            <p:nvPr/>
          </p:nvSpPr>
          <p:spPr bwMode="auto">
            <a:xfrm flipV="1">
              <a:off x="2045" y="935"/>
              <a:ext cx="862" cy="1180"/>
            </a:xfrm>
            <a:prstGeom prst="line">
              <a:avLst/>
            </a:prstGeom>
            <a:noFill/>
            <a:ln w="9525">
              <a:solidFill>
                <a:schemeClr val="tx1"/>
              </a:solidFill>
              <a:round/>
              <a:headEnd/>
              <a:tailEnd/>
            </a:ln>
          </p:spPr>
          <p:txBody>
            <a:bodyPr/>
            <a:lstStyle/>
            <a:p>
              <a:endParaRPr lang="cs-CZ"/>
            </a:p>
          </p:txBody>
        </p:sp>
        <p:sp>
          <p:nvSpPr>
            <p:cNvPr id="31769" name="Line 18"/>
            <p:cNvSpPr>
              <a:spLocks noChangeShapeType="1"/>
            </p:cNvSpPr>
            <p:nvPr/>
          </p:nvSpPr>
          <p:spPr bwMode="auto">
            <a:xfrm flipV="1">
              <a:off x="1864" y="845"/>
              <a:ext cx="862" cy="1180"/>
            </a:xfrm>
            <a:prstGeom prst="line">
              <a:avLst/>
            </a:prstGeom>
            <a:noFill/>
            <a:ln w="9525">
              <a:solidFill>
                <a:schemeClr val="tx1"/>
              </a:solidFill>
              <a:round/>
              <a:headEnd/>
              <a:tailEnd/>
            </a:ln>
          </p:spPr>
          <p:txBody>
            <a:bodyPr/>
            <a:lstStyle/>
            <a:p>
              <a:endParaRPr lang="cs-CZ"/>
            </a:p>
          </p:txBody>
        </p:sp>
      </p:grpSp>
      <p:sp>
        <p:nvSpPr>
          <p:cNvPr id="86035" name="Line 19"/>
          <p:cNvSpPr>
            <a:spLocks noChangeShapeType="1"/>
          </p:cNvSpPr>
          <p:nvPr/>
        </p:nvSpPr>
        <p:spPr bwMode="auto">
          <a:xfrm flipV="1">
            <a:off x="4140200" y="2781300"/>
            <a:ext cx="0" cy="936625"/>
          </a:xfrm>
          <a:prstGeom prst="line">
            <a:avLst/>
          </a:prstGeom>
          <a:noFill/>
          <a:ln w="9525">
            <a:solidFill>
              <a:schemeClr val="tx1"/>
            </a:solidFill>
            <a:prstDash val="dash"/>
            <a:round/>
            <a:headEnd/>
            <a:tailEnd/>
          </a:ln>
        </p:spPr>
        <p:txBody>
          <a:bodyPr/>
          <a:lstStyle/>
          <a:p>
            <a:endParaRPr lang="cs-CZ"/>
          </a:p>
        </p:txBody>
      </p:sp>
      <p:sp>
        <p:nvSpPr>
          <p:cNvPr id="25" name="Line 19"/>
          <p:cNvSpPr>
            <a:spLocks noChangeShapeType="1"/>
          </p:cNvSpPr>
          <p:nvPr/>
        </p:nvSpPr>
        <p:spPr bwMode="auto">
          <a:xfrm flipV="1">
            <a:off x="5076825" y="1989138"/>
            <a:ext cx="0" cy="936625"/>
          </a:xfrm>
          <a:prstGeom prst="line">
            <a:avLst/>
          </a:prstGeom>
          <a:noFill/>
          <a:ln w="9525">
            <a:solidFill>
              <a:schemeClr val="tx1"/>
            </a:solidFill>
            <a:prstDash val="dash"/>
            <a:round/>
            <a:headEnd/>
            <a:tailEnd/>
          </a:ln>
        </p:spPr>
        <p:txBody>
          <a:bodyPr/>
          <a:lstStyle/>
          <a:p>
            <a:endParaRPr lang="cs-CZ"/>
          </a:p>
        </p:txBody>
      </p:sp>
      <p:sp>
        <p:nvSpPr>
          <p:cNvPr id="31752" name="TextovéPole 25"/>
          <p:cNvSpPr txBox="1">
            <a:spLocks noChangeArrowheads="1"/>
          </p:cNvSpPr>
          <p:nvPr/>
        </p:nvSpPr>
        <p:spPr bwMode="auto">
          <a:xfrm>
            <a:off x="395288" y="4437063"/>
            <a:ext cx="2147887" cy="677862"/>
          </a:xfrm>
          <a:prstGeom prst="rect">
            <a:avLst/>
          </a:prstGeom>
          <a:noFill/>
          <a:ln w="9525">
            <a:noFill/>
            <a:miter lim="800000"/>
            <a:headEnd/>
            <a:tailEnd/>
          </a:ln>
        </p:spPr>
        <p:txBody>
          <a:bodyPr wrap="none">
            <a:spAutoFit/>
          </a:bodyPr>
          <a:lstStyle/>
          <a:p>
            <a:r>
              <a:rPr lang="cs-CZ" sz="2000"/>
              <a:t>1. „Grid search“</a:t>
            </a:r>
          </a:p>
          <a:p>
            <a:endParaRPr lang="cs-CZ"/>
          </a:p>
        </p:txBody>
      </p:sp>
      <p:sp>
        <p:nvSpPr>
          <p:cNvPr id="27" name="TextovéPole 26"/>
          <p:cNvSpPr txBox="1">
            <a:spLocks noChangeArrowheads="1"/>
          </p:cNvSpPr>
          <p:nvPr/>
        </p:nvSpPr>
        <p:spPr bwMode="auto">
          <a:xfrm>
            <a:off x="250825" y="5589588"/>
            <a:ext cx="8893175" cy="1200150"/>
          </a:xfrm>
          <a:prstGeom prst="rect">
            <a:avLst/>
          </a:prstGeom>
          <a:noFill/>
          <a:ln w="9525">
            <a:noFill/>
            <a:miter lim="800000"/>
            <a:headEnd/>
            <a:tailEnd/>
          </a:ln>
        </p:spPr>
        <p:txBody>
          <a:bodyPr>
            <a:spAutoFit/>
          </a:bodyPr>
          <a:lstStyle/>
          <a:p>
            <a:pPr marL="342900" indent="-342900">
              <a:buFontTx/>
              <a:buAutoNum type="alphaLcParenR" startAt="2"/>
            </a:pPr>
            <a:r>
              <a:rPr lang="cs-CZ"/>
              <a:t>Kolem bodů s nejnižší energií vytvoříme </a:t>
            </a:r>
            <a:r>
              <a:rPr lang="cs-CZ" err="1"/>
              <a:t>raster</a:t>
            </a:r>
            <a:r>
              <a:rPr lang="cs-CZ"/>
              <a:t> menších intervalů, opět vypočteme energii a takto dále zjemňujeme, dokud pokles energie v posledním kroku neklesne pod zadanou prahovou hodnotu</a:t>
            </a:r>
          </a:p>
          <a:p>
            <a:pPr marL="342900" indent="-342900"/>
            <a:endParaRPr lang="cs-CZ">
              <a:solidFill>
                <a:srgbClr val="FF0000"/>
              </a:solidFill>
            </a:endParaRPr>
          </a:p>
        </p:txBody>
      </p:sp>
      <p:sp>
        <p:nvSpPr>
          <p:cNvPr id="31754" name="TextovéPole 27"/>
          <p:cNvSpPr txBox="1">
            <a:spLocks noChangeArrowheads="1"/>
          </p:cNvSpPr>
          <p:nvPr/>
        </p:nvSpPr>
        <p:spPr bwMode="auto">
          <a:xfrm>
            <a:off x="368300" y="6443663"/>
            <a:ext cx="7456488" cy="369887"/>
          </a:xfrm>
          <a:prstGeom prst="rect">
            <a:avLst/>
          </a:prstGeom>
          <a:noFill/>
          <a:ln w="9525">
            <a:noFill/>
            <a:miter lim="800000"/>
            <a:headEnd/>
            <a:tailEnd/>
          </a:ln>
        </p:spPr>
        <p:txBody>
          <a:bodyPr wrap="none">
            <a:spAutoFit/>
          </a:bodyPr>
          <a:lstStyle/>
          <a:p>
            <a:r>
              <a:rPr lang="cs-CZ" err="1">
                <a:solidFill>
                  <a:srgbClr val="FF0000"/>
                </a:solidFill>
              </a:rPr>
              <a:t>Grid</a:t>
            </a:r>
            <a:r>
              <a:rPr lang="cs-CZ">
                <a:solidFill>
                  <a:srgbClr val="FF0000"/>
                </a:solidFill>
              </a:rPr>
              <a:t> </a:t>
            </a:r>
            <a:r>
              <a:rPr lang="cs-CZ" err="1">
                <a:solidFill>
                  <a:srgbClr val="FF0000"/>
                </a:solidFill>
              </a:rPr>
              <a:t>search</a:t>
            </a:r>
            <a:r>
              <a:rPr lang="cs-CZ">
                <a:solidFill>
                  <a:srgbClr val="FF0000"/>
                </a:solidFill>
              </a:rPr>
              <a:t> používá pouze výpočet energie, nikoliv jejích derivací.</a:t>
            </a:r>
          </a:p>
        </p:txBody>
      </p:sp>
      <p:cxnSp>
        <p:nvCxnSpPr>
          <p:cNvPr id="28" name="Přímá spojovací čára 27"/>
          <p:cNvCxnSpPr/>
          <p:nvPr/>
        </p:nvCxnSpPr>
        <p:spPr bwMode="auto">
          <a:xfrm flipV="1">
            <a:off x="3851920" y="2564904"/>
            <a:ext cx="288032"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Přímá spojovací čára 28"/>
          <p:cNvCxnSpPr/>
          <p:nvPr/>
        </p:nvCxnSpPr>
        <p:spPr bwMode="auto">
          <a:xfrm flipV="1">
            <a:off x="4139952" y="2636912"/>
            <a:ext cx="288032"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Přímá spojovací čára 29"/>
          <p:cNvCxnSpPr/>
          <p:nvPr/>
        </p:nvCxnSpPr>
        <p:spPr bwMode="auto">
          <a:xfrm flipV="1">
            <a:off x="4724400" y="1700808"/>
            <a:ext cx="36004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Přímá spojovací čára 30"/>
          <p:cNvCxnSpPr/>
          <p:nvPr/>
        </p:nvCxnSpPr>
        <p:spPr bwMode="auto">
          <a:xfrm flipV="1">
            <a:off x="5012432" y="1772816"/>
            <a:ext cx="36004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Přímá spojovací čára 32"/>
          <p:cNvCxnSpPr/>
          <p:nvPr/>
        </p:nvCxnSpPr>
        <p:spPr bwMode="auto">
          <a:xfrm flipH="1" flipV="1">
            <a:off x="3707904" y="2780928"/>
            <a:ext cx="648072"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Přímá spojovací čára 34"/>
          <p:cNvCxnSpPr/>
          <p:nvPr/>
        </p:nvCxnSpPr>
        <p:spPr bwMode="auto">
          <a:xfrm flipH="1" flipV="1">
            <a:off x="3860304" y="2564904"/>
            <a:ext cx="648072"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Přímá spojovací čára 35"/>
          <p:cNvCxnSpPr/>
          <p:nvPr/>
        </p:nvCxnSpPr>
        <p:spPr bwMode="auto">
          <a:xfrm flipH="1" flipV="1">
            <a:off x="4707632" y="1988840"/>
            <a:ext cx="648072"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Přímá spojovací čára 36"/>
          <p:cNvCxnSpPr/>
          <p:nvPr/>
        </p:nvCxnSpPr>
        <p:spPr bwMode="auto">
          <a:xfrm flipH="1" flipV="1">
            <a:off x="4860032" y="1772816"/>
            <a:ext cx="648072"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 name="Line 19"/>
          <p:cNvSpPr>
            <a:spLocks noChangeShapeType="1"/>
          </p:cNvSpPr>
          <p:nvPr/>
        </p:nvSpPr>
        <p:spPr bwMode="auto">
          <a:xfrm flipV="1">
            <a:off x="4292600" y="2852415"/>
            <a:ext cx="0" cy="936625"/>
          </a:xfrm>
          <a:prstGeom prst="line">
            <a:avLst/>
          </a:prstGeom>
          <a:noFill/>
          <a:ln w="9525">
            <a:solidFill>
              <a:srgbClr val="C00000"/>
            </a:solidFill>
            <a:prstDash val="dash"/>
            <a:round/>
            <a:headEnd/>
            <a:tailEnd/>
          </a:ln>
        </p:spPr>
        <p:txBody>
          <a:bodyPr/>
          <a:lstStyle/>
          <a:p>
            <a:endParaRPr lang="cs-CZ"/>
          </a:p>
        </p:txBody>
      </p:sp>
      <p:cxnSp>
        <p:nvCxnSpPr>
          <p:cNvPr id="42" name="Přímá spojovací šipka 41"/>
          <p:cNvCxnSpPr/>
          <p:nvPr/>
        </p:nvCxnSpPr>
        <p:spPr bwMode="auto">
          <a:xfrm flipH="1">
            <a:off x="4355976" y="3140968"/>
            <a:ext cx="2592288" cy="648072"/>
          </a:xfrm>
          <a:prstGeom prst="straightConnector1">
            <a:avLst/>
          </a:prstGeom>
          <a:solidFill>
            <a:schemeClr val="accent1"/>
          </a:solidFill>
          <a:ln w="9525" cap="flat" cmpd="sng" algn="ctr">
            <a:solidFill>
              <a:srgbClr val="C00000"/>
            </a:solidFill>
            <a:prstDash val="solid"/>
            <a:round/>
            <a:headEnd type="none" w="med" len="med"/>
            <a:tailEnd type="arrow"/>
          </a:ln>
          <a:effectLst/>
        </p:spPr>
      </p:cxnSp>
      <p:sp>
        <p:nvSpPr>
          <p:cNvPr id="44" name="TextovéPole 43"/>
          <p:cNvSpPr txBox="1"/>
          <p:nvPr/>
        </p:nvSpPr>
        <p:spPr>
          <a:xfrm flipH="1">
            <a:off x="6948264" y="2708920"/>
            <a:ext cx="2195735" cy="1077218"/>
          </a:xfrm>
          <a:prstGeom prst="rect">
            <a:avLst/>
          </a:prstGeom>
          <a:noFill/>
        </p:spPr>
        <p:txBody>
          <a:bodyPr wrap="square" rtlCol="0">
            <a:spAutoFit/>
          </a:bodyPr>
          <a:lstStyle/>
          <a:p>
            <a:r>
              <a:rPr lang="cs-CZ" sz="1600">
                <a:solidFill>
                  <a:srgbClr val="C00000"/>
                </a:solidFill>
              </a:rPr>
              <a:t>Nejnižší energie.</a:t>
            </a:r>
          </a:p>
          <a:p>
            <a:r>
              <a:rPr lang="cs-CZ" sz="1600">
                <a:solidFill>
                  <a:srgbClr val="C00000"/>
                </a:solidFill>
              </a:rPr>
              <a:t>Zde vytvoříme nový, ještě jemnější </a:t>
            </a:r>
            <a:r>
              <a:rPr lang="cs-CZ" sz="1600" err="1">
                <a:solidFill>
                  <a:srgbClr val="C00000"/>
                </a:solidFill>
              </a:rPr>
              <a:t>raster</a:t>
            </a:r>
            <a:r>
              <a:rPr lang="cs-CZ" sz="1600">
                <a:solidFill>
                  <a:srgbClr val="C00000"/>
                </a:solidFill>
              </a:rPr>
              <a:t>,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0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6035" grpId="0" animBg="1"/>
      <p:bldP spid="25" grpId="0" animBg="1"/>
      <p:bldP spid="27" grpId="0"/>
      <p:bldP spid="31754" grpId="0"/>
      <p:bldP spid="40" grpId="0" animBg="1"/>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555875" y="115888"/>
            <a:ext cx="4441825" cy="461962"/>
          </a:xfrm>
          <a:prstGeom prst="rect">
            <a:avLst/>
          </a:prstGeom>
          <a:noFill/>
          <a:ln w="9525">
            <a:noFill/>
            <a:miter lim="800000"/>
            <a:headEnd/>
            <a:tailEnd/>
          </a:ln>
          <a:effectLst/>
        </p:spPr>
        <p:txBody>
          <a:bodyPr wrap="none">
            <a:spAutoFit/>
          </a:bodyPr>
          <a:lstStyle/>
          <a:p>
            <a:pPr marL="342900" indent="-342900">
              <a:defRPr/>
            </a:pPr>
            <a:r>
              <a:rPr lang="cs-CZ" sz="2400">
                <a:solidFill>
                  <a:srgbClr val="000000"/>
                </a:solidFill>
                <a:latin typeface="+mj-lt"/>
                <a:cs typeface="Times New Roman" pitchFamily="18" charset="0"/>
              </a:rPr>
              <a:t>Metody minimalizace energie</a:t>
            </a:r>
            <a:endParaRPr lang="fr-FR" sz="2400">
              <a:solidFill>
                <a:srgbClr val="000000"/>
              </a:solidFill>
              <a:latin typeface="+mj-lt"/>
              <a:cs typeface="Times New Roman" pitchFamily="18" charset="0"/>
            </a:endParaRPr>
          </a:p>
        </p:txBody>
      </p:sp>
      <p:pic>
        <p:nvPicPr>
          <p:cNvPr id="32771" name="Picture 5" descr="grid search"/>
          <p:cNvPicPr>
            <a:picLocks noChangeAspect="1" noChangeArrowheads="1"/>
          </p:cNvPicPr>
          <p:nvPr/>
        </p:nvPicPr>
        <p:blipFill>
          <a:blip r:embed="rId2" cstate="print"/>
          <a:srcRect/>
          <a:stretch>
            <a:fillRect/>
          </a:stretch>
        </p:blipFill>
        <p:spPr bwMode="auto">
          <a:xfrm>
            <a:off x="1403350" y="765175"/>
            <a:ext cx="5545138" cy="4483100"/>
          </a:xfrm>
          <a:prstGeom prst="rect">
            <a:avLst/>
          </a:prstGeom>
          <a:noFill/>
          <a:ln w="9525">
            <a:noFill/>
            <a:miter lim="800000"/>
            <a:headEnd/>
            <a:tailEnd/>
          </a:ln>
        </p:spPr>
      </p:pic>
      <p:sp>
        <p:nvSpPr>
          <p:cNvPr id="4" name="TextovéPole 3"/>
          <p:cNvSpPr txBox="1">
            <a:spLocks noChangeArrowheads="1"/>
          </p:cNvSpPr>
          <p:nvPr/>
        </p:nvSpPr>
        <p:spPr bwMode="auto">
          <a:xfrm>
            <a:off x="250825" y="4797152"/>
            <a:ext cx="8893175" cy="923330"/>
          </a:xfrm>
          <a:prstGeom prst="rect">
            <a:avLst/>
          </a:prstGeom>
          <a:noFill/>
          <a:ln w="9525">
            <a:noFill/>
            <a:miter lim="800000"/>
            <a:headEnd/>
            <a:tailEnd/>
          </a:ln>
        </p:spPr>
        <p:txBody>
          <a:bodyPr>
            <a:spAutoFit/>
          </a:bodyPr>
          <a:lstStyle/>
          <a:p>
            <a:pPr marL="342900" indent="-342900"/>
            <a:r>
              <a:rPr lang="cs-CZ"/>
              <a:t>a)  Vypočítáme gradient (vektor růstu) energie. Pro molekulu tvořenou n atomy je rozměr gradientu 3n (matice parciálních derivací energie podle atomových souřadnic). </a:t>
            </a:r>
            <a:r>
              <a:rPr lang="cs-CZ">
                <a:solidFill>
                  <a:srgbClr val="FF0000"/>
                </a:solidFill>
              </a:rPr>
              <a:t>Pozor, šipka znázorňuje gradient s negativním znaménkem.</a:t>
            </a:r>
          </a:p>
        </p:txBody>
      </p:sp>
      <p:sp>
        <p:nvSpPr>
          <p:cNvPr id="32773" name="TextovéPole 25"/>
          <p:cNvSpPr txBox="1">
            <a:spLocks noChangeArrowheads="1"/>
          </p:cNvSpPr>
          <p:nvPr/>
        </p:nvSpPr>
        <p:spPr bwMode="auto">
          <a:xfrm>
            <a:off x="395288" y="4437063"/>
            <a:ext cx="2605087" cy="677862"/>
          </a:xfrm>
          <a:prstGeom prst="rect">
            <a:avLst/>
          </a:prstGeom>
          <a:noFill/>
          <a:ln w="9525">
            <a:noFill/>
            <a:miter lim="800000"/>
            <a:headEnd/>
            <a:tailEnd/>
          </a:ln>
        </p:spPr>
        <p:txBody>
          <a:bodyPr wrap="none">
            <a:spAutoFit/>
          </a:bodyPr>
          <a:lstStyle/>
          <a:p>
            <a:r>
              <a:rPr lang="cs-CZ" sz="2000"/>
              <a:t>2. Metody gradientu</a:t>
            </a:r>
          </a:p>
          <a:p>
            <a:endParaRPr lang="cs-CZ"/>
          </a:p>
        </p:txBody>
      </p:sp>
      <p:sp>
        <p:nvSpPr>
          <p:cNvPr id="27" name="TextovéPole 26"/>
          <p:cNvSpPr txBox="1">
            <a:spLocks noChangeArrowheads="1"/>
          </p:cNvSpPr>
          <p:nvPr/>
        </p:nvSpPr>
        <p:spPr bwMode="auto">
          <a:xfrm>
            <a:off x="250825" y="5589588"/>
            <a:ext cx="8893175" cy="1476375"/>
          </a:xfrm>
          <a:prstGeom prst="rect">
            <a:avLst/>
          </a:prstGeom>
          <a:noFill/>
          <a:ln w="9525">
            <a:noFill/>
            <a:miter lim="800000"/>
            <a:headEnd/>
            <a:tailEnd/>
          </a:ln>
        </p:spPr>
        <p:txBody>
          <a:bodyPr>
            <a:spAutoFit/>
          </a:bodyPr>
          <a:lstStyle/>
          <a:p>
            <a:pPr marL="342900" indent="-342900">
              <a:buFontTx/>
              <a:buAutoNum type="alphaLcParenR" startAt="2"/>
            </a:pPr>
            <a:r>
              <a:rPr lang="cs-CZ"/>
              <a:t>Posuneme souřadnice atomů ve směru negativního gradientu energie. Pro určení koeficientu, kterým negativní gradient znásobíme, abychom obdrželi posuny atomů, používáme různé algoritmy. Tento krok opakujeme, až pokles energie klesne pod zadanou prahovou hodnotu.</a:t>
            </a:r>
          </a:p>
          <a:p>
            <a:pPr marL="342900" indent="-342900"/>
            <a:endParaRPr lang="cs-CZ">
              <a:solidFill>
                <a:srgbClr val="FF0000"/>
              </a:solidFill>
            </a:endParaRPr>
          </a:p>
        </p:txBody>
      </p:sp>
      <p:sp>
        <p:nvSpPr>
          <p:cNvPr id="87042" name="Line 2"/>
          <p:cNvSpPr>
            <a:spLocks noChangeShapeType="1"/>
          </p:cNvSpPr>
          <p:nvPr/>
        </p:nvSpPr>
        <p:spPr bwMode="auto">
          <a:xfrm>
            <a:off x="3995738" y="2709863"/>
            <a:ext cx="73025" cy="287337"/>
          </a:xfrm>
          <a:prstGeom prst="line">
            <a:avLst/>
          </a:prstGeom>
          <a:noFill/>
          <a:ln w="9525">
            <a:solidFill>
              <a:schemeClr val="tx1"/>
            </a:solidFill>
            <a:round/>
            <a:headEnd/>
            <a:tailEnd type="triangle" w="med" len="med"/>
          </a:ln>
        </p:spPr>
        <p:txBody>
          <a:bodyPr/>
          <a:lstStyle/>
          <a:p>
            <a:endParaRPr lang="cs-CZ"/>
          </a:p>
        </p:txBody>
      </p:sp>
      <p:sp>
        <p:nvSpPr>
          <p:cNvPr id="87043" name="Line 3"/>
          <p:cNvSpPr>
            <a:spLocks noChangeShapeType="1"/>
          </p:cNvSpPr>
          <p:nvPr/>
        </p:nvSpPr>
        <p:spPr bwMode="auto">
          <a:xfrm>
            <a:off x="4067175" y="2924175"/>
            <a:ext cx="144463" cy="576263"/>
          </a:xfrm>
          <a:prstGeom prst="line">
            <a:avLst/>
          </a:prstGeom>
          <a:noFill/>
          <a:ln w="9525">
            <a:solidFill>
              <a:schemeClr val="tx1"/>
            </a:solidFill>
            <a:prstDash val="dash"/>
            <a:round/>
            <a:headEnd/>
            <a:tailEnd type="triangle" w="med" len="med"/>
          </a:ln>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0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87042" grpId="0" animBg="1"/>
      <p:bldP spid="870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equ 3_1"/>
          <p:cNvPicPr>
            <a:picLocks noChangeAspect="1" noChangeArrowheads="1"/>
          </p:cNvPicPr>
          <p:nvPr/>
        </p:nvPicPr>
        <p:blipFill>
          <a:blip r:embed="rId2" cstate="print"/>
          <a:srcRect/>
          <a:stretch>
            <a:fillRect/>
          </a:stretch>
        </p:blipFill>
        <p:spPr bwMode="auto">
          <a:xfrm>
            <a:off x="1116013" y="2769323"/>
            <a:ext cx="7129462" cy="3241675"/>
          </a:xfrm>
          <a:prstGeom prst="rect">
            <a:avLst/>
          </a:prstGeom>
          <a:noFill/>
          <a:ln w="9525">
            <a:noFill/>
            <a:miter lim="800000"/>
            <a:headEnd/>
            <a:tailEnd/>
          </a:ln>
        </p:spPr>
      </p:pic>
      <p:sp>
        <p:nvSpPr>
          <p:cNvPr id="33814" name="Oval 8"/>
          <p:cNvSpPr>
            <a:spLocks noChangeArrowheads="1"/>
          </p:cNvSpPr>
          <p:nvPr/>
        </p:nvSpPr>
        <p:spPr bwMode="auto">
          <a:xfrm>
            <a:off x="3851275" y="2997200"/>
            <a:ext cx="431800" cy="576262"/>
          </a:xfrm>
          <a:prstGeom prst="ellipse">
            <a:avLst/>
          </a:prstGeom>
          <a:noFill/>
          <a:ln w="9525">
            <a:solidFill>
              <a:srgbClr val="FF0066"/>
            </a:solidFill>
            <a:round/>
            <a:headEnd/>
            <a:tailEnd/>
          </a:ln>
        </p:spPr>
        <p:txBody>
          <a:bodyPr wrap="none" anchor="ctr"/>
          <a:lstStyle/>
          <a:p>
            <a:endParaRPr lang="cs-CZ"/>
          </a:p>
        </p:txBody>
      </p:sp>
      <p:sp>
        <p:nvSpPr>
          <p:cNvPr id="33815" name="Oval 9"/>
          <p:cNvSpPr>
            <a:spLocks noChangeArrowheads="1"/>
          </p:cNvSpPr>
          <p:nvPr/>
        </p:nvSpPr>
        <p:spPr bwMode="auto">
          <a:xfrm>
            <a:off x="6227763" y="2997200"/>
            <a:ext cx="431800" cy="576262"/>
          </a:xfrm>
          <a:prstGeom prst="ellipse">
            <a:avLst/>
          </a:prstGeom>
          <a:noFill/>
          <a:ln w="9525">
            <a:solidFill>
              <a:srgbClr val="FF0066"/>
            </a:solidFill>
            <a:round/>
            <a:headEnd/>
            <a:tailEnd/>
          </a:ln>
        </p:spPr>
        <p:txBody>
          <a:bodyPr wrap="none" anchor="ctr"/>
          <a:lstStyle/>
          <a:p>
            <a:endParaRPr lang="cs-CZ"/>
          </a:p>
        </p:txBody>
      </p:sp>
      <p:sp>
        <p:nvSpPr>
          <p:cNvPr id="33798" name="Text Box 35"/>
          <p:cNvSpPr txBox="1">
            <a:spLocks noChangeArrowheads="1"/>
          </p:cNvSpPr>
          <p:nvPr/>
        </p:nvSpPr>
        <p:spPr bwMode="auto">
          <a:xfrm>
            <a:off x="323850" y="2971800"/>
            <a:ext cx="1944688" cy="457200"/>
          </a:xfrm>
          <a:prstGeom prst="rect">
            <a:avLst/>
          </a:prstGeom>
          <a:solidFill>
            <a:schemeClr val="bg1"/>
          </a:solidFill>
          <a:ln w="9525">
            <a:noFill/>
            <a:miter lim="800000"/>
            <a:headEnd/>
            <a:tailEnd/>
          </a:ln>
        </p:spPr>
        <p:txBody>
          <a:bodyPr>
            <a:spAutoFit/>
          </a:bodyPr>
          <a:lstStyle/>
          <a:p>
            <a:r>
              <a:rPr lang="cs-CZ" sz="2400" err="1"/>
              <a:t>Ex</a:t>
            </a:r>
            <a:r>
              <a:rPr lang="cs-CZ" sz="2400" baseline="-25000" err="1"/>
              <a:t>ki</a:t>
            </a:r>
            <a:r>
              <a:rPr lang="cs-CZ" sz="2400"/>
              <a:t>, </a:t>
            </a:r>
            <a:r>
              <a:rPr lang="cs-CZ" sz="2400" err="1"/>
              <a:t>y</a:t>
            </a:r>
            <a:r>
              <a:rPr lang="cs-CZ" sz="2400" baseline="-25000" err="1"/>
              <a:t>ki</a:t>
            </a:r>
            <a:r>
              <a:rPr lang="cs-CZ" sz="2400"/>
              <a:t>, </a:t>
            </a:r>
            <a:r>
              <a:rPr lang="cs-CZ" sz="2400" err="1"/>
              <a:t>z</a:t>
            </a:r>
            <a:r>
              <a:rPr lang="cs-CZ" sz="2400" baseline="-25000" err="1"/>
              <a:t>ki</a:t>
            </a:r>
            <a:r>
              <a:rPr lang="cs-CZ" sz="2400"/>
              <a:t>)</a:t>
            </a:r>
            <a:endParaRPr lang="de-CH" sz="2400"/>
          </a:p>
        </p:txBody>
      </p:sp>
      <p:sp>
        <p:nvSpPr>
          <p:cNvPr id="33799" name="Text Box 37"/>
          <p:cNvSpPr txBox="1">
            <a:spLocks noChangeArrowheads="1"/>
          </p:cNvSpPr>
          <p:nvPr/>
        </p:nvSpPr>
        <p:spPr bwMode="auto">
          <a:xfrm>
            <a:off x="2484438" y="2420938"/>
            <a:ext cx="1871662" cy="336550"/>
          </a:xfrm>
          <a:prstGeom prst="rect">
            <a:avLst/>
          </a:prstGeom>
          <a:noFill/>
          <a:ln w="9525">
            <a:noFill/>
            <a:miter lim="800000"/>
            <a:headEnd/>
            <a:tailEnd/>
          </a:ln>
        </p:spPr>
        <p:txBody>
          <a:bodyPr>
            <a:spAutoFit/>
          </a:bodyPr>
          <a:lstStyle/>
          <a:p>
            <a:r>
              <a:rPr lang="cs-CZ" sz="1600">
                <a:solidFill>
                  <a:schemeClr val="hlink"/>
                </a:solidFill>
              </a:rPr>
              <a:t>deformace vazeb</a:t>
            </a:r>
            <a:endParaRPr lang="de-CH" sz="1600">
              <a:solidFill>
                <a:schemeClr val="hlink"/>
              </a:solidFill>
            </a:endParaRPr>
          </a:p>
        </p:txBody>
      </p:sp>
      <p:sp>
        <p:nvSpPr>
          <p:cNvPr id="33800" name="Text Box 39"/>
          <p:cNvSpPr txBox="1">
            <a:spLocks noChangeArrowheads="1"/>
          </p:cNvSpPr>
          <p:nvPr/>
        </p:nvSpPr>
        <p:spPr bwMode="auto">
          <a:xfrm>
            <a:off x="4572000" y="2420938"/>
            <a:ext cx="2592388" cy="336550"/>
          </a:xfrm>
          <a:prstGeom prst="rect">
            <a:avLst/>
          </a:prstGeom>
          <a:noFill/>
          <a:ln w="9525">
            <a:noFill/>
            <a:miter lim="800000"/>
            <a:headEnd/>
            <a:tailEnd/>
          </a:ln>
        </p:spPr>
        <p:txBody>
          <a:bodyPr>
            <a:spAutoFit/>
          </a:bodyPr>
          <a:lstStyle/>
          <a:p>
            <a:r>
              <a:rPr lang="cs-CZ" sz="1600">
                <a:solidFill>
                  <a:schemeClr val="hlink"/>
                </a:solidFill>
              </a:rPr>
              <a:t>deformace vazeb. úhlů</a:t>
            </a:r>
            <a:endParaRPr lang="de-CH" sz="1600">
              <a:solidFill>
                <a:schemeClr val="hlink"/>
              </a:solidFill>
            </a:endParaRPr>
          </a:p>
        </p:txBody>
      </p:sp>
      <p:sp>
        <p:nvSpPr>
          <p:cNvPr id="33801" name="Text Box 40"/>
          <p:cNvSpPr txBox="1">
            <a:spLocks noChangeArrowheads="1"/>
          </p:cNvSpPr>
          <p:nvPr/>
        </p:nvSpPr>
        <p:spPr bwMode="auto">
          <a:xfrm>
            <a:off x="6227763" y="4005263"/>
            <a:ext cx="2700337" cy="336550"/>
          </a:xfrm>
          <a:prstGeom prst="rect">
            <a:avLst/>
          </a:prstGeom>
          <a:noFill/>
          <a:ln w="9525">
            <a:noFill/>
            <a:miter lim="800000"/>
            <a:headEnd/>
            <a:tailEnd/>
          </a:ln>
        </p:spPr>
        <p:txBody>
          <a:bodyPr>
            <a:spAutoFit/>
          </a:bodyPr>
          <a:lstStyle/>
          <a:p>
            <a:r>
              <a:rPr lang="cs-CZ" sz="1600">
                <a:solidFill>
                  <a:schemeClr val="hlink"/>
                </a:solidFill>
              </a:rPr>
              <a:t>deformace torzních úhlů</a:t>
            </a:r>
            <a:endParaRPr lang="de-CH" sz="1600">
              <a:solidFill>
                <a:schemeClr val="hlink"/>
              </a:solidFill>
            </a:endParaRPr>
          </a:p>
        </p:txBody>
      </p:sp>
      <p:sp>
        <p:nvSpPr>
          <p:cNvPr id="33802" name="Text Box 41"/>
          <p:cNvSpPr txBox="1">
            <a:spLocks noChangeArrowheads="1"/>
          </p:cNvSpPr>
          <p:nvPr/>
        </p:nvSpPr>
        <p:spPr bwMode="auto">
          <a:xfrm>
            <a:off x="250825" y="5180013"/>
            <a:ext cx="2233613" cy="336550"/>
          </a:xfrm>
          <a:prstGeom prst="rect">
            <a:avLst/>
          </a:prstGeom>
          <a:noFill/>
          <a:ln w="9525">
            <a:noFill/>
            <a:miter lim="800000"/>
            <a:headEnd/>
            <a:tailEnd/>
          </a:ln>
        </p:spPr>
        <p:txBody>
          <a:bodyPr>
            <a:spAutoFit/>
          </a:bodyPr>
          <a:lstStyle/>
          <a:p>
            <a:r>
              <a:rPr lang="cs-CZ" sz="1600">
                <a:solidFill>
                  <a:schemeClr val="hlink"/>
                </a:solidFill>
              </a:rPr>
              <a:t>nevazebné kontakty</a:t>
            </a:r>
            <a:endParaRPr lang="de-CH" sz="1600">
              <a:solidFill>
                <a:schemeClr val="hlink"/>
              </a:solidFill>
            </a:endParaRPr>
          </a:p>
        </p:txBody>
      </p:sp>
      <p:sp>
        <p:nvSpPr>
          <p:cNvPr id="33803" name="Text Box 42"/>
          <p:cNvSpPr txBox="1">
            <a:spLocks noChangeArrowheads="1"/>
          </p:cNvSpPr>
          <p:nvPr/>
        </p:nvSpPr>
        <p:spPr bwMode="auto">
          <a:xfrm>
            <a:off x="4716463" y="4581525"/>
            <a:ext cx="1800225" cy="336550"/>
          </a:xfrm>
          <a:prstGeom prst="rect">
            <a:avLst/>
          </a:prstGeom>
          <a:noFill/>
          <a:ln w="9525">
            <a:noFill/>
            <a:miter lim="800000"/>
            <a:headEnd/>
            <a:tailEnd/>
          </a:ln>
        </p:spPr>
        <p:txBody>
          <a:bodyPr>
            <a:spAutoFit/>
          </a:bodyPr>
          <a:lstStyle/>
          <a:p>
            <a:r>
              <a:rPr lang="cs-CZ" sz="1600">
                <a:solidFill>
                  <a:schemeClr val="hlink"/>
                </a:solidFill>
              </a:rPr>
              <a:t>Lennard-Jones</a:t>
            </a:r>
            <a:endParaRPr lang="de-CH" sz="1600">
              <a:solidFill>
                <a:schemeClr val="hlink"/>
              </a:solidFill>
            </a:endParaRPr>
          </a:p>
        </p:txBody>
      </p:sp>
      <p:sp>
        <p:nvSpPr>
          <p:cNvPr id="33804" name="Text Box 43"/>
          <p:cNvSpPr txBox="1">
            <a:spLocks noChangeArrowheads="1"/>
          </p:cNvSpPr>
          <p:nvPr/>
        </p:nvSpPr>
        <p:spPr bwMode="auto">
          <a:xfrm>
            <a:off x="6804025" y="4581525"/>
            <a:ext cx="1152525" cy="336550"/>
          </a:xfrm>
          <a:prstGeom prst="rect">
            <a:avLst/>
          </a:prstGeom>
          <a:noFill/>
          <a:ln w="9525">
            <a:noFill/>
            <a:miter lim="800000"/>
            <a:headEnd/>
            <a:tailEnd/>
          </a:ln>
        </p:spPr>
        <p:txBody>
          <a:bodyPr>
            <a:spAutoFit/>
          </a:bodyPr>
          <a:lstStyle/>
          <a:p>
            <a:r>
              <a:rPr lang="cs-CZ" sz="1600">
                <a:solidFill>
                  <a:schemeClr val="hlink"/>
                </a:solidFill>
              </a:rPr>
              <a:t>Coulomb</a:t>
            </a:r>
            <a:endParaRPr lang="de-CH" sz="1600">
              <a:solidFill>
                <a:schemeClr val="hlink"/>
              </a:solidFill>
            </a:endParaRPr>
          </a:p>
        </p:txBody>
      </p:sp>
      <p:sp>
        <p:nvSpPr>
          <p:cNvPr id="39" name="Oval 16">
            <a:extLst>
              <a:ext uri="{FF2B5EF4-FFF2-40B4-BE49-F238E27FC236}">
                <a16:creationId xmlns:a16="http://schemas.microsoft.com/office/drawing/2014/main" id="{8F81B2A0-A337-9F41-98EE-9C89271F4344}"/>
              </a:ext>
            </a:extLst>
          </p:cNvPr>
          <p:cNvSpPr>
            <a:spLocks noChangeArrowheads="1"/>
          </p:cNvSpPr>
          <p:nvPr/>
        </p:nvSpPr>
        <p:spPr bwMode="auto">
          <a:xfrm>
            <a:off x="5508625" y="4076700"/>
            <a:ext cx="287338" cy="288925"/>
          </a:xfrm>
          <a:prstGeom prst="ellipse">
            <a:avLst/>
          </a:prstGeom>
          <a:noFill/>
          <a:ln w="9525">
            <a:solidFill>
              <a:srgbClr val="FF0066"/>
            </a:solidFill>
            <a:round/>
            <a:headEnd/>
            <a:tailEnd/>
          </a:ln>
        </p:spPr>
        <p:txBody>
          <a:bodyPr wrap="none" anchor="ctr"/>
          <a:lstStyle/>
          <a:p>
            <a:endParaRPr lang="cs-CZ"/>
          </a:p>
        </p:txBody>
      </p:sp>
      <p:grpSp>
        <p:nvGrpSpPr>
          <p:cNvPr id="10" name="Group 9">
            <a:extLst>
              <a:ext uri="{FF2B5EF4-FFF2-40B4-BE49-F238E27FC236}">
                <a16:creationId xmlns:a16="http://schemas.microsoft.com/office/drawing/2014/main" id="{B668D71A-DDCE-9D4D-99FA-56160981EDAF}"/>
              </a:ext>
            </a:extLst>
          </p:cNvPr>
          <p:cNvGrpSpPr/>
          <p:nvPr/>
        </p:nvGrpSpPr>
        <p:grpSpPr>
          <a:xfrm>
            <a:off x="6134409" y="1657783"/>
            <a:ext cx="1871662" cy="1326862"/>
            <a:chOff x="6134409" y="1657783"/>
            <a:chExt cx="1871662" cy="1326862"/>
          </a:xfrm>
        </p:grpSpPr>
        <p:cxnSp>
          <p:nvCxnSpPr>
            <p:cNvPr id="42" name="Straight Arrow Connector 41">
              <a:extLst>
                <a:ext uri="{FF2B5EF4-FFF2-40B4-BE49-F238E27FC236}">
                  <a16:creationId xmlns:a16="http://schemas.microsoft.com/office/drawing/2014/main" id="{4EF31C73-0018-7242-8D5E-499257AE93F3}"/>
                </a:ext>
              </a:extLst>
            </p:cNvPr>
            <p:cNvCxnSpPr/>
            <p:nvPr/>
          </p:nvCxnSpPr>
          <p:spPr bwMode="auto">
            <a:xfrm flipH="1">
              <a:off x="6516688" y="1904277"/>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5" name="Text Box 37">
              <a:extLst>
                <a:ext uri="{FF2B5EF4-FFF2-40B4-BE49-F238E27FC236}">
                  <a16:creationId xmlns:a16="http://schemas.microsoft.com/office/drawing/2014/main" id="{E4B9326F-203F-E146-BE66-D5FF8D5699C0}"/>
                </a:ext>
              </a:extLst>
            </p:cNvPr>
            <p:cNvSpPr txBox="1">
              <a:spLocks noChangeArrowheads="1"/>
            </p:cNvSpPr>
            <p:nvPr/>
          </p:nvSpPr>
          <p:spPr bwMode="auto">
            <a:xfrm>
              <a:off x="6134409" y="1657783"/>
              <a:ext cx="1871662" cy="336550"/>
            </a:xfrm>
            <a:prstGeom prst="rect">
              <a:avLst/>
            </a:prstGeom>
            <a:noFill/>
            <a:ln w="9525">
              <a:noFill/>
              <a:miter lim="800000"/>
              <a:headEnd/>
              <a:tailEnd/>
            </a:ln>
          </p:spPr>
          <p:txBody>
            <a:bodyPr>
              <a:spAutoFit/>
            </a:bodyPr>
            <a:lstStyle/>
            <a:p>
              <a:r>
                <a:rPr lang="cs-CZ" sz="1600">
                  <a:solidFill>
                    <a:srgbClr val="FF0066"/>
                  </a:solidFill>
                </a:rPr>
                <a:t>ideální úhly</a:t>
              </a:r>
              <a:endParaRPr lang="de-CH" sz="1600">
                <a:solidFill>
                  <a:srgbClr val="FF0066"/>
                </a:solidFill>
              </a:endParaRPr>
            </a:p>
          </p:txBody>
        </p:sp>
      </p:grpSp>
      <p:grpSp>
        <p:nvGrpSpPr>
          <p:cNvPr id="9" name="Group 8">
            <a:extLst>
              <a:ext uri="{FF2B5EF4-FFF2-40B4-BE49-F238E27FC236}">
                <a16:creationId xmlns:a16="http://schemas.microsoft.com/office/drawing/2014/main" id="{BDDCC2B8-E4A9-E541-AAF3-BFC0444C2DE6}"/>
              </a:ext>
            </a:extLst>
          </p:cNvPr>
          <p:cNvGrpSpPr/>
          <p:nvPr/>
        </p:nvGrpSpPr>
        <p:grpSpPr>
          <a:xfrm>
            <a:off x="3933032" y="1628800"/>
            <a:ext cx="1871662" cy="1368400"/>
            <a:chOff x="3933032" y="1628800"/>
            <a:chExt cx="1871662" cy="1368400"/>
          </a:xfrm>
        </p:grpSpPr>
        <p:cxnSp>
          <p:nvCxnSpPr>
            <p:cNvPr id="7" name="Straight Arrow Connector 6">
              <a:extLst>
                <a:ext uri="{FF2B5EF4-FFF2-40B4-BE49-F238E27FC236}">
                  <a16:creationId xmlns:a16="http://schemas.microsoft.com/office/drawing/2014/main" id="{8D000EB9-E50E-DF4B-B95C-097593179CB8}"/>
                </a:ext>
              </a:extLst>
            </p:cNvPr>
            <p:cNvCxnSpPr/>
            <p:nvPr/>
          </p:nvCxnSpPr>
          <p:spPr bwMode="auto">
            <a:xfrm flipH="1">
              <a:off x="4139952" y="1916832"/>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6" name="Text Box 37">
              <a:extLst>
                <a:ext uri="{FF2B5EF4-FFF2-40B4-BE49-F238E27FC236}">
                  <a16:creationId xmlns:a16="http://schemas.microsoft.com/office/drawing/2014/main" id="{ECCF83B9-6744-8044-833D-98D98D81D2FC}"/>
                </a:ext>
              </a:extLst>
            </p:cNvPr>
            <p:cNvSpPr txBox="1">
              <a:spLocks noChangeArrowheads="1"/>
            </p:cNvSpPr>
            <p:nvPr/>
          </p:nvSpPr>
          <p:spPr bwMode="auto">
            <a:xfrm>
              <a:off x="3933032" y="1628800"/>
              <a:ext cx="1871662" cy="336550"/>
            </a:xfrm>
            <a:prstGeom prst="rect">
              <a:avLst/>
            </a:prstGeom>
            <a:noFill/>
            <a:ln w="9525">
              <a:noFill/>
              <a:miter lim="800000"/>
              <a:headEnd/>
              <a:tailEnd/>
            </a:ln>
          </p:spPr>
          <p:txBody>
            <a:bodyPr>
              <a:spAutoFit/>
            </a:bodyPr>
            <a:lstStyle/>
            <a:p>
              <a:r>
                <a:rPr lang="cs-CZ" sz="1600">
                  <a:solidFill>
                    <a:srgbClr val="FF0066"/>
                  </a:solidFill>
                </a:rPr>
                <a:t>ideální vazby</a:t>
              </a:r>
              <a:endParaRPr lang="de-CH" sz="1600">
                <a:solidFill>
                  <a:srgbClr val="FF0066"/>
                </a:solidFill>
              </a:endParaRPr>
            </a:p>
          </p:txBody>
        </p:sp>
      </p:grpSp>
      <p:grpSp>
        <p:nvGrpSpPr>
          <p:cNvPr id="11" name="Group 10">
            <a:extLst>
              <a:ext uri="{FF2B5EF4-FFF2-40B4-BE49-F238E27FC236}">
                <a16:creationId xmlns:a16="http://schemas.microsoft.com/office/drawing/2014/main" id="{717CC0D6-12A7-1543-AA4A-5F7157232DDC}"/>
              </a:ext>
            </a:extLst>
          </p:cNvPr>
          <p:cNvGrpSpPr/>
          <p:nvPr/>
        </p:nvGrpSpPr>
        <p:grpSpPr>
          <a:xfrm>
            <a:off x="5943857" y="3321848"/>
            <a:ext cx="2876293" cy="782455"/>
            <a:chOff x="5943857" y="3321848"/>
            <a:chExt cx="2876293" cy="782455"/>
          </a:xfrm>
        </p:grpSpPr>
        <p:cxnSp>
          <p:nvCxnSpPr>
            <p:cNvPr id="43" name="Straight Arrow Connector 42">
              <a:extLst>
                <a:ext uri="{FF2B5EF4-FFF2-40B4-BE49-F238E27FC236}">
                  <a16:creationId xmlns:a16="http://schemas.microsoft.com/office/drawing/2014/main" id="{29D015A9-752E-B144-99D5-56B8145B7EEB}"/>
                </a:ext>
              </a:extLst>
            </p:cNvPr>
            <p:cNvCxnSpPr>
              <a:cxnSpLocks/>
            </p:cNvCxnSpPr>
            <p:nvPr/>
          </p:nvCxnSpPr>
          <p:spPr bwMode="auto">
            <a:xfrm flipH="1">
              <a:off x="5943857" y="3609979"/>
              <a:ext cx="1220531" cy="49432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7" name="Text Box 37">
              <a:extLst>
                <a:ext uri="{FF2B5EF4-FFF2-40B4-BE49-F238E27FC236}">
                  <a16:creationId xmlns:a16="http://schemas.microsoft.com/office/drawing/2014/main" id="{D88872C4-EFA7-E04C-966A-45A7EFC3D39D}"/>
                </a:ext>
              </a:extLst>
            </p:cNvPr>
            <p:cNvSpPr txBox="1">
              <a:spLocks noChangeArrowheads="1"/>
            </p:cNvSpPr>
            <p:nvPr/>
          </p:nvSpPr>
          <p:spPr bwMode="auto">
            <a:xfrm>
              <a:off x="6902427" y="3321848"/>
              <a:ext cx="1917723" cy="338554"/>
            </a:xfrm>
            <a:prstGeom prst="rect">
              <a:avLst/>
            </a:prstGeom>
            <a:noFill/>
            <a:ln w="9525">
              <a:noFill/>
              <a:miter lim="800000"/>
              <a:headEnd/>
              <a:tailEnd/>
            </a:ln>
          </p:spPr>
          <p:txBody>
            <a:bodyPr wrap="square">
              <a:spAutoFit/>
            </a:bodyPr>
            <a:lstStyle/>
            <a:p>
              <a:r>
                <a:rPr lang="cs-CZ" sz="1600">
                  <a:solidFill>
                    <a:srgbClr val="FF0066"/>
                  </a:solidFill>
                </a:rPr>
                <a:t>ideální torzní úhly</a:t>
              </a:r>
              <a:endParaRPr lang="de-CH" sz="1600">
                <a:solidFill>
                  <a:srgbClr val="FF0066"/>
                </a:solidFill>
              </a:endParaRPr>
            </a:p>
          </p:txBody>
        </p:sp>
      </p:grpSp>
      <p:grpSp>
        <p:nvGrpSpPr>
          <p:cNvPr id="18" name="Group 17">
            <a:extLst>
              <a:ext uri="{FF2B5EF4-FFF2-40B4-BE49-F238E27FC236}">
                <a16:creationId xmlns:a16="http://schemas.microsoft.com/office/drawing/2014/main" id="{1208E7A1-F2CB-F24C-B262-7AB7A03B313A}"/>
              </a:ext>
            </a:extLst>
          </p:cNvPr>
          <p:cNvGrpSpPr/>
          <p:nvPr/>
        </p:nvGrpSpPr>
        <p:grpSpPr>
          <a:xfrm>
            <a:off x="4716463" y="525844"/>
            <a:ext cx="4427538" cy="2796005"/>
            <a:chOff x="4716463" y="525844"/>
            <a:chExt cx="4427538" cy="2796005"/>
          </a:xfrm>
        </p:grpSpPr>
        <p:cxnSp>
          <p:nvCxnSpPr>
            <p:cNvPr id="13" name="Straight Connector 12">
              <a:extLst>
                <a:ext uri="{FF2B5EF4-FFF2-40B4-BE49-F238E27FC236}">
                  <a16:creationId xmlns:a16="http://schemas.microsoft.com/office/drawing/2014/main" id="{61BFB105-0593-D344-9EAC-8B6443C024B2}"/>
                </a:ext>
              </a:extLst>
            </p:cNvPr>
            <p:cNvCxnSpPr/>
            <p:nvPr/>
          </p:nvCxnSpPr>
          <p:spPr bwMode="auto">
            <a:xfrm flipV="1">
              <a:off x="4716463" y="846138"/>
              <a:ext cx="2663849" cy="81164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495383CF-F09C-5445-9511-774DACFBCB75}"/>
                </a:ext>
              </a:extLst>
            </p:cNvPr>
            <p:cNvCxnSpPr>
              <a:cxnSpLocks/>
              <a:stCxn id="45" idx="0"/>
            </p:cNvCxnSpPr>
            <p:nvPr/>
          </p:nvCxnSpPr>
          <p:spPr bwMode="auto">
            <a:xfrm flipV="1">
              <a:off x="7070240" y="846138"/>
              <a:ext cx="310072" cy="81164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401CA4D4-4838-674A-806A-01773F95DF33}"/>
                </a:ext>
              </a:extLst>
            </p:cNvPr>
            <p:cNvCxnSpPr>
              <a:cxnSpLocks/>
            </p:cNvCxnSpPr>
            <p:nvPr/>
          </p:nvCxnSpPr>
          <p:spPr bwMode="auto">
            <a:xfrm flipH="1" flipV="1">
              <a:off x="7380312" y="846138"/>
              <a:ext cx="432048" cy="2475711"/>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9" name="Text Box 37">
              <a:extLst>
                <a:ext uri="{FF2B5EF4-FFF2-40B4-BE49-F238E27FC236}">
                  <a16:creationId xmlns:a16="http://schemas.microsoft.com/office/drawing/2014/main" id="{91EFAC69-E56B-1E4E-982D-FC4CA390F8BF}"/>
                </a:ext>
              </a:extLst>
            </p:cNvPr>
            <p:cNvSpPr txBox="1">
              <a:spLocks noChangeArrowheads="1"/>
            </p:cNvSpPr>
            <p:nvPr/>
          </p:nvSpPr>
          <p:spPr bwMode="auto">
            <a:xfrm>
              <a:off x="5148065" y="525844"/>
              <a:ext cx="3995936" cy="338554"/>
            </a:xfrm>
            <a:prstGeom prst="rect">
              <a:avLst/>
            </a:prstGeom>
            <a:noFill/>
            <a:ln w="9525">
              <a:noFill/>
              <a:miter lim="800000"/>
              <a:headEnd/>
              <a:tailEnd/>
            </a:ln>
          </p:spPr>
          <p:txBody>
            <a:bodyPr wrap="square">
              <a:spAutoFit/>
            </a:bodyPr>
            <a:lstStyle/>
            <a:p>
              <a:r>
                <a:rPr lang="cs-CZ" sz="1600">
                  <a:solidFill>
                    <a:srgbClr val="FF0066"/>
                  </a:solidFill>
                </a:rPr>
                <a:t>známé z </a:t>
              </a:r>
              <a:r>
                <a:rPr lang="cs-CZ" sz="1600" err="1">
                  <a:solidFill>
                    <a:srgbClr val="FF0066"/>
                  </a:solidFill>
                </a:rPr>
                <a:t>expermimentů</a:t>
              </a:r>
              <a:r>
                <a:rPr lang="cs-CZ" sz="1600">
                  <a:solidFill>
                    <a:srgbClr val="FF0066"/>
                  </a:solidFill>
                </a:rPr>
                <a:t> nebo výpočtů</a:t>
              </a:r>
              <a:endParaRPr lang="de-CH" sz="1600">
                <a:solidFill>
                  <a:srgbClr val="FF0066"/>
                </a:solidFill>
              </a:endParaRPr>
            </a:p>
          </p:txBody>
        </p:sp>
      </p:grpSp>
      <p:sp>
        <p:nvSpPr>
          <p:cNvPr id="61" name="Text Box 34">
            <a:extLst>
              <a:ext uri="{FF2B5EF4-FFF2-40B4-BE49-F238E27FC236}">
                <a16:creationId xmlns:a16="http://schemas.microsoft.com/office/drawing/2014/main" id="{B4E0904A-D40B-F94C-9124-2E64E0EAE87D}"/>
              </a:ext>
            </a:extLst>
          </p:cNvPr>
          <p:cNvSpPr txBox="1">
            <a:spLocks noChangeArrowheads="1"/>
          </p:cNvSpPr>
          <p:nvPr/>
        </p:nvSpPr>
        <p:spPr bwMode="auto">
          <a:xfrm>
            <a:off x="684213" y="476250"/>
            <a:ext cx="3671887" cy="923330"/>
          </a:xfrm>
          <a:prstGeom prst="rect">
            <a:avLst/>
          </a:prstGeom>
          <a:noFill/>
          <a:ln w="9525">
            <a:noFill/>
            <a:miter lim="800000"/>
            <a:headEnd/>
            <a:tailEnd/>
          </a:ln>
        </p:spPr>
        <p:txBody>
          <a:bodyPr wrap="square">
            <a:spAutoFit/>
          </a:bodyPr>
          <a:lstStyle/>
          <a:p>
            <a:r>
              <a:rPr lang="cs-CZ"/>
              <a:t>Výpočet potenciální energie </a:t>
            </a:r>
            <a:r>
              <a:rPr lang="cs-CZ" err="1"/>
              <a:t>E</a:t>
            </a:r>
            <a:r>
              <a:rPr lang="cs-CZ" baseline="-25000" err="1"/>
              <a:t>total</a:t>
            </a:r>
            <a:r>
              <a:rPr lang="cs-CZ"/>
              <a:t> pro danou konformaci molekuly:</a:t>
            </a:r>
          </a:p>
        </p:txBody>
      </p:sp>
      <p:sp>
        <p:nvSpPr>
          <p:cNvPr id="62" name="Text Box 35">
            <a:extLst>
              <a:ext uri="{FF2B5EF4-FFF2-40B4-BE49-F238E27FC236}">
                <a16:creationId xmlns:a16="http://schemas.microsoft.com/office/drawing/2014/main" id="{1BF5036A-B26F-EC4E-A950-2B6B20380947}"/>
              </a:ext>
            </a:extLst>
          </p:cNvPr>
          <p:cNvSpPr txBox="1">
            <a:spLocks noChangeArrowheads="1"/>
          </p:cNvSpPr>
          <p:nvPr/>
        </p:nvSpPr>
        <p:spPr bwMode="auto">
          <a:xfrm>
            <a:off x="394618" y="2946731"/>
            <a:ext cx="1944688" cy="457200"/>
          </a:xfrm>
          <a:prstGeom prst="rect">
            <a:avLst/>
          </a:prstGeom>
          <a:solidFill>
            <a:schemeClr val="bg1"/>
          </a:solidFill>
          <a:ln w="9525">
            <a:noFill/>
            <a:miter lim="800000"/>
            <a:headEnd/>
            <a:tailEnd/>
          </a:ln>
        </p:spPr>
        <p:txBody>
          <a:bodyPr>
            <a:spAutoFit/>
          </a:bodyPr>
          <a:lstStyle/>
          <a:p>
            <a:r>
              <a:rPr lang="cs-CZ" sz="2400" err="1"/>
              <a:t>E</a:t>
            </a:r>
            <a:r>
              <a:rPr lang="cs-CZ" sz="2400" baseline="-25000" err="1"/>
              <a:t>total</a:t>
            </a:r>
            <a:endParaRPr lang="de-CH" sz="2400" baseline="-25000"/>
          </a:p>
        </p:txBody>
      </p:sp>
      <p:sp>
        <p:nvSpPr>
          <p:cNvPr id="63" name="TextBox 62">
            <a:extLst>
              <a:ext uri="{FF2B5EF4-FFF2-40B4-BE49-F238E27FC236}">
                <a16:creationId xmlns:a16="http://schemas.microsoft.com/office/drawing/2014/main" id="{ED343A5A-EB9C-D34F-961A-86AB1B6BEBBD}"/>
              </a:ext>
            </a:extLst>
          </p:cNvPr>
          <p:cNvSpPr txBox="1"/>
          <p:nvPr/>
        </p:nvSpPr>
        <p:spPr>
          <a:xfrm>
            <a:off x="2530957" y="5684279"/>
            <a:ext cx="1268296" cy="338554"/>
          </a:xfrm>
          <a:prstGeom prst="rect">
            <a:avLst/>
          </a:prstGeom>
          <a:noFill/>
        </p:spPr>
        <p:txBody>
          <a:bodyPr wrap="none" rtlCol="0">
            <a:spAutoFit/>
          </a:bodyPr>
          <a:lstStyle/>
          <a:p>
            <a:r>
              <a:rPr lang="fr-FR" sz="1600" err="1">
                <a:latin typeface="Times New Roman" panose="02020603050405020304" pitchFamily="18" charset="0"/>
                <a:cs typeface="Times New Roman" panose="02020603050405020304" pitchFamily="18" charset="0"/>
              </a:rPr>
              <a:t>atoms</a:t>
            </a:r>
            <a:r>
              <a:rPr lang="fr-FR" sz="1600">
                <a:latin typeface="Times New Roman" panose="02020603050405020304" pitchFamily="18" charset="0"/>
                <a:cs typeface="Times New Roman" panose="02020603050405020304" pitchFamily="18" charset="0"/>
              </a:rPr>
              <a:t> 1….N</a:t>
            </a:r>
          </a:p>
        </p:txBody>
      </p:sp>
    </p:spTree>
  </p:cSld>
  <p:clrMapOvr>
    <a:masterClrMapping/>
  </p:clrMapOvr>
  <mc:AlternateContent xmlns:mc="http://schemas.openxmlformats.org/markup-compatibility/2006" xmlns:p14="http://schemas.microsoft.com/office/powerpoint/2010/main">
    <mc:Choice Requires="p14">
      <p:transition spd="slow" p14:dur="2000" advTm="74736"/>
    </mc:Choice>
    <mc:Fallback xmlns="">
      <p:transition spd="slow" advTm="747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equ 3_1"/>
          <p:cNvPicPr>
            <a:picLocks noChangeAspect="1" noChangeArrowheads="1"/>
          </p:cNvPicPr>
          <p:nvPr/>
        </p:nvPicPr>
        <p:blipFill>
          <a:blip r:embed="rId2" cstate="print"/>
          <a:srcRect/>
          <a:stretch>
            <a:fillRect/>
          </a:stretch>
        </p:blipFill>
        <p:spPr bwMode="auto">
          <a:xfrm>
            <a:off x="1116013" y="2769323"/>
            <a:ext cx="7129462" cy="3241675"/>
          </a:xfrm>
          <a:prstGeom prst="rect">
            <a:avLst/>
          </a:prstGeom>
          <a:noFill/>
          <a:ln w="9525">
            <a:noFill/>
            <a:miter lim="800000"/>
            <a:headEnd/>
            <a:tailEnd/>
          </a:ln>
        </p:spPr>
      </p:pic>
      <p:sp>
        <p:nvSpPr>
          <p:cNvPr id="33814" name="Oval 8"/>
          <p:cNvSpPr>
            <a:spLocks noChangeArrowheads="1"/>
          </p:cNvSpPr>
          <p:nvPr/>
        </p:nvSpPr>
        <p:spPr bwMode="auto">
          <a:xfrm>
            <a:off x="3851275" y="2997200"/>
            <a:ext cx="431800" cy="576262"/>
          </a:xfrm>
          <a:prstGeom prst="ellipse">
            <a:avLst/>
          </a:prstGeom>
          <a:noFill/>
          <a:ln w="9525">
            <a:solidFill>
              <a:srgbClr val="FF0066"/>
            </a:solidFill>
            <a:round/>
            <a:headEnd/>
            <a:tailEnd/>
          </a:ln>
        </p:spPr>
        <p:txBody>
          <a:bodyPr wrap="none" anchor="ctr"/>
          <a:lstStyle/>
          <a:p>
            <a:endParaRPr lang="cs-CZ"/>
          </a:p>
        </p:txBody>
      </p:sp>
      <p:sp>
        <p:nvSpPr>
          <p:cNvPr id="33815" name="Oval 9"/>
          <p:cNvSpPr>
            <a:spLocks noChangeArrowheads="1"/>
          </p:cNvSpPr>
          <p:nvPr/>
        </p:nvSpPr>
        <p:spPr bwMode="auto">
          <a:xfrm>
            <a:off x="6227763" y="2997200"/>
            <a:ext cx="431800" cy="576262"/>
          </a:xfrm>
          <a:prstGeom prst="ellipse">
            <a:avLst/>
          </a:prstGeom>
          <a:noFill/>
          <a:ln w="9525">
            <a:solidFill>
              <a:srgbClr val="FF0066"/>
            </a:solidFill>
            <a:round/>
            <a:headEnd/>
            <a:tailEnd/>
          </a:ln>
        </p:spPr>
        <p:txBody>
          <a:bodyPr wrap="none" anchor="ctr"/>
          <a:lstStyle/>
          <a:p>
            <a:endParaRPr lang="cs-CZ"/>
          </a:p>
        </p:txBody>
      </p:sp>
      <p:sp>
        <p:nvSpPr>
          <p:cNvPr id="33797" name="Text Box 34"/>
          <p:cNvSpPr txBox="1">
            <a:spLocks noChangeArrowheads="1"/>
          </p:cNvSpPr>
          <p:nvPr/>
        </p:nvSpPr>
        <p:spPr bwMode="auto">
          <a:xfrm>
            <a:off x="684213" y="476250"/>
            <a:ext cx="3671887" cy="923330"/>
          </a:xfrm>
          <a:prstGeom prst="rect">
            <a:avLst/>
          </a:prstGeom>
          <a:noFill/>
          <a:ln w="9525">
            <a:noFill/>
            <a:miter lim="800000"/>
            <a:headEnd/>
            <a:tailEnd/>
          </a:ln>
        </p:spPr>
        <p:txBody>
          <a:bodyPr wrap="square">
            <a:spAutoFit/>
          </a:bodyPr>
          <a:lstStyle/>
          <a:p>
            <a:r>
              <a:rPr lang="cs-CZ"/>
              <a:t>Výpočet potenciální energie </a:t>
            </a:r>
            <a:r>
              <a:rPr lang="cs-CZ" err="1"/>
              <a:t>E</a:t>
            </a:r>
            <a:r>
              <a:rPr lang="cs-CZ" baseline="-25000" err="1"/>
              <a:t>total</a:t>
            </a:r>
            <a:r>
              <a:rPr lang="cs-CZ"/>
              <a:t> pro danou konformaci molekuly:</a:t>
            </a:r>
          </a:p>
        </p:txBody>
      </p:sp>
      <p:sp>
        <p:nvSpPr>
          <p:cNvPr id="33798" name="Text Box 35"/>
          <p:cNvSpPr txBox="1">
            <a:spLocks noChangeArrowheads="1"/>
          </p:cNvSpPr>
          <p:nvPr/>
        </p:nvSpPr>
        <p:spPr bwMode="auto">
          <a:xfrm>
            <a:off x="394618" y="2946731"/>
            <a:ext cx="1944688" cy="457200"/>
          </a:xfrm>
          <a:prstGeom prst="rect">
            <a:avLst/>
          </a:prstGeom>
          <a:solidFill>
            <a:schemeClr val="bg1"/>
          </a:solidFill>
          <a:ln w="9525">
            <a:noFill/>
            <a:miter lim="800000"/>
            <a:headEnd/>
            <a:tailEnd/>
          </a:ln>
        </p:spPr>
        <p:txBody>
          <a:bodyPr>
            <a:spAutoFit/>
          </a:bodyPr>
          <a:lstStyle/>
          <a:p>
            <a:r>
              <a:rPr lang="cs-CZ" sz="2400" err="1"/>
              <a:t>E</a:t>
            </a:r>
            <a:r>
              <a:rPr lang="cs-CZ" sz="2400" baseline="-25000" err="1"/>
              <a:t>total</a:t>
            </a:r>
            <a:endParaRPr lang="de-CH" sz="2400" baseline="-25000"/>
          </a:p>
        </p:txBody>
      </p:sp>
      <p:sp>
        <p:nvSpPr>
          <p:cNvPr id="33799" name="Text Box 37"/>
          <p:cNvSpPr txBox="1">
            <a:spLocks noChangeArrowheads="1"/>
          </p:cNvSpPr>
          <p:nvPr/>
        </p:nvSpPr>
        <p:spPr bwMode="auto">
          <a:xfrm>
            <a:off x="2484438" y="2420938"/>
            <a:ext cx="1871662" cy="336550"/>
          </a:xfrm>
          <a:prstGeom prst="rect">
            <a:avLst/>
          </a:prstGeom>
          <a:noFill/>
          <a:ln w="9525">
            <a:noFill/>
            <a:miter lim="800000"/>
            <a:headEnd/>
            <a:tailEnd/>
          </a:ln>
        </p:spPr>
        <p:txBody>
          <a:bodyPr>
            <a:spAutoFit/>
          </a:bodyPr>
          <a:lstStyle/>
          <a:p>
            <a:r>
              <a:rPr lang="cs-CZ" sz="1600">
                <a:solidFill>
                  <a:schemeClr val="hlink"/>
                </a:solidFill>
              </a:rPr>
              <a:t>deformace vazeb</a:t>
            </a:r>
            <a:endParaRPr lang="de-CH" sz="1600">
              <a:solidFill>
                <a:schemeClr val="hlink"/>
              </a:solidFill>
            </a:endParaRPr>
          </a:p>
        </p:txBody>
      </p:sp>
      <p:sp>
        <p:nvSpPr>
          <p:cNvPr id="33800" name="Text Box 39"/>
          <p:cNvSpPr txBox="1">
            <a:spLocks noChangeArrowheads="1"/>
          </p:cNvSpPr>
          <p:nvPr/>
        </p:nvSpPr>
        <p:spPr bwMode="auto">
          <a:xfrm>
            <a:off x="4572000" y="2420938"/>
            <a:ext cx="2592388" cy="336550"/>
          </a:xfrm>
          <a:prstGeom prst="rect">
            <a:avLst/>
          </a:prstGeom>
          <a:noFill/>
          <a:ln w="9525">
            <a:noFill/>
            <a:miter lim="800000"/>
            <a:headEnd/>
            <a:tailEnd/>
          </a:ln>
        </p:spPr>
        <p:txBody>
          <a:bodyPr>
            <a:spAutoFit/>
          </a:bodyPr>
          <a:lstStyle/>
          <a:p>
            <a:r>
              <a:rPr lang="cs-CZ" sz="1600">
                <a:solidFill>
                  <a:schemeClr val="hlink"/>
                </a:solidFill>
              </a:rPr>
              <a:t>deformace vazeb. úhlů</a:t>
            </a:r>
            <a:endParaRPr lang="de-CH" sz="1600">
              <a:solidFill>
                <a:schemeClr val="hlink"/>
              </a:solidFill>
            </a:endParaRPr>
          </a:p>
        </p:txBody>
      </p:sp>
      <p:sp>
        <p:nvSpPr>
          <p:cNvPr id="33801" name="Text Box 40"/>
          <p:cNvSpPr txBox="1">
            <a:spLocks noChangeArrowheads="1"/>
          </p:cNvSpPr>
          <p:nvPr/>
        </p:nvSpPr>
        <p:spPr bwMode="auto">
          <a:xfrm>
            <a:off x="6227763" y="4005263"/>
            <a:ext cx="2700337" cy="336550"/>
          </a:xfrm>
          <a:prstGeom prst="rect">
            <a:avLst/>
          </a:prstGeom>
          <a:noFill/>
          <a:ln w="9525">
            <a:noFill/>
            <a:miter lim="800000"/>
            <a:headEnd/>
            <a:tailEnd/>
          </a:ln>
        </p:spPr>
        <p:txBody>
          <a:bodyPr>
            <a:spAutoFit/>
          </a:bodyPr>
          <a:lstStyle/>
          <a:p>
            <a:r>
              <a:rPr lang="cs-CZ" sz="1600">
                <a:solidFill>
                  <a:schemeClr val="hlink"/>
                </a:solidFill>
              </a:rPr>
              <a:t>deformace torzních úhlů</a:t>
            </a:r>
            <a:endParaRPr lang="de-CH" sz="1600">
              <a:solidFill>
                <a:schemeClr val="hlink"/>
              </a:solidFill>
            </a:endParaRPr>
          </a:p>
        </p:txBody>
      </p:sp>
      <p:sp>
        <p:nvSpPr>
          <p:cNvPr id="33802" name="Text Box 41"/>
          <p:cNvSpPr txBox="1">
            <a:spLocks noChangeArrowheads="1"/>
          </p:cNvSpPr>
          <p:nvPr/>
        </p:nvSpPr>
        <p:spPr bwMode="auto">
          <a:xfrm>
            <a:off x="250825" y="5180013"/>
            <a:ext cx="2233613" cy="336550"/>
          </a:xfrm>
          <a:prstGeom prst="rect">
            <a:avLst/>
          </a:prstGeom>
          <a:noFill/>
          <a:ln w="9525">
            <a:noFill/>
            <a:miter lim="800000"/>
            <a:headEnd/>
            <a:tailEnd/>
          </a:ln>
        </p:spPr>
        <p:txBody>
          <a:bodyPr>
            <a:spAutoFit/>
          </a:bodyPr>
          <a:lstStyle/>
          <a:p>
            <a:r>
              <a:rPr lang="cs-CZ" sz="1600">
                <a:solidFill>
                  <a:schemeClr val="hlink"/>
                </a:solidFill>
              </a:rPr>
              <a:t>nevazebné kontakty</a:t>
            </a:r>
            <a:endParaRPr lang="de-CH" sz="1600">
              <a:solidFill>
                <a:schemeClr val="hlink"/>
              </a:solidFill>
            </a:endParaRPr>
          </a:p>
        </p:txBody>
      </p:sp>
      <p:sp>
        <p:nvSpPr>
          <p:cNvPr id="33803" name="Text Box 42"/>
          <p:cNvSpPr txBox="1">
            <a:spLocks noChangeArrowheads="1"/>
          </p:cNvSpPr>
          <p:nvPr/>
        </p:nvSpPr>
        <p:spPr bwMode="auto">
          <a:xfrm>
            <a:off x="4716463" y="4581525"/>
            <a:ext cx="1800225" cy="336550"/>
          </a:xfrm>
          <a:prstGeom prst="rect">
            <a:avLst/>
          </a:prstGeom>
          <a:noFill/>
          <a:ln w="9525">
            <a:noFill/>
            <a:miter lim="800000"/>
            <a:headEnd/>
            <a:tailEnd/>
          </a:ln>
        </p:spPr>
        <p:txBody>
          <a:bodyPr>
            <a:spAutoFit/>
          </a:bodyPr>
          <a:lstStyle/>
          <a:p>
            <a:r>
              <a:rPr lang="cs-CZ" sz="1600">
                <a:solidFill>
                  <a:schemeClr val="hlink"/>
                </a:solidFill>
              </a:rPr>
              <a:t>Lennard-Jones</a:t>
            </a:r>
            <a:endParaRPr lang="de-CH" sz="1600">
              <a:solidFill>
                <a:schemeClr val="hlink"/>
              </a:solidFill>
            </a:endParaRPr>
          </a:p>
        </p:txBody>
      </p:sp>
      <p:sp>
        <p:nvSpPr>
          <p:cNvPr id="33804" name="Text Box 43"/>
          <p:cNvSpPr txBox="1">
            <a:spLocks noChangeArrowheads="1"/>
          </p:cNvSpPr>
          <p:nvPr/>
        </p:nvSpPr>
        <p:spPr bwMode="auto">
          <a:xfrm>
            <a:off x="6804025" y="4581525"/>
            <a:ext cx="1152525" cy="336550"/>
          </a:xfrm>
          <a:prstGeom prst="rect">
            <a:avLst/>
          </a:prstGeom>
          <a:noFill/>
          <a:ln w="9525">
            <a:noFill/>
            <a:miter lim="800000"/>
            <a:headEnd/>
            <a:tailEnd/>
          </a:ln>
        </p:spPr>
        <p:txBody>
          <a:bodyPr>
            <a:spAutoFit/>
          </a:bodyPr>
          <a:lstStyle/>
          <a:p>
            <a:r>
              <a:rPr lang="cs-CZ" sz="1600">
                <a:solidFill>
                  <a:schemeClr val="hlink"/>
                </a:solidFill>
              </a:rPr>
              <a:t>Coulomb</a:t>
            </a:r>
            <a:endParaRPr lang="de-CH" sz="1600">
              <a:solidFill>
                <a:schemeClr val="hlink"/>
              </a:solidFill>
            </a:endParaRPr>
          </a:p>
        </p:txBody>
      </p:sp>
      <p:sp>
        <p:nvSpPr>
          <p:cNvPr id="39" name="Oval 16">
            <a:extLst>
              <a:ext uri="{FF2B5EF4-FFF2-40B4-BE49-F238E27FC236}">
                <a16:creationId xmlns:a16="http://schemas.microsoft.com/office/drawing/2014/main" id="{8F81B2A0-A337-9F41-98EE-9C89271F4344}"/>
              </a:ext>
            </a:extLst>
          </p:cNvPr>
          <p:cNvSpPr>
            <a:spLocks noChangeArrowheads="1"/>
          </p:cNvSpPr>
          <p:nvPr/>
        </p:nvSpPr>
        <p:spPr bwMode="auto">
          <a:xfrm>
            <a:off x="5508625" y="4076700"/>
            <a:ext cx="287338" cy="288925"/>
          </a:xfrm>
          <a:prstGeom prst="ellipse">
            <a:avLst/>
          </a:prstGeom>
          <a:noFill/>
          <a:ln w="9525">
            <a:solidFill>
              <a:srgbClr val="FF0066"/>
            </a:solidFill>
            <a:round/>
            <a:headEnd/>
            <a:tailEnd/>
          </a:ln>
        </p:spPr>
        <p:txBody>
          <a:bodyPr wrap="none" anchor="ctr"/>
          <a:lstStyle/>
          <a:p>
            <a:endParaRPr lang="cs-CZ"/>
          </a:p>
        </p:txBody>
      </p:sp>
      <p:grpSp>
        <p:nvGrpSpPr>
          <p:cNvPr id="10" name="Group 9">
            <a:extLst>
              <a:ext uri="{FF2B5EF4-FFF2-40B4-BE49-F238E27FC236}">
                <a16:creationId xmlns:a16="http://schemas.microsoft.com/office/drawing/2014/main" id="{B668D71A-DDCE-9D4D-99FA-56160981EDAF}"/>
              </a:ext>
            </a:extLst>
          </p:cNvPr>
          <p:cNvGrpSpPr/>
          <p:nvPr/>
        </p:nvGrpSpPr>
        <p:grpSpPr>
          <a:xfrm>
            <a:off x="6134409" y="1657783"/>
            <a:ext cx="1871662" cy="1326862"/>
            <a:chOff x="6134409" y="1657783"/>
            <a:chExt cx="1871662" cy="1326862"/>
          </a:xfrm>
        </p:grpSpPr>
        <p:cxnSp>
          <p:nvCxnSpPr>
            <p:cNvPr id="42" name="Straight Arrow Connector 41">
              <a:extLst>
                <a:ext uri="{FF2B5EF4-FFF2-40B4-BE49-F238E27FC236}">
                  <a16:creationId xmlns:a16="http://schemas.microsoft.com/office/drawing/2014/main" id="{4EF31C73-0018-7242-8D5E-499257AE93F3}"/>
                </a:ext>
              </a:extLst>
            </p:cNvPr>
            <p:cNvCxnSpPr/>
            <p:nvPr/>
          </p:nvCxnSpPr>
          <p:spPr bwMode="auto">
            <a:xfrm flipH="1">
              <a:off x="6516688" y="1904277"/>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5" name="Text Box 37">
              <a:extLst>
                <a:ext uri="{FF2B5EF4-FFF2-40B4-BE49-F238E27FC236}">
                  <a16:creationId xmlns:a16="http://schemas.microsoft.com/office/drawing/2014/main" id="{E4B9326F-203F-E146-BE66-D5FF8D5699C0}"/>
                </a:ext>
              </a:extLst>
            </p:cNvPr>
            <p:cNvSpPr txBox="1">
              <a:spLocks noChangeArrowheads="1"/>
            </p:cNvSpPr>
            <p:nvPr/>
          </p:nvSpPr>
          <p:spPr bwMode="auto">
            <a:xfrm>
              <a:off x="6134409" y="1657783"/>
              <a:ext cx="1871662" cy="336550"/>
            </a:xfrm>
            <a:prstGeom prst="rect">
              <a:avLst/>
            </a:prstGeom>
            <a:noFill/>
            <a:ln w="9525">
              <a:noFill/>
              <a:miter lim="800000"/>
              <a:headEnd/>
              <a:tailEnd/>
            </a:ln>
          </p:spPr>
          <p:txBody>
            <a:bodyPr>
              <a:spAutoFit/>
            </a:bodyPr>
            <a:lstStyle/>
            <a:p>
              <a:r>
                <a:rPr lang="cs-CZ" sz="1600">
                  <a:solidFill>
                    <a:srgbClr val="FF0066"/>
                  </a:solidFill>
                </a:rPr>
                <a:t>ideální úhly</a:t>
              </a:r>
              <a:endParaRPr lang="de-CH" sz="1600">
                <a:solidFill>
                  <a:srgbClr val="FF0066"/>
                </a:solidFill>
              </a:endParaRPr>
            </a:p>
          </p:txBody>
        </p:sp>
      </p:grpSp>
      <p:grpSp>
        <p:nvGrpSpPr>
          <p:cNvPr id="9" name="Group 8">
            <a:extLst>
              <a:ext uri="{FF2B5EF4-FFF2-40B4-BE49-F238E27FC236}">
                <a16:creationId xmlns:a16="http://schemas.microsoft.com/office/drawing/2014/main" id="{BDDCC2B8-E4A9-E541-AAF3-BFC0444C2DE6}"/>
              </a:ext>
            </a:extLst>
          </p:cNvPr>
          <p:cNvGrpSpPr/>
          <p:nvPr/>
        </p:nvGrpSpPr>
        <p:grpSpPr>
          <a:xfrm>
            <a:off x="3933032" y="1628800"/>
            <a:ext cx="1871662" cy="1368400"/>
            <a:chOff x="3933032" y="1628800"/>
            <a:chExt cx="1871662" cy="1368400"/>
          </a:xfrm>
        </p:grpSpPr>
        <p:cxnSp>
          <p:nvCxnSpPr>
            <p:cNvPr id="7" name="Straight Arrow Connector 6">
              <a:extLst>
                <a:ext uri="{FF2B5EF4-FFF2-40B4-BE49-F238E27FC236}">
                  <a16:creationId xmlns:a16="http://schemas.microsoft.com/office/drawing/2014/main" id="{8D000EB9-E50E-DF4B-B95C-097593179CB8}"/>
                </a:ext>
              </a:extLst>
            </p:cNvPr>
            <p:cNvCxnSpPr/>
            <p:nvPr/>
          </p:nvCxnSpPr>
          <p:spPr bwMode="auto">
            <a:xfrm flipH="1">
              <a:off x="4139952" y="1916832"/>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6" name="Text Box 37">
              <a:extLst>
                <a:ext uri="{FF2B5EF4-FFF2-40B4-BE49-F238E27FC236}">
                  <a16:creationId xmlns:a16="http://schemas.microsoft.com/office/drawing/2014/main" id="{ECCF83B9-6744-8044-833D-98D98D81D2FC}"/>
                </a:ext>
              </a:extLst>
            </p:cNvPr>
            <p:cNvSpPr txBox="1">
              <a:spLocks noChangeArrowheads="1"/>
            </p:cNvSpPr>
            <p:nvPr/>
          </p:nvSpPr>
          <p:spPr bwMode="auto">
            <a:xfrm>
              <a:off x="3933032" y="1628800"/>
              <a:ext cx="1871662" cy="336550"/>
            </a:xfrm>
            <a:prstGeom prst="rect">
              <a:avLst/>
            </a:prstGeom>
            <a:noFill/>
            <a:ln w="9525">
              <a:noFill/>
              <a:miter lim="800000"/>
              <a:headEnd/>
              <a:tailEnd/>
            </a:ln>
          </p:spPr>
          <p:txBody>
            <a:bodyPr>
              <a:spAutoFit/>
            </a:bodyPr>
            <a:lstStyle/>
            <a:p>
              <a:r>
                <a:rPr lang="cs-CZ" sz="1600">
                  <a:solidFill>
                    <a:srgbClr val="FF0066"/>
                  </a:solidFill>
                </a:rPr>
                <a:t>ideální vazby</a:t>
              </a:r>
              <a:endParaRPr lang="de-CH" sz="1600">
                <a:solidFill>
                  <a:srgbClr val="FF0066"/>
                </a:solidFill>
              </a:endParaRPr>
            </a:p>
          </p:txBody>
        </p:sp>
      </p:grpSp>
      <p:grpSp>
        <p:nvGrpSpPr>
          <p:cNvPr id="11" name="Group 10">
            <a:extLst>
              <a:ext uri="{FF2B5EF4-FFF2-40B4-BE49-F238E27FC236}">
                <a16:creationId xmlns:a16="http://schemas.microsoft.com/office/drawing/2014/main" id="{717CC0D6-12A7-1543-AA4A-5F7157232DDC}"/>
              </a:ext>
            </a:extLst>
          </p:cNvPr>
          <p:cNvGrpSpPr/>
          <p:nvPr/>
        </p:nvGrpSpPr>
        <p:grpSpPr>
          <a:xfrm>
            <a:off x="5943857" y="3321848"/>
            <a:ext cx="2876293" cy="782455"/>
            <a:chOff x="5943857" y="3321848"/>
            <a:chExt cx="2876293" cy="782455"/>
          </a:xfrm>
        </p:grpSpPr>
        <p:cxnSp>
          <p:nvCxnSpPr>
            <p:cNvPr id="43" name="Straight Arrow Connector 42">
              <a:extLst>
                <a:ext uri="{FF2B5EF4-FFF2-40B4-BE49-F238E27FC236}">
                  <a16:creationId xmlns:a16="http://schemas.microsoft.com/office/drawing/2014/main" id="{29D015A9-752E-B144-99D5-56B8145B7EEB}"/>
                </a:ext>
              </a:extLst>
            </p:cNvPr>
            <p:cNvCxnSpPr>
              <a:cxnSpLocks/>
            </p:cNvCxnSpPr>
            <p:nvPr/>
          </p:nvCxnSpPr>
          <p:spPr bwMode="auto">
            <a:xfrm flipH="1">
              <a:off x="5943857" y="3609979"/>
              <a:ext cx="1220531" cy="49432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7" name="Text Box 37">
              <a:extLst>
                <a:ext uri="{FF2B5EF4-FFF2-40B4-BE49-F238E27FC236}">
                  <a16:creationId xmlns:a16="http://schemas.microsoft.com/office/drawing/2014/main" id="{D88872C4-EFA7-E04C-966A-45A7EFC3D39D}"/>
                </a:ext>
              </a:extLst>
            </p:cNvPr>
            <p:cNvSpPr txBox="1">
              <a:spLocks noChangeArrowheads="1"/>
            </p:cNvSpPr>
            <p:nvPr/>
          </p:nvSpPr>
          <p:spPr bwMode="auto">
            <a:xfrm>
              <a:off x="6902427" y="3321848"/>
              <a:ext cx="1917723" cy="338554"/>
            </a:xfrm>
            <a:prstGeom prst="rect">
              <a:avLst/>
            </a:prstGeom>
            <a:noFill/>
            <a:ln w="9525">
              <a:noFill/>
              <a:miter lim="800000"/>
              <a:headEnd/>
              <a:tailEnd/>
            </a:ln>
          </p:spPr>
          <p:txBody>
            <a:bodyPr wrap="square">
              <a:spAutoFit/>
            </a:bodyPr>
            <a:lstStyle/>
            <a:p>
              <a:r>
                <a:rPr lang="cs-CZ" sz="1600">
                  <a:solidFill>
                    <a:srgbClr val="FF0066"/>
                  </a:solidFill>
                </a:rPr>
                <a:t>ideální torzní úhly</a:t>
              </a:r>
              <a:endParaRPr lang="de-CH" sz="1600">
                <a:solidFill>
                  <a:srgbClr val="FF0066"/>
                </a:solidFill>
              </a:endParaRPr>
            </a:p>
          </p:txBody>
        </p:sp>
      </p:grpSp>
      <p:sp>
        <p:nvSpPr>
          <p:cNvPr id="2" name="TextBox 1">
            <a:extLst>
              <a:ext uri="{FF2B5EF4-FFF2-40B4-BE49-F238E27FC236}">
                <a16:creationId xmlns:a16="http://schemas.microsoft.com/office/drawing/2014/main" id="{CEC29B21-F60C-954E-8065-BCB90962B98F}"/>
              </a:ext>
            </a:extLst>
          </p:cNvPr>
          <p:cNvSpPr txBox="1"/>
          <p:nvPr/>
        </p:nvSpPr>
        <p:spPr>
          <a:xfrm>
            <a:off x="2530957" y="5684279"/>
            <a:ext cx="1268296" cy="338554"/>
          </a:xfrm>
          <a:prstGeom prst="rect">
            <a:avLst/>
          </a:prstGeom>
          <a:noFill/>
        </p:spPr>
        <p:txBody>
          <a:bodyPr wrap="none" rtlCol="0">
            <a:spAutoFit/>
          </a:bodyPr>
          <a:lstStyle/>
          <a:p>
            <a:r>
              <a:rPr lang="fr-FR" sz="1600" err="1">
                <a:latin typeface="Times New Roman" panose="02020603050405020304" pitchFamily="18" charset="0"/>
                <a:cs typeface="Times New Roman" panose="02020603050405020304" pitchFamily="18" charset="0"/>
              </a:rPr>
              <a:t>atoms</a:t>
            </a:r>
            <a:r>
              <a:rPr lang="fr-FR" sz="1600">
                <a:latin typeface="Times New Roman" panose="02020603050405020304" pitchFamily="18" charset="0"/>
                <a:cs typeface="Times New Roman" panose="02020603050405020304" pitchFamily="18" charset="0"/>
              </a:rPr>
              <a:t> 1….N</a:t>
            </a:r>
          </a:p>
        </p:txBody>
      </p:sp>
      <p:sp>
        <p:nvSpPr>
          <p:cNvPr id="4" name="Rectangle 3">
            <a:extLst>
              <a:ext uri="{FF2B5EF4-FFF2-40B4-BE49-F238E27FC236}">
                <a16:creationId xmlns:a16="http://schemas.microsoft.com/office/drawing/2014/main" id="{4FC3BAD0-87B7-744D-AC32-F6F82FBDCE5B}"/>
              </a:ext>
            </a:extLst>
          </p:cNvPr>
          <p:cNvSpPr/>
          <p:nvPr/>
        </p:nvSpPr>
        <p:spPr bwMode="auto">
          <a:xfrm>
            <a:off x="2484438" y="2420938"/>
            <a:ext cx="1798637" cy="348385"/>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8A3A8C9C-04B6-1E4E-B09B-D07BE7A9A360}"/>
              </a:ext>
            </a:extLst>
          </p:cNvPr>
          <p:cNvSpPr/>
          <p:nvPr/>
        </p:nvSpPr>
        <p:spPr bwMode="auto">
          <a:xfrm>
            <a:off x="4574009" y="2409103"/>
            <a:ext cx="2374727" cy="33123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FDBFFBC7-6860-1A43-86C4-7F9F9FB9C0FA}"/>
              </a:ext>
            </a:extLst>
          </p:cNvPr>
          <p:cNvSpPr txBox="1"/>
          <p:nvPr/>
        </p:nvSpPr>
        <p:spPr>
          <a:xfrm>
            <a:off x="7158010" y="2251555"/>
            <a:ext cx="1548803" cy="646331"/>
          </a:xfrm>
          <a:prstGeom prst="rect">
            <a:avLst/>
          </a:prstGeom>
          <a:noFill/>
        </p:spPr>
        <p:txBody>
          <a:bodyPr wrap="square" rtlCol="0">
            <a:spAutoFit/>
          </a:bodyPr>
          <a:lstStyle/>
          <a:p>
            <a:r>
              <a:rPr lang="cs-CZ">
                <a:solidFill>
                  <a:srgbClr val="002060"/>
                </a:solidFill>
              </a:rPr>
              <a:t>harmonická aproximace</a:t>
            </a:r>
            <a:endParaRPr lang="de-CH">
              <a:solidFill>
                <a:srgbClr val="002060"/>
              </a:solidFill>
            </a:endParaRPr>
          </a:p>
        </p:txBody>
      </p:sp>
      <p:sp>
        <p:nvSpPr>
          <p:cNvPr id="33" name="Rectangle 32">
            <a:extLst>
              <a:ext uri="{FF2B5EF4-FFF2-40B4-BE49-F238E27FC236}">
                <a16:creationId xmlns:a16="http://schemas.microsoft.com/office/drawing/2014/main" id="{9859942A-EDB6-314A-B2B1-74CF515B3BA9}"/>
              </a:ext>
            </a:extLst>
          </p:cNvPr>
          <p:cNvSpPr/>
          <p:nvPr/>
        </p:nvSpPr>
        <p:spPr bwMode="auto">
          <a:xfrm>
            <a:off x="6293035" y="4007920"/>
            <a:ext cx="2527115" cy="312284"/>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9CE5A798-3783-5E4E-B11C-92E21B8DD764}"/>
              </a:ext>
            </a:extLst>
          </p:cNvPr>
          <p:cNvSpPr/>
          <p:nvPr/>
        </p:nvSpPr>
        <p:spPr bwMode="auto">
          <a:xfrm>
            <a:off x="278221" y="5233262"/>
            <a:ext cx="2061085" cy="283301"/>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4447227"/>
      </p:ext>
    </p:extLst>
  </p:cSld>
  <p:clrMapOvr>
    <a:masterClrMapping/>
  </p:clrMapOvr>
  <mc:AlternateContent xmlns:mc="http://schemas.openxmlformats.org/markup-compatibility/2006" xmlns:p14="http://schemas.microsoft.com/office/powerpoint/2010/main">
    <mc:Choice Requires="p14">
      <p:transition spd="slow" p14:dur="2000" advTm="57785"/>
    </mc:Choice>
    <mc:Fallback xmlns="">
      <p:transition spd="slow" advTm="577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33"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equ 3_1"/>
          <p:cNvPicPr>
            <a:picLocks noChangeAspect="1" noChangeArrowheads="1"/>
          </p:cNvPicPr>
          <p:nvPr/>
        </p:nvPicPr>
        <p:blipFill>
          <a:blip r:embed="rId2" cstate="print"/>
          <a:srcRect/>
          <a:stretch>
            <a:fillRect/>
          </a:stretch>
        </p:blipFill>
        <p:spPr bwMode="auto">
          <a:xfrm>
            <a:off x="1116013" y="2769323"/>
            <a:ext cx="7129462" cy="3241675"/>
          </a:xfrm>
          <a:prstGeom prst="rect">
            <a:avLst/>
          </a:prstGeom>
          <a:noFill/>
          <a:ln w="9525">
            <a:noFill/>
            <a:miter lim="800000"/>
            <a:headEnd/>
            <a:tailEnd/>
          </a:ln>
        </p:spPr>
      </p:pic>
      <p:sp>
        <p:nvSpPr>
          <p:cNvPr id="33814" name="Oval 8"/>
          <p:cNvSpPr>
            <a:spLocks noChangeArrowheads="1"/>
          </p:cNvSpPr>
          <p:nvPr/>
        </p:nvSpPr>
        <p:spPr bwMode="auto">
          <a:xfrm>
            <a:off x="3851275" y="2997200"/>
            <a:ext cx="431800" cy="576262"/>
          </a:xfrm>
          <a:prstGeom prst="ellipse">
            <a:avLst/>
          </a:prstGeom>
          <a:noFill/>
          <a:ln w="9525">
            <a:solidFill>
              <a:srgbClr val="FF0066"/>
            </a:solidFill>
            <a:round/>
            <a:headEnd/>
            <a:tailEnd/>
          </a:ln>
        </p:spPr>
        <p:txBody>
          <a:bodyPr wrap="none" anchor="ctr"/>
          <a:lstStyle/>
          <a:p>
            <a:endParaRPr lang="cs-CZ"/>
          </a:p>
        </p:txBody>
      </p:sp>
      <p:sp>
        <p:nvSpPr>
          <p:cNvPr id="33815" name="Oval 9"/>
          <p:cNvSpPr>
            <a:spLocks noChangeArrowheads="1"/>
          </p:cNvSpPr>
          <p:nvPr/>
        </p:nvSpPr>
        <p:spPr bwMode="auto">
          <a:xfrm>
            <a:off x="6227763" y="2997200"/>
            <a:ext cx="431800" cy="576262"/>
          </a:xfrm>
          <a:prstGeom prst="ellipse">
            <a:avLst/>
          </a:prstGeom>
          <a:noFill/>
          <a:ln w="9525">
            <a:solidFill>
              <a:srgbClr val="FF0066"/>
            </a:solidFill>
            <a:round/>
            <a:headEnd/>
            <a:tailEnd/>
          </a:ln>
        </p:spPr>
        <p:txBody>
          <a:bodyPr wrap="none" anchor="ctr"/>
          <a:lstStyle/>
          <a:p>
            <a:endParaRPr lang="cs-CZ"/>
          </a:p>
        </p:txBody>
      </p:sp>
      <p:sp>
        <p:nvSpPr>
          <p:cNvPr id="33797" name="Text Box 34"/>
          <p:cNvSpPr txBox="1">
            <a:spLocks noChangeArrowheads="1"/>
          </p:cNvSpPr>
          <p:nvPr/>
        </p:nvSpPr>
        <p:spPr bwMode="auto">
          <a:xfrm>
            <a:off x="684213" y="476250"/>
            <a:ext cx="3671887" cy="923330"/>
          </a:xfrm>
          <a:prstGeom prst="rect">
            <a:avLst/>
          </a:prstGeom>
          <a:noFill/>
          <a:ln w="9525">
            <a:noFill/>
            <a:miter lim="800000"/>
            <a:headEnd/>
            <a:tailEnd/>
          </a:ln>
        </p:spPr>
        <p:txBody>
          <a:bodyPr wrap="square">
            <a:spAutoFit/>
          </a:bodyPr>
          <a:lstStyle/>
          <a:p>
            <a:r>
              <a:rPr lang="cs-CZ"/>
              <a:t>Výpočet potenciální energie </a:t>
            </a:r>
            <a:r>
              <a:rPr lang="cs-CZ" err="1"/>
              <a:t>E</a:t>
            </a:r>
            <a:r>
              <a:rPr lang="cs-CZ" baseline="-25000" err="1"/>
              <a:t>total</a:t>
            </a:r>
            <a:r>
              <a:rPr lang="cs-CZ"/>
              <a:t> pro danou konformaci molekuly:</a:t>
            </a:r>
          </a:p>
        </p:txBody>
      </p:sp>
      <p:sp>
        <p:nvSpPr>
          <p:cNvPr id="33798" name="Text Box 35"/>
          <p:cNvSpPr txBox="1">
            <a:spLocks noChangeArrowheads="1"/>
          </p:cNvSpPr>
          <p:nvPr/>
        </p:nvSpPr>
        <p:spPr bwMode="auto">
          <a:xfrm>
            <a:off x="394618" y="2946731"/>
            <a:ext cx="1944688" cy="457200"/>
          </a:xfrm>
          <a:prstGeom prst="rect">
            <a:avLst/>
          </a:prstGeom>
          <a:solidFill>
            <a:schemeClr val="bg1"/>
          </a:solidFill>
          <a:ln w="9525">
            <a:noFill/>
            <a:miter lim="800000"/>
            <a:headEnd/>
            <a:tailEnd/>
          </a:ln>
        </p:spPr>
        <p:txBody>
          <a:bodyPr>
            <a:spAutoFit/>
          </a:bodyPr>
          <a:lstStyle/>
          <a:p>
            <a:r>
              <a:rPr lang="cs-CZ" sz="2400" err="1"/>
              <a:t>E</a:t>
            </a:r>
            <a:r>
              <a:rPr lang="cs-CZ" sz="2400" baseline="-25000" err="1"/>
              <a:t>total</a:t>
            </a:r>
            <a:endParaRPr lang="de-CH" sz="2400" baseline="-25000"/>
          </a:p>
        </p:txBody>
      </p:sp>
      <p:sp>
        <p:nvSpPr>
          <p:cNvPr id="33799" name="Text Box 37"/>
          <p:cNvSpPr txBox="1">
            <a:spLocks noChangeArrowheads="1"/>
          </p:cNvSpPr>
          <p:nvPr/>
        </p:nvSpPr>
        <p:spPr bwMode="auto">
          <a:xfrm>
            <a:off x="2484438" y="2420938"/>
            <a:ext cx="1871662" cy="336550"/>
          </a:xfrm>
          <a:prstGeom prst="rect">
            <a:avLst/>
          </a:prstGeom>
          <a:noFill/>
          <a:ln w="9525">
            <a:noFill/>
            <a:miter lim="800000"/>
            <a:headEnd/>
            <a:tailEnd/>
          </a:ln>
        </p:spPr>
        <p:txBody>
          <a:bodyPr>
            <a:spAutoFit/>
          </a:bodyPr>
          <a:lstStyle/>
          <a:p>
            <a:r>
              <a:rPr lang="cs-CZ" sz="1600">
                <a:solidFill>
                  <a:schemeClr val="hlink"/>
                </a:solidFill>
              </a:rPr>
              <a:t>deformace vazeb</a:t>
            </a:r>
            <a:endParaRPr lang="de-CH" sz="1600">
              <a:solidFill>
                <a:schemeClr val="hlink"/>
              </a:solidFill>
            </a:endParaRPr>
          </a:p>
        </p:txBody>
      </p:sp>
      <p:sp>
        <p:nvSpPr>
          <p:cNvPr id="33800" name="Text Box 39"/>
          <p:cNvSpPr txBox="1">
            <a:spLocks noChangeArrowheads="1"/>
          </p:cNvSpPr>
          <p:nvPr/>
        </p:nvSpPr>
        <p:spPr bwMode="auto">
          <a:xfrm>
            <a:off x="4572000" y="2420938"/>
            <a:ext cx="2592388" cy="336550"/>
          </a:xfrm>
          <a:prstGeom prst="rect">
            <a:avLst/>
          </a:prstGeom>
          <a:noFill/>
          <a:ln w="9525">
            <a:noFill/>
            <a:miter lim="800000"/>
            <a:headEnd/>
            <a:tailEnd/>
          </a:ln>
        </p:spPr>
        <p:txBody>
          <a:bodyPr>
            <a:spAutoFit/>
          </a:bodyPr>
          <a:lstStyle/>
          <a:p>
            <a:r>
              <a:rPr lang="cs-CZ" sz="1600">
                <a:solidFill>
                  <a:schemeClr val="hlink"/>
                </a:solidFill>
              </a:rPr>
              <a:t>deformace vazeb. úhlů</a:t>
            </a:r>
            <a:endParaRPr lang="de-CH" sz="1600">
              <a:solidFill>
                <a:schemeClr val="hlink"/>
              </a:solidFill>
            </a:endParaRPr>
          </a:p>
        </p:txBody>
      </p:sp>
      <p:sp>
        <p:nvSpPr>
          <p:cNvPr id="33801" name="Text Box 40"/>
          <p:cNvSpPr txBox="1">
            <a:spLocks noChangeArrowheads="1"/>
          </p:cNvSpPr>
          <p:nvPr/>
        </p:nvSpPr>
        <p:spPr bwMode="auto">
          <a:xfrm>
            <a:off x="6227763" y="4005263"/>
            <a:ext cx="2700337" cy="336550"/>
          </a:xfrm>
          <a:prstGeom prst="rect">
            <a:avLst/>
          </a:prstGeom>
          <a:noFill/>
          <a:ln w="9525">
            <a:noFill/>
            <a:miter lim="800000"/>
            <a:headEnd/>
            <a:tailEnd/>
          </a:ln>
        </p:spPr>
        <p:txBody>
          <a:bodyPr>
            <a:spAutoFit/>
          </a:bodyPr>
          <a:lstStyle/>
          <a:p>
            <a:r>
              <a:rPr lang="cs-CZ" sz="1600">
                <a:solidFill>
                  <a:schemeClr val="hlink"/>
                </a:solidFill>
              </a:rPr>
              <a:t>deformace torzních úhlů</a:t>
            </a:r>
            <a:endParaRPr lang="de-CH" sz="1600">
              <a:solidFill>
                <a:schemeClr val="hlink"/>
              </a:solidFill>
            </a:endParaRPr>
          </a:p>
        </p:txBody>
      </p:sp>
      <p:sp>
        <p:nvSpPr>
          <p:cNvPr id="33802" name="Text Box 41"/>
          <p:cNvSpPr txBox="1">
            <a:spLocks noChangeArrowheads="1"/>
          </p:cNvSpPr>
          <p:nvPr/>
        </p:nvSpPr>
        <p:spPr bwMode="auto">
          <a:xfrm>
            <a:off x="250825" y="5180013"/>
            <a:ext cx="2233613" cy="336550"/>
          </a:xfrm>
          <a:prstGeom prst="rect">
            <a:avLst/>
          </a:prstGeom>
          <a:noFill/>
          <a:ln w="9525">
            <a:noFill/>
            <a:miter lim="800000"/>
            <a:headEnd/>
            <a:tailEnd/>
          </a:ln>
        </p:spPr>
        <p:txBody>
          <a:bodyPr>
            <a:spAutoFit/>
          </a:bodyPr>
          <a:lstStyle/>
          <a:p>
            <a:r>
              <a:rPr lang="cs-CZ" sz="1600">
                <a:solidFill>
                  <a:schemeClr val="hlink"/>
                </a:solidFill>
              </a:rPr>
              <a:t>nevazebné kontakty</a:t>
            </a:r>
            <a:endParaRPr lang="de-CH" sz="1600">
              <a:solidFill>
                <a:schemeClr val="hlink"/>
              </a:solidFill>
            </a:endParaRPr>
          </a:p>
        </p:txBody>
      </p:sp>
      <p:sp>
        <p:nvSpPr>
          <p:cNvPr id="33803" name="Text Box 42"/>
          <p:cNvSpPr txBox="1">
            <a:spLocks noChangeArrowheads="1"/>
          </p:cNvSpPr>
          <p:nvPr/>
        </p:nvSpPr>
        <p:spPr bwMode="auto">
          <a:xfrm>
            <a:off x="4716463" y="4581525"/>
            <a:ext cx="1800225" cy="336550"/>
          </a:xfrm>
          <a:prstGeom prst="rect">
            <a:avLst/>
          </a:prstGeom>
          <a:noFill/>
          <a:ln w="9525">
            <a:noFill/>
            <a:miter lim="800000"/>
            <a:headEnd/>
            <a:tailEnd/>
          </a:ln>
        </p:spPr>
        <p:txBody>
          <a:bodyPr>
            <a:spAutoFit/>
          </a:bodyPr>
          <a:lstStyle/>
          <a:p>
            <a:r>
              <a:rPr lang="cs-CZ" sz="1600">
                <a:solidFill>
                  <a:schemeClr val="hlink"/>
                </a:solidFill>
              </a:rPr>
              <a:t>Lennard-Jones</a:t>
            </a:r>
            <a:endParaRPr lang="de-CH" sz="1600">
              <a:solidFill>
                <a:schemeClr val="hlink"/>
              </a:solidFill>
            </a:endParaRPr>
          </a:p>
        </p:txBody>
      </p:sp>
      <p:sp>
        <p:nvSpPr>
          <p:cNvPr id="33804" name="Text Box 43"/>
          <p:cNvSpPr txBox="1">
            <a:spLocks noChangeArrowheads="1"/>
          </p:cNvSpPr>
          <p:nvPr/>
        </p:nvSpPr>
        <p:spPr bwMode="auto">
          <a:xfrm>
            <a:off x="6804025" y="4581525"/>
            <a:ext cx="1152525" cy="336550"/>
          </a:xfrm>
          <a:prstGeom prst="rect">
            <a:avLst/>
          </a:prstGeom>
          <a:noFill/>
          <a:ln w="9525">
            <a:noFill/>
            <a:miter lim="800000"/>
            <a:headEnd/>
            <a:tailEnd/>
          </a:ln>
        </p:spPr>
        <p:txBody>
          <a:bodyPr>
            <a:spAutoFit/>
          </a:bodyPr>
          <a:lstStyle/>
          <a:p>
            <a:r>
              <a:rPr lang="cs-CZ" sz="1600">
                <a:solidFill>
                  <a:schemeClr val="hlink"/>
                </a:solidFill>
              </a:rPr>
              <a:t>Coulomb</a:t>
            </a:r>
            <a:endParaRPr lang="de-CH" sz="1600">
              <a:solidFill>
                <a:schemeClr val="hlink"/>
              </a:solidFill>
            </a:endParaRPr>
          </a:p>
        </p:txBody>
      </p:sp>
      <p:sp>
        <p:nvSpPr>
          <p:cNvPr id="39" name="Oval 16">
            <a:extLst>
              <a:ext uri="{FF2B5EF4-FFF2-40B4-BE49-F238E27FC236}">
                <a16:creationId xmlns:a16="http://schemas.microsoft.com/office/drawing/2014/main" id="{8F81B2A0-A337-9F41-98EE-9C89271F4344}"/>
              </a:ext>
            </a:extLst>
          </p:cNvPr>
          <p:cNvSpPr>
            <a:spLocks noChangeArrowheads="1"/>
          </p:cNvSpPr>
          <p:nvPr/>
        </p:nvSpPr>
        <p:spPr bwMode="auto">
          <a:xfrm>
            <a:off x="5508625" y="4076700"/>
            <a:ext cx="287338" cy="288925"/>
          </a:xfrm>
          <a:prstGeom prst="ellipse">
            <a:avLst/>
          </a:prstGeom>
          <a:noFill/>
          <a:ln w="9525">
            <a:solidFill>
              <a:srgbClr val="FF0066"/>
            </a:solidFill>
            <a:round/>
            <a:headEnd/>
            <a:tailEnd/>
          </a:ln>
        </p:spPr>
        <p:txBody>
          <a:bodyPr wrap="none" anchor="ctr"/>
          <a:lstStyle/>
          <a:p>
            <a:endParaRPr lang="cs-CZ"/>
          </a:p>
        </p:txBody>
      </p:sp>
      <p:grpSp>
        <p:nvGrpSpPr>
          <p:cNvPr id="10" name="Group 9">
            <a:extLst>
              <a:ext uri="{FF2B5EF4-FFF2-40B4-BE49-F238E27FC236}">
                <a16:creationId xmlns:a16="http://schemas.microsoft.com/office/drawing/2014/main" id="{B668D71A-DDCE-9D4D-99FA-56160981EDAF}"/>
              </a:ext>
            </a:extLst>
          </p:cNvPr>
          <p:cNvGrpSpPr/>
          <p:nvPr/>
        </p:nvGrpSpPr>
        <p:grpSpPr>
          <a:xfrm>
            <a:off x="6134409" y="1657783"/>
            <a:ext cx="1871662" cy="1326862"/>
            <a:chOff x="6134409" y="1657783"/>
            <a:chExt cx="1871662" cy="1326862"/>
          </a:xfrm>
        </p:grpSpPr>
        <p:cxnSp>
          <p:nvCxnSpPr>
            <p:cNvPr id="42" name="Straight Arrow Connector 41">
              <a:extLst>
                <a:ext uri="{FF2B5EF4-FFF2-40B4-BE49-F238E27FC236}">
                  <a16:creationId xmlns:a16="http://schemas.microsoft.com/office/drawing/2014/main" id="{4EF31C73-0018-7242-8D5E-499257AE93F3}"/>
                </a:ext>
              </a:extLst>
            </p:cNvPr>
            <p:cNvCxnSpPr/>
            <p:nvPr/>
          </p:nvCxnSpPr>
          <p:spPr bwMode="auto">
            <a:xfrm flipH="1">
              <a:off x="6516688" y="1904277"/>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5" name="Text Box 37">
              <a:extLst>
                <a:ext uri="{FF2B5EF4-FFF2-40B4-BE49-F238E27FC236}">
                  <a16:creationId xmlns:a16="http://schemas.microsoft.com/office/drawing/2014/main" id="{E4B9326F-203F-E146-BE66-D5FF8D5699C0}"/>
                </a:ext>
              </a:extLst>
            </p:cNvPr>
            <p:cNvSpPr txBox="1">
              <a:spLocks noChangeArrowheads="1"/>
            </p:cNvSpPr>
            <p:nvPr/>
          </p:nvSpPr>
          <p:spPr bwMode="auto">
            <a:xfrm>
              <a:off x="6134409" y="1657783"/>
              <a:ext cx="1871662" cy="336550"/>
            </a:xfrm>
            <a:prstGeom prst="rect">
              <a:avLst/>
            </a:prstGeom>
            <a:noFill/>
            <a:ln w="9525">
              <a:noFill/>
              <a:miter lim="800000"/>
              <a:headEnd/>
              <a:tailEnd/>
            </a:ln>
          </p:spPr>
          <p:txBody>
            <a:bodyPr>
              <a:spAutoFit/>
            </a:bodyPr>
            <a:lstStyle/>
            <a:p>
              <a:r>
                <a:rPr lang="cs-CZ" sz="1600">
                  <a:solidFill>
                    <a:srgbClr val="FF0066"/>
                  </a:solidFill>
                </a:rPr>
                <a:t>ideální úhly</a:t>
              </a:r>
              <a:endParaRPr lang="de-CH" sz="1600">
                <a:solidFill>
                  <a:srgbClr val="FF0066"/>
                </a:solidFill>
              </a:endParaRPr>
            </a:p>
          </p:txBody>
        </p:sp>
      </p:grpSp>
      <p:grpSp>
        <p:nvGrpSpPr>
          <p:cNvPr id="9" name="Group 8">
            <a:extLst>
              <a:ext uri="{FF2B5EF4-FFF2-40B4-BE49-F238E27FC236}">
                <a16:creationId xmlns:a16="http://schemas.microsoft.com/office/drawing/2014/main" id="{BDDCC2B8-E4A9-E541-AAF3-BFC0444C2DE6}"/>
              </a:ext>
            </a:extLst>
          </p:cNvPr>
          <p:cNvGrpSpPr/>
          <p:nvPr/>
        </p:nvGrpSpPr>
        <p:grpSpPr>
          <a:xfrm>
            <a:off x="3933032" y="1628800"/>
            <a:ext cx="1871662" cy="1368400"/>
            <a:chOff x="3933032" y="1628800"/>
            <a:chExt cx="1871662" cy="1368400"/>
          </a:xfrm>
        </p:grpSpPr>
        <p:cxnSp>
          <p:nvCxnSpPr>
            <p:cNvPr id="7" name="Straight Arrow Connector 6">
              <a:extLst>
                <a:ext uri="{FF2B5EF4-FFF2-40B4-BE49-F238E27FC236}">
                  <a16:creationId xmlns:a16="http://schemas.microsoft.com/office/drawing/2014/main" id="{8D000EB9-E50E-DF4B-B95C-097593179CB8}"/>
                </a:ext>
              </a:extLst>
            </p:cNvPr>
            <p:cNvCxnSpPr/>
            <p:nvPr/>
          </p:nvCxnSpPr>
          <p:spPr bwMode="auto">
            <a:xfrm flipH="1">
              <a:off x="4139952" y="1916832"/>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6" name="Text Box 37">
              <a:extLst>
                <a:ext uri="{FF2B5EF4-FFF2-40B4-BE49-F238E27FC236}">
                  <a16:creationId xmlns:a16="http://schemas.microsoft.com/office/drawing/2014/main" id="{ECCF83B9-6744-8044-833D-98D98D81D2FC}"/>
                </a:ext>
              </a:extLst>
            </p:cNvPr>
            <p:cNvSpPr txBox="1">
              <a:spLocks noChangeArrowheads="1"/>
            </p:cNvSpPr>
            <p:nvPr/>
          </p:nvSpPr>
          <p:spPr bwMode="auto">
            <a:xfrm>
              <a:off x="3933032" y="1628800"/>
              <a:ext cx="1871662" cy="336550"/>
            </a:xfrm>
            <a:prstGeom prst="rect">
              <a:avLst/>
            </a:prstGeom>
            <a:noFill/>
            <a:ln w="9525">
              <a:noFill/>
              <a:miter lim="800000"/>
              <a:headEnd/>
              <a:tailEnd/>
            </a:ln>
          </p:spPr>
          <p:txBody>
            <a:bodyPr>
              <a:spAutoFit/>
            </a:bodyPr>
            <a:lstStyle/>
            <a:p>
              <a:r>
                <a:rPr lang="cs-CZ" sz="1600">
                  <a:solidFill>
                    <a:srgbClr val="FF0066"/>
                  </a:solidFill>
                </a:rPr>
                <a:t>ideální vazby</a:t>
              </a:r>
              <a:endParaRPr lang="de-CH" sz="1600">
                <a:solidFill>
                  <a:srgbClr val="FF0066"/>
                </a:solidFill>
              </a:endParaRPr>
            </a:p>
          </p:txBody>
        </p:sp>
      </p:grpSp>
      <p:grpSp>
        <p:nvGrpSpPr>
          <p:cNvPr id="11" name="Group 10">
            <a:extLst>
              <a:ext uri="{FF2B5EF4-FFF2-40B4-BE49-F238E27FC236}">
                <a16:creationId xmlns:a16="http://schemas.microsoft.com/office/drawing/2014/main" id="{717CC0D6-12A7-1543-AA4A-5F7157232DDC}"/>
              </a:ext>
            </a:extLst>
          </p:cNvPr>
          <p:cNvGrpSpPr/>
          <p:nvPr/>
        </p:nvGrpSpPr>
        <p:grpSpPr>
          <a:xfrm>
            <a:off x="5943857" y="3321848"/>
            <a:ext cx="2876293" cy="782455"/>
            <a:chOff x="5943857" y="3321848"/>
            <a:chExt cx="2876293" cy="782455"/>
          </a:xfrm>
        </p:grpSpPr>
        <p:cxnSp>
          <p:nvCxnSpPr>
            <p:cNvPr id="43" name="Straight Arrow Connector 42">
              <a:extLst>
                <a:ext uri="{FF2B5EF4-FFF2-40B4-BE49-F238E27FC236}">
                  <a16:creationId xmlns:a16="http://schemas.microsoft.com/office/drawing/2014/main" id="{29D015A9-752E-B144-99D5-56B8145B7EEB}"/>
                </a:ext>
              </a:extLst>
            </p:cNvPr>
            <p:cNvCxnSpPr>
              <a:cxnSpLocks/>
            </p:cNvCxnSpPr>
            <p:nvPr/>
          </p:nvCxnSpPr>
          <p:spPr bwMode="auto">
            <a:xfrm flipH="1">
              <a:off x="5943857" y="3609979"/>
              <a:ext cx="1220531" cy="49432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7" name="Text Box 37">
              <a:extLst>
                <a:ext uri="{FF2B5EF4-FFF2-40B4-BE49-F238E27FC236}">
                  <a16:creationId xmlns:a16="http://schemas.microsoft.com/office/drawing/2014/main" id="{D88872C4-EFA7-E04C-966A-45A7EFC3D39D}"/>
                </a:ext>
              </a:extLst>
            </p:cNvPr>
            <p:cNvSpPr txBox="1">
              <a:spLocks noChangeArrowheads="1"/>
            </p:cNvSpPr>
            <p:nvPr/>
          </p:nvSpPr>
          <p:spPr bwMode="auto">
            <a:xfrm>
              <a:off x="6902427" y="3321848"/>
              <a:ext cx="1917723" cy="338554"/>
            </a:xfrm>
            <a:prstGeom prst="rect">
              <a:avLst/>
            </a:prstGeom>
            <a:noFill/>
            <a:ln w="9525">
              <a:noFill/>
              <a:miter lim="800000"/>
              <a:headEnd/>
              <a:tailEnd/>
            </a:ln>
          </p:spPr>
          <p:txBody>
            <a:bodyPr wrap="square">
              <a:spAutoFit/>
            </a:bodyPr>
            <a:lstStyle/>
            <a:p>
              <a:r>
                <a:rPr lang="cs-CZ" sz="1600">
                  <a:solidFill>
                    <a:srgbClr val="FF0066"/>
                  </a:solidFill>
                </a:rPr>
                <a:t>ideální torzní úhly</a:t>
              </a:r>
              <a:endParaRPr lang="de-CH" sz="1600">
                <a:solidFill>
                  <a:srgbClr val="FF0066"/>
                </a:solidFill>
              </a:endParaRPr>
            </a:p>
          </p:txBody>
        </p:sp>
      </p:grpSp>
      <p:sp>
        <p:nvSpPr>
          <p:cNvPr id="2" name="TextBox 1">
            <a:extLst>
              <a:ext uri="{FF2B5EF4-FFF2-40B4-BE49-F238E27FC236}">
                <a16:creationId xmlns:a16="http://schemas.microsoft.com/office/drawing/2014/main" id="{CEC29B21-F60C-954E-8065-BCB90962B98F}"/>
              </a:ext>
            </a:extLst>
          </p:cNvPr>
          <p:cNvSpPr txBox="1"/>
          <p:nvPr/>
        </p:nvSpPr>
        <p:spPr>
          <a:xfrm>
            <a:off x="2530957" y="5684279"/>
            <a:ext cx="1268296" cy="338554"/>
          </a:xfrm>
          <a:prstGeom prst="rect">
            <a:avLst/>
          </a:prstGeom>
          <a:noFill/>
        </p:spPr>
        <p:txBody>
          <a:bodyPr wrap="none" rtlCol="0">
            <a:spAutoFit/>
          </a:bodyPr>
          <a:lstStyle/>
          <a:p>
            <a:r>
              <a:rPr lang="fr-FR" sz="1600" err="1">
                <a:latin typeface="Times New Roman" panose="02020603050405020304" pitchFamily="18" charset="0"/>
                <a:cs typeface="Times New Roman" panose="02020603050405020304" pitchFamily="18" charset="0"/>
              </a:rPr>
              <a:t>atoms</a:t>
            </a:r>
            <a:r>
              <a:rPr lang="fr-FR" sz="1600">
                <a:latin typeface="Times New Roman" panose="02020603050405020304" pitchFamily="18" charset="0"/>
                <a:cs typeface="Times New Roman" panose="02020603050405020304" pitchFamily="18" charset="0"/>
              </a:rPr>
              <a:t> 1….N</a:t>
            </a:r>
          </a:p>
        </p:txBody>
      </p:sp>
      <p:sp>
        <p:nvSpPr>
          <p:cNvPr id="4" name="Rectangle 3">
            <a:extLst>
              <a:ext uri="{FF2B5EF4-FFF2-40B4-BE49-F238E27FC236}">
                <a16:creationId xmlns:a16="http://schemas.microsoft.com/office/drawing/2014/main" id="{4FC3BAD0-87B7-744D-AC32-F6F82FBDCE5B}"/>
              </a:ext>
            </a:extLst>
          </p:cNvPr>
          <p:cNvSpPr/>
          <p:nvPr/>
        </p:nvSpPr>
        <p:spPr bwMode="auto">
          <a:xfrm>
            <a:off x="2484438" y="2420938"/>
            <a:ext cx="1798637" cy="348385"/>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8A3A8C9C-04B6-1E4E-B09B-D07BE7A9A360}"/>
              </a:ext>
            </a:extLst>
          </p:cNvPr>
          <p:cNvSpPr/>
          <p:nvPr/>
        </p:nvSpPr>
        <p:spPr bwMode="auto">
          <a:xfrm>
            <a:off x="4574009" y="2409103"/>
            <a:ext cx="2374727" cy="33123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FDBFFBC7-6860-1A43-86C4-7F9F9FB9C0FA}"/>
              </a:ext>
            </a:extLst>
          </p:cNvPr>
          <p:cNvSpPr txBox="1"/>
          <p:nvPr/>
        </p:nvSpPr>
        <p:spPr>
          <a:xfrm>
            <a:off x="7158010" y="2251555"/>
            <a:ext cx="1548803" cy="646331"/>
          </a:xfrm>
          <a:prstGeom prst="rect">
            <a:avLst/>
          </a:prstGeom>
          <a:noFill/>
        </p:spPr>
        <p:txBody>
          <a:bodyPr wrap="square" rtlCol="0">
            <a:spAutoFit/>
          </a:bodyPr>
          <a:lstStyle/>
          <a:p>
            <a:r>
              <a:rPr lang="cs-CZ">
                <a:solidFill>
                  <a:srgbClr val="002060"/>
                </a:solidFill>
              </a:rPr>
              <a:t>harmonická aproximace</a:t>
            </a:r>
            <a:endParaRPr lang="de-CH">
              <a:solidFill>
                <a:srgbClr val="002060"/>
              </a:solidFill>
            </a:endParaRPr>
          </a:p>
        </p:txBody>
      </p:sp>
      <p:sp>
        <p:nvSpPr>
          <p:cNvPr id="33" name="Rectangle 32">
            <a:extLst>
              <a:ext uri="{FF2B5EF4-FFF2-40B4-BE49-F238E27FC236}">
                <a16:creationId xmlns:a16="http://schemas.microsoft.com/office/drawing/2014/main" id="{9859942A-EDB6-314A-B2B1-74CF515B3BA9}"/>
              </a:ext>
            </a:extLst>
          </p:cNvPr>
          <p:cNvSpPr/>
          <p:nvPr/>
        </p:nvSpPr>
        <p:spPr bwMode="auto">
          <a:xfrm>
            <a:off x="6293035" y="4007920"/>
            <a:ext cx="2527115" cy="312284"/>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9CE5A798-3783-5E4E-B11C-92E21B8DD764}"/>
              </a:ext>
            </a:extLst>
          </p:cNvPr>
          <p:cNvSpPr/>
          <p:nvPr/>
        </p:nvSpPr>
        <p:spPr bwMode="auto">
          <a:xfrm>
            <a:off x="278221" y="5233262"/>
            <a:ext cx="2061085" cy="283301"/>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grpSp>
        <p:nvGrpSpPr>
          <p:cNvPr id="3" name="Group 2">
            <a:extLst>
              <a:ext uri="{FF2B5EF4-FFF2-40B4-BE49-F238E27FC236}">
                <a16:creationId xmlns:a16="http://schemas.microsoft.com/office/drawing/2014/main" id="{32FDDE4E-B41E-9642-9AFB-A591C42EE199}"/>
              </a:ext>
            </a:extLst>
          </p:cNvPr>
          <p:cNvGrpSpPr/>
          <p:nvPr/>
        </p:nvGrpSpPr>
        <p:grpSpPr>
          <a:xfrm>
            <a:off x="5436318" y="4653136"/>
            <a:ext cx="1621110" cy="2198518"/>
            <a:chOff x="5436318" y="4653136"/>
            <a:chExt cx="1621110" cy="2198518"/>
          </a:xfrm>
        </p:grpSpPr>
        <p:sp>
          <p:nvSpPr>
            <p:cNvPr id="30" name="Oval 9">
              <a:extLst>
                <a:ext uri="{FF2B5EF4-FFF2-40B4-BE49-F238E27FC236}">
                  <a16:creationId xmlns:a16="http://schemas.microsoft.com/office/drawing/2014/main" id="{F5A0B91A-75EA-0844-8C98-2EC134D4C87B}"/>
                </a:ext>
              </a:extLst>
            </p:cNvPr>
            <p:cNvSpPr>
              <a:spLocks noChangeArrowheads="1"/>
            </p:cNvSpPr>
            <p:nvPr/>
          </p:nvSpPr>
          <p:spPr bwMode="auto">
            <a:xfrm>
              <a:off x="5436318" y="4653136"/>
              <a:ext cx="1439938" cy="1459200"/>
            </a:xfrm>
            <a:prstGeom prst="ellipse">
              <a:avLst/>
            </a:prstGeom>
            <a:noFill/>
            <a:ln w="38100">
              <a:solidFill>
                <a:srgbClr val="7030A0"/>
              </a:solidFill>
              <a:round/>
              <a:headEnd/>
              <a:tailEnd/>
            </a:ln>
          </p:spPr>
          <p:txBody>
            <a:bodyPr wrap="none" anchor="ctr"/>
            <a:lstStyle/>
            <a:p>
              <a:endParaRPr lang="cs-CZ"/>
            </a:p>
          </p:txBody>
        </p:sp>
        <p:sp>
          <p:nvSpPr>
            <p:cNvPr id="32" name="TextBox 31">
              <a:extLst>
                <a:ext uri="{FF2B5EF4-FFF2-40B4-BE49-F238E27FC236}">
                  <a16:creationId xmlns:a16="http://schemas.microsoft.com/office/drawing/2014/main" id="{B2A97204-6C93-ED41-A0E5-2E3BF8507CA4}"/>
                </a:ext>
              </a:extLst>
            </p:cNvPr>
            <p:cNvSpPr txBox="1"/>
            <p:nvPr/>
          </p:nvSpPr>
          <p:spPr>
            <a:xfrm>
              <a:off x="5508625" y="6205323"/>
              <a:ext cx="1548803" cy="646331"/>
            </a:xfrm>
            <a:prstGeom prst="rect">
              <a:avLst/>
            </a:prstGeom>
            <a:noFill/>
          </p:spPr>
          <p:txBody>
            <a:bodyPr wrap="square" rtlCol="0">
              <a:spAutoFit/>
            </a:bodyPr>
            <a:lstStyle/>
            <a:p>
              <a:pPr algn="ctr"/>
              <a:r>
                <a:rPr lang="cs-CZ" dirty="0">
                  <a:solidFill>
                    <a:srgbClr val="7030A0"/>
                  </a:solidFill>
                </a:rPr>
                <a:t>dispersní energie</a:t>
              </a:r>
              <a:endParaRPr lang="de-CH" dirty="0">
                <a:solidFill>
                  <a:srgbClr val="7030A0"/>
                </a:solidFill>
              </a:endParaRPr>
            </a:p>
          </p:txBody>
        </p:sp>
      </p:grpSp>
      <p:grpSp>
        <p:nvGrpSpPr>
          <p:cNvPr id="8" name="Group 7">
            <a:extLst>
              <a:ext uri="{FF2B5EF4-FFF2-40B4-BE49-F238E27FC236}">
                <a16:creationId xmlns:a16="http://schemas.microsoft.com/office/drawing/2014/main" id="{FE49BC7F-7425-E94F-B91D-503AD0086378}"/>
              </a:ext>
            </a:extLst>
          </p:cNvPr>
          <p:cNvGrpSpPr/>
          <p:nvPr/>
        </p:nvGrpSpPr>
        <p:grpSpPr>
          <a:xfrm>
            <a:off x="4220932" y="4659749"/>
            <a:ext cx="1548803" cy="2191904"/>
            <a:chOff x="4220932" y="4659749"/>
            <a:chExt cx="1548803" cy="2191904"/>
          </a:xfrm>
        </p:grpSpPr>
        <p:sp>
          <p:nvSpPr>
            <p:cNvPr id="34" name="Oval 9">
              <a:extLst>
                <a:ext uri="{FF2B5EF4-FFF2-40B4-BE49-F238E27FC236}">
                  <a16:creationId xmlns:a16="http://schemas.microsoft.com/office/drawing/2014/main" id="{2E7163BE-A985-4B41-8673-65007C3F1DF1}"/>
                </a:ext>
              </a:extLst>
            </p:cNvPr>
            <p:cNvSpPr>
              <a:spLocks noChangeArrowheads="1"/>
            </p:cNvSpPr>
            <p:nvPr/>
          </p:nvSpPr>
          <p:spPr bwMode="auto">
            <a:xfrm>
              <a:off x="4554351" y="4659749"/>
              <a:ext cx="1169380" cy="1351250"/>
            </a:xfrm>
            <a:prstGeom prst="ellipse">
              <a:avLst/>
            </a:prstGeom>
            <a:noFill/>
            <a:ln w="38100">
              <a:solidFill>
                <a:srgbClr val="A78002"/>
              </a:solidFill>
              <a:round/>
              <a:headEnd/>
              <a:tailEnd/>
            </a:ln>
          </p:spPr>
          <p:txBody>
            <a:bodyPr wrap="none" anchor="ctr"/>
            <a:lstStyle/>
            <a:p>
              <a:endParaRPr lang="cs-CZ"/>
            </a:p>
          </p:txBody>
        </p:sp>
        <p:sp>
          <p:nvSpPr>
            <p:cNvPr id="36" name="TextBox 35">
              <a:extLst>
                <a:ext uri="{FF2B5EF4-FFF2-40B4-BE49-F238E27FC236}">
                  <a16:creationId xmlns:a16="http://schemas.microsoft.com/office/drawing/2014/main" id="{B8374520-66B7-484E-8B17-77EAC660F8FD}"/>
                </a:ext>
              </a:extLst>
            </p:cNvPr>
            <p:cNvSpPr txBox="1"/>
            <p:nvPr/>
          </p:nvSpPr>
          <p:spPr>
            <a:xfrm>
              <a:off x="4220932" y="6205322"/>
              <a:ext cx="1548803" cy="646331"/>
            </a:xfrm>
            <a:prstGeom prst="rect">
              <a:avLst/>
            </a:prstGeom>
            <a:noFill/>
          </p:spPr>
          <p:txBody>
            <a:bodyPr wrap="square" rtlCol="0">
              <a:spAutoFit/>
            </a:bodyPr>
            <a:lstStyle/>
            <a:p>
              <a:pPr algn="ctr"/>
              <a:r>
                <a:rPr lang="cs-CZ" dirty="0">
                  <a:solidFill>
                    <a:srgbClr val="A78002"/>
                  </a:solidFill>
                </a:rPr>
                <a:t>Pauliho repulze</a:t>
              </a:r>
              <a:endParaRPr lang="de-CH" dirty="0">
                <a:solidFill>
                  <a:srgbClr val="A78002"/>
                </a:solidFill>
              </a:endParaRPr>
            </a:p>
          </p:txBody>
        </p:sp>
      </p:grpSp>
      <p:sp>
        <p:nvSpPr>
          <p:cNvPr id="37" name="Rectangle 36">
            <a:extLst>
              <a:ext uri="{FF2B5EF4-FFF2-40B4-BE49-F238E27FC236}">
                <a16:creationId xmlns:a16="http://schemas.microsoft.com/office/drawing/2014/main" id="{5E7B299A-1B2E-E240-B1F8-1776AB655F83}"/>
              </a:ext>
            </a:extLst>
          </p:cNvPr>
          <p:cNvSpPr/>
          <p:nvPr/>
        </p:nvSpPr>
        <p:spPr bwMode="auto">
          <a:xfrm>
            <a:off x="4609306" y="4532454"/>
            <a:ext cx="1798637" cy="348385"/>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57715375"/>
      </p:ext>
    </p:extLst>
  </p:cSld>
  <p:clrMapOvr>
    <a:masterClrMapping/>
  </p:clrMapOvr>
  <mc:AlternateContent xmlns:mc="http://schemas.openxmlformats.org/markup-compatibility/2006" xmlns:p14="http://schemas.microsoft.com/office/powerpoint/2010/main">
    <mc:Choice Requires="p14">
      <p:transition spd="slow" p14:dur="2000" advTm="51277"/>
    </mc:Choice>
    <mc:Fallback xmlns="">
      <p:transition spd="slow" advTm="51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equ 3_1"/>
          <p:cNvPicPr>
            <a:picLocks noChangeAspect="1" noChangeArrowheads="1"/>
          </p:cNvPicPr>
          <p:nvPr/>
        </p:nvPicPr>
        <p:blipFill>
          <a:blip r:embed="rId2" cstate="print"/>
          <a:srcRect/>
          <a:stretch>
            <a:fillRect/>
          </a:stretch>
        </p:blipFill>
        <p:spPr bwMode="auto">
          <a:xfrm>
            <a:off x="1116013" y="2769323"/>
            <a:ext cx="7129462" cy="3241675"/>
          </a:xfrm>
          <a:prstGeom prst="rect">
            <a:avLst/>
          </a:prstGeom>
          <a:noFill/>
          <a:ln w="9525">
            <a:noFill/>
            <a:miter lim="800000"/>
            <a:headEnd/>
            <a:tailEnd/>
          </a:ln>
        </p:spPr>
      </p:pic>
      <p:sp>
        <p:nvSpPr>
          <p:cNvPr id="33814" name="Oval 8"/>
          <p:cNvSpPr>
            <a:spLocks noChangeArrowheads="1"/>
          </p:cNvSpPr>
          <p:nvPr/>
        </p:nvSpPr>
        <p:spPr bwMode="auto">
          <a:xfrm>
            <a:off x="3851275" y="2997200"/>
            <a:ext cx="431800" cy="576262"/>
          </a:xfrm>
          <a:prstGeom prst="ellipse">
            <a:avLst/>
          </a:prstGeom>
          <a:noFill/>
          <a:ln w="9525">
            <a:solidFill>
              <a:srgbClr val="FF0066"/>
            </a:solidFill>
            <a:round/>
            <a:headEnd/>
            <a:tailEnd/>
          </a:ln>
        </p:spPr>
        <p:txBody>
          <a:bodyPr wrap="none" anchor="ctr"/>
          <a:lstStyle/>
          <a:p>
            <a:endParaRPr lang="cs-CZ"/>
          </a:p>
        </p:txBody>
      </p:sp>
      <p:sp>
        <p:nvSpPr>
          <p:cNvPr id="33815" name="Oval 9"/>
          <p:cNvSpPr>
            <a:spLocks noChangeArrowheads="1"/>
          </p:cNvSpPr>
          <p:nvPr/>
        </p:nvSpPr>
        <p:spPr bwMode="auto">
          <a:xfrm>
            <a:off x="6227763" y="2997200"/>
            <a:ext cx="431800" cy="576262"/>
          </a:xfrm>
          <a:prstGeom prst="ellipse">
            <a:avLst/>
          </a:prstGeom>
          <a:noFill/>
          <a:ln w="9525">
            <a:solidFill>
              <a:srgbClr val="FF0066"/>
            </a:solidFill>
            <a:round/>
            <a:headEnd/>
            <a:tailEnd/>
          </a:ln>
        </p:spPr>
        <p:txBody>
          <a:bodyPr wrap="none" anchor="ctr"/>
          <a:lstStyle/>
          <a:p>
            <a:endParaRPr lang="cs-CZ"/>
          </a:p>
        </p:txBody>
      </p:sp>
      <p:sp>
        <p:nvSpPr>
          <p:cNvPr id="33797" name="Text Box 34"/>
          <p:cNvSpPr txBox="1">
            <a:spLocks noChangeArrowheads="1"/>
          </p:cNvSpPr>
          <p:nvPr/>
        </p:nvSpPr>
        <p:spPr bwMode="auto">
          <a:xfrm>
            <a:off x="684213" y="476250"/>
            <a:ext cx="3671887" cy="923330"/>
          </a:xfrm>
          <a:prstGeom prst="rect">
            <a:avLst/>
          </a:prstGeom>
          <a:noFill/>
          <a:ln w="9525">
            <a:noFill/>
            <a:miter lim="800000"/>
            <a:headEnd/>
            <a:tailEnd/>
          </a:ln>
        </p:spPr>
        <p:txBody>
          <a:bodyPr wrap="square">
            <a:spAutoFit/>
          </a:bodyPr>
          <a:lstStyle/>
          <a:p>
            <a:r>
              <a:rPr lang="cs-CZ"/>
              <a:t>Výpočet potenciální energie </a:t>
            </a:r>
            <a:r>
              <a:rPr lang="cs-CZ" err="1"/>
              <a:t>E</a:t>
            </a:r>
            <a:r>
              <a:rPr lang="cs-CZ" baseline="-25000" err="1"/>
              <a:t>total</a:t>
            </a:r>
            <a:r>
              <a:rPr lang="cs-CZ"/>
              <a:t> pro danou konformaci molekuly:</a:t>
            </a:r>
          </a:p>
        </p:txBody>
      </p:sp>
      <p:sp>
        <p:nvSpPr>
          <p:cNvPr id="33798" name="Text Box 35"/>
          <p:cNvSpPr txBox="1">
            <a:spLocks noChangeArrowheads="1"/>
          </p:cNvSpPr>
          <p:nvPr/>
        </p:nvSpPr>
        <p:spPr bwMode="auto">
          <a:xfrm>
            <a:off x="394618" y="2946731"/>
            <a:ext cx="1944688" cy="457200"/>
          </a:xfrm>
          <a:prstGeom prst="rect">
            <a:avLst/>
          </a:prstGeom>
          <a:solidFill>
            <a:schemeClr val="bg1"/>
          </a:solidFill>
          <a:ln w="9525">
            <a:noFill/>
            <a:miter lim="800000"/>
            <a:headEnd/>
            <a:tailEnd/>
          </a:ln>
        </p:spPr>
        <p:txBody>
          <a:bodyPr>
            <a:spAutoFit/>
          </a:bodyPr>
          <a:lstStyle/>
          <a:p>
            <a:r>
              <a:rPr lang="cs-CZ" sz="2400" err="1"/>
              <a:t>E</a:t>
            </a:r>
            <a:r>
              <a:rPr lang="cs-CZ" sz="2400" baseline="-25000" err="1"/>
              <a:t>total</a:t>
            </a:r>
            <a:endParaRPr lang="de-CH" sz="2400" baseline="-25000"/>
          </a:p>
        </p:txBody>
      </p:sp>
      <p:sp>
        <p:nvSpPr>
          <p:cNvPr id="33799" name="Text Box 37"/>
          <p:cNvSpPr txBox="1">
            <a:spLocks noChangeArrowheads="1"/>
          </p:cNvSpPr>
          <p:nvPr/>
        </p:nvSpPr>
        <p:spPr bwMode="auto">
          <a:xfrm>
            <a:off x="2484438" y="2420938"/>
            <a:ext cx="1871662" cy="336550"/>
          </a:xfrm>
          <a:prstGeom prst="rect">
            <a:avLst/>
          </a:prstGeom>
          <a:noFill/>
          <a:ln w="9525">
            <a:noFill/>
            <a:miter lim="800000"/>
            <a:headEnd/>
            <a:tailEnd/>
          </a:ln>
        </p:spPr>
        <p:txBody>
          <a:bodyPr>
            <a:spAutoFit/>
          </a:bodyPr>
          <a:lstStyle/>
          <a:p>
            <a:r>
              <a:rPr lang="cs-CZ" sz="1600">
                <a:solidFill>
                  <a:schemeClr val="hlink"/>
                </a:solidFill>
              </a:rPr>
              <a:t>deformace vazeb</a:t>
            </a:r>
            <a:endParaRPr lang="de-CH" sz="1600">
              <a:solidFill>
                <a:schemeClr val="hlink"/>
              </a:solidFill>
            </a:endParaRPr>
          </a:p>
        </p:txBody>
      </p:sp>
      <p:sp>
        <p:nvSpPr>
          <p:cNvPr id="33800" name="Text Box 39"/>
          <p:cNvSpPr txBox="1">
            <a:spLocks noChangeArrowheads="1"/>
          </p:cNvSpPr>
          <p:nvPr/>
        </p:nvSpPr>
        <p:spPr bwMode="auto">
          <a:xfrm>
            <a:off x="4572000" y="2420938"/>
            <a:ext cx="2592388" cy="336550"/>
          </a:xfrm>
          <a:prstGeom prst="rect">
            <a:avLst/>
          </a:prstGeom>
          <a:noFill/>
          <a:ln w="9525">
            <a:noFill/>
            <a:miter lim="800000"/>
            <a:headEnd/>
            <a:tailEnd/>
          </a:ln>
        </p:spPr>
        <p:txBody>
          <a:bodyPr>
            <a:spAutoFit/>
          </a:bodyPr>
          <a:lstStyle/>
          <a:p>
            <a:r>
              <a:rPr lang="cs-CZ" sz="1600">
                <a:solidFill>
                  <a:schemeClr val="hlink"/>
                </a:solidFill>
              </a:rPr>
              <a:t>deformace vazeb. úhlů</a:t>
            </a:r>
            <a:endParaRPr lang="de-CH" sz="1600">
              <a:solidFill>
                <a:schemeClr val="hlink"/>
              </a:solidFill>
            </a:endParaRPr>
          </a:p>
        </p:txBody>
      </p:sp>
      <p:sp>
        <p:nvSpPr>
          <p:cNvPr id="33801" name="Text Box 40"/>
          <p:cNvSpPr txBox="1">
            <a:spLocks noChangeArrowheads="1"/>
          </p:cNvSpPr>
          <p:nvPr/>
        </p:nvSpPr>
        <p:spPr bwMode="auto">
          <a:xfrm>
            <a:off x="6227763" y="4005263"/>
            <a:ext cx="2700337" cy="336550"/>
          </a:xfrm>
          <a:prstGeom prst="rect">
            <a:avLst/>
          </a:prstGeom>
          <a:noFill/>
          <a:ln w="9525">
            <a:noFill/>
            <a:miter lim="800000"/>
            <a:headEnd/>
            <a:tailEnd/>
          </a:ln>
        </p:spPr>
        <p:txBody>
          <a:bodyPr>
            <a:spAutoFit/>
          </a:bodyPr>
          <a:lstStyle/>
          <a:p>
            <a:r>
              <a:rPr lang="cs-CZ" sz="1600">
                <a:solidFill>
                  <a:schemeClr val="hlink"/>
                </a:solidFill>
              </a:rPr>
              <a:t>deformace torzních úhlů</a:t>
            </a:r>
            <a:endParaRPr lang="de-CH" sz="1600">
              <a:solidFill>
                <a:schemeClr val="hlink"/>
              </a:solidFill>
            </a:endParaRPr>
          </a:p>
        </p:txBody>
      </p:sp>
      <p:sp>
        <p:nvSpPr>
          <p:cNvPr id="33802" name="Text Box 41"/>
          <p:cNvSpPr txBox="1">
            <a:spLocks noChangeArrowheads="1"/>
          </p:cNvSpPr>
          <p:nvPr/>
        </p:nvSpPr>
        <p:spPr bwMode="auto">
          <a:xfrm>
            <a:off x="250825" y="5180013"/>
            <a:ext cx="2233613" cy="336550"/>
          </a:xfrm>
          <a:prstGeom prst="rect">
            <a:avLst/>
          </a:prstGeom>
          <a:noFill/>
          <a:ln w="9525">
            <a:noFill/>
            <a:miter lim="800000"/>
            <a:headEnd/>
            <a:tailEnd/>
          </a:ln>
        </p:spPr>
        <p:txBody>
          <a:bodyPr>
            <a:spAutoFit/>
          </a:bodyPr>
          <a:lstStyle/>
          <a:p>
            <a:r>
              <a:rPr lang="cs-CZ" sz="1600">
                <a:solidFill>
                  <a:schemeClr val="hlink"/>
                </a:solidFill>
              </a:rPr>
              <a:t>nevazebné kontakty</a:t>
            </a:r>
            <a:endParaRPr lang="de-CH" sz="1600">
              <a:solidFill>
                <a:schemeClr val="hlink"/>
              </a:solidFill>
            </a:endParaRPr>
          </a:p>
        </p:txBody>
      </p:sp>
      <p:sp>
        <p:nvSpPr>
          <p:cNvPr id="33803" name="Text Box 42"/>
          <p:cNvSpPr txBox="1">
            <a:spLocks noChangeArrowheads="1"/>
          </p:cNvSpPr>
          <p:nvPr/>
        </p:nvSpPr>
        <p:spPr bwMode="auto">
          <a:xfrm>
            <a:off x="4716463" y="4581525"/>
            <a:ext cx="1800225" cy="336550"/>
          </a:xfrm>
          <a:prstGeom prst="rect">
            <a:avLst/>
          </a:prstGeom>
          <a:noFill/>
          <a:ln w="9525">
            <a:noFill/>
            <a:miter lim="800000"/>
            <a:headEnd/>
            <a:tailEnd/>
          </a:ln>
        </p:spPr>
        <p:txBody>
          <a:bodyPr>
            <a:spAutoFit/>
          </a:bodyPr>
          <a:lstStyle/>
          <a:p>
            <a:r>
              <a:rPr lang="cs-CZ" sz="1600">
                <a:solidFill>
                  <a:schemeClr val="hlink"/>
                </a:solidFill>
              </a:rPr>
              <a:t>Lennard-Jones</a:t>
            </a:r>
            <a:endParaRPr lang="de-CH" sz="1600">
              <a:solidFill>
                <a:schemeClr val="hlink"/>
              </a:solidFill>
            </a:endParaRPr>
          </a:p>
        </p:txBody>
      </p:sp>
      <p:sp>
        <p:nvSpPr>
          <p:cNvPr id="33804" name="Text Box 43"/>
          <p:cNvSpPr txBox="1">
            <a:spLocks noChangeArrowheads="1"/>
          </p:cNvSpPr>
          <p:nvPr/>
        </p:nvSpPr>
        <p:spPr bwMode="auto">
          <a:xfrm>
            <a:off x="6804025" y="4581525"/>
            <a:ext cx="1152525" cy="336550"/>
          </a:xfrm>
          <a:prstGeom prst="rect">
            <a:avLst/>
          </a:prstGeom>
          <a:noFill/>
          <a:ln w="9525">
            <a:noFill/>
            <a:miter lim="800000"/>
            <a:headEnd/>
            <a:tailEnd/>
          </a:ln>
        </p:spPr>
        <p:txBody>
          <a:bodyPr>
            <a:spAutoFit/>
          </a:bodyPr>
          <a:lstStyle/>
          <a:p>
            <a:r>
              <a:rPr lang="cs-CZ" sz="1600">
                <a:solidFill>
                  <a:schemeClr val="hlink"/>
                </a:solidFill>
              </a:rPr>
              <a:t>Coulomb</a:t>
            </a:r>
            <a:endParaRPr lang="de-CH" sz="1600">
              <a:solidFill>
                <a:schemeClr val="hlink"/>
              </a:solidFill>
            </a:endParaRPr>
          </a:p>
        </p:txBody>
      </p:sp>
      <p:sp>
        <p:nvSpPr>
          <p:cNvPr id="39" name="Oval 16">
            <a:extLst>
              <a:ext uri="{FF2B5EF4-FFF2-40B4-BE49-F238E27FC236}">
                <a16:creationId xmlns:a16="http://schemas.microsoft.com/office/drawing/2014/main" id="{8F81B2A0-A337-9F41-98EE-9C89271F4344}"/>
              </a:ext>
            </a:extLst>
          </p:cNvPr>
          <p:cNvSpPr>
            <a:spLocks noChangeArrowheads="1"/>
          </p:cNvSpPr>
          <p:nvPr/>
        </p:nvSpPr>
        <p:spPr bwMode="auto">
          <a:xfrm>
            <a:off x="5508625" y="4076700"/>
            <a:ext cx="287338" cy="288925"/>
          </a:xfrm>
          <a:prstGeom prst="ellipse">
            <a:avLst/>
          </a:prstGeom>
          <a:noFill/>
          <a:ln w="9525">
            <a:solidFill>
              <a:srgbClr val="FF0066"/>
            </a:solidFill>
            <a:round/>
            <a:headEnd/>
            <a:tailEnd/>
          </a:ln>
        </p:spPr>
        <p:txBody>
          <a:bodyPr wrap="none" anchor="ctr"/>
          <a:lstStyle/>
          <a:p>
            <a:endParaRPr lang="cs-CZ"/>
          </a:p>
        </p:txBody>
      </p:sp>
      <p:grpSp>
        <p:nvGrpSpPr>
          <p:cNvPr id="10" name="Group 9">
            <a:extLst>
              <a:ext uri="{FF2B5EF4-FFF2-40B4-BE49-F238E27FC236}">
                <a16:creationId xmlns:a16="http://schemas.microsoft.com/office/drawing/2014/main" id="{B668D71A-DDCE-9D4D-99FA-56160981EDAF}"/>
              </a:ext>
            </a:extLst>
          </p:cNvPr>
          <p:cNvGrpSpPr/>
          <p:nvPr/>
        </p:nvGrpSpPr>
        <p:grpSpPr>
          <a:xfrm>
            <a:off x="6134409" y="1657783"/>
            <a:ext cx="1871662" cy="1326862"/>
            <a:chOff x="6134409" y="1657783"/>
            <a:chExt cx="1871662" cy="1326862"/>
          </a:xfrm>
        </p:grpSpPr>
        <p:cxnSp>
          <p:nvCxnSpPr>
            <p:cNvPr id="42" name="Straight Arrow Connector 41">
              <a:extLst>
                <a:ext uri="{FF2B5EF4-FFF2-40B4-BE49-F238E27FC236}">
                  <a16:creationId xmlns:a16="http://schemas.microsoft.com/office/drawing/2014/main" id="{4EF31C73-0018-7242-8D5E-499257AE93F3}"/>
                </a:ext>
              </a:extLst>
            </p:cNvPr>
            <p:cNvCxnSpPr/>
            <p:nvPr/>
          </p:nvCxnSpPr>
          <p:spPr bwMode="auto">
            <a:xfrm flipH="1">
              <a:off x="6516688" y="1904277"/>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5" name="Text Box 37">
              <a:extLst>
                <a:ext uri="{FF2B5EF4-FFF2-40B4-BE49-F238E27FC236}">
                  <a16:creationId xmlns:a16="http://schemas.microsoft.com/office/drawing/2014/main" id="{E4B9326F-203F-E146-BE66-D5FF8D5699C0}"/>
                </a:ext>
              </a:extLst>
            </p:cNvPr>
            <p:cNvSpPr txBox="1">
              <a:spLocks noChangeArrowheads="1"/>
            </p:cNvSpPr>
            <p:nvPr/>
          </p:nvSpPr>
          <p:spPr bwMode="auto">
            <a:xfrm>
              <a:off x="6134409" y="1657783"/>
              <a:ext cx="1871662" cy="336550"/>
            </a:xfrm>
            <a:prstGeom prst="rect">
              <a:avLst/>
            </a:prstGeom>
            <a:noFill/>
            <a:ln w="9525">
              <a:noFill/>
              <a:miter lim="800000"/>
              <a:headEnd/>
              <a:tailEnd/>
            </a:ln>
          </p:spPr>
          <p:txBody>
            <a:bodyPr>
              <a:spAutoFit/>
            </a:bodyPr>
            <a:lstStyle/>
            <a:p>
              <a:r>
                <a:rPr lang="cs-CZ" sz="1600">
                  <a:solidFill>
                    <a:srgbClr val="FF0066"/>
                  </a:solidFill>
                </a:rPr>
                <a:t>ideální úhly</a:t>
              </a:r>
              <a:endParaRPr lang="de-CH" sz="1600">
                <a:solidFill>
                  <a:srgbClr val="FF0066"/>
                </a:solidFill>
              </a:endParaRPr>
            </a:p>
          </p:txBody>
        </p:sp>
      </p:grpSp>
      <p:grpSp>
        <p:nvGrpSpPr>
          <p:cNvPr id="9" name="Group 8">
            <a:extLst>
              <a:ext uri="{FF2B5EF4-FFF2-40B4-BE49-F238E27FC236}">
                <a16:creationId xmlns:a16="http://schemas.microsoft.com/office/drawing/2014/main" id="{BDDCC2B8-E4A9-E541-AAF3-BFC0444C2DE6}"/>
              </a:ext>
            </a:extLst>
          </p:cNvPr>
          <p:cNvGrpSpPr/>
          <p:nvPr/>
        </p:nvGrpSpPr>
        <p:grpSpPr>
          <a:xfrm>
            <a:off x="3933032" y="1628800"/>
            <a:ext cx="1871662" cy="1368400"/>
            <a:chOff x="3933032" y="1628800"/>
            <a:chExt cx="1871662" cy="1368400"/>
          </a:xfrm>
        </p:grpSpPr>
        <p:cxnSp>
          <p:nvCxnSpPr>
            <p:cNvPr id="7" name="Straight Arrow Connector 6">
              <a:extLst>
                <a:ext uri="{FF2B5EF4-FFF2-40B4-BE49-F238E27FC236}">
                  <a16:creationId xmlns:a16="http://schemas.microsoft.com/office/drawing/2014/main" id="{8D000EB9-E50E-DF4B-B95C-097593179CB8}"/>
                </a:ext>
              </a:extLst>
            </p:cNvPr>
            <p:cNvCxnSpPr/>
            <p:nvPr/>
          </p:nvCxnSpPr>
          <p:spPr bwMode="auto">
            <a:xfrm flipH="1">
              <a:off x="4139952" y="1916832"/>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6" name="Text Box 37">
              <a:extLst>
                <a:ext uri="{FF2B5EF4-FFF2-40B4-BE49-F238E27FC236}">
                  <a16:creationId xmlns:a16="http://schemas.microsoft.com/office/drawing/2014/main" id="{ECCF83B9-6744-8044-833D-98D98D81D2FC}"/>
                </a:ext>
              </a:extLst>
            </p:cNvPr>
            <p:cNvSpPr txBox="1">
              <a:spLocks noChangeArrowheads="1"/>
            </p:cNvSpPr>
            <p:nvPr/>
          </p:nvSpPr>
          <p:spPr bwMode="auto">
            <a:xfrm>
              <a:off x="3933032" y="1628800"/>
              <a:ext cx="1871662" cy="336550"/>
            </a:xfrm>
            <a:prstGeom prst="rect">
              <a:avLst/>
            </a:prstGeom>
            <a:noFill/>
            <a:ln w="9525">
              <a:noFill/>
              <a:miter lim="800000"/>
              <a:headEnd/>
              <a:tailEnd/>
            </a:ln>
          </p:spPr>
          <p:txBody>
            <a:bodyPr>
              <a:spAutoFit/>
            </a:bodyPr>
            <a:lstStyle/>
            <a:p>
              <a:r>
                <a:rPr lang="cs-CZ" sz="1600">
                  <a:solidFill>
                    <a:srgbClr val="FF0066"/>
                  </a:solidFill>
                </a:rPr>
                <a:t>ideální vazby</a:t>
              </a:r>
              <a:endParaRPr lang="de-CH" sz="1600">
                <a:solidFill>
                  <a:srgbClr val="FF0066"/>
                </a:solidFill>
              </a:endParaRPr>
            </a:p>
          </p:txBody>
        </p:sp>
      </p:grpSp>
      <p:grpSp>
        <p:nvGrpSpPr>
          <p:cNvPr id="11" name="Group 10">
            <a:extLst>
              <a:ext uri="{FF2B5EF4-FFF2-40B4-BE49-F238E27FC236}">
                <a16:creationId xmlns:a16="http://schemas.microsoft.com/office/drawing/2014/main" id="{717CC0D6-12A7-1543-AA4A-5F7157232DDC}"/>
              </a:ext>
            </a:extLst>
          </p:cNvPr>
          <p:cNvGrpSpPr/>
          <p:nvPr/>
        </p:nvGrpSpPr>
        <p:grpSpPr>
          <a:xfrm>
            <a:off x="5943857" y="3321848"/>
            <a:ext cx="2876293" cy="782455"/>
            <a:chOff x="5943857" y="3321848"/>
            <a:chExt cx="2876293" cy="782455"/>
          </a:xfrm>
        </p:grpSpPr>
        <p:cxnSp>
          <p:nvCxnSpPr>
            <p:cNvPr id="43" name="Straight Arrow Connector 42">
              <a:extLst>
                <a:ext uri="{FF2B5EF4-FFF2-40B4-BE49-F238E27FC236}">
                  <a16:creationId xmlns:a16="http://schemas.microsoft.com/office/drawing/2014/main" id="{29D015A9-752E-B144-99D5-56B8145B7EEB}"/>
                </a:ext>
              </a:extLst>
            </p:cNvPr>
            <p:cNvCxnSpPr>
              <a:cxnSpLocks/>
            </p:cNvCxnSpPr>
            <p:nvPr/>
          </p:nvCxnSpPr>
          <p:spPr bwMode="auto">
            <a:xfrm flipH="1">
              <a:off x="5943857" y="3609979"/>
              <a:ext cx="1220531" cy="49432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7" name="Text Box 37">
              <a:extLst>
                <a:ext uri="{FF2B5EF4-FFF2-40B4-BE49-F238E27FC236}">
                  <a16:creationId xmlns:a16="http://schemas.microsoft.com/office/drawing/2014/main" id="{D88872C4-EFA7-E04C-966A-45A7EFC3D39D}"/>
                </a:ext>
              </a:extLst>
            </p:cNvPr>
            <p:cNvSpPr txBox="1">
              <a:spLocks noChangeArrowheads="1"/>
            </p:cNvSpPr>
            <p:nvPr/>
          </p:nvSpPr>
          <p:spPr bwMode="auto">
            <a:xfrm>
              <a:off x="6902427" y="3321848"/>
              <a:ext cx="1917723" cy="338554"/>
            </a:xfrm>
            <a:prstGeom prst="rect">
              <a:avLst/>
            </a:prstGeom>
            <a:noFill/>
            <a:ln w="9525">
              <a:noFill/>
              <a:miter lim="800000"/>
              <a:headEnd/>
              <a:tailEnd/>
            </a:ln>
          </p:spPr>
          <p:txBody>
            <a:bodyPr wrap="square">
              <a:spAutoFit/>
            </a:bodyPr>
            <a:lstStyle/>
            <a:p>
              <a:r>
                <a:rPr lang="cs-CZ" sz="1600">
                  <a:solidFill>
                    <a:srgbClr val="FF0066"/>
                  </a:solidFill>
                </a:rPr>
                <a:t>ideální torzní úhly</a:t>
              </a:r>
              <a:endParaRPr lang="de-CH" sz="1600">
                <a:solidFill>
                  <a:srgbClr val="FF0066"/>
                </a:solidFill>
              </a:endParaRPr>
            </a:p>
          </p:txBody>
        </p:sp>
      </p:grpSp>
      <p:sp>
        <p:nvSpPr>
          <p:cNvPr id="2" name="TextBox 1">
            <a:extLst>
              <a:ext uri="{FF2B5EF4-FFF2-40B4-BE49-F238E27FC236}">
                <a16:creationId xmlns:a16="http://schemas.microsoft.com/office/drawing/2014/main" id="{CEC29B21-F60C-954E-8065-BCB90962B98F}"/>
              </a:ext>
            </a:extLst>
          </p:cNvPr>
          <p:cNvSpPr txBox="1"/>
          <p:nvPr/>
        </p:nvSpPr>
        <p:spPr>
          <a:xfrm>
            <a:off x="2530957" y="5684279"/>
            <a:ext cx="1268296" cy="338554"/>
          </a:xfrm>
          <a:prstGeom prst="rect">
            <a:avLst/>
          </a:prstGeom>
          <a:noFill/>
        </p:spPr>
        <p:txBody>
          <a:bodyPr wrap="none" rtlCol="0">
            <a:spAutoFit/>
          </a:bodyPr>
          <a:lstStyle/>
          <a:p>
            <a:r>
              <a:rPr lang="fr-FR" sz="1600" err="1">
                <a:latin typeface="Times New Roman" panose="02020603050405020304" pitchFamily="18" charset="0"/>
                <a:cs typeface="Times New Roman" panose="02020603050405020304" pitchFamily="18" charset="0"/>
              </a:rPr>
              <a:t>atoms</a:t>
            </a:r>
            <a:r>
              <a:rPr lang="fr-FR" sz="1600">
                <a:latin typeface="Times New Roman" panose="02020603050405020304" pitchFamily="18" charset="0"/>
                <a:cs typeface="Times New Roman" panose="02020603050405020304" pitchFamily="18" charset="0"/>
              </a:rPr>
              <a:t> 1….N</a:t>
            </a:r>
          </a:p>
        </p:txBody>
      </p:sp>
      <p:sp>
        <p:nvSpPr>
          <p:cNvPr id="4" name="Rectangle 3">
            <a:extLst>
              <a:ext uri="{FF2B5EF4-FFF2-40B4-BE49-F238E27FC236}">
                <a16:creationId xmlns:a16="http://schemas.microsoft.com/office/drawing/2014/main" id="{4FC3BAD0-87B7-744D-AC32-F6F82FBDCE5B}"/>
              </a:ext>
            </a:extLst>
          </p:cNvPr>
          <p:cNvSpPr/>
          <p:nvPr/>
        </p:nvSpPr>
        <p:spPr bwMode="auto">
          <a:xfrm>
            <a:off x="2484438" y="2420938"/>
            <a:ext cx="1798637" cy="348385"/>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8A3A8C9C-04B6-1E4E-B09B-D07BE7A9A360}"/>
              </a:ext>
            </a:extLst>
          </p:cNvPr>
          <p:cNvSpPr/>
          <p:nvPr/>
        </p:nvSpPr>
        <p:spPr bwMode="auto">
          <a:xfrm>
            <a:off x="4574009" y="2409103"/>
            <a:ext cx="2374727" cy="33123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FDBFFBC7-6860-1A43-86C4-7F9F9FB9C0FA}"/>
              </a:ext>
            </a:extLst>
          </p:cNvPr>
          <p:cNvSpPr txBox="1"/>
          <p:nvPr/>
        </p:nvSpPr>
        <p:spPr>
          <a:xfrm>
            <a:off x="7158010" y="2251555"/>
            <a:ext cx="1548803" cy="646331"/>
          </a:xfrm>
          <a:prstGeom prst="rect">
            <a:avLst/>
          </a:prstGeom>
          <a:noFill/>
        </p:spPr>
        <p:txBody>
          <a:bodyPr wrap="square" rtlCol="0">
            <a:spAutoFit/>
          </a:bodyPr>
          <a:lstStyle/>
          <a:p>
            <a:r>
              <a:rPr lang="cs-CZ">
                <a:solidFill>
                  <a:srgbClr val="002060"/>
                </a:solidFill>
              </a:rPr>
              <a:t>harmonická aproximace</a:t>
            </a:r>
            <a:endParaRPr lang="de-CH">
              <a:solidFill>
                <a:srgbClr val="002060"/>
              </a:solidFill>
            </a:endParaRPr>
          </a:p>
        </p:txBody>
      </p:sp>
      <p:sp>
        <p:nvSpPr>
          <p:cNvPr id="33" name="Rectangle 32">
            <a:extLst>
              <a:ext uri="{FF2B5EF4-FFF2-40B4-BE49-F238E27FC236}">
                <a16:creationId xmlns:a16="http://schemas.microsoft.com/office/drawing/2014/main" id="{9859942A-EDB6-314A-B2B1-74CF515B3BA9}"/>
              </a:ext>
            </a:extLst>
          </p:cNvPr>
          <p:cNvSpPr/>
          <p:nvPr/>
        </p:nvSpPr>
        <p:spPr bwMode="auto">
          <a:xfrm>
            <a:off x="6293035" y="4007920"/>
            <a:ext cx="2527115" cy="312284"/>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9CE5A798-3783-5E4E-B11C-92E21B8DD764}"/>
              </a:ext>
            </a:extLst>
          </p:cNvPr>
          <p:cNvSpPr/>
          <p:nvPr/>
        </p:nvSpPr>
        <p:spPr bwMode="auto">
          <a:xfrm>
            <a:off x="278221" y="5233262"/>
            <a:ext cx="2061085" cy="283301"/>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grpSp>
        <p:nvGrpSpPr>
          <p:cNvPr id="3" name="Group 2">
            <a:extLst>
              <a:ext uri="{FF2B5EF4-FFF2-40B4-BE49-F238E27FC236}">
                <a16:creationId xmlns:a16="http://schemas.microsoft.com/office/drawing/2014/main" id="{32FDDE4E-B41E-9642-9AFB-A591C42EE199}"/>
              </a:ext>
            </a:extLst>
          </p:cNvPr>
          <p:cNvGrpSpPr/>
          <p:nvPr/>
        </p:nvGrpSpPr>
        <p:grpSpPr>
          <a:xfrm>
            <a:off x="5436318" y="4653136"/>
            <a:ext cx="1621110" cy="2198518"/>
            <a:chOff x="5436318" y="4653136"/>
            <a:chExt cx="1621110" cy="2198518"/>
          </a:xfrm>
        </p:grpSpPr>
        <p:sp>
          <p:nvSpPr>
            <p:cNvPr id="30" name="Oval 9">
              <a:extLst>
                <a:ext uri="{FF2B5EF4-FFF2-40B4-BE49-F238E27FC236}">
                  <a16:creationId xmlns:a16="http://schemas.microsoft.com/office/drawing/2014/main" id="{F5A0B91A-75EA-0844-8C98-2EC134D4C87B}"/>
                </a:ext>
              </a:extLst>
            </p:cNvPr>
            <p:cNvSpPr>
              <a:spLocks noChangeArrowheads="1"/>
            </p:cNvSpPr>
            <p:nvPr/>
          </p:nvSpPr>
          <p:spPr bwMode="auto">
            <a:xfrm>
              <a:off x="5436318" y="4653136"/>
              <a:ext cx="1439938" cy="1459200"/>
            </a:xfrm>
            <a:prstGeom prst="ellipse">
              <a:avLst/>
            </a:prstGeom>
            <a:noFill/>
            <a:ln w="38100">
              <a:solidFill>
                <a:srgbClr val="7030A0"/>
              </a:solidFill>
              <a:round/>
              <a:headEnd/>
              <a:tailEnd/>
            </a:ln>
          </p:spPr>
          <p:txBody>
            <a:bodyPr wrap="none" anchor="ctr"/>
            <a:lstStyle/>
            <a:p>
              <a:endParaRPr lang="cs-CZ"/>
            </a:p>
          </p:txBody>
        </p:sp>
        <p:sp>
          <p:nvSpPr>
            <p:cNvPr id="32" name="TextBox 31">
              <a:extLst>
                <a:ext uri="{FF2B5EF4-FFF2-40B4-BE49-F238E27FC236}">
                  <a16:creationId xmlns:a16="http://schemas.microsoft.com/office/drawing/2014/main" id="{B2A97204-6C93-ED41-A0E5-2E3BF8507CA4}"/>
                </a:ext>
              </a:extLst>
            </p:cNvPr>
            <p:cNvSpPr txBox="1"/>
            <p:nvPr/>
          </p:nvSpPr>
          <p:spPr>
            <a:xfrm>
              <a:off x="5508625" y="6205323"/>
              <a:ext cx="1548803" cy="646331"/>
            </a:xfrm>
            <a:prstGeom prst="rect">
              <a:avLst/>
            </a:prstGeom>
            <a:noFill/>
          </p:spPr>
          <p:txBody>
            <a:bodyPr wrap="square" rtlCol="0">
              <a:spAutoFit/>
            </a:bodyPr>
            <a:lstStyle/>
            <a:p>
              <a:pPr algn="ctr"/>
              <a:r>
                <a:rPr lang="cs-CZ" dirty="0">
                  <a:solidFill>
                    <a:srgbClr val="7030A0"/>
                  </a:solidFill>
                </a:rPr>
                <a:t>dispersní energie</a:t>
              </a:r>
              <a:endParaRPr lang="de-CH" dirty="0">
                <a:solidFill>
                  <a:srgbClr val="7030A0"/>
                </a:solidFill>
              </a:endParaRPr>
            </a:p>
          </p:txBody>
        </p:sp>
      </p:grpSp>
      <p:grpSp>
        <p:nvGrpSpPr>
          <p:cNvPr id="8" name="Group 7">
            <a:extLst>
              <a:ext uri="{FF2B5EF4-FFF2-40B4-BE49-F238E27FC236}">
                <a16:creationId xmlns:a16="http://schemas.microsoft.com/office/drawing/2014/main" id="{FE49BC7F-7425-E94F-B91D-503AD0086378}"/>
              </a:ext>
            </a:extLst>
          </p:cNvPr>
          <p:cNvGrpSpPr/>
          <p:nvPr/>
        </p:nvGrpSpPr>
        <p:grpSpPr>
          <a:xfrm>
            <a:off x="4220932" y="4659749"/>
            <a:ext cx="1548803" cy="2191904"/>
            <a:chOff x="4220932" y="4659749"/>
            <a:chExt cx="1548803" cy="2191904"/>
          </a:xfrm>
        </p:grpSpPr>
        <p:sp>
          <p:nvSpPr>
            <p:cNvPr id="34" name="Oval 9">
              <a:extLst>
                <a:ext uri="{FF2B5EF4-FFF2-40B4-BE49-F238E27FC236}">
                  <a16:creationId xmlns:a16="http://schemas.microsoft.com/office/drawing/2014/main" id="{2E7163BE-A985-4B41-8673-65007C3F1DF1}"/>
                </a:ext>
              </a:extLst>
            </p:cNvPr>
            <p:cNvSpPr>
              <a:spLocks noChangeArrowheads="1"/>
            </p:cNvSpPr>
            <p:nvPr/>
          </p:nvSpPr>
          <p:spPr bwMode="auto">
            <a:xfrm>
              <a:off x="4554351" y="4659749"/>
              <a:ext cx="1169380" cy="1351250"/>
            </a:xfrm>
            <a:prstGeom prst="ellipse">
              <a:avLst/>
            </a:prstGeom>
            <a:noFill/>
            <a:ln w="38100">
              <a:solidFill>
                <a:srgbClr val="A78002"/>
              </a:solidFill>
              <a:round/>
              <a:headEnd/>
              <a:tailEnd/>
            </a:ln>
          </p:spPr>
          <p:txBody>
            <a:bodyPr wrap="none" anchor="ctr"/>
            <a:lstStyle/>
            <a:p>
              <a:endParaRPr lang="cs-CZ"/>
            </a:p>
          </p:txBody>
        </p:sp>
        <p:sp>
          <p:nvSpPr>
            <p:cNvPr id="36" name="TextBox 35">
              <a:extLst>
                <a:ext uri="{FF2B5EF4-FFF2-40B4-BE49-F238E27FC236}">
                  <a16:creationId xmlns:a16="http://schemas.microsoft.com/office/drawing/2014/main" id="{B8374520-66B7-484E-8B17-77EAC660F8FD}"/>
                </a:ext>
              </a:extLst>
            </p:cNvPr>
            <p:cNvSpPr txBox="1"/>
            <p:nvPr/>
          </p:nvSpPr>
          <p:spPr>
            <a:xfrm>
              <a:off x="4220932" y="6205322"/>
              <a:ext cx="1548803" cy="646331"/>
            </a:xfrm>
            <a:prstGeom prst="rect">
              <a:avLst/>
            </a:prstGeom>
            <a:noFill/>
          </p:spPr>
          <p:txBody>
            <a:bodyPr wrap="square" rtlCol="0">
              <a:spAutoFit/>
            </a:bodyPr>
            <a:lstStyle/>
            <a:p>
              <a:pPr algn="ctr"/>
              <a:r>
                <a:rPr lang="cs-CZ" dirty="0">
                  <a:solidFill>
                    <a:srgbClr val="A78002"/>
                  </a:solidFill>
                </a:rPr>
                <a:t>Pauliho repulse</a:t>
              </a:r>
              <a:endParaRPr lang="de-CH" dirty="0">
                <a:solidFill>
                  <a:srgbClr val="A78002"/>
                </a:solidFill>
              </a:endParaRPr>
            </a:p>
          </p:txBody>
        </p:sp>
      </p:grpSp>
      <p:sp>
        <p:nvSpPr>
          <p:cNvPr id="37" name="Rectangle 36">
            <a:extLst>
              <a:ext uri="{FF2B5EF4-FFF2-40B4-BE49-F238E27FC236}">
                <a16:creationId xmlns:a16="http://schemas.microsoft.com/office/drawing/2014/main" id="{5E7B299A-1B2E-E240-B1F8-1776AB655F83}"/>
              </a:ext>
            </a:extLst>
          </p:cNvPr>
          <p:cNvSpPr/>
          <p:nvPr/>
        </p:nvSpPr>
        <p:spPr bwMode="auto">
          <a:xfrm>
            <a:off x="4609306" y="4532454"/>
            <a:ext cx="1798637" cy="348385"/>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grpSp>
        <p:nvGrpSpPr>
          <p:cNvPr id="13" name="Group 12">
            <a:extLst>
              <a:ext uri="{FF2B5EF4-FFF2-40B4-BE49-F238E27FC236}">
                <a16:creationId xmlns:a16="http://schemas.microsoft.com/office/drawing/2014/main" id="{1F402F01-B8BB-BF43-BE5F-BD4E6F3760F8}"/>
              </a:ext>
            </a:extLst>
          </p:cNvPr>
          <p:cNvGrpSpPr/>
          <p:nvPr/>
        </p:nvGrpSpPr>
        <p:grpSpPr>
          <a:xfrm>
            <a:off x="6811963" y="4853254"/>
            <a:ext cx="1792485" cy="1730791"/>
            <a:chOff x="6811963" y="4853254"/>
            <a:chExt cx="1792485" cy="1730791"/>
          </a:xfrm>
        </p:grpSpPr>
        <p:sp>
          <p:nvSpPr>
            <p:cNvPr id="38" name="Oval 9">
              <a:extLst>
                <a:ext uri="{FF2B5EF4-FFF2-40B4-BE49-F238E27FC236}">
                  <a16:creationId xmlns:a16="http://schemas.microsoft.com/office/drawing/2014/main" id="{ED5BD3D9-1D2E-624F-8212-3563940C2E0B}"/>
                </a:ext>
              </a:extLst>
            </p:cNvPr>
            <p:cNvSpPr>
              <a:spLocks noChangeArrowheads="1"/>
            </p:cNvSpPr>
            <p:nvPr/>
          </p:nvSpPr>
          <p:spPr bwMode="auto">
            <a:xfrm>
              <a:off x="6989870" y="4853254"/>
              <a:ext cx="1169380" cy="1194261"/>
            </a:xfrm>
            <a:prstGeom prst="ellipse">
              <a:avLst/>
            </a:prstGeom>
            <a:noFill/>
            <a:ln w="38100">
              <a:solidFill>
                <a:srgbClr val="00B050"/>
              </a:solidFill>
              <a:round/>
              <a:headEnd/>
              <a:tailEnd/>
            </a:ln>
          </p:spPr>
          <p:txBody>
            <a:bodyPr wrap="none" anchor="ctr"/>
            <a:lstStyle/>
            <a:p>
              <a:endParaRPr lang="cs-CZ"/>
            </a:p>
          </p:txBody>
        </p:sp>
        <p:sp>
          <p:nvSpPr>
            <p:cNvPr id="40" name="TextBox 39">
              <a:extLst>
                <a:ext uri="{FF2B5EF4-FFF2-40B4-BE49-F238E27FC236}">
                  <a16:creationId xmlns:a16="http://schemas.microsoft.com/office/drawing/2014/main" id="{D17A3A24-7309-454E-9F3B-34AD80E459E3}"/>
                </a:ext>
              </a:extLst>
            </p:cNvPr>
            <p:cNvSpPr txBox="1"/>
            <p:nvPr/>
          </p:nvSpPr>
          <p:spPr>
            <a:xfrm>
              <a:off x="6811963" y="6214713"/>
              <a:ext cx="1792485" cy="369332"/>
            </a:xfrm>
            <a:prstGeom prst="rect">
              <a:avLst/>
            </a:prstGeom>
            <a:noFill/>
          </p:spPr>
          <p:txBody>
            <a:bodyPr wrap="square" rtlCol="0">
              <a:spAutoFit/>
            </a:bodyPr>
            <a:lstStyle/>
            <a:p>
              <a:pPr algn="ctr"/>
              <a:r>
                <a:rPr lang="cs-CZ" dirty="0">
                  <a:solidFill>
                    <a:srgbClr val="00B050"/>
                  </a:solidFill>
                </a:rPr>
                <a:t>elektrostatika</a:t>
              </a:r>
              <a:endParaRPr lang="de-CH" dirty="0">
                <a:solidFill>
                  <a:srgbClr val="00B050"/>
                </a:solidFill>
              </a:endParaRPr>
            </a:p>
          </p:txBody>
        </p:sp>
      </p:grpSp>
      <p:sp>
        <p:nvSpPr>
          <p:cNvPr id="41" name="Rectangle 40">
            <a:extLst>
              <a:ext uri="{FF2B5EF4-FFF2-40B4-BE49-F238E27FC236}">
                <a16:creationId xmlns:a16="http://schemas.microsoft.com/office/drawing/2014/main" id="{8E7687F2-8C0F-754F-8F7D-8A7E3D77B72A}"/>
              </a:ext>
            </a:extLst>
          </p:cNvPr>
          <p:cNvSpPr/>
          <p:nvPr/>
        </p:nvSpPr>
        <p:spPr bwMode="auto">
          <a:xfrm>
            <a:off x="6723063" y="4539889"/>
            <a:ext cx="1215713" cy="36838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20796785"/>
      </p:ext>
    </p:extLst>
  </p:cSld>
  <p:clrMapOvr>
    <a:masterClrMapping/>
  </p:clrMapOvr>
  <mc:AlternateContent xmlns:mc="http://schemas.openxmlformats.org/markup-compatibility/2006" xmlns:p14="http://schemas.microsoft.com/office/powerpoint/2010/main">
    <mc:Choice Requires="p14">
      <p:transition spd="slow" p14:dur="2000" advTm="36445"/>
    </mc:Choice>
    <mc:Fallback xmlns="">
      <p:transition spd="slow" advTm="36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equ 3_1"/>
          <p:cNvPicPr>
            <a:picLocks noChangeAspect="1" noChangeArrowheads="1"/>
          </p:cNvPicPr>
          <p:nvPr/>
        </p:nvPicPr>
        <p:blipFill>
          <a:blip r:embed="rId2" cstate="print"/>
          <a:srcRect/>
          <a:stretch>
            <a:fillRect/>
          </a:stretch>
        </p:blipFill>
        <p:spPr bwMode="auto">
          <a:xfrm>
            <a:off x="1116013" y="2769323"/>
            <a:ext cx="7129462" cy="3241675"/>
          </a:xfrm>
          <a:prstGeom prst="rect">
            <a:avLst/>
          </a:prstGeom>
          <a:noFill/>
          <a:ln w="9525">
            <a:noFill/>
            <a:miter lim="800000"/>
            <a:headEnd/>
            <a:tailEnd/>
          </a:ln>
        </p:spPr>
      </p:pic>
      <p:sp>
        <p:nvSpPr>
          <p:cNvPr id="33814" name="Oval 8"/>
          <p:cNvSpPr>
            <a:spLocks noChangeArrowheads="1"/>
          </p:cNvSpPr>
          <p:nvPr/>
        </p:nvSpPr>
        <p:spPr bwMode="auto">
          <a:xfrm>
            <a:off x="3851275" y="2997200"/>
            <a:ext cx="431800" cy="576262"/>
          </a:xfrm>
          <a:prstGeom prst="ellipse">
            <a:avLst/>
          </a:prstGeom>
          <a:noFill/>
          <a:ln w="9525">
            <a:solidFill>
              <a:srgbClr val="FF0066"/>
            </a:solidFill>
            <a:round/>
            <a:headEnd/>
            <a:tailEnd/>
          </a:ln>
        </p:spPr>
        <p:txBody>
          <a:bodyPr wrap="none" anchor="ctr"/>
          <a:lstStyle/>
          <a:p>
            <a:endParaRPr lang="cs-CZ"/>
          </a:p>
        </p:txBody>
      </p:sp>
      <p:sp>
        <p:nvSpPr>
          <p:cNvPr id="33815" name="Oval 9"/>
          <p:cNvSpPr>
            <a:spLocks noChangeArrowheads="1"/>
          </p:cNvSpPr>
          <p:nvPr/>
        </p:nvSpPr>
        <p:spPr bwMode="auto">
          <a:xfrm>
            <a:off x="6227763" y="2997200"/>
            <a:ext cx="431800" cy="576262"/>
          </a:xfrm>
          <a:prstGeom prst="ellipse">
            <a:avLst/>
          </a:prstGeom>
          <a:noFill/>
          <a:ln w="9525">
            <a:solidFill>
              <a:srgbClr val="FF0066"/>
            </a:solidFill>
            <a:round/>
            <a:headEnd/>
            <a:tailEnd/>
          </a:ln>
        </p:spPr>
        <p:txBody>
          <a:bodyPr wrap="none" anchor="ctr"/>
          <a:lstStyle/>
          <a:p>
            <a:endParaRPr lang="cs-CZ"/>
          </a:p>
        </p:txBody>
      </p:sp>
      <p:sp>
        <p:nvSpPr>
          <p:cNvPr id="33797" name="Text Box 34"/>
          <p:cNvSpPr txBox="1">
            <a:spLocks noChangeArrowheads="1"/>
          </p:cNvSpPr>
          <p:nvPr/>
        </p:nvSpPr>
        <p:spPr bwMode="auto">
          <a:xfrm>
            <a:off x="684213" y="476250"/>
            <a:ext cx="3671887" cy="923330"/>
          </a:xfrm>
          <a:prstGeom prst="rect">
            <a:avLst/>
          </a:prstGeom>
          <a:noFill/>
          <a:ln w="9525">
            <a:noFill/>
            <a:miter lim="800000"/>
            <a:headEnd/>
            <a:tailEnd/>
          </a:ln>
        </p:spPr>
        <p:txBody>
          <a:bodyPr wrap="square">
            <a:spAutoFit/>
          </a:bodyPr>
          <a:lstStyle/>
          <a:p>
            <a:r>
              <a:rPr lang="cs-CZ"/>
              <a:t>Výpočet potenciální energie </a:t>
            </a:r>
            <a:r>
              <a:rPr lang="cs-CZ" err="1"/>
              <a:t>E</a:t>
            </a:r>
            <a:r>
              <a:rPr lang="cs-CZ" baseline="-25000" err="1"/>
              <a:t>total</a:t>
            </a:r>
            <a:r>
              <a:rPr lang="cs-CZ"/>
              <a:t> pro danou konformaci molekuly:</a:t>
            </a:r>
          </a:p>
        </p:txBody>
      </p:sp>
      <p:sp>
        <p:nvSpPr>
          <p:cNvPr id="33798" name="Text Box 35"/>
          <p:cNvSpPr txBox="1">
            <a:spLocks noChangeArrowheads="1"/>
          </p:cNvSpPr>
          <p:nvPr/>
        </p:nvSpPr>
        <p:spPr bwMode="auto">
          <a:xfrm>
            <a:off x="394618" y="2946731"/>
            <a:ext cx="1944688" cy="457200"/>
          </a:xfrm>
          <a:prstGeom prst="rect">
            <a:avLst/>
          </a:prstGeom>
          <a:solidFill>
            <a:schemeClr val="bg1"/>
          </a:solidFill>
          <a:ln w="9525">
            <a:noFill/>
            <a:miter lim="800000"/>
            <a:headEnd/>
            <a:tailEnd/>
          </a:ln>
        </p:spPr>
        <p:txBody>
          <a:bodyPr>
            <a:spAutoFit/>
          </a:bodyPr>
          <a:lstStyle/>
          <a:p>
            <a:r>
              <a:rPr lang="cs-CZ" sz="2400" err="1"/>
              <a:t>E</a:t>
            </a:r>
            <a:r>
              <a:rPr lang="cs-CZ" sz="2400" baseline="-25000" err="1"/>
              <a:t>total</a:t>
            </a:r>
            <a:endParaRPr lang="de-CH" sz="2400" baseline="-25000"/>
          </a:p>
        </p:txBody>
      </p:sp>
      <p:sp>
        <p:nvSpPr>
          <p:cNvPr id="33799" name="Text Box 37"/>
          <p:cNvSpPr txBox="1">
            <a:spLocks noChangeArrowheads="1"/>
          </p:cNvSpPr>
          <p:nvPr/>
        </p:nvSpPr>
        <p:spPr bwMode="auto">
          <a:xfrm>
            <a:off x="2484438" y="2420938"/>
            <a:ext cx="1871662" cy="336550"/>
          </a:xfrm>
          <a:prstGeom prst="rect">
            <a:avLst/>
          </a:prstGeom>
          <a:noFill/>
          <a:ln w="9525">
            <a:noFill/>
            <a:miter lim="800000"/>
            <a:headEnd/>
            <a:tailEnd/>
          </a:ln>
        </p:spPr>
        <p:txBody>
          <a:bodyPr>
            <a:spAutoFit/>
          </a:bodyPr>
          <a:lstStyle/>
          <a:p>
            <a:r>
              <a:rPr lang="cs-CZ" sz="1600">
                <a:solidFill>
                  <a:schemeClr val="hlink"/>
                </a:solidFill>
              </a:rPr>
              <a:t>deformace vazeb</a:t>
            </a:r>
            <a:endParaRPr lang="de-CH" sz="1600">
              <a:solidFill>
                <a:schemeClr val="hlink"/>
              </a:solidFill>
            </a:endParaRPr>
          </a:p>
        </p:txBody>
      </p:sp>
      <p:sp>
        <p:nvSpPr>
          <p:cNvPr id="33800" name="Text Box 39"/>
          <p:cNvSpPr txBox="1">
            <a:spLocks noChangeArrowheads="1"/>
          </p:cNvSpPr>
          <p:nvPr/>
        </p:nvSpPr>
        <p:spPr bwMode="auto">
          <a:xfrm>
            <a:off x="4572000" y="2420938"/>
            <a:ext cx="2592388" cy="336550"/>
          </a:xfrm>
          <a:prstGeom prst="rect">
            <a:avLst/>
          </a:prstGeom>
          <a:noFill/>
          <a:ln w="9525">
            <a:noFill/>
            <a:miter lim="800000"/>
            <a:headEnd/>
            <a:tailEnd/>
          </a:ln>
        </p:spPr>
        <p:txBody>
          <a:bodyPr>
            <a:spAutoFit/>
          </a:bodyPr>
          <a:lstStyle/>
          <a:p>
            <a:r>
              <a:rPr lang="cs-CZ" sz="1600">
                <a:solidFill>
                  <a:schemeClr val="hlink"/>
                </a:solidFill>
              </a:rPr>
              <a:t>deformace vazeb. úhlů</a:t>
            </a:r>
            <a:endParaRPr lang="de-CH" sz="1600">
              <a:solidFill>
                <a:schemeClr val="hlink"/>
              </a:solidFill>
            </a:endParaRPr>
          </a:p>
        </p:txBody>
      </p:sp>
      <p:sp>
        <p:nvSpPr>
          <p:cNvPr id="33801" name="Text Box 40"/>
          <p:cNvSpPr txBox="1">
            <a:spLocks noChangeArrowheads="1"/>
          </p:cNvSpPr>
          <p:nvPr/>
        </p:nvSpPr>
        <p:spPr bwMode="auto">
          <a:xfrm>
            <a:off x="6227763" y="4005263"/>
            <a:ext cx="2700337" cy="336550"/>
          </a:xfrm>
          <a:prstGeom prst="rect">
            <a:avLst/>
          </a:prstGeom>
          <a:noFill/>
          <a:ln w="9525">
            <a:noFill/>
            <a:miter lim="800000"/>
            <a:headEnd/>
            <a:tailEnd/>
          </a:ln>
        </p:spPr>
        <p:txBody>
          <a:bodyPr>
            <a:spAutoFit/>
          </a:bodyPr>
          <a:lstStyle/>
          <a:p>
            <a:r>
              <a:rPr lang="cs-CZ" sz="1600">
                <a:solidFill>
                  <a:schemeClr val="hlink"/>
                </a:solidFill>
              </a:rPr>
              <a:t>deformace torzních úhlů</a:t>
            </a:r>
            <a:endParaRPr lang="de-CH" sz="1600">
              <a:solidFill>
                <a:schemeClr val="hlink"/>
              </a:solidFill>
            </a:endParaRPr>
          </a:p>
        </p:txBody>
      </p:sp>
      <p:sp>
        <p:nvSpPr>
          <p:cNvPr id="33802" name="Text Box 41"/>
          <p:cNvSpPr txBox="1">
            <a:spLocks noChangeArrowheads="1"/>
          </p:cNvSpPr>
          <p:nvPr/>
        </p:nvSpPr>
        <p:spPr bwMode="auto">
          <a:xfrm>
            <a:off x="250825" y="5180013"/>
            <a:ext cx="2233613" cy="336550"/>
          </a:xfrm>
          <a:prstGeom prst="rect">
            <a:avLst/>
          </a:prstGeom>
          <a:noFill/>
          <a:ln w="9525">
            <a:noFill/>
            <a:miter lim="800000"/>
            <a:headEnd/>
            <a:tailEnd/>
          </a:ln>
        </p:spPr>
        <p:txBody>
          <a:bodyPr>
            <a:spAutoFit/>
          </a:bodyPr>
          <a:lstStyle/>
          <a:p>
            <a:r>
              <a:rPr lang="cs-CZ" sz="1600">
                <a:solidFill>
                  <a:schemeClr val="hlink"/>
                </a:solidFill>
              </a:rPr>
              <a:t>nevazebné kontakty</a:t>
            </a:r>
            <a:endParaRPr lang="de-CH" sz="1600">
              <a:solidFill>
                <a:schemeClr val="hlink"/>
              </a:solidFill>
            </a:endParaRPr>
          </a:p>
        </p:txBody>
      </p:sp>
      <p:sp>
        <p:nvSpPr>
          <p:cNvPr id="33803" name="Text Box 42"/>
          <p:cNvSpPr txBox="1">
            <a:spLocks noChangeArrowheads="1"/>
          </p:cNvSpPr>
          <p:nvPr/>
        </p:nvSpPr>
        <p:spPr bwMode="auto">
          <a:xfrm>
            <a:off x="4716463" y="4581525"/>
            <a:ext cx="1800225" cy="336550"/>
          </a:xfrm>
          <a:prstGeom prst="rect">
            <a:avLst/>
          </a:prstGeom>
          <a:noFill/>
          <a:ln w="9525">
            <a:noFill/>
            <a:miter lim="800000"/>
            <a:headEnd/>
            <a:tailEnd/>
          </a:ln>
        </p:spPr>
        <p:txBody>
          <a:bodyPr>
            <a:spAutoFit/>
          </a:bodyPr>
          <a:lstStyle/>
          <a:p>
            <a:r>
              <a:rPr lang="cs-CZ" sz="1600" err="1">
                <a:solidFill>
                  <a:schemeClr val="hlink"/>
                </a:solidFill>
              </a:rPr>
              <a:t>Lennard</a:t>
            </a:r>
            <a:r>
              <a:rPr lang="cs-CZ" sz="1600">
                <a:solidFill>
                  <a:schemeClr val="hlink"/>
                </a:solidFill>
              </a:rPr>
              <a:t>-Jones</a:t>
            </a:r>
            <a:endParaRPr lang="de-CH" sz="1600">
              <a:solidFill>
                <a:schemeClr val="hlink"/>
              </a:solidFill>
            </a:endParaRPr>
          </a:p>
        </p:txBody>
      </p:sp>
      <p:sp>
        <p:nvSpPr>
          <p:cNvPr id="33804" name="Text Box 43"/>
          <p:cNvSpPr txBox="1">
            <a:spLocks noChangeArrowheads="1"/>
          </p:cNvSpPr>
          <p:nvPr/>
        </p:nvSpPr>
        <p:spPr bwMode="auto">
          <a:xfrm>
            <a:off x="6804025" y="4581525"/>
            <a:ext cx="1152525" cy="336550"/>
          </a:xfrm>
          <a:prstGeom prst="rect">
            <a:avLst/>
          </a:prstGeom>
          <a:noFill/>
          <a:ln w="9525">
            <a:noFill/>
            <a:miter lim="800000"/>
            <a:headEnd/>
            <a:tailEnd/>
          </a:ln>
        </p:spPr>
        <p:txBody>
          <a:bodyPr>
            <a:spAutoFit/>
          </a:bodyPr>
          <a:lstStyle/>
          <a:p>
            <a:r>
              <a:rPr lang="cs-CZ" sz="1600">
                <a:solidFill>
                  <a:schemeClr val="hlink"/>
                </a:solidFill>
              </a:rPr>
              <a:t>Coulomb</a:t>
            </a:r>
            <a:endParaRPr lang="de-CH" sz="1600">
              <a:solidFill>
                <a:schemeClr val="hlink"/>
              </a:solidFill>
            </a:endParaRPr>
          </a:p>
        </p:txBody>
      </p:sp>
      <p:sp>
        <p:nvSpPr>
          <p:cNvPr id="39" name="Oval 16">
            <a:extLst>
              <a:ext uri="{FF2B5EF4-FFF2-40B4-BE49-F238E27FC236}">
                <a16:creationId xmlns:a16="http://schemas.microsoft.com/office/drawing/2014/main" id="{8F81B2A0-A337-9F41-98EE-9C89271F4344}"/>
              </a:ext>
            </a:extLst>
          </p:cNvPr>
          <p:cNvSpPr>
            <a:spLocks noChangeArrowheads="1"/>
          </p:cNvSpPr>
          <p:nvPr/>
        </p:nvSpPr>
        <p:spPr bwMode="auto">
          <a:xfrm>
            <a:off x="5508625" y="4076700"/>
            <a:ext cx="287338" cy="288925"/>
          </a:xfrm>
          <a:prstGeom prst="ellipse">
            <a:avLst/>
          </a:prstGeom>
          <a:noFill/>
          <a:ln w="9525">
            <a:solidFill>
              <a:srgbClr val="FF0066"/>
            </a:solidFill>
            <a:round/>
            <a:headEnd/>
            <a:tailEnd/>
          </a:ln>
        </p:spPr>
        <p:txBody>
          <a:bodyPr wrap="none" anchor="ctr"/>
          <a:lstStyle/>
          <a:p>
            <a:endParaRPr lang="cs-CZ"/>
          </a:p>
        </p:txBody>
      </p:sp>
      <p:grpSp>
        <p:nvGrpSpPr>
          <p:cNvPr id="10" name="Group 9">
            <a:extLst>
              <a:ext uri="{FF2B5EF4-FFF2-40B4-BE49-F238E27FC236}">
                <a16:creationId xmlns:a16="http://schemas.microsoft.com/office/drawing/2014/main" id="{B668D71A-DDCE-9D4D-99FA-56160981EDAF}"/>
              </a:ext>
            </a:extLst>
          </p:cNvPr>
          <p:cNvGrpSpPr/>
          <p:nvPr/>
        </p:nvGrpSpPr>
        <p:grpSpPr>
          <a:xfrm>
            <a:off x="6134409" y="1657783"/>
            <a:ext cx="1871662" cy="1326862"/>
            <a:chOff x="6134409" y="1657783"/>
            <a:chExt cx="1871662" cy="1326862"/>
          </a:xfrm>
        </p:grpSpPr>
        <p:cxnSp>
          <p:nvCxnSpPr>
            <p:cNvPr id="42" name="Straight Arrow Connector 41">
              <a:extLst>
                <a:ext uri="{FF2B5EF4-FFF2-40B4-BE49-F238E27FC236}">
                  <a16:creationId xmlns:a16="http://schemas.microsoft.com/office/drawing/2014/main" id="{4EF31C73-0018-7242-8D5E-499257AE93F3}"/>
                </a:ext>
              </a:extLst>
            </p:cNvPr>
            <p:cNvCxnSpPr/>
            <p:nvPr/>
          </p:nvCxnSpPr>
          <p:spPr bwMode="auto">
            <a:xfrm flipH="1">
              <a:off x="6516688" y="1904277"/>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5" name="Text Box 37">
              <a:extLst>
                <a:ext uri="{FF2B5EF4-FFF2-40B4-BE49-F238E27FC236}">
                  <a16:creationId xmlns:a16="http://schemas.microsoft.com/office/drawing/2014/main" id="{E4B9326F-203F-E146-BE66-D5FF8D5699C0}"/>
                </a:ext>
              </a:extLst>
            </p:cNvPr>
            <p:cNvSpPr txBox="1">
              <a:spLocks noChangeArrowheads="1"/>
            </p:cNvSpPr>
            <p:nvPr/>
          </p:nvSpPr>
          <p:spPr bwMode="auto">
            <a:xfrm>
              <a:off x="6134409" y="1657783"/>
              <a:ext cx="1871662" cy="336550"/>
            </a:xfrm>
            <a:prstGeom prst="rect">
              <a:avLst/>
            </a:prstGeom>
            <a:noFill/>
            <a:ln w="9525">
              <a:noFill/>
              <a:miter lim="800000"/>
              <a:headEnd/>
              <a:tailEnd/>
            </a:ln>
          </p:spPr>
          <p:txBody>
            <a:bodyPr>
              <a:spAutoFit/>
            </a:bodyPr>
            <a:lstStyle/>
            <a:p>
              <a:r>
                <a:rPr lang="cs-CZ" sz="1600">
                  <a:solidFill>
                    <a:srgbClr val="FF0066"/>
                  </a:solidFill>
                </a:rPr>
                <a:t>ideální úhly</a:t>
              </a:r>
              <a:endParaRPr lang="de-CH" sz="1600">
                <a:solidFill>
                  <a:srgbClr val="FF0066"/>
                </a:solidFill>
              </a:endParaRPr>
            </a:p>
          </p:txBody>
        </p:sp>
      </p:grpSp>
      <p:grpSp>
        <p:nvGrpSpPr>
          <p:cNvPr id="9" name="Group 8">
            <a:extLst>
              <a:ext uri="{FF2B5EF4-FFF2-40B4-BE49-F238E27FC236}">
                <a16:creationId xmlns:a16="http://schemas.microsoft.com/office/drawing/2014/main" id="{BDDCC2B8-E4A9-E541-AAF3-BFC0444C2DE6}"/>
              </a:ext>
            </a:extLst>
          </p:cNvPr>
          <p:cNvGrpSpPr/>
          <p:nvPr/>
        </p:nvGrpSpPr>
        <p:grpSpPr>
          <a:xfrm>
            <a:off x="3933032" y="1628800"/>
            <a:ext cx="1871662" cy="1368400"/>
            <a:chOff x="3933032" y="1628800"/>
            <a:chExt cx="1871662" cy="1368400"/>
          </a:xfrm>
        </p:grpSpPr>
        <p:cxnSp>
          <p:nvCxnSpPr>
            <p:cNvPr id="7" name="Straight Arrow Connector 6">
              <a:extLst>
                <a:ext uri="{FF2B5EF4-FFF2-40B4-BE49-F238E27FC236}">
                  <a16:creationId xmlns:a16="http://schemas.microsoft.com/office/drawing/2014/main" id="{8D000EB9-E50E-DF4B-B95C-097593179CB8}"/>
                </a:ext>
              </a:extLst>
            </p:cNvPr>
            <p:cNvCxnSpPr/>
            <p:nvPr/>
          </p:nvCxnSpPr>
          <p:spPr bwMode="auto">
            <a:xfrm flipH="1">
              <a:off x="4139952" y="1916832"/>
              <a:ext cx="432048" cy="10803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6" name="Text Box 37">
              <a:extLst>
                <a:ext uri="{FF2B5EF4-FFF2-40B4-BE49-F238E27FC236}">
                  <a16:creationId xmlns:a16="http://schemas.microsoft.com/office/drawing/2014/main" id="{ECCF83B9-6744-8044-833D-98D98D81D2FC}"/>
                </a:ext>
              </a:extLst>
            </p:cNvPr>
            <p:cNvSpPr txBox="1">
              <a:spLocks noChangeArrowheads="1"/>
            </p:cNvSpPr>
            <p:nvPr/>
          </p:nvSpPr>
          <p:spPr bwMode="auto">
            <a:xfrm>
              <a:off x="3933032" y="1628800"/>
              <a:ext cx="1871662" cy="336550"/>
            </a:xfrm>
            <a:prstGeom prst="rect">
              <a:avLst/>
            </a:prstGeom>
            <a:noFill/>
            <a:ln w="9525">
              <a:noFill/>
              <a:miter lim="800000"/>
              <a:headEnd/>
              <a:tailEnd/>
            </a:ln>
          </p:spPr>
          <p:txBody>
            <a:bodyPr>
              <a:spAutoFit/>
            </a:bodyPr>
            <a:lstStyle/>
            <a:p>
              <a:r>
                <a:rPr lang="cs-CZ" sz="1600">
                  <a:solidFill>
                    <a:srgbClr val="FF0066"/>
                  </a:solidFill>
                </a:rPr>
                <a:t>ideální vazby</a:t>
              </a:r>
              <a:endParaRPr lang="de-CH" sz="1600">
                <a:solidFill>
                  <a:srgbClr val="FF0066"/>
                </a:solidFill>
              </a:endParaRPr>
            </a:p>
          </p:txBody>
        </p:sp>
      </p:grpSp>
      <p:grpSp>
        <p:nvGrpSpPr>
          <p:cNvPr id="11" name="Group 10">
            <a:extLst>
              <a:ext uri="{FF2B5EF4-FFF2-40B4-BE49-F238E27FC236}">
                <a16:creationId xmlns:a16="http://schemas.microsoft.com/office/drawing/2014/main" id="{717CC0D6-12A7-1543-AA4A-5F7157232DDC}"/>
              </a:ext>
            </a:extLst>
          </p:cNvPr>
          <p:cNvGrpSpPr/>
          <p:nvPr/>
        </p:nvGrpSpPr>
        <p:grpSpPr>
          <a:xfrm>
            <a:off x="5943857" y="3321848"/>
            <a:ext cx="2876293" cy="782455"/>
            <a:chOff x="5943857" y="3321848"/>
            <a:chExt cx="2876293" cy="782455"/>
          </a:xfrm>
        </p:grpSpPr>
        <p:cxnSp>
          <p:nvCxnSpPr>
            <p:cNvPr id="43" name="Straight Arrow Connector 42">
              <a:extLst>
                <a:ext uri="{FF2B5EF4-FFF2-40B4-BE49-F238E27FC236}">
                  <a16:creationId xmlns:a16="http://schemas.microsoft.com/office/drawing/2014/main" id="{29D015A9-752E-B144-99D5-56B8145B7EEB}"/>
                </a:ext>
              </a:extLst>
            </p:cNvPr>
            <p:cNvCxnSpPr>
              <a:cxnSpLocks/>
            </p:cNvCxnSpPr>
            <p:nvPr/>
          </p:nvCxnSpPr>
          <p:spPr bwMode="auto">
            <a:xfrm flipH="1">
              <a:off x="5943857" y="3609979"/>
              <a:ext cx="1220531" cy="49432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7" name="Text Box 37">
              <a:extLst>
                <a:ext uri="{FF2B5EF4-FFF2-40B4-BE49-F238E27FC236}">
                  <a16:creationId xmlns:a16="http://schemas.microsoft.com/office/drawing/2014/main" id="{D88872C4-EFA7-E04C-966A-45A7EFC3D39D}"/>
                </a:ext>
              </a:extLst>
            </p:cNvPr>
            <p:cNvSpPr txBox="1">
              <a:spLocks noChangeArrowheads="1"/>
            </p:cNvSpPr>
            <p:nvPr/>
          </p:nvSpPr>
          <p:spPr bwMode="auto">
            <a:xfrm>
              <a:off x="6902427" y="3321848"/>
              <a:ext cx="1917723" cy="338554"/>
            </a:xfrm>
            <a:prstGeom prst="rect">
              <a:avLst/>
            </a:prstGeom>
            <a:noFill/>
            <a:ln w="9525">
              <a:noFill/>
              <a:miter lim="800000"/>
              <a:headEnd/>
              <a:tailEnd/>
            </a:ln>
          </p:spPr>
          <p:txBody>
            <a:bodyPr wrap="square">
              <a:spAutoFit/>
            </a:bodyPr>
            <a:lstStyle/>
            <a:p>
              <a:r>
                <a:rPr lang="cs-CZ" sz="1600">
                  <a:solidFill>
                    <a:srgbClr val="FF0066"/>
                  </a:solidFill>
                </a:rPr>
                <a:t>ideální torzní úhly</a:t>
              </a:r>
              <a:endParaRPr lang="de-CH" sz="1600">
                <a:solidFill>
                  <a:srgbClr val="FF0066"/>
                </a:solidFill>
              </a:endParaRPr>
            </a:p>
          </p:txBody>
        </p:sp>
      </p:grpSp>
      <p:sp>
        <p:nvSpPr>
          <p:cNvPr id="2" name="TextBox 1">
            <a:extLst>
              <a:ext uri="{FF2B5EF4-FFF2-40B4-BE49-F238E27FC236}">
                <a16:creationId xmlns:a16="http://schemas.microsoft.com/office/drawing/2014/main" id="{CEC29B21-F60C-954E-8065-BCB90962B98F}"/>
              </a:ext>
            </a:extLst>
          </p:cNvPr>
          <p:cNvSpPr txBox="1"/>
          <p:nvPr/>
        </p:nvSpPr>
        <p:spPr>
          <a:xfrm>
            <a:off x="2530957" y="5684279"/>
            <a:ext cx="1268296" cy="338554"/>
          </a:xfrm>
          <a:prstGeom prst="rect">
            <a:avLst/>
          </a:prstGeom>
          <a:noFill/>
        </p:spPr>
        <p:txBody>
          <a:bodyPr wrap="none" rtlCol="0">
            <a:spAutoFit/>
          </a:bodyPr>
          <a:lstStyle/>
          <a:p>
            <a:r>
              <a:rPr lang="fr-FR" sz="1600" err="1">
                <a:latin typeface="Times New Roman" panose="02020603050405020304" pitchFamily="18" charset="0"/>
                <a:cs typeface="Times New Roman" panose="02020603050405020304" pitchFamily="18" charset="0"/>
              </a:rPr>
              <a:t>atoms</a:t>
            </a:r>
            <a:r>
              <a:rPr lang="fr-FR" sz="1600">
                <a:latin typeface="Times New Roman" panose="02020603050405020304" pitchFamily="18" charset="0"/>
                <a:cs typeface="Times New Roman" panose="02020603050405020304" pitchFamily="18" charset="0"/>
              </a:rPr>
              <a:t> 1….N</a:t>
            </a:r>
          </a:p>
        </p:txBody>
      </p:sp>
      <p:sp>
        <p:nvSpPr>
          <p:cNvPr id="4" name="Rectangle 3">
            <a:extLst>
              <a:ext uri="{FF2B5EF4-FFF2-40B4-BE49-F238E27FC236}">
                <a16:creationId xmlns:a16="http://schemas.microsoft.com/office/drawing/2014/main" id="{4FC3BAD0-87B7-744D-AC32-F6F82FBDCE5B}"/>
              </a:ext>
            </a:extLst>
          </p:cNvPr>
          <p:cNvSpPr/>
          <p:nvPr/>
        </p:nvSpPr>
        <p:spPr bwMode="auto">
          <a:xfrm>
            <a:off x="2484438" y="2420938"/>
            <a:ext cx="1798637" cy="348385"/>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8A3A8C9C-04B6-1E4E-B09B-D07BE7A9A360}"/>
              </a:ext>
            </a:extLst>
          </p:cNvPr>
          <p:cNvSpPr/>
          <p:nvPr/>
        </p:nvSpPr>
        <p:spPr bwMode="auto">
          <a:xfrm>
            <a:off x="4574009" y="2409103"/>
            <a:ext cx="2374727" cy="33123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FDBFFBC7-6860-1A43-86C4-7F9F9FB9C0FA}"/>
              </a:ext>
            </a:extLst>
          </p:cNvPr>
          <p:cNvSpPr txBox="1"/>
          <p:nvPr/>
        </p:nvSpPr>
        <p:spPr>
          <a:xfrm>
            <a:off x="7158010" y="2251555"/>
            <a:ext cx="1548803" cy="646331"/>
          </a:xfrm>
          <a:prstGeom prst="rect">
            <a:avLst/>
          </a:prstGeom>
          <a:noFill/>
        </p:spPr>
        <p:txBody>
          <a:bodyPr wrap="square" rtlCol="0">
            <a:spAutoFit/>
          </a:bodyPr>
          <a:lstStyle/>
          <a:p>
            <a:r>
              <a:rPr lang="cs-CZ">
                <a:solidFill>
                  <a:srgbClr val="002060"/>
                </a:solidFill>
              </a:rPr>
              <a:t>harmonická aproximace</a:t>
            </a:r>
            <a:endParaRPr lang="de-CH">
              <a:solidFill>
                <a:srgbClr val="002060"/>
              </a:solidFill>
            </a:endParaRPr>
          </a:p>
        </p:txBody>
      </p:sp>
      <p:sp>
        <p:nvSpPr>
          <p:cNvPr id="33" name="Rectangle 32">
            <a:extLst>
              <a:ext uri="{FF2B5EF4-FFF2-40B4-BE49-F238E27FC236}">
                <a16:creationId xmlns:a16="http://schemas.microsoft.com/office/drawing/2014/main" id="{9859942A-EDB6-314A-B2B1-74CF515B3BA9}"/>
              </a:ext>
            </a:extLst>
          </p:cNvPr>
          <p:cNvSpPr/>
          <p:nvPr/>
        </p:nvSpPr>
        <p:spPr bwMode="auto">
          <a:xfrm>
            <a:off x="6293035" y="4007920"/>
            <a:ext cx="2527115" cy="312284"/>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9CE5A798-3783-5E4E-B11C-92E21B8DD764}"/>
              </a:ext>
            </a:extLst>
          </p:cNvPr>
          <p:cNvSpPr/>
          <p:nvPr/>
        </p:nvSpPr>
        <p:spPr bwMode="auto">
          <a:xfrm>
            <a:off x="278221" y="5233262"/>
            <a:ext cx="2061085" cy="283301"/>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2" name="TextBox 31">
            <a:extLst>
              <a:ext uri="{FF2B5EF4-FFF2-40B4-BE49-F238E27FC236}">
                <a16:creationId xmlns:a16="http://schemas.microsoft.com/office/drawing/2014/main" id="{B2A97204-6C93-ED41-A0E5-2E3BF8507CA4}"/>
              </a:ext>
            </a:extLst>
          </p:cNvPr>
          <p:cNvSpPr txBox="1"/>
          <p:nvPr/>
        </p:nvSpPr>
        <p:spPr>
          <a:xfrm>
            <a:off x="5508625" y="6205323"/>
            <a:ext cx="1548803" cy="646331"/>
          </a:xfrm>
          <a:prstGeom prst="rect">
            <a:avLst/>
          </a:prstGeom>
          <a:noFill/>
        </p:spPr>
        <p:txBody>
          <a:bodyPr wrap="square" rtlCol="0">
            <a:spAutoFit/>
          </a:bodyPr>
          <a:lstStyle/>
          <a:p>
            <a:pPr algn="ctr"/>
            <a:r>
              <a:rPr lang="cs-CZ" err="1">
                <a:solidFill>
                  <a:srgbClr val="7030A0"/>
                </a:solidFill>
              </a:rPr>
              <a:t>dispersion</a:t>
            </a:r>
            <a:r>
              <a:rPr lang="cs-CZ">
                <a:solidFill>
                  <a:srgbClr val="7030A0"/>
                </a:solidFill>
              </a:rPr>
              <a:t> </a:t>
            </a:r>
            <a:r>
              <a:rPr lang="cs-CZ" err="1">
                <a:solidFill>
                  <a:srgbClr val="7030A0"/>
                </a:solidFill>
              </a:rPr>
              <a:t>energy</a:t>
            </a:r>
            <a:endParaRPr lang="de-CH">
              <a:solidFill>
                <a:srgbClr val="7030A0"/>
              </a:solidFill>
            </a:endParaRPr>
          </a:p>
        </p:txBody>
      </p:sp>
      <p:sp>
        <p:nvSpPr>
          <p:cNvPr id="36" name="TextBox 35">
            <a:extLst>
              <a:ext uri="{FF2B5EF4-FFF2-40B4-BE49-F238E27FC236}">
                <a16:creationId xmlns:a16="http://schemas.microsoft.com/office/drawing/2014/main" id="{B8374520-66B7-484E-8B17-77EAC660F8FD}"/>
              </a:ext>
            </a:extLst>
          </p:cNvPr>
          <p:cNvSpPr txBox="1"/>
          <p:nvPr/>
        </p:nvSpPr>
        <p:spPr>
          <a:xfrm>
            <a:off x="4220932" y="6205322"/>
            <a:ext cx="1548803" cy="646331"/>
          </a:xfrm>
          <a:prstGeom prst="rect">
            <a:avLst/>
          </a:prstGeom>
          <a:noFill/>
        </p:spPr>
        <p:txBody>
          <a:bodyPr wrap="square" rtlCol="0">
            <a:spAutoFit/>
          </a:bodyPr>
          <a:lstStyle/>
          <a:p>
            <a:pPr algn="ctr"/>
            <a:r>
              <a:rPr lang="cs-CZ">
                <a:solidFill>
                  <a:srgbClr val="A78002"/>
                </a:solidFill>
              </a:rPr>
              <a:t>Pauli </a:t>
            </a:r>
            <a:r>
              <a:rPr lang="cs-CZ" err="1">
                <a:solidFill>
                  <a:srgbClr val="A78002"/>
                </a:solidFill>
              </a:rPr>
              <a:t>repulsion</a:t>
            </a:r>
            <a:endParaRPr lang="de-CH">
              <a:solidFill>
                <a:srgbClr val="A78002"/>
              </a:solidFill>
            </a:endParaRPr>
          </a:p>
        </p:txBody>
      </p:sp>
      <p:sp>
        <p:nvSpPr>
          <p:cNvPr id="37" name="Rectangle 36">
            <a:extLst>
              <a:ext uri="{FF2B5EF4-FFF2-40B4-BE49-F238E27FC236}">
                <a16:creationId xmlns:a16="http://schemas.microsoft.com/office/drawing/2014/main" id="{5E7B299A-1B2E-E240-B1F8-1776AB655F83}"/>
              </a:ext>
            </a:extLst>
          </p:cNvPr>
          <p:cNvSpPr/>
          <p:nvPr/>
        </p:nvSpPr>
        <p:spPr bwMode="auto">
          <a:xfrm>
            <a:off x="4609306" y="4532454"/>
            <a:ext cx="1798637" cy="348385"/>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40" name="TextBox 39">
            <a:extLst>
              <a:ext uri="{FF2B5EF4-FFF2-40B4-BE49-F238E27FC236}">
                <a16:creationId xmlns:a16="http://schemas.microsoft.com/office/drawing/2014/main" id="{D17A3A24-7309-454E-9F3B-34AD80E459E3}"/>
              </a:ext>
            </a:extLst>
          </p:cNvPr>
          <p:cNvSpPr txBox="1"/>
          <p:nvPr/>
        </p:nvSpPr>
        <p:spPr>
          <a:xfrm>
            <a:off x="6811963" y="6214713"/>
            <a:ext cx="1792485" cy="369332"/>
          </a:xfrm>
          <a:prstGeom prst="rect">
            <a:avLst/>
          </a:prstGeom>
          <a:noFill/>
        </p:spPr>
        <p:txBody>
          <a:bodyPr wrap="square" rtlCol="0">
            <a:spAutoFit/>
          </a:bodyPr>
          <a:lstStyle/>
          <a:p>
            <a:pPr algn="ctr"/>
            <a:r>
              <a:rPr lang="cs-CZ" dirty="0">
                <a:solidFill>
                  <a:srgbClr val="00B050"/>
                </a:solidFill>
              </a:rPr>
              <a:t>elektrostatika</a:t>
            </a:r>
            <a:endParaRPr lang="de-CH" dirty="0">
              <a:solidFill>
                <a:srgbClr val="00B050"/>
              </a:solidFill>
            </a:endParaRPr>
          </a:p>
        </p:txBody>
      </p:sp>
      <p:sp>
        <p:nvSpPr>
          <p:cNvPr id="41" name="Rectangle 40">
            <a:extLst>
              <a:ext uri="{FF2B5EF4-FFF2-40B4-BE49-F238E27FC236}">
                <a16:creationId xmlns:a16="http://schemas.microsoft.com/office/drawing/2014/main" id="{8E7687F2-8C0F-754F-8F7D-8A7E3D77B72A}"/>
              </a:ext>
            </a:extLst>
          </p:cNvPr>
          <p:cNvSpPr/>
          <p:nvPr/>
        </p:nvSpPr>
        <p:spPr bwMode="auto">
          <a:xfrm>
            <a:off x="6723063" y="4539889"/>
            <a:ext cx="1215713" cy="36838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50" name="Oval 7">
            <a:extLst>
              <a:ext uri="{FF2B5EF4-FFF2-40B4-BE49-F238E27FC236}">
                <a16:creationId xmlns:a16="http://schemas.microsoft.com/office/drawing/2014/main" id="{9DFA6AB4-7A7A-1047-AE7A-C47AC6DF8714}"/>
              </a:ext>
            </a:extLst>
          </p:cNvPr>
          <p:cNvSpPr>
            <a:spLocks noChangeArrowheads="1"/>
          </p:cNvSpPr>
          <p:nvPr/>
        </p:nvSpPr>
        <p:spPr bwMode="auto">
          <a:xfrm>
            <a:off x="2987675" y="2852738"/>
            <a:ext cx="358775" cy="431800"/>
          </a:xfrm>
          <a:prstGeom prst="ellipse">
            <a:avLst/>
          </a:prstGeom>
          <a:noFill/>
          <a:ln w="28575">
            <a:solidFill>
              <a:srgbClr val="FF0066"/>
            </a:solidFill>
            <a:round/>
            <a:headEnd/>
            <a:tailEnd/>
          </a:ln>
        </p:spPr>
        <p:txBody>
          <a:bodyPr wrap="none" anchor="ctr"/>
          <a:lstStyle/>
          <a:p>
            <a:endParaRPr lang="cs-CZ"/>
          </a:p>
        </p:txBody>
      </p:sp>
      <p:sp>
        <p:nvSpPr>
          <p:cNvPr id="51" name="Oval 10">
            <a:extLst>
              <a:ext uri="{FF2B5EF4-FFF2-40B4-BE49-F238E27FC236}">
                <a16:creationId xmlns:a16="http://schemas.microsoft.com/office/drawing/2014/main" id="{AC01CE66-9F3C-2240-956A-D7D568FFA83A}"/>
              </a:ext>
            </a:extLst>
          </p:cNvPr>
          <p:cNvSpPr>
            <a:spLocks noChangeArrowheads="1"/>
          </p:cNvSpPr>
          <p:nvPr/>
        </p:nvSpPr>
        <p:spPr bwMode="auto">
          <a:xfrm>
            <a:off x="5219700" y="2852738"/>
            <a:ext cx="358775" cy="431800"/>
          </a:xfrm>
          <a:prstGeom prst="ellipse">
            <a:avLst/>
          </a:prstGeom>
          <a:noFill/>
          <a:ln w="28575">
            <a:solidFill>
              <a:srgbClr val="FF0066"/>
            </a:solidFill>
            <a:round/>
            <a:headEnd/>
            <a:tailEnd/>
          </a:ln>
        </p:spPr>
        <p:txBody>
          <a:bodyPr wrap="none" anchor="ctr"/>
          <a:lstStyle/>
          <a:p>
            <a:endParaRPr lang="cs-CZ"/>
          </a:p>
        </p:txBody>
      </p:sp>
      <p:sp>
        <p:nvSpPr>
          <p:cNvPr id="52" name="Oval 11">
            <a:extLst>
              <a:ext uri="{FF2B5EF4-FFF2-40B4-BE49-F238E27FC236}">
                <a16:creationId xmlns:a16="http://schemas.microsoft.com/office/drawing/2014/main" id="{45EA6554-5B69-E14F-9DFF-99C34AC918E2}"/>
              </a:ext>
            </a:extLst>
          </p:cNvPr>
          <p:cNvSpPr>
            <a:spLocks noChangeArrowheads="1"/>
          </p:cNvSpPr>
          <p:nvPr/>
        </p:nvSpPr>
        <p:spPr bwMode="auto">
          <a:xfrm>
            <a:off x="3492500" y="3789363"/>
            <a:ext cx="358775" cy="431800"/>
          </a:xfrm>
          <a:prstGeom prst="ellipse">
            <a:avLst/>
          </a:prstGeom>
          <a:noFill/>
          <a:ln w="28575">
            <a:solidFill>
              <a:srgbClr val="FF0000"/>
            </a:solidFill>
            <a:round/>
            <a:headEnd/>
            <a:tailEnd/>
          </a:ln>
        </p:spPr>
        <p:txBody>
          <a:bodyPr wrap="none" anchor="ctr"/>
          <a:lstStyle/>
          <a:p>
            <a:endParaRPr lang="cs-CZ"/>
          </a:p>
        </p:txBody>
      </p:sp>
      <p:sp>
        <p:nvSpPr>
          <p:cNvPr id="53" name="Oval 13">
            <a:extLst>
              <a:ext uri="{FF2B5EF4-FFF2-40B4-BE49-F238E27FC236}">
                <a16:creationId xmlns:a16="http://schemas.microsoft.com/office/drawing/2014/main" id="{5105DCC0-1C1F-2F4E-88AD-5C6F3EDB5A86}"/>
              </a:ext>
            </a:extLst>
          </p:cNvPr>
          <p:cNvSpPr>
            <a:spLocks noChangeArrowheads="1"/>
          </p:cNvSpPr>
          <p:nvPr/>
        </p:nvSpPr>
        <p:spPr bwMode="auto">
          <a:xfrm>
            <a:off x="4787900" y="4941888"/>
            <a:ext cx="358775" cy="431800"/>
          </a:xfrm>
          <a:prstGeom prst="ellipse">
            <a:avLst/>
          </a:prstGeom>
          <a:noFill/>
          <a:ln w="38100">
            <a:solidFill>
              <a:srgbClr val="FF0066"/>
            </a:solidFill>
            <a:round/>
            <a:headEnd/>
            <a:tailEnd/>
          </a:ln>
        </p:spPr>
        <p:txBody>
          <a:bodyPr wrap="none" anchor="ctr"/>
          <a:lstStyle/>
          <a:p>
            <a:endParaRPr lang="cs-CZ"/>
          </a:p>
        </p:txBody>
      </p:sp>
      <p:sp>
        <p:nvSpPr>
          <p:cNvPr id="54" name="Oval 14">
            <a:extLst>
              <a:ext uri="{FF2B5EF4-FFF2-40B4-BE49-F238E27FC236}">
                <a16:creationId xmlns:a16="http://schemas.microsoft.com/office/drawing/2014/main" id="{0425C5AC-7FCA-8E41-823A-F4D17B09A644}"/>
              </a:ext>
            </a:extLst>
          </p:cNvPr>
          <p:cNvSpPr>
            <a:spLocks noChangeArrowheads="1"/>
          </p:cNvSpPr>
          <p:nvPr/>
        </p:nvSpPr>
        <p:spPr bwMode="auto">
          <a:xfrm>
            <a:off x="5940425" y="4941888"/>
            <a:ext cx="358775" cy="431800"/>
          </a:xfrm>
          <a:prstGeom prst="ellipse">
            <a:avLst/>
          </a:prstGeom>
          <a:noFill/>
          <a:ln w="38100">
            <a:solidFill>
              <a:srgbClr val="FF0000"/>
            </a:solidFill>
            <a:round/>
            <a:headEnd/>
            <a:tailEnd/>
          </a:ln>
        </p:spPr>
        <p:txBody>
          <a:bodyPr wrap="none" anchor="ctr"/>
          <a:lstStyle/>
          <a:p>
            <a:endParaRPr lang="cs-CZ"/>
          </a:p>
        </p:txBody>
      </p:sp>
      <p:sp>
        <p:nvSpPr>
          <p:cNvPr id="56" name="Oval 12">
            <a:extLst>
              <a:ext uri="{FF2B5EF4-FFF2-40B4-BE49-F238E27FC236}">
                <a16:creationId xmlns:a16="http://schemas.microsoft.com/office/drawing/2014/main" id="{A56E8E8C-CB69-3C40-9822-547B84D92406}"/>
              </a:ext>
            </a:extLst>
          </p:cNvPr>
          <p:cNvSpPr>
            <a:spLocks noChangeArrowheads="1"/>
          </p:cNvSpPr>
          <p:nvPr/>
        </p:nvSpPr>
        <p:spPr bwMode="auto">
          <a:xfrm>
            <a:off x="4140200" y="5157788"/>
            <a:ext cx="358775" cy="431800"/>
          </a:xfrm>
          <a:prstGeom prst="ellipse">
            <a:avLst/>
          </a:prstGeom>
          <a:noFill/>
          <a:ln w="38100">
            <a:solidFill>
              <a:srgbClr val="FF0066"/>
            </a:solidFill>
            <a:round/>
            <a:headEnd/>
            <a:tailEnd/>
          </a:ln>
        </p:spPr>
        <p:txBody>
          <a:bodyPr wrap="none" anchor="ctr"/>
          <a:lstStyle/>
          <a:p>
            <a:endParaRPr lang="cs-CZ"/>
          </a:p>
        </p:txBody>
      </p:sp>
      <p:grpSp>
        <p:nvGrpSpPr>
          <p:cNvPr id="58" name="Group 57">
            <a:extLst>
              <a:ext uri="{FF2B5EF4-FFF2-40B4-BE49-F238E27FC236}">
                <a16:creationId xmlns:a16="http://schemas.microsoft.com/office/drawing/2014/main" id="{0BFBE909-F709-C249-A793-DC94FEBCCDB1}"/>
              </a:ext>
            </a:extLst>
          </p:cNvPr>
          <p:cNvGrpSpPr/>
          <p:nvPr/>
        </p:nvGrpSpPr>
        <p:grpSpPr>
          <a:xfrm>
            <a:off x="4264023" y="120880"/>
            <a:ext cx="4038006" cy="1477328"/>
            <a:chOff x="4283968" y="101002"/>
            <a:chExt cx="4038006" cy="1477328"/>
          </a:xfrm>
        </p:grpSpPr>
        <p:sp>
          <p:nvSpPr>
            <p:cNvPr id="59" name="Oval 12">
              <a:extLst>
                <a:ext uri="{FF2B5EF4-FFF2-40B4-BE49-F238E27FC236}">
                  <a16:creationId xmlns:a16="http://schemas.microsoft.com/office/drawing/2014/main" id="{C41B47CB-FD3C-EC45-B7B6-9C70FF52CDCF}"/>
                </a:ext>
              </a:extLst>
            </p:cNvPr>
            <p:cNvSpPr>
              <a:spLocks noChangeArrowheads="1"/>
            </p:cNvSpPr>
            <p:nvPr/>
          </p:nvSpPr>
          <p:spPr bwMode="auto">
            <a:xfrm>
              <a:off x="4283968" y="548680"/>
              <a:ext cx="358775" cy="431800"/>
            </a:xfrm>
            <a:prstGeom prst="ellipse">
              <a:avLst/>
            </a:prstGeom>
            <a:noFill/>
            <a:ln w="38100">
              <a:solidFill>
                <a:srgbClr val="FF0066"/>
              </a:solidFill>
              <a:round/>
              <a:headEnd/>
              <a:tailEnd/>
            </a:ln>
          </p:spPr>
          <p:txBody>
            <a:bodyPr wrap="none" anchor="ctr"/>
            <a:lstStyle/>
            <a:p>
              <a:endParaRPr lang="cs-CZ"/>
            </a:p>
          </p:txBody>
        </p:sp>
        <p:sp>
          <p:nvSpPr>
            <p:cNvPr id="60" name="TextBox 59">
              <a:extLst>
                <a:ext uri="{FF2B5EF4-FFF2-40B4-BE49-F238E27FC236}">
                  <a16:creationId xmlns:a16="http://schemas.microsoft.com/office/drawing/2014/main" id="{5C659BDA-B90F-A949-9675-435C1366B4B4}"/>
                </a:ext>
              </a:extLst>
            </p:cNvPr>
            <p:cNvSpPr txBox="1"/>
            <p:nvPr/>
          </p:nvSpPr>
          <p:spPr>
            <a:xfrm>
              <a:off x="4829348" y="101002"/>
              <a:ext cx="3492626" cy="1477328"/>
            </a:xfrm>
            <a:prstGeom prst="rect">
              <a:avLst/>
            </a:prstGeom>
            <a:noFill/>
          </p:spPr>
          <p:txBody>
            <a:bodyPr wrap="square" rtlCol="0">
              <a:spAutoFit/>
            </a:bodyPr>
            <a:lstStyle/>
            <a:p>
              <a:r>
                <a:rPr lang="fr-FR" dirty="0" err="1">
                  <a:solidFill>
                    <a:srgbClr val="FF0000"/>
                  </a:solidFill>
                </a:rPr>
                <a:t>Tučně</a:t>
              </a:r>
              <a:r>
                <a:rPr lang="fr-FR" dirty="0">
                  <a:solidFill>
                    <a:srgbClr val="FF0000"/>
                  </a:solidFill>
                </a:rPr>
                <a:t> </a:t>
              </a:r>
              <a:r>
                <a:rPr lang="fr-FR" dirty="0" err="1">
                  <a:solidFill>
                    <a:srgbClr val="FF0000"/>
                  </a:solidFill>
                </a:rPr>
                <a:t>zakroužkovány</a:t>
              </a:r>
              <a:r>
                <a:rPr lang="fr-FR" dirty="0">
                  <a:solidFill>
                    <a:srgbClr val="FF0000"/>
                  </a:solidFill>
                </a:rPr>
                <a:t> </a:t>
              </a:r>
              <a:r>
                <a:rPr lang="fr-FR" dirty="0" err="1">
                  <a:solidFill>
                    <a:srgbClr val="FF0000"/>
                  </a:solidFill>
                </a:rPr>
                <a:t>jsou</a:t>
              </a:r>
              <a:r>
                <a:rPr lang="fr-FR" dirty="0">
                  <a:solidFill>
                    <a:srgbClr val="FF0000"/>
                  </a:solidFill>
                </a:rPr>
                <a:t> </a:t>
              </a:r>
              <a:r>
                <a:rPr lang="fr-FR" dirty="0" err="1">
                  <a:solidFill>
                    <a:srgbClr val="FF0000"/>
                  </a:solidFill>
                </a:rPr>
                <a:t>konstanty</a:t>
              </a:r>
              <a:r>
                <a:rPr lang="fr-FR" dirty="0">
                  <a:solidFill>
                    <a:srgbClr val="FF0000"/>
                  </a:solidFill>
                </a:rPr>
                <a:t>, </a:t>
              </a:r>
              <a:r>
                <a:rPr lang="fr-FR" dirty="0" err="1">
                  <a:solidFill>
                    <a:srgbClr val="FF0000"/>
                  </a:solidFill>
                </a:rPr>
                <a:t>které</a:t>
              </a:r>
              <a:r>
                <a:rPr lang="fr-FR" dirty="0">
                  <a:solidFill>
                    <a:srgbClr val="FF0000"/>
                  </a:solidFill>
                </a:rPr>
                <a:t> </a:t>
              </a:r>
              <a:r>
                <a:rPr lang="fr-FR" dirty="0" err="1">
                  <a:solidFill>
                    <a:srgbClr val="FF0000"/>
                  </a:solidFill>
                </a:rPr>
                <a:t>lze</a:t>
              </a:r>
              <a:r>
                <a:rPr lang="fr-FR" dirty="0">
                  <a:solidFill>
                    <a:srgbClr val="FF0000"/>
                  </a:solidFill>
                </a:rPr>
                <a:t> </a:t>
              </a:r>
              <a:r>
                <a:rPr lang="fr-FR" dirty="0" err="1">
                  <a:solidFill>
                    <a:srgbClr val="FF0000"/>
                  </a:solidFill>
                </a:rPr>
                <a:t>odvodit</a:t>
              </a:r>
              <a:r>
                <a:rPr lang="fr-FR" dirty="0">
                  <a:solidFill>
                    <a:srgbClr val="FF0000"/>
                  </a:solidFill>
                </a:rPr>
                <a:t> </a:t>
              </a:r>
              <a:r>
                <a:rPr lang="fr-FR" dirty="0" err="1">
                  <a:solidFill>
                    <a:srgbClr val="FF0000"/>
                  </a:solidFill>
                </a:rPr>
                <a:t>ze</a:t>
              </a:r>
              <a:r>
                <a:rPr lang="fr-FR" dirty="0">
                  <a:solidFill>
                    <a:srgbClr val="FF0000"/>
                  </a:solidFill>
                </a:rPr>
                <a:t> </a:t>
              </a:r>
              <a:r>
                <a:rPr lang="fr-FR" dirty="0" err="1">
                  <a:solidFill>
                    <a:srgbClr val="FF0000"/>
                  </a:solidFill>
                </a:rPr>
                <a:t>spektroskopických</a:t>
              </a:r>
              <a:r>
                <a:rPr lang="fr-FR" dirty="0">
                  <a:solidFill>
                    <a:srgbClr val="FF0000"/>
                  </a:solidFill>
                </a:rPr>
                <a:t> </a:t>
              </a:r>
              <a:r>
                <a:rPr lang="fr-FR" dirty="0" err="1">
                  <a:solidFill>
                    <a:srgbClr val="FF0000"/>
                  </a:solidFill>
                </a:rPr>
                <a:t>měření</a:t>
              </a:r>
              <a:r>
                <a:rPr lang="fr-FR" dirty="0">
                  <a:solidFill>
                    <a:srgbClr val="FF0000"/>
                  </a:solidFill>
                </a:rPr>
                <a:t> </a:t>
              </a:r>
              <a:r>
                <a:rPr lang="fr-FR" dirty="0" err="1">
                  <a:solidFill>
                    <a:srgbClr val="FF0000"/>
                  </a:solidFill>
                </a:rPr>
                <a:t>nebo</a:t>
              </a:r>
              <a:r>
                <a:rPr lang="fr-FR" dirty="0">
                  <a:solidFill>
                    <a:srgbClr val="FF0000"/>
                  </a:solidFill>
                </a:rPr>
                <a:t> </a:t>
              </a:r>
              <a:r>
                <a:rPr lang="fr-FR" dirty="0" err="1">
                  <a:solidFill>
                    <a:srgbClr val="FF0000"/>
                  </a:solidFill>
                </a:rPr>
                <a:t>zjistit</a:t>
              </a:r>
              <a:r>
                <a:rPr lang="fr-FR" dirty="0">
                  <a:solidFill>
                    <a:srgbClr val="FF0000"/>
                  </a:solidFill>
                </a:rPr>
                <a:t> </a:t>
              </a:r>
              <a:r>
                <a:rPr lang="fr-FR" dirty="0" err="1">
                  <a:solidFill>
                    <a:srgbClr val="FF0000"/>
                  </a:solidFill>
                </a:rPr>
                <a:t>pomocí</a:t>
              </a:r>
              <a:r>
                <a:rPr lang="fr-FR" dirty="0">
                  <a:solidFill>
                    <a:srgbClr val="FF0000"/>
                  </a:solidFill>
                </a:rPr>
                <a:t> </a:t>
              </a:r>
              <a:r>
                <a:rPr lang="fr-FR" dirty="0" err="1">
                  <a:solidFill>
                    <a:srgbClr val="FF0000"/>
                  </a:solidFill>
                </a:rPr>
                <a:t>kvantově</a:t>
              </a:r>
              <a:r>
                <a:rPr lang="fr-FR" dirty="0">
                  <a:solidFill>
                    <a:srgbClr val="FF0000"/>
                  </a:solidFill>
                </a:rPr>
                <a:t> </a:t>
              </a:r>
              <a:r>
                <a:rPr lang="fr-FR" dirty="0" err="1">
                  <a:solidFill>
                    <a:srgbClr val="FF0000"/>
                  </a:solidFill>
                </a:rPr>
                <a:t>chemických</a:t>
              </a:r>
              <a:r>
                <a:rPr lang="fr-FR" dirty="0">
                  <a:solidFill>
                    <a:srgbClr val="FF0000"/>
                  </a:solidFill>
                </a:rPr>
                <a:t> </a:t>
              </a:r>
              <a:r>
                <a:rPr lang="fr-FR" dirty="0" err="1">
                  <a:solidFill>
                    <a:srgbClr val="FF0000"/>
                  </a:solidFill>
                </a:rPr>
                <a:t>výpočtů</a:t>
              </a:r>
              <a:r>
                <a:rPr lang="fr-FR" dirty="0">
                  <a:solidFill>
                    <a:srgbClr val="FF0000"/>
                  </a:solidFill>
                </a:rPr>
                <a:t>.</a:t>
              </a:r>
              <a:endParaRPr lang="fr-FR" dirty="0">
                <a:solidFill>
                  <a:srgbClr val="FF0066"/>
                </a:solidFill>
              </a:endParaRPr>
            </a:p>
          </p:txBody>
        </p:sp>
      </p:grpSp>
    </p:spTree>
    <p:extLst>
      <p:ext uri="{BB962C8B-B14F-4D97-AF65-F5344CB8AC3E}">
        <p14:creationId xmlns:p14="http://schemas.microsoft.com/office/powerpoint/2010/main" val="3095805853"/>
      </p:ext>
    </p:extLst>
  </p:cSld>
  <p:clrMapOvr>
    <a:masterClrMapping/>
  </p:clrMapOvr>
  <mc:AlternateContent xmlns:mc="http://schemas.openxmlformats.org/markup-compatibility/2006" xmlns:p14="http://schemas.microsoft.com/office/powerpoint/2010/main">
    <mc:Choice Requires="p14">
      <p:transition spd="slow" p14:dur="2000" advTm="77922"/>
    </mc:Choice>
    <mc:Fallback xmlns="">
      <p:transition spd="slow" advTm="779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78053" y="52251"/>
            <a:ext cx="8964488" cy="6894195"/>
          </a:xfrm>
          <a:prstGeom prst="rect">
            <a:avLst/>
          </a:prstGeom>
          <a:noFill/>
          <a:ln w="9525">
            <a:noFill/>
            <a:miter lim="800000"/>
            <a:headEnd/>
            <a:tailEnd/>
          </a:ln>
        </p:spPr>
        <p:txBody>
          <a:bodyPr wrap="square">
            <a:spAutoFit/>
          </a:bodyPr>
          <a:lstStyle/>
          <a:p>
            <a:pPr algn="justLow"/>
            <a:r>
              <a:rPr lang="cs-CZ" sz="2200">
                <a:solidFill>
                  <a:srgbClr val="000000"/>
                </a:solidFill>
                <a:latin typeface="Times New Roman" pitchFamily="18" charset="0"/>
                <a:cs typeface="Times New Roman" pitchFamily="18" charset="0"/>
              </a:rPr>
              <a:t>Simulace molekulární dynamiky (MD)</a:t>
            </a:r>
          </a:p>
          <a:p>
            <a:pPr algn="justLow"/>
            <a:r>
              <a:rPr lang="cs-CZ" sz="2200">
                <a:solidFill>
                  <a:srgbClr val="000000"/>
                </a:solidFill>
                <a:latin typeface="Times New Roman" pitchFamily="18" charset="0"/>
                <a:cs typeface="Times New Roman" pitchFamily="18" charset="0"/>
              </a:rPr>
              <a:t>Popisují pohyb molekul a atomů v molekule pomocí zákonů klasické mechaniky, tak, aby byly splněny základní podmínky:</a:t>
            </a:r>
          </a:p>
          <a:p>
            <a:pPr marL="457200" indent="-457200" algn="justLow">
              <a:buAutoNum type="arabicPeriod"/>
            </a:pPr>
            <a:r>
              <a:rPr lang="cs-CZ" sz="2200">
                <a:solidFill>
                  <a:srgbClr val="000000"/>
                </a:solidFill>
                <a:latin typeface="Times New Roman" pitchFamily="18" charset="0"/>
                <a:cs typeface="Times New Roman" pitchFamily="18" charset="0"/>
              </a:rPr>
              <a:t>Kinetická energie všech atomů odpovídá teplotě, kterou simulujeme</a:t>
            </a:r>
          </a:p>
          <a:p>
            <a:pPr marL="457200" indent="-457200" algn="justLow">
              <a:buAutoNum type="arabicPeriod"/>
            </a:pPr>
            <a:r>
              <a:rPr lang="cs-CZ" sz="2200">
                <a:solidFill>
                  <a:srgbClr val="000000"/>
                </a:solidFill>
                <a:latin typeface="Times New Roman" pitchFamily="18" charset="0"/>
                <a:cs typeface="Times New Roman" pitchFamily="18" charset="0"/>
              </a:rPr>
              <a:t>Velikosti kartézských složek rychlosti mají Gaussovo rozdělení</a:t>
            </a:r>
          </a:p>
          <a:p>
            <a:pPr algn="justLow"/>
            <a:endParaRPr lang="cs-CZ" sz="800">
              <a:solidFill>
                <a:srgbClr val="000000"/>
              </a:solidFill>
              <a:latin typeface="Times New Roman" pitchFamily="18" charset="0"/>
              <a:cs typeface="Times New Roman" pitchFamily="18" charset="0"/>
            </a:endParaRPr>
          </a:p>
          <a:p>
            <a:pPr algn="justLow"/>
            <a:r>
              <a:rPr lang="cs-CZ" sz="2200">
                <a:solidFill>
                  <a:srgbClr val="000000"/>
                </a:solidFill>
                <a:latin typeface="Times New Roman" pitchFamily="18" charset="0"/>
                <a:cs typeface="Times New Roman" pitchFamily="18" charset="0"/>
              </a:rPr>
              <a:t>K nastartování simulace makromolekuly (např. proteinu) potřebujeme smysluplný model, který by měl mít určitou stabilitu (jinak se molekula při simulaci “rozpadne“). Ten získáme např. z krystalové struktury.</a:t>
            </a:r>
          </a:p>
          <a:p>
            <a:pPr algn="justLow"/>
            <a:endParaRPr lang="cs-CZ" sz="800">
              <a:solidFill>
                <a:srgbClr val="000000"/>
              </a:solidFill>
              <a:latin typeface="Times New Roman" pitchFamily="18" charset="0"/>
              <a:cs typeface="Times New Roman" pitchFamily="18" charset="0"/>
            </a:endParaRPr>
          </a:p>
          <a:p>
            <a:pPr algn="justLow"/>
            <a:r>
              <a:rPr lang="cs-CZ" sz="2200">
                <a:solidFill>
                  <a:srgbClr val="000000"/>
                </a:solidFill>
                <a:latin typeface="Times New Roman" pitchFamily="18" charset="0"/>
                <a:cs typeface="Times New Roman" pitchFamily="18" charset="0"/>
              </a:rPr>
              <a:t>Atomům v molekule přiřadíme náhodné rychlostní vektory tak, aby celková okamžitá kinetická energie odpovídala teplotě (</a:t>
            </a:r>
            <a:r>
              <a:rPr lang="cs-CZ" sz="2200" err="1">
                <a:solidFill>
                  <a:srgbClr val="000000"/>
                </a:solidFill>
                <a:latin typeface="Times New Roman" pitchFamily="18" charset="0"/>
                <a:cs typeface="Times New Roman" pitchFamily="18" charset="0"/>
              </a:rPr>
              <a:t>např</a:t>
            </a:r>
            <a:r>
              <a:rPr lang="cs-CZ" sz="2200">
                <a:solidFill>
                  <a:srgbClr val="000000"/>
                </a:solidFill>
                <a:latin typeface="Times New Roman" pitchFamily="18" charset="0"/>
                <a:cs typeface="Times New Roman" pitchFamily="18" charset="0"/>
              </a:rPr>
              <a:t> 300 K). Algoritmus generující náhodné rychlostní vektory je součástí každého programu simulací MD.</a:t>
            </a:r>
          </a:p>
          <a:p>
            <a:pPr algn="justLow"/>
            <a:endParaRPr lang="cs-CZ" sz="800">
              <a:solidFill>
                <a:srgbClr val="000000"/>
              </a:solidFill>
              <a:latin typeface="Times New Roman" pitchFamily="18" charset="0"/>
              <a:cs typeface="Times New Roman" pitchFamily="18" charset="0"/>
            </a:endParaRPr>
          </a:p>
          <a:p>
            <a:pPr algn="justLow"/>
            <a:r>
              <a:rPr lang="cs-CZ" sz="2200">
                <a:solidFill>
                  <a:srgbClr val="000000"/>
                </a:solidFill>
                <a:latin typeface="Times New Roman" pitchFamily="18" charset="0"/>
                <a:cs typeface="Times New Roman" pitchFamily="18" charset="0"/>
              </a:rPr>
              <a:t>Vycházejí z rozložení pohybu na infinitezimální časové úseky </a:t>
            </a:r>
            <a:r>
              <a:rPr lang="cs-CZ" sz="2200" err="1">
                <a:solidFill>
                  <a:srgbClr val="000000"/>
                </a:solidFill>
                <a:latin typeface="Times New Roman" pitchFamily="18" charset="0"/>
                <a:cs typeface="Times New Roman" pitchFamily="18" charset="0"/>
              </a:rPr>
              <a:t>dt</a:t>
            </a:r>
            <a:r>
              <a:rPr lang="cs-CZ" sz="2200">
                <a:solidFill>
                  <a:srgbClr val="000000"/>
                </a:solidFill>
                <a:latin typeface="Times New Roman" pitchFamily="18" charset="0"/>
                <a:cs typeface="Times New Roman" pitchFamily="18" charset="0"/>
              </a:rPr>
              <a:t>. Síla působící na jednotlivé atomy je vypočtena jako suma párových interakcí mezi atomy. Zrychlení každého atomu i je pak definováno Newtonovými pohybovými rovnicemi, </a:t>
            </a:r>
            <a:r>
              <a:rPr lang="cs-CZ" sz="2200" err="1">
                <a:solidFill>
                  <a:srgbClr val="000000"/>
                </a:solidFill>
                <a:latin typeface="Times New Roman" pitchFamily="18" charset="0"/>
                <a:cs typeface="Times New Roman" pitchFamily="18" charset="0"/>
              </a:rPr>
              <a:t>a</a:t>
            </a:r>
            <a:r>
              <a:rPr lang="cs-CZ" sz="2200" baseline="-30000" err="1">
                <a:solidFill>
                  <a:srgbClr val="000000"/>
                </a:solidFill>
                <a:latin typeface="Times New Roman" pitchFamily="18" charset="0"/>
                <a:cs typeface="Times New Roman" pitchFamily="18" charset="0"/>
              </a:rPr>
              <a:t>i</a:t>
            </a:r>
            <a:r>
              <a:rPr lang="cs-CZ" sz="2200">
                <a:solidFill>
                  <a:srgbClr val="000000"/>
                </a:solidFill>
                <a:latin typeface="Times New Roman" pitchFamily="18" charset="0"/>
                <a:cs typeface="Times New Roman" pitchFamily="18" charset="0"/>
              </a:rPr>
              <a:t>=</a:t>
            </a:r>
            <a:r>
              <a:rPr lang="cs-CZ" sz="2200" err="1">
                <a:solidFill>
                  <a:srgbClr val="000000"/>
                </a:solidFill>
                <a:latin typeface="Times New Roman" pitchFamily="18" charset="0"/>
                <a:cs typeface="Times New Roman" pitchFamily="18" charset="0"/>
              </a:rPr>
              <a:t>F</a:t>
            </a:r>
            <a:r>
              <a:rPr lang="cs-CZ" sz="2200" baseline="-30000" err="1">
                <a:solidFill>
                  <a:srgbClr val="000000"/>
                </a:solidFill>
                <a:latin typeface="Times New Roman" pitchFamily="18" charset="0"/>
                <a:cs typeface="Times New Roman" pitchFamily="18" charset="0"/>
              </a:rPr>
              <a:t>i</a:t>
            </a:r>
            <a:r>
              <a:rPr lang="cs-CZ" sz="2200">
                <a:solidFill>
                  <a:srgbClr val="000000"/>
                </a:solidFill>
                <a:latin typeface="Times New Roman" pitchFamily="18" charset="0"/>
                <a:cs typeface="Times New Roman" pitchFamily="18" charset="0"/>
              </a:rPr>
              <a:t>/m</a:t>
            </a:r>
            <a:r>
              <a:rPr lang="cs-CZ" sz="2200" baseline="-30000">
                <a:solidFill>
                  <a:srgbClr val="000000"/>
                </a:solidFill>
                <a:latin typeface="Times New Roman" pitchFamily="18" charset="0"/>
                <a:cs typeface="Times New Roman" pitchFamily="18" charset="0"/>
              </a:rPr>
              <a:t>i</a:t>
            </a:r>
            <a:r>
              <a:rPr lang="cs-CZ" sz="2200">
                <a:solidFill>
                  <a:srgbClr val="000000"/>
                </a:solidFill>
                <a:latin typeface="Times New Roman" pitchFamily="18" charset="0"/>
                <a:cs typeface="Times New Roman" pitchFamily="18" charset="0"/>
              </a:rPr>
              <a:t>, </a:t>
            </a:r>
            <a:r>
              <a:rPr lang="cs-CZ" sz="2200" err="1">
                <a:solidFill>
                  <a:srgbClr val="000000"/>
                </a:solidFill>
                <a:latin typeface="Times New Roman" pitchFamily="18" charset="0"/>
                <a:cs typeface="Times New Roman" pitchFamily="18" charset="0"/>
              </a:rPr>
              <a:t>a</a:t>
            </a:r>
            <a:r>
              <a:rPr lang="cs-CZ" sz="2200" baseline="-25000" err="1">
                <a:solidFill>
                  <a:srgbClr val="000000"/>
                </a:solidFill>
                <a:latin typeface="Times New Roman" pitchFamily="18" charset="0"/>
                <a:cs typeface="Times New Roman" pitchFamily="18" charset="0"/>
              </a:rPr>
              <a:t>i</a:t>
            </a:r>
            <a:r>
              <a:rPr lang="cs-CZ" sz="2200">
                <a:solidFill>
                  <a:srgbClr val="000000"/>
                </a:solidFill>
                <a:latin typeface="Times New Roman" pitchFamily="18" charset="0"/>
                <a:cs typeface="Times New Roman" pitchFamily="18" charset="0"/>
              </a:rPr>
              <a:t> je předpokládáno konstantní během intervalu </a:t>
            </a:r>
            <a:r>
              <a:rPr lang="cs-CZ" sz="2200" err="1">
                <a:solidFill>
                  <a:srgbClr val="000000"/>
                </a:solidFill>
                <a:latin typeface="Times New Roman" pitchFamily="18" charset="0"/>
                <a:cs typeface="Times New Roman" pitchFamily="18" charset="0"/>
              </a:rPr>
              <a:t>dt</a:t>
            </a:r>
            <a:r>
              <a:rPr lang="cs-CZ" sz="2200">
                <a:solidFill>
                  <a:srgbClr val="000000"/>
                </a:solidFill>
                <a:latin typeface="Times New Roman" pitchFamily="18" charset="0"/>
                <a:cs typeface="Times New Roman" pitchFamily="18" charset="0"/>
              </a:rPr>
              <a:t>. Nejznámější algoritmus pro výpočet atomových souřadnic na konci každého krůčku je </a:t>
            </a:r>
            <a:r>
              <a:rPr lang="cs-CZ" sz="2200" err="1">
                <a:solidFill>
                  <a:srgbClr val="FF0000"/>
                </a:solidFill>
                <a:latin typeface="Times New Roman" pitchFamily="18" charset="0"/>
                <a:cs typeface="Times New Roman" pitchFamily="18" charset="0"/>
              </a:rPr>
              <a:t>Verletův</a:t>
            </a:r>
            <a:r>
              <a:rPr lang="cs-CZ" sz="2200">
                <a:solidFill>
                  <a:srgbClr val="FF0000"/>
                </a:solidFill>
                <a:latin typeface="Times New Roman" pitchFamily="18" charset="0"/>
                <a:cs typeface="Times New Roman" pitchFamily="18" charset="0"/>
              </a:rPr>
              <a:t> algoritmus</a:t>
            </a:r>
            <a:r>
              <a:rPr lang="cs-CZ" sz="2200">
                <a:solidFill>
                  <a:srgbClr val="000000"/>
                </a:solidFill>
                <a:latin typeface="Times New Roman" pitchFamily="18" charset="0"/>
                <a:cs typeface="Times New Roman" pitchFamily="18" charset="0"/>
              </a:rPr>
              <a:t>. Posuny atomů se v něm počítají na základě střední rychlosti pro daný časový interval. </a:t>
            </a:r>
            <a:endParaRPr lang="fr-FR" sz="2200">
              <a:solidFill>
                <a:srgbClr val="000000"/>
              </a:solidFill>
              <a:latin typeface="Times New Roman" pitchFamily="18" charset="0"/>
              <a:cs typeface="Times New Roman" pitchFamily="18" charset="0"/>
            </a:endParaRPr>
          </a:p>
        </p:txBody>
      </p:sp>
      <p:grpSp>
        <p:nvGrpSpPr>
          <p:cNvPr id="7" name="Group 6">
            <a:extLst>
              <a:ext uri="{FF2B5EF4-FFF2-40B4-BE49-F238E27FC236}">
                <a16:creationId xmlns:a16="http://schemas.microsoft.com/office/drawing/2014/main" id="{9951D04A-F121-1A47-9E81-71A1A750BCE6}"/>
              </a:ext>
            </a:extLst>
          </p:cNvPr>
          <p:cNvGrpSpPr/>
          <p:nvPr/>
        </p:nvGrpSpPr>
        <p:grpSpPr>
          <a:xfrm>
            <a:off x="0" y="768518"/>
            <a:ext cx="8748464" cy="360040"/>
            <a:chOff x="35294" y="692696"/>
            <a:chExt cx="8748464" cy="360040"/>
          </a:xfrm>
        </p:grpSpPr>
        <p:cxnSp>
          <p:nvCxnSpPr>
            <p:cNvPr id="4" name="Straight Connector 3">
              <a:extLst>
                <a:ext uri="{FF2B5EF4-FFF2-40B4-BE49-F238E27FC236}">
                  <a16:creationId xmlns:a16="http://schemas.microsoft.com/office/drawing/2014/main" id="{857640BE-59CC-6E49-A165-642A411B96F9}"/>
                </a:ext>
              </a:extLst>
            </p:cNvPr>
            <p:cNvCxnSpPr>
              <a:cxnSpLocks/>
            </p:cNvCxnSpPr>
            <p:nvPr/>
          </p:nvCxnSpPr>
          <p:spPr bwMode="auto">
            <a:xfrm>
              <a:off x="35294" y="692696"/>
              <a:ext cx="8748464"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9020D1B9-01C9-6F47-AF83-FE9A391EB2CD}"/>
                </a:ext>
              </a:extLst>
            </p:cNvPr>
            <p:cNvCxnSpPr>
              <a:cxnSpLocks/>
            </p:cNvCxnSpPr>
            <p:nvPr/>
          </p:nvCxnSpPr>
          <p:spPr bwMode="auto">
            <a:xfrm>
              <a:off x="35294" y="1052736"/>
              <a:ext cx="1368354"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cxnSp>
        <p:nvCxnSpPr>
          <p:cNvPr id="8" name="Straight Connector 7">
            <a:extLst>
              <a:ext uri="{FF2B5EF4-FFF2-40B4-BE49-F238E27FC236}">
                <a16:creationId xmlns:a16="http://schemas.microsoft.com/office/drawing/2014/main" id="{99A5CC5E-DE6A-0346-83DB-DBA2F988EE6E}"/>
              </a:ext>
            </a:extLst>
          </p:cNvPr>
          <p:cNvCxnSpPr>
            <a:cxnSpLocks/>
          </p:cNvCxnSpPr>
          <p:nvPr/>
        </p:nvCxnSpPr>
        <p:spPr bwMode="auto">
          <a:xfrm>
            <a:off x="1547664" y="2564904"/>
            <a:ext cx="5112568"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D2BDEFCC-927D-CC49-95F0-AB5675A2B4E8}"/>
              </a:ext>
            </a:extLst>
          </p:cNvPr>
          <p:cNvCxnSpPr>
            <a:cxnSpLocks/>
          </p:cNvCxnSpPr>
          <p:nvPr/>
        </p:nvCxnSpPr>
        <p:spPr bwMode="auto">
          <a:xfrm>
            <a:off x="107504" y="3356992"/>
            <a:ext cx="7632848"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A936F289-3053-6E4D-8CA7-7983ADADEAEF}"/>
              </a:ext>
            </a:extLst>
          </p:cNvPr>
          <p:cNvCxnSpPr>
            <a:cxnSpLocks/>
          </p:cNvCxnSpPr>
          <p:nvPr/>
        </p:nvCxnSpPr>
        <p:spPr bwMode="auto">
          <a:xfrm>
            <a:off x="179512" y="4797152"/>
            <a:ext cx="806489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EE85C808-7F92-1048-B082-E4BB46BC8A2A}"/>
              </a:ext>
            </a:extLst>
          </p:cNvPr>
          <p:cNvCxnSpPr>
            <a:cxnSpLocks/>
          </p:cNvCxnSpPr>
          <p:nvPr/>
        </p:nvCxnSpPr>
        <p:spPr bwMode="auto">
          <a:xfrm>
            <a:off x="72008" y="5829300"/>
            <a:ext cx="3707904"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8DEF6AD7-7F67-D64D-A0DC-311CA70BB3DA}"/>
              </a:ext>
            </a:extLst>
          </p:cNvPr>
          <p:cNvCxnSpPr>
            <a:cxnSpLocks/>
          </p:cNvCxnSpPr>
          <p:nvPr/>
        </p:nvCxnSpPr>
        <p:spPr bwMode="auto">
          <a:xfrm>
            <a:off x="4103948" y="5810153"/>
            <a:ext cx="4782487"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1943E60F-9732-874C-85BC-D1EE869159D3}"/>
              </a:ext>
            </a:extLst>
          </p:cNvPr>
          <p:cNvCxnSpPr>
            <a:cxnSpLocks/>
          </p:cNvCxnSpPr>
          <p:nvPr/>
        </p:nvCxnSpPr>
        <p:spPr bwMode="auto">
          <a:xfrm>
            <a:off x="179512" y="6813376"/>
            <a:ext cx="6984776" cy="44624"/>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84A7442E-5F5E-AE44-93BE-D00B3B4F5BBC}"/>
              </a:ext>
            </a:extLst>
          </p:cNvPr>
          <p:cNvCxnSpPr>
            <a:cxnSpLocks/>
          </p:cNvCxnSpPr>
          <p:nvPr/>
        </p:nvCxnSpPr>
        <p:spPr bwMode="auto">
          <a:xfrm>
            <a:off x="0" y="2204864"/>
            <a:ext cx="5112568"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D345FDC7-28C4-634B-8FED-F75C62D999D3}"/>
              </a:ext>
            </a:extLst>
          </p:cNvPr>
          <p:cNvCxnSpPr>
            <a:cxnSpLocks/>
          </p:cNvCxnSpPr>
          <p:nvPr/>
        </p:nvCxnSpPr>
        <p:spPr bwMode="auto">
          <a:xfrm>
            <a:off x="7164288" y="5517232"/>
            <a:ext cx="1722147"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CF11AA1D-0050-D441-AA16-1F8FC4299BBE}"/>
              </a:ext>
            </a:extLst>
          </p:cNvPr>
          <p:cNvCxnSpPr>
            <a:cxnSpLocks/>
          </p:cNvCxnSpPr>
          <p:nvPr/>
        </p:nvCxnSpPr>
        <p:spPr bwMode="auto">
          <a:xfrm>
            <a:off x="3491880" y="6525344"/>
            <a:ext cx="2556994"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387D7E2E-09A5-7144-8EAB-A9F9DE1D8CA3}"/>
              </a:ext>
            </a:extLst>
          </p:cNvPr>
          <p:cNvCxnSpPr>
            <a:cxnSpLocks/>
          </p:cNvCxnSpPr>
          <p:nvPr/>
        </p:nvCxnSpPr>
        <p:spPr bwMode="auto">
          <a:xfrm>
            <a:off x="1584176" y="5517232"/>
            <a:ext cx="327585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E424EBC-5802-E442-B564-225DAC76DF73}"/>
              </a:ext>
            </a:extLst>
          </p:cNvPr>
          <p:cNvCxnSpPr>
            <a:cxnSpLocks/>
          </p:cNvCxnSpPr>
          <p:nvPr/>
        </p:nvCxnSpPr>
        <p:spPr bwMode="auto">
          <a:xfrm>
            <a:off x="6084168" y="6525344"/>
            <a:ext cx="2556994"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C4A2C083-F28B-5A45-A70B-D27ADFDC1561}"/>
              </a:ext>
            </a:extLst>
          </p:cNvPr>
          <p:cNvCxnSpPr>
            <a:cxnSpLocks/>
          </p:cNvCxnSpPr>
          <p:nvPr/>
        </p:nvCxnSpPr>
        <p:spPr bwMode="auto">
          <a:xfrm>
            <a:off x="35496" y="6165304"/>
            <a:ext cx="1512168"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advTm="103525"/>
    </mc:Choice>
    <mc:Fallback xmlns="">
      <p:transition spd="slow" advTm="1035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8F891B1-1033-064E-BF19-A8C93FD24740}"/>
              </a:ext>
            </a:extLst>
          </p:cNvPr>
          <p:cNvGraphicFramePr>
            <a:graphicFrameLocks noChangeAspect="1"/>
          </p:cNvGraphicFramePr>
          <p:nvPr>
            <p:extLst>
              <p:ext uri="{D42A27DB-BD31-4B8C-83A1-F6EECF244321}">
                <p14:modId xmlns:p14="http://schemas.microsoft.com/office/powerpoint/2010/main" val="2887363907"/>
              </p:ext>
            </p:extLst>
          </p:nvPr>
        </p:nvGraphicFramePr>
        <p:xfrm>
          <a:off x="143169" y="739958"/>
          <a:ext cx="9172575" cy="5567363"/>
        </p:xfrm>
        <a:graphic>
          <a:graphicData uri="http://schemas.openxmlformats.org/presentationml/2006/ole">
            <mc:AlternateContent xmlns:mc="http://schemas.openxmlformats.org/markup-compatibility/2006">
              <mc:Choice xmlns:v="urn:schemas-microsoft-com:vml" Requires="v">
                <p:oleObj spid="_x0000_s26641" name="Document" r:id="rId3" imgW="8891668" imgH="5388607" progId="Word.Document.8">
                  <p:embed/>
                </p:oleObj>
              </mc:Choice>
              <mc:Fallback>
                <p:oleObj name="Document" r:id="rId3" imgW="8891668" imgH="5388607" progId="Word.Document.8">
                  <p:embed/>
                  <p:pic>
                    <p:nvPicPr>
                      <p:cNvPr id="17" name="Object 16">
                        <a:extLst>
                          <a:ext uri="{FF2B5EF4-FFF2-40B4-BE49-F238E27FC236}">
                            <a16:creationId xmlns:a16="http://schemas.microsoft.com/office/drawing/2014/main" id="{AF616CAD-78C1-3C49-A561-5E112E304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69" y="739958"/>
                        <a:ext cx="9172575" cy="556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Oval 11">
            <a:extLst>
              <a:ext uri="{FF2B5EF4-FFF2-40B4-BE49-F238E27FC236}">
                <a16:creationId xmlns:a16="http://schemas.microsoft.com/office/drawing/2014/main" id="{8E05460D-93B4-8D42-9ADA-5DFAEDA7EA05}"/>
              </a:ext>
            </a:extLst>
          </p:cNvPr>
          <p:cNvSpPr>
            <a:spLocks noChangeArrowheads="1"/>
          </p:cNvSpPr>
          <p:nvPr/>
        </p:nvSpPr>
        <p:spPr bwMode="auto">
          <a:xfrm>
            <a:off x="35496" y="1196752"/>
            <a:ext cx="476243" cy="432048"/>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4" name="Oval 11">
            <a:extLst>
              <a:ext uri="{FF2B5EF4-FFF2-40B4-BE49-F238E27FC236}">
                <a16:creationId xmlns:a16="http://schemas.microsoft.com/office/drawing/2014/main" id="{0FB802C8-2621-1E48-99A5-C72F30E249AD}"/>
              </a:ext>
            </a:extLst>
          </p:cNvPr>
          <p:cNvSpPr>
            <a:spLocks noChangeArrowheads="1"/>
          </p:cNvSpPr>
          <p:nvPr/>
        </p:nvSpPr>
        <p:spPr bwMode="auto">
          <a:xfrm>
            <a:off x="35496" y="1628800"/>
            <a:ext cx="476243" cy="432048"/>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5" name="Oval 11">
            <a:extLst>
              <a:ext uri="{FF2B5EF4-FFF2-40B4-BE49-F238E27FC236}">
                <a16:creationId xmlns:a16="http://schemas.microsoft.com/office/drawing/2014/main" id="{36559696-72B2-7A47-B97D-007513DB9CFD}"/>
              </a:ext>
            </a:extLst>
          </p:cNvPr>
          <p:cNvSpPr>
            <a:spLocks noChangeArrowheads="1"/>
          </p:cNvSpPr>
          <p:nvPr/>
        </p:nvSpPr>
        <p:spPr bwMode="auto">
          <a:xfrm>
            <a:off x="35496" y="2132856"/>
            <a:ext cx="476243" cy="432048"/>
          </a:xfrm>
          <a:prstGeom prst="ellipse">
            <a:avLst/>
          </a:pr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grpSp>
        <p:nvGrpSpPr>
          <p:cNvPr id="36" name="Group 35">
            <a:extLst>
              <a:ext uri="{FF2B5EF4-FFF2-40B4-BE49-F238E27FC236}">
                <a16:creationId xmlns:a16="http://schemas.microsoft.com/office/drawing/2014/main" id="{2085E228-37DF-124B-B25D-98D18878ECB0}"/>
              </a:ext>
            </a:extLst>
          </p:cNvPr>
          <p:cNvGrpSpPr/>
          <p:nvPr/>
        </p:nvGrpSpPr>
        <p:grpSpPr>
          <a:xfrm>
            <a:off x="143169" y="5229200"/>
            <a:ext cx="7481108" cy="378624"/>
            <a:chOff x="143169" y="5229200"/>
            <a:chExt cx="7481108" cy="378624"/>
          </a:xfrm>
        </p:grpSpPr>
        <p:cxnSp>
          <p:nvCxnSpPr>
            <p:cNvPr id="10" name="Straight Arrow Connector 9">
              <a:extLst>
                <a:ext uri="{FF2B5EF4-FFF2-40B4-BE49-F238E27FC236}">
                  <a16:creationId xmlns:a16="http://schemas.microsoft.com/office/drawing/2014/main" id="{A6A9A2F5-7745-4D49-A87B-97DDBC59F94E}"/>
                </a:ext>
              </a:extLst>
            </p:cNvPr>
            <p:cNvCxnSpPr/>
            <p:nvPr/>
          </p:nvCxnSpPr>
          <p:spPr bwMode="auto">
            <a:xfrm>
              <a:off x="287185" y="5598532"/>
              <a:ext cx="108012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D0E1EFD3-56CD-8B44-9B82-09C62B7FCD7B}"/>
                </a:ext>
              </a:extLst>
            </p:cNvPr>
            <p:cNvSpPr txBox="1"/>
            <p:nvPr/>
          </p:nvSpPr>
          <p:spPr>
            <a:xfrm>
              <a:off x="143169" y="5238492"/>
              <a:ext cx="1255472" cy="338554"/>
            </a:xfrm>
            <a:prstGeom prst="rect">
              <a:avLst/>
            </a:prstGeom>
            <a:noFill/>
          </p:spPr>
          <p:txBody>
            <a:bodyPr wrap="square" rtlCol="0">
              <a:spAutoFit/>
            </a:bodyPr>
            <a:lstStyle/>
            <a:p>
              <a:r>
                <a:rPr lang="fr-FR" sz="1600" dirty="0"/>
                <a:t>v = </a:t>
              </a:r>
              <a:r>
                <a:rPr lang="fr-FR" sz="1600" dirty="0" err="1"/>
                <a:t>const</a:t>
              </a:r>
              <a:r>
                <a:rPr lang="fr-FR" sz="1600" dirty="0"/>
                <a:t>.</a:t>
              </a:r>
            </a:p>
          </p:txBody>
        </p:sp>
        <p:sp>
          <p:nvSpPr>
            <p:cNvPr id="12" name="TextBox 11">
              <a:extLst>
                <a:ext uri="{FF2B5EF4-FFF2-40B4-BE49-F238E27FC236}">
                  <a16:creationId xmlns:a16="http://schemas.microsoft.com/office/drawing/2014/main" id="{8B90C957-FB60-C443-9B41-2F3FDEBA759A}"/>
                </a:ext>
              </a:extLst>
            </p:cNvPr>
            <p:cNvSpPr txBox="1"/>
            <p:nvPr/>
          </p:nvSpPr>
          <p:spPr>
            <a:xfrm>
              <a:off x="1986975" y="5238492"/>
              <a:ext cx="1144865" cy="369332"/>
            </a:xfrm>
            <a:prstGeom prst="rect">
              <a:avLst/>
            </a:prstGeom>
            <a:noFill/>
          </p:spPr>
          <p:txBody>
            <a:bodyPr wrap="none" rtlCol="0">
              <a:spAutoFit/>
            </a:bodyPr>
            <a:lstStyle/>
            <a:p>
              <a:r>
                <a:rPr lang="fr-FR" sz="1600" dirty="0"/>
                <a:t>a = </a:t>
              </a:r>
              <a:r>
                <a:rPr lang="fr-FR" sz="1600" dirty="0" err="1"/>
                <a:t>const</a:t>
              </a:r>
              <a:r>
                <a:rPr lang="fr-FR" dirty="0"/>
                <a:t>.</a:t>
              </a:r>
            </a:p>
          </p:txBody>
        </p:sp>
        <p:sp>
          <p:nvSpPr>
            <p:cNvPr id="13" name="TextBox 12">
              <a:extLst>
                <a:ext uri="{FF2B5EF4-FFF2-40B4-BE49-F238E27FC236}">
                  <a16:creationId xmlns:a16="http://schemas.microsoft.com/office/drawing/2014/main" id="{A2056EB9-22C9-7941-823C-E22443150A4E}"/>
                </a:ext>
              </a:extLst>
            </p:cNvPr>
            <p:cNvSpPr txBox="1"/>
            <p:nvPr/>
          </p:nvSpPr>
          <p:spPr>
            <a:xfrm>
              <a:off x="4283968" y="5238492"/>
              <a:ext cx="1138453" cy="338554"/>
            </a:xfrm>
            <a:prstGeom prst="rect">
              <a:avLst/>
            </a:prstGeom>
            <a:noFill/>
          </p:spPr>
          <p:txBody>
            <a:bodyPr wrap="none" rtlCol="0">
              <a:spAutoFit/>
            </a:bodyPr>
            <a:lstStyle/>
            <a:p>
              <a:r>
                <a:rPr lang="fr-FR" sz="1600" dirty="0"/>
                <a:t>v = </a:t>
              </a:r>
              <a:r>
                <a:rPr lang="fr-FR" sz="1600" dirty="0" err="1"/>
                <a:t>const</a:t>
              </a:r>
              <a:r>
                <a:rPr lang="fr-FR" sz="1600" dirty="0"/>
                <a:t>.</a:t>
              </a:r>
            </a:p>
          </p:txBody>
        </p:sp>
        <p:sp>
          <p:nvSpPr>
            <p:cNvPr id="14" name="TextBox 13">
              <a:extLst>
                <a:ext uri="{FF2B5EF4-FFF2-40B4-BE49-F238E27FC236}">
                  <a16:creationId xmlns:a16="http://schemas.microsoft.com/office/drawing/2014/main" id="{7A1EA32D-0390-934F-9478-5174F4882751}"/>
                </a:ext>
              </a:extLst>
            </p:cNvPr>
            <p:cNvSpPr txBox="1"/>
            <p:nvPr/>
          </p:nvSpPr>
          <p:spPr>
            <a:xfrm>
              <a:off x="6304521" y="5229200"/>
              <a:ext cx="1138453" cy="338554"/>
            </a:xfrm>
            <a:prstGeom prst="rect">
              <a:avLst/>
            </a:prstGeom>
            <a:noFill/>
          </p:spPr>
          <p:txBody>
            <a:bodyPr wrap="none" rtlCol="0">
              <a:spAutoFit/>
            </a:bodyPr>
            <a:lstStyle/>
            <a:p>
              <a:r>
                <a:rPr lang="fr-FR" sz="1600" dirty="0"/>
                <a:t>a = </a:t>
              </a:r>
              <a:r>
                <a:rPr lang="fr-FR" sz="1600" dirty="0" err="1"/>
                <a:t>const</a:t>
              </a:r>
              <a:r>
                <a:rPr lang="fr-FR" sz="1600" dirty="0"/>
                <a:t>.</a:t>
              </a:r>
            </a:p>
          </p:txBody>
        </p:sp>
        <p:cxnSp>
          <p:nvCxnSpPr>
            <p:cNvPr id="15" name="Straight Arrow Connector 14">
              <a:extLst>
                <a:ext uri="{FF2B5EF4-FFF2-40B4-BE49-F238E27FC236}">
                  <a16:creationId xmlns:a16="http://schemas.microsoft.com/office/drawing/2014/main" id="{79970344-D8DB-CA44-915F-5DA37D3234AC}"/>
                </a:ext>
              </a:extLst>
            </p:cNvPr>
            <p:cNvCxnSpPr>
              <a:cxnSpLocks/>
            </p:cNvCxnSpPr>
            <p:nvPr/>
          </p:nvCxnSpPr>
          <p:spPr bwMode="auto">
            <a:xfrm>
              <a:off x="1763688" y="5598532"/>
              <a:ext cx="144016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0E84C4BC-0BF5-1B4A-B9FD-862F7EB91C98}"/>
                </a:ext>
              </a:extLst>
            </p:cNvPr>
            <p:cNvCxnSpPr>
              <a:cxnSpLocks/>
            </p:cNvCxnSpPr>
            <p:nvPr/>
          </p:nvCxnSpPr>
          <p:spPr bwMode="auto">
            <a:xfrm flipV="1">
              <a:off x="3851920" y="5567754"/>
              <a:ext cx="1791464" cy="3077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0BA50A02-66D5-CE48-8419-2B7622AA31F7}"/>
                </a:ext>
              </a:extLst>
            </p:cNvPr>
            <p:cNvCxnSpPr>
              <a:cxnSpLocks/>
            </p:cNvCxnSpPr>
            <p:nvPr/>
          </p:nvCxnSpPr>
          <p:spPr bwMode="auto">
            <a:xfrm>
              <a:off x="6170652" y="5577046"/>
              <a:ext cx="145362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cxnSp>
        <p:nvCxnSpPr>
          <p:cNvPr id="18" name="Straight Arrow Connector 17">
            <a:extLst>
              <a:ext uri="{FF2B5EF4-FFF2-40B4-BE49-F238E27FC236}">
                <a16:creationId xmlns:a16="http://schemas.microsoft.com/office/drawing/2014/main" id="{16E63492-922A-274B-8FC7-B5B8FE9004FC}"/>
              </a:ext>
            </a:extLst>
          </p:cNvPr>
          <p:cNvCxnSpPr>
            <a:cxnSpLocks/>
          </p:cNvCxnSpPr>
          <p:nvPr/>
        </p:nvCxnSpPr>
        <p:spPr bwMode="auto">
          <a:xfrm>
            <a:off x="8089309" y="1412776"/>
            <a:ext cx="803171"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9" name="TextBox 18">
            <a:extLst>
              <a:ext uri="{FF2B5EF4-FFF2-40B4-BE49-F238E27FC236}">
                <a16:creationId xmlns:a16="http://schemas.microsoft.com/office/drawing/2014/main" id="{26B5AB1D-D263-2544-AE4C-B5CB65F40A91}"/>
              </a:ext>
            </a:extLst>
          </p:cNvPr>
          <p:cNvSpPr txBox="1"/>
          <p:nvPr/>
        </p:nvSpPr>
        <p:spPr>
          <a:xfrm>
            <a:off x="8089309" y="1052736"/>
            <a:ext cx="659155" cy="369332"/>
          </a:xfrm>
          <a:prstGeom prst="rect">
            <a:avLst/>
          </a:prstGeom>
          <a:noFill/>
        </p:spPr>
        <p:txBody>
          <a:bodyPr wrap="none" rtlCol="0">
            <a:spAutoFit/>
          </a:bodyPr>
          <a:lstStyle/>
          <a:p>
            <a:r>
              <a:rPr lang="fr-FR" dirty="0">
                <a:solidFill>
                  <a:srgbClr val="FF0000"/>
                </a:solidFill>
              </a:rPr>
              <a:t>time</a:t>
            </a:r>
          </a:p>
        </p:txBody>
      </p:sp>
      <p:sp>
        <p:nvSpPr>
          <p:cNvPr id="20" name="TextBox 19">
            <a:extLst>
              <a:ext uri="{FF2B5EF4-FFF2-40B4-BE49-F238E27FC236}">
                <a16:creationId xmlns:a16="http://schemas.microsoft.com/office/drawing/2014/main" id="{9B24616D-EF36-CE4B-9412-9DF7753011D8}"/>
              </a:ext>
            </a:extLst>
          </p:cNvPr>
          <p:cNvSpPr txBox="1"/>
          <p:nvPr/>
        </p:nvSpPr>
        <p:spPr>
          <a:xfrm>
            <a:off x="7274662" y="1237402"/>
            <a:ext cx="699230" cy="369332"/>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t+2</a:t>
            </a:r>
            <a:r>
              <a:rPr lang="fr-FR" dirty="0">
                <a:latin typeface="Times New Roman" panose="02020603050405020304" pitchFamily="18" charset="0"/>
                <a:cs typeface="Times New Roman" panose="02020603050405020304" pitchFamily="18" charset="0"/>
                <a:sym typeface="Symbol" pitchFamily="2" charset="2"/>
              </a:rPr>
              <a:t></a:t>
            </a:r>
            <a:r>
              <a:rPr lang="fr-FR" dirty="0">
                <a:latin typeface="Times New Roman" panose="02020603050405020304" pitchFamily="18" charset="0"/>
                <a:cs typeface="Times New Roman" panose="02020603050405020304" pitchFamily="18" charset="0"/>
              </a:rPr>
              <a:t>t</a:t>
            </a:r>
          </a:p>
        </p:txBody>
      </p:sp>
      <p:sp>
        <p:nvSpPr>
          <p:cNvPr id="21" name="Oval 11">
            <a:extLst>
              <a:ext uri="{FF2B5EF4-FFF2-40B4-BE49-F238E27FC236}">
                <a16:creationId xmlns:a16="http://schemas.microsoft.com/office/drawing/2014/main" id="{BC929620-F793-BD4C-8702-9F06AA3EACE3}"/>
              </a:ext>
            </a:extLst>
          </p:cNvPr>
          <p:cNvSpPr>
            <a:spLocks noChangeArrowheads="1"/>
          </p:cNvSpPr>
          <p:nvPr/>
        </p:nvSpPr>
        <p:spPr bwMode="auto">
          <a:xfrm>
            <a:off x="952899" y="1196752"/>
            <a:ext cx="720080" cy="474060"/>
          </a:xfrm>
          <a:prstGeom prst="ellipse">
            <a:avLst/>
          </a:prstGeom>
          <a:noFill/>
          <a:ln w="38100">
            <a:solidFill>
              <a:srgbClr val="FF33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22" name="Rectangle 21">
            <a:extLst>
              <a:ext uri="{FF2B5EF4-FFF2-40B4-BE49-F238E27FC236}">
                <a16:creationId xmlns:a16="http://schemas.microsoft.com/office/drawing/2014/main" id="{37FFBFF1-5B17-3B4C-90CA-FBB0982B0BE0}"/>
              </a:ext>
            </a:extLst>
          </p:cNvPr>
          <p:cNvSpPr/>
          <p:nvPr/>
        </p:nvSpPr>
        <p:spPr bwMode="auto">
          <a:xfrm>
            <a:off x="971600" y="1700808"/>
            <a:ext cx="1368152"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AF799D62-F738-E441-9C23-3B472E62A912}"/>
              </a:ext>
            </a:extLst>
          </p:cNvPr>
          <p:cNvSpPr/>
          <p:nvPr/>
        </p:nvSpPr>
        <p:spPr bwMode="auto">
          <a:xfrm>
            <a:off x="971600" y="2780928"/>
            <a:ext cx="1368152"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126724F0-3DE6-3943-A67F-B90524038280}"/>
              </a:ext>
            </a:extLst>
          </p:cNvPr>
          <p:cNvSpPr/>
          <p:nvPr/>
        </p:nvSpPr>
        <p:spPr bwMode="auto">
          <a:xfrm>
            <a:off x="971600" y="3284984"/>
            <a:ext cx="2376264" cy="4833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C518FD23-C07E-C044-9C3D-7F78D56D28F1}"/>
              </a:ext>
            </a:extLst>
          </p:cNvPr>
          <p:cNvSpPr/>
          <p:nvPr/>
        </p:nvSpPr>
        <p:spPr bwMode="auto">
          <a:xfrm>
            <a:off x="971600" y="3881752"/>
            <a:ext cx="2376264" cy="4833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26" name="Oval 11">
            <a:extLst>
              <a:ext uri="{FF2B5EF4-FFF2-40B4-BE49-F238E27FC236}">
                <a16:creationId xmlns:a16="http://schemas.microsoft.com/office/drawing/2014/main" id="{2FB52988-4914-7D4E-B668-A00556157D72}"/>
              </a:ext>
            </a:extLst>
          </p:cNvPr>
          <p:cNvSpPr>
            <a:spLocks noChangeArrowheads="1"/>
          </p:cNvSpPr>
          <p:nvPr/>
        </p:nvSpPr>
        <p:spPr bwMode="auto">
          <a:xfrm>
            <a:off x="3203848" y="1196752"/>
            <a:ext cx="720080" cy="47406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27" name="Rectangle 26">
            <a:extLst>
              <a:ext uri="{FF2B5EF4-FFF2-40B4-BE49-F238E27FC236}">
                <a16:creationId xmlns:a16="http://schemas.microsoft.com/office/drawing/2014/main" id="{CE08DD7A-364A-7340-884F-8EE435F1717A}"/>
              </a:ext>
            </a:extLst>
          </p:cNvPr>
          <p:cNvSpPr/>
          <p:nvPr/>
        </p:nvSpPr>
        <p:spPr bwMode="auto">
          <a:xfrm>
            <a:off x="3203848" y="2192707"/>
            <a:ext cx="2664296" cy="4556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28" name="Oval 11">
            <a:extLst>
              <a:ext uri="{FF2B5EF4-FFF2-40B4-BE49-F238E27FC236}">
                <a16:creationId xmlns:a16="http://schemas.microsoft.com/office/drawing/2014/main" id="{E2C4B493-285D-ED49-BB05-65FC711FC04C}"/>
              </a:ext>
            </a:extLst>
          </p:cNvPr>
          <p:cNvSpPr>
            <a:spLocks noChangeArrowheads="1"/>
          </p:cNvSpPr>
          <p:nvPr/>
        </p:nvSpPr>
        <p:spPr bwMode="auto">
          <a:xfrm>
            <a:off x="5672117" y="1175746"/>
            <a:ext cx="720080" cy="474060"/>
          </a:xfrm>
          <a:prstGeom prst="ellipse">
            <a:avLst/>
          </a:prstGeom>
          <a:noFill/>
          <a:ln w="38100">
            <a:solidFill>
              <a:srgbClr val="FF33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29" name="Rectangle 28">
            <a:extLst>
              <a:ext uri="{FF2B5EF4-FFF2-40B4-BE49-F238E27FC236}">
                <a16:creationId xmlns:a16="http://schemas.microsoft.com/office/drawing/2014/main" id="{D881013D-8E6C-9F4A-9505-827D21A2A196}"/>
              </a:ext>
            </a:extLst>
          </p:cNvPr>
          <p:cNvSpPr/>
          <p:nvPr/>
        </p:nvSpPr>
        <p:spPr bwMode="auto">
          <a:xfrm>
            <a:off x="5673690" y="1706864"/>
            <a:ext cx="3002765" cy="38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901DD7E1-C0E0-5246-AEA7-EDD4F3AE793A}"/>
              </a:ext>
            </a:extLst>
          </p:cNvPr>
          <p:cNvSpPr/>
          <p:nvPr/>
        </p:nvSpPr>
        <p:spPr bwMode="auto">
          <a:xfrm>
            <a:off x="5486421" y="2648324"/>
            <a:ext cx="3002765" cy="38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225004D1-85BB-F14E-BAAB-FB1CDB0667E5}"/>
              </a:ext>
            </a:extLst>
          </p:cNvPr>
          <p:cNvSpPr/>
          <p:nvPr/>
        </p:nvSpPr>
        <p:spPr bwMode="auto">
          <a:xfrm>
            <a:off x="5519925" y="3278946"/>
            <a:ext cx="2969261" cy="4893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989DC1B0-E596-0743-88F7-B7B7136BD85F}"/>
              </a:ext>
            </a:extLst>
          </p:cNvPr>
          <p:cNvSpPr/>
          <p:nvPr/>
        </p:nvSpPr>
        <p:spPr bwMode="auto">
          <a:xfrm>
            <a:off x="5643384" y="3796420"/>
            <a:ext cx="2969261" cy="4893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7" name="TextBox 36">
            <a:extLst>
              <a:ext uri="{FF2B5EF4-FFF2-40B4-BE49-F238E27FC236}">
                <a16:creationId xmlns:a16="http://schemas.microsoft.com/office/drawing/2014/main" id="{AB6F23D5-F388-C24B-8F32-26870E3042CE}"/>
              </a:ext>
            </a:extLst>
          </p:cNvPr>
          <p:cNvSpPr txBox="1"/>
          <p:nvPr/>
        </p:nvSpPr>
        <p:spPr>
          <a:xfrm>
            <a:off x="57600" y="5888504"/>
            <a:ext cx="9044464" cy="969496"/>
          </a:xfrm>
          <a:prstGeom prst="rect">
            <a:avLst/>
          </a:prstGeom>
          <a:noFill/>
          <a:ln w="38100">
            <a:solidFill>
              <a:srgbClr val="FF0000"/>
            </a:solidFill>
          </a:ln>
        </p:spPr>
        <p:txBody>
          <a:bodyPr wrap="none" rtlCol="0">
            <a:spAutoFit/>
          </a:bodyPr>
          <a:lstStyle/>
          <a:p>
            <a:r>
              <a:rPr lang="fr-FR" sz="1900" dirty="0" err="1"/>
              <a:t>Každý</a:t>
            </a:r>
            <a:r>
              <a:rPr lang="fr-FR" sz="1900" dirty="0"/>
              <a:t> </a:t>
            </a:r>
            <a:r>
              <a:rPr lang="fr-FR" sz="1900" dirty="0" err="1"/>
              <a:t>lichý</a:t>
            </a:r>
            <a:r>
              <a:rPr lang="fr-FR" sz="1900" dirty="0"/>
              <a:t> </a:t>
            </a:r>
            <a:r>
              <a:rPr lang="fr-FR" sz="1900" dirty="0" err="1"/>
              <a:t>násobek</a:t>
            </a:r>
            <a:r>
              <a:rPr lang="fr-FR" sz="1900" dirty="0"/>
              <a:t> 1/2</a:t>
            </a:r>
            <a:r>
              <a:rPr lang="fr-FR" sz="1900" dirty="0">
                <a:latin typeface="Symbol" pitchFamily="2" charset="2"/>
              </a:rPr>
              <a:t>d</a:t>
            </a:r>
            <a:r>
              <a:rPr lang="fr-FR" sz="1900" dirty="0"/>
              <a:t>t </a:t>
            </a:r>
            <a:r>
              <a:rPr lang="fr-FR" sz="1900" dirty="0" err="1"/>
              <a:t>aktualizujeme</a:t>
            </a:r>
            <a:r>
              <a:rPr lang="fr-FR" sz="1900" dirty="0"/>
              <a:t> </a:t>
            </a:r>
            <a:r>
              <a:rPr lang="fr-FR" sz="1900" dirty="0" err="1"/>
              <a:t>souřadnice</a:t>
            </a:r>
            <a:r>
              <a:rPr lang="fr-FR" sz="1900" dirty="0"/>
              <a:t>, </a:t>
            </a:r>
            <a:r>
              <a:rPr lang="fr-FR" sz="1900" dirty="0" err="1"/>
              <a:t>síly</a:t>
            </a:r>
            <a:r>
              <a:rPr lang="fr-FR" sz="1900" dirty="0"/>
              <a:t> a </a:t>
            </a:r>
            <a:r>
              <a:rPr lang="fr-FR" sz="1900" dirty="0" err="1"/>
              <a:t>vektory</a:t>
            </a:r>
            <a:r>
              <a:rPr lang="fr-FR" sz="1900" dirty="0"/>
              <a:t> </a:t>
            </a:r>
            <a:r>
              <a:rPr lang="fr-FR" sz="1900" dirty="0" err="1"/>
              <a:t>zrychlení</a:t>
            </a:r>
            <a:endParaRPr lang="fr-FR" sz="1900" dirty="0"/>
          </a:p>
          <a:p>
            <a:endParaRPr lang="fr-FR" sz="1900" dirty="0"/>
          </a:p>
          <a:p>
            <a:r>
              <a:rPr lang="fr-FR" sz="1900" dirty="0" err="1"/>
              <a:t>Každý</a:t>
            </a:r>
            <a:r>
              <a:rPr lang="fr-FR" sz="1900" dirty="0"/>
              <a:t> </a:t>
            </a:r>
            <a:r>
              <a:rPr lang="fr-FR" sz="1900" dirty="0" err="1"/>
              <a:t>sudý</a:t>
            </a:r>
            <a:r>
              <a:rPr lang="fr-FR" sz="1900" dirty="0"/>
              <a:t> </a:t>
            </a:r>
            <a:r>
              <a:rPr lang="fr-FR" sz="1900" dirty="0" err="1"/>
              <a:t>násobek</a:t>
            </a:r>
            <a:r>
              <a:rPr lang="fr-FR" sz="1900" dirty="0"/>
              <a:t> 1/2</a:t>
            </a:r>
            <a:r>
              <a:rPr lang="fr-FR" sz="1900" dirty="0">
                <a:latin typeface="Symbol" pitchFamily="2" charset="2"/>
              </a:rPr>
              <a:t>d</a:t>
            </a:r>
            <a:r>
              <a:rPr lang="fr-FR" sz="1900" dirty="0"/>
              <a:t>t </a:t>
            </a:r>
            <a:r>
              <a:rPr lang="fr-FR" sz="1900" dirty="0" err="1"/>
              <a:t>aktualizujeme</a:t>
            </a:r>
            <a:r>
              <a:rPr lang="fr-FR" sz="1900" dirty="0"/>
              <a:t> </a:t>
            </a:r>
            <a:r>
              <a:rPr lang="fr-FR" sz="1900" dirty="0" err="1"/>
              <a:t>vektory</a:t>
            </a:r>
            <a:r>
              <a:rPr lang="fr-FR" sz="1900" dirty="0"/>
              <a:t> </a:t>
            </a:r>
            <a:r>
              <a:rPr lang="fr-FR" sz="1900" dirty="0" err="1"/>
              <a:t>rychlosti</a:t>
            </a:r>
            <a:endParaRPr lang="fr-FR" sz="1900" dirty="0"/>
          </a:p>
        </p:txBody>
      </p:sp>
    </p:spTree>
    <p:extLst>
      <p:ext uri="{BB962C8B-B14F-4D97-AF65-F5344CB8AC3E}">
        <p14:creationId xmlns:p14="http://schemas.microsoft.com/office/powerpoint/2010/main" val="83961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dissolve">
                                      <p:cBhvr>
                                        <p:cTn id="39" dur="1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5"/>
          <p:cNvSpPr txBox="1">
            <a:spLocks noChangeArrowheads="1"/>
          </p:cNvSpPr>
          <p:nvPr/>
        </p:nvSpPr>
        <p:spPr bwMode="auto">
          <a:xfrm>
            <a:off x="323528" y="44624"/>
            <a:ext cx="1279517" cy="461665"/>
          </a:xfrm>
          <a:prstGeom prst="rect">
            <a:avLst/>
          </a:prstGeom>
          <a:noFill/>
          <a:ln w="9525">
            <a:noFill/>
            <a:miter lim="800000"/>
            <a:headEnd/>
            <a:tailEnd/>
          </a:ln>
        </p:spPr>
        <p:txBody>
          <a:bodyPr wrap="none">
            <a:spAutoFit/>
          </a:bodyPr>
          <a:lstStyle/>
          <a:p>
            <a:r>
              <a:rPr lang="de-CH" sz="2400" dirty="0" err="1"/>
              <a:t>Cvi</a:t>
            </a:r>
            <a:r>
              <a:rPr lang="cs-CZ" sz="2400" dirty="0" err="1"/>
              <a:t>čení</a:t>
            </a:r>
            <a:endParaRPr lang="fr-FR" sz="2400" dirty="0"/>
          </a:p>
        </p:txBody>
      </p:sp>
      <p:sp>
        <p:nvSpPr>
          <p:cNvPr id="2" name="Rectangle 1">
            <a:extLst>
              <a:ext uri="{FF2B5EF4-FFF2-40B4-BE49-F238E27FC236}">
                <a16:creationId xmlns:a16="http://schemas.microsoft.com/office/drawing/2014/main" id="{FB6059AB-702B-B94A-9CAC-2E7BB0F8D61C}"/>
              </a:ext>
            </a:extLst>
          </p:cNvPr>
          <p:cNvSpPr/>
          <p:nvPr/>
        </p:nvSpPr>
        <p:spPr>
          <a:xfrm>
            <a:off x="12260" y="1628800"/>
            <a:ext cx="9131740" cy="5293757"/>
          </a:xfrm>
          <a:prstGeom prst="rect">
            <a:avLst/>
          </a:prstGeom>
        </p:spPr>
        <p:txBody>
          <a:bodyPr wrap="square">
            <a:spAutoFit/>
          </a:bodyPr>
          <a:lstStyle/>
          <a:p>
            <a:pPr marL="342900" indent="-342900">
              <a:spcAft>
                <a:spcPts val="0"/>
              </a:spcAft>
              <a:buAutoNum type="alphaUcParenR"/>
            </a:pPr>
            <a:r>
              <a:rPr lang="cs-CZ" dirty="0">
                <a:latin typeface="Calibri" panose="020F0502020204030204" pitchFamily="34" charset="0"/>
                <a:ea typeface="Calibri" panose="020F0502020204030204" pitchFamily="34" charset="0"/>
                <a:cs typeface="Times New Roman" panose="02020603050405020304" pitchFamily="18" charset="0"/>
              </a:rPr>
              <a:t>Aminokyselina histidin existuje ve dvou izomerních formách lišících se v poloze vodíkového atomu v pětičlenném heterocyklickém kruhu postranního řetězce (viz obrázek nahoře). Takové izomery se nazývají tautomery, v případě histidinu se označují jako tautomer </a:t>
            </a:r>
            <a:r>
              <a:rPr lang="cs-CZ" dirty="0" err="1">
                <a:latin typeface="Calibri" panose="020F0502020204030204" pitchFamily="34" charset="0"/>
                <a:ea typeface="Calibri" panose="020F0502020204030204" pitchFamily="34" charset="0"/>
                <a:cs typeface="Times New Roman" panose="02020603050405020304" pitchFamily="18" charset="0"/>
              </a:rPr>
              <a:t>N</a:t>
            </a:r>
            <a:r>
              <a:rPr lang="cs-CZ" baseline="-25000" dirty="0" err="1">
                <a:latin typeface="Symbol" pitchFamily="2" charset="2"/>
                <a:ea typeface="Calibri" panose="020F0502020204030204" pitchFamily="34" charset="0"/>
                <a:cs typeface="Times New Roman" panose="02020603050405020304" pitchFamily="18" charset="0"/>
              </a:rPr>
              <a:t>d</a:t>
            </a:r>
            <a:r>
              <a:rPr lang="cs-CZ" dirty="0">
                <a:latin typeface="Calibri" panose="020F0502020204030204" pitchFamily="34" charset="0"/>
                <a:ea typeface="Calibri" panose="020F0502020204030204" pitchFamily="34" charset="0"/>
                <a:cs typeface="Times New Roman" panose="02020603050405020304" pitchFamily="18" charset="0"/>
              </a:rPr>
              <a:t> tautomer N</a:t>
            </a:r>
            <a:r>
              <a:rPr lang="cs-CZ" baseline="-25000" dirty="0">
                <a:latin typeface="Symbol" pitchFamily="2" charset="2"/>
                <a:ea typeface="Calibri" panose="020F0502020204030204" pitchFamily="34" charset="0"/>
                <a:cs typeface="Times New Roman" panose="02020603050405020304" pitchFamily="18" charset="0"/>
              </a:rPr>
              <a:t>e</a:t>
            </a:r>
            <a:r>
              <a:rPr lang="cs-CZ" dirty="0">
                <a:latin typeface="Symbol" pitchFamily="2" charset="2"/>
                <a:ea typeface="Calibri" panose="020F0502020204030204" pitchFamily="34" charset="0"/>
                <a:cs typeface="Times New Roman" panose="02020603050405020304" pitchFamily="18" charset="0"/>
              </a:rPr>
              <a:t>, </a:t>
            </a:r>
            <a:r>
              <a:rPr lang="cs-CZ" dirty="0">
                <a:latin typeface="Calibri" panose="020F0502020204030204" pitchFamily="34" charset="0"/>
                <a:ea typeface="Calibri" panose="020F0502020204030204" pitchFamily="34" charset="0"/>
                <a:cs typeface="Calibri" panose="020F0502020204030204" pitchFamily="34" charset="0"/>
              </a:rPr>
              <a:t>podle toho, na který atom dusíku je vázán atom vodíku. V proteinech se vyskytují obě tautomerní formy, v závislosti na tom, kterou formu konkrétního histidinu interakce s okolím energeticky zvýhodňují.</a:t>
            </a:r>
          </a:p>
          <a:p>
            <a:pPr>
              <a:spcAft>
                <a:spcPts val="0"/>
              </a:spcAft>
            </a:pPr>
            <a:r>
              <a:rPr lang="cs-CZ" dirty="0">
                <a:latin typeface="Calibri" panose="020F0502020204030204" pitchFamily="34" charset="0"/>
                <a:ea typeface="Calibri" panose="020F0502020204030204" pitchFamily="34" charset="0"/>
                <a:cs typeface="Calibri" panose="020F0502020204030204" pitchFamily="34" charset="0"/>
              </a:rPr>
              <a:t>       Pomocí programu VMD proveďte inspekci vazebného místa pro hem a kyslík ve </a:t>
            </a:r>
          </a:p>
          <a:p>
            <a:pPr>
              <a:spcAft>
                <a:spcPts val="0"/>
              </a:spcAft>
            </a:pPr>
            <a:r>
              <a:rPr lang="cs-CZ" dirty="0">
                <a:latin typeface="Calibri" panose="020F0502020204030204" pitchFamily="34" charset="0"/>
                <a:ea typeface="Calibri" panose="020F0502020204030204" pitchFamily="34" charset="0"/>
                <a:cs typeface="Calibri" panose="020F0502020204030204" pitchFamily="34" charset="0"/>
              </a:rPr>
              <a:t>       struktuře 1mbo a prozkoumejte pozorně okolí proximálního a distálního histidinu.  </a:t>
            </a:r>
          </a:p>
          <a:p>
            <a:pPr>
              <a:spcAft>
                <a:spcPts val="0"/>
              </a:spcAft>
            </a:pPr>
            <a:r>
              <a:rPr lang="cs-CZ" dirty="0">
                <a:latin typeface="Calibri" panose="020F0502020204030204" pitchFamily="34" charset="0"/>
                <a:ea typeface="Calibri" panose="020F0502020204030204" pitchFamily="34" charset="0"/>
                <a:cs typeface="Calibri" panose="020F0502020204030204" pitchFamily="34" charset="0"/>
              </a:rPr>
              <a:t>       Rozhodněte pro oba histidiny, ve které tautomerní formě se preferenčně každý z nich </a:t>
            </a:r>
          </a:p>
          <a:p>
            <a:pPr>
              <a:spcAft>
                <a:spcPts val="0"/>
              </a:spcAft>
            </a:pPr>
            <a:r>
              <a:rPr lang="cs-CZ" dirty="0">
                <a:latin typeface="Calibri" panose="020F0502020204030204" pitchFamily="34" charset="0"/>
                <a:ea typeface="Calibri" panose="020F0502020204030204" pitchFamily="34" charset="0"/>
                <a:cs typeface="Calibri" panose="020F0502020204030204" pitchFamily="34" charset="0"/>
              </a:rPr>
              <a:t>       nachází. Své rozhodnutí odůvodněte.</a:t>
            </a:r>
          </a:p>
          <a:p>
            <a:pPr>
              <a:spcAft>
                <a:spcPts val="0"/>
              </a:spcAft>
            </a:pPr>
            <a:r>
              <a:rPr lang="cs-CZ" dirty="0">
                <a:latin typeface="Calibri" panose="020F0502020204030204" pitchFamily="34" charset="0"/>
                <a:ea typeface="Calibri" panose="020F0502020204030204" pitchFamily="34" charset="0"/>
                <a:cs typeface="Calibri" panose="020F0502020204030204" pitchFamily="34" charset="0"/>
              </a:rPr>
              <a:t>       (V rentgenových strukturách proteinů zpravidla vodíkové atomy nelze lokalizovat.)</a:t>
            </a:r>
          </a:p>
          <a:p>
            <a:pPr>
              <a:spcAft>
                <a:spcPts val="0"/>
              </a:spcAft>
            </a:pPr>
            <a:endParaRPr lang="cs-CZ" sz="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cs-CZ" dirty="0">
                <a:latin typeface="Calibri" panose="020F0502020204030204" pitchFamily="34" charset="0"/>
                <a:ea typeface="Calibri" panose="020F0502020204030204" pitchFamily="34" charset="0"/>
                <a:cs typeface="Times New Roman" panose="02020603050405020304" pitchFamily="18" charset="0"/>
              </a:rPr>
              <a:t>B)  Vyzdvihněte vlastními slovy, co nejdůležitějšího jste se v dnešní přednášce naučili.</a:t>
            </a:r>
          </a:p>
          <a:p>
            <a:pPr>
              <a:spcAft>
                <a:spcPts val="0"/>
              </a:spcAft>
            </a:pPr>
            <a:endParaRPr lang="cs-CZ"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buAutoNum type="arabicPeriod"/>
            </a:pPr>
            <a:r>
              <a:rPr lang="cs-CZ" dirty="0">
                <a:effectLst/>
                <a:latin typeface="Calibri" panose="020F0502020204030204" pitchFamily="34" charset="0"/>
                <a:ea typeface="Calibri" panose="020F0502020204030204" pitchFamily="34" charset="0"/>
                <a:cs typeface="Times New Roman" panose="02020603050405020304" pitchFamily="18" charset="0"/>
              </a:rPr>
              <a:t>Myoglobin</a:t>
            </a:r>
          </a:p>
          <a:p>
            <a:pPr marL="457200" indent="-457200">
              <a:spcAft>
                <a:spcPts val="0"/>
              </a:spcAft>
              <a:buAutoNum type="arabicPeriod"/>
            </a:pPr>
            <a:endParaRPr lang="cs-CZ" sz="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buAutoNum type="arabicPeriod"/>
            </a:pPr>
            <a:r>
              <a:rPr lang="cs-CZ" dirty="0">
                <a:effectLst/>
                <a:latin typeface="Calibri" panose="020F0502020204030204" pitchFamily="34" charset="0"/>
                <a:ea typeface="Calibri" panose="020F0502020204030204" pitchFamily="34" charset="0"/>
                <a:cs typeface="Times New Roman" panose="02020603050405020304" pitchFamily="18" charset="0"/>
              </a:rPr>
              <a:t>Simulace molekulární dynamiky</a:t>
            </a:r>
          </a:p>
          <a:p>
            <a:pPr>
              <a:spcAft>
                <a:spcPts val="0"/>
              </a:spcAft>
            </a:pPr>
            <a:endParaRPr lang="cs-CZ" sz="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cs-CZ" dirty="0">
                <a:effectLst/>
                <a:latin typeface="Calibri" panose="020F0502020204030204" pitchFamily="34" charset="0"/>
                <a:ea typeface="Calibri" panose="020F0502020204030204" pitchFamily="34" charset="0"/>
                <a:cs typeface="Times New Roman" panose="02020603050405020304" pitchFamily="18" charset="0"/>
              </a:rPr>
              <a:t>Věnujte každé části půl až maximálně celou stránku A4.</a:t>
            </a:r>
          </a:p>
          <a:p>
            <a:pPr>
              <a:spcAft>
                <a:spcPts val="0"/>
              </a:spcAft>
            </a:pPr>
            <a:endParaRPr lang="cs-CZ"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dirty="0" err="1">
                <a:effectLst/>
                <a:latin typeface="Calibri" panose="020F0502020204030204" pitchFamily="34" charset="0"/>
                <a:ea typeface="Calibri" panose="020F0502020204030204" pitchFamily="34" charset="0"/>
                <a:cs typeface="Times New Roman" panose="02020603050405020304" pitchFamily="18" charset="0"/>
              </a:rPr>
              <a:t>Cvičení</a:t>
            </a:r>
            <a:r>
              <a:rPr lang="de-CH" dirty="0">
                <a:effectLst/>
                <a:latin typeface="Calibri" panose="020F0502020204030204" pitchFamily="34" charset="0"/>
                <a:ea typeface="Calibri" panose="020F0502020204030204" pitchFamily="34" charset="0"/>
                <a:cs typeface="Times New Roman" panose="02020603050405020304" pitchFamily="18" charset="0"/>
              </a:rPr>
              <a:t> mi </a:t>
            </a:r>
            <a:r>
              <a:rPr lang="de-CH" dirty="0" err="1">
                <a:effectLst/>
                <a:latin typeface="Calibri" panose="020F0502020204030204" pitchFamily="34" charset="0"/>
                <a:ea typeface="Calibri" panose="020F0502020204030204" pitchFamily="34" charset="0"/>
                <a:cs typeface="Times New Roman" panose="02020603050405020304" pitchFamily="18" charset="0"/>
              </a:rPr>
              <a:t>zašlete</a:t>
            </a:r>
            <a:r>
              <a:rPr lang="de-CH" dirty="0">
                <a:effectLst/>
                <a:latin typeface="Calibri" panose="020F0502020204030204" pitchFamily="34" charset="0"/>
                <a:ea typeface="Calibri" panose="020F0502020204030204" pitchFamily="34" charset="0"/>
                <a:cs typeface="Times New Roman" panose="02020603050405020304" pitchFamily="18" charset="0"/>
              </a:rPr>
              <a:t> </a:t>
            </a:r>
            <a:r>
              <a:rPr lang="de-CH" dirty="0" err="1">
                <a:effectLst/>
                <a:latin typeface="Calibri" panose="020F0502020204030204" pitchFamily="34" charset="0"/>
                <a:ea typeface="Calibri" panose="020F0502020204030204" pitchFamily="34" charset="0"/>
                <a:cs typeface="Times New Roman" panose="02020603050405020304" pitchFamily="18" charset="0"/>
              </a:rPr>
              <a:t>mailem</a:t>
            </a:r>
            <a:r>
              <a:rPr lang="de-CH" dirty="0">
                <a:effectLst/>
                <a:latin typeface="Calibri" panose="020F0502020204030204" pitchFamily="34" charset="0"/>
                <a:ea typeface="Calibri" panose="020F0502020204030204" pitchFamily="34" charset="0"/>
                <a:cs typeface="Times New Roman" panose="02020603050405020304" pitchFamily="18" charset="0"/>
              </a:rPr>
              <a:t> do </a:t>
            </a:r>
            <a:r>
              <a:rPr lang="de-CH" dirty="0">
                <a:latin typeface="Calibri" panose="020F0502020204030204" pitchFamily="34" charset="0"/>
                <a:ea typeface="Calibri" panose="020F0502020204030204" pitchFamily="34" charset="0"/>
                <a:cs typeface="Times New Roman" panose="02020603050405020304" pitchFamily="18" charset="0"/>
              </a:rPr>
              <a:t>21</a:t>
            </a:r>
            <a:r>
              <a:rPr lang="de-CH" dirty="0">
                <a:effectLst/>
                <a:latin typeface="Calibri" panose="020F0502020204030204" pitchFamily="34" charset="0"/>
                <a:ea typeface="Calibri" panose="020F0502020204030204" pitchFamily="34" charset="0"/>
                <a:cs typeface="Times New Roman" panose="02020603050405020304" pitchFamily="18" charset="0"/>
              </a:rPr>
              <a:t>.12.</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3DE06C6-E889-ED48-BB7C-47AF21C48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350" y="44624"/>
            <a:ext cx="5684986" cy="1628158"/>
          </a:xfrm>
          <a:prstGeom prst="rect">
            <a:avLst/>
          </a:prstGeom>
        </p:spPr>
      </p:pic>
    </p:spTree>
    <p:extLst>
      <p:ext uri="{BB962C8B-B14F-4D97-AF65-F5344CB8AC3E}">
        <p14:creationId xmlns:p14="http://schemas.microsoft.com/office/powerpoint/2010/main" val="3050359248"/>
      </p:ext>
    </p:extLst>
  </p:cSld>
  <p:clrMapOvr>
    <a:masterClrMapping/>
  </p:clrMapOvr>
  <mc:AlternateContent xmlns:mc="http://schemas.openxmlformats.org/markup-compatibility/2006" xmlns:p14="http://schemas.microsoft.com/office/powerpoint/2010/main">
    <mc:Choice Requires="p14">
      <p:transition spd="slow" p14:dur="2000" advTm="17690"/>
    </mc:Choice>
    <mc:Fallback xmlns="">
      <p:transition spd="slow" advTm="176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0" y="44450"/>
            <a:ext cx="8548688" cy="4681538"/>
          </a:xfrm>
          <a:prstGeom prst="rect">
            <a:avLst/>
          </a:prstGeom>
          <a:solidFill>
            <a:schemeClr val="tx1"/>
          </a:solidFill>
          <a:ln w="9525">
            <a:noFill/>
            <a:miter lim="800000"/>
            <a:headEnd/>
            <a:tailEnd/>
          </a:ln>
        </p:spPr>
      </p:pic>
      <p:sp>
        <p:nvSpPr>
          <p:cNvPr id="20483" name="Text Box 10"/>
          <p:cNvSpPr txBox="1">
            <a:spLocks noChangeArrowheads="1"/>
          </p:cNvSpPr>
          <p:nvPr/>
        </p:nvSpPr>
        <p:spPr bwMode="auto">
          <a:xfrm>
            <a:off x="6228184" y="44624"/>
            <a:ext cx="3079689" cy="646331"/>
          </a:xfrm>
          <a:prstGeom prst="rect">
            <a:avLst/>
          </a:prstGeom>
          <a:noFill/>
          <a:ln w="9525">
            <a:noFill/>
            <a:miter lim="800000"/>
            <a:headEnd/>
            <a:tailEnd/>
          </a:ln>
        </p:spPr>
        <p:txBody>
          <a:bodyPr wrap="none">
            <a:spAutoFit/>
          </a:bodyPr>
          <a:lstStyle/>
          <a:p>
            <a:r>
              <a:rPr lang="de-CH" sz="2800"/>
              <a:t> </a:t>
            </a:r>
            <a:r>
              <a:rPr lang="de-CH" sz="3500"/>
              <a:t>(</a:t>
            </a:r>
            <a:r>
              <a:rPr lang="de-CH" sz="3500" err="1"/>
              <a:t>vertebrates</a:t>
            </a:r>
            <a:r>
              <a:rPr lang="de-CH" sz="3500"/>
              <a:t>)</a:t>
            </a:r>
            <a:endParaRPr lang="fr-FR" sz="3500"/>
          </a:p>
        </p:txBody>
      </p:sp>
      <p:sp>
        <p:nvSpPr>
          <p:cNvPr id="20484" name="Rectangle 6"/>
          <p:cNvSpPr>
            <a:spLocks noChangeArrowheads="1"/>
          </p:cNvSpPr>
          <p:nvPr/>
        </p:nvSpPr>
        <p:spPr bwMode="auto">
          <a:xfrm>
            <a:off x="6156176" y="2060848"/>
            <a:ext cx="2089150" cy="1368425"/>
          </a:xfrm>
          <a:prstGeom prst="rect">
            <a:avLst/>
          </a:prstGeom>
          <a:solidFill>
            <a:schemeClr val="bg1"/>
          </a:solidFill>
          <a:ln w="9525">
            <a:noFill/>
            <a:miter lim="800000"/>
            <a:headEnd/>
            <a:tailEnd/>
          </a:ln>
        </p:spPr>
        <p:txBody>
          <a:bodyPr wrap="none" anchor="ctr"/>
          <a:lstStyle/>
          <a:p>
            <a:pPr algn="ctr"/>
            <a:r>
              <a:rPr lang="cs-CZ"/>
              <a:t>Dýchací řetězec</a:t>
            </a:r>
          </a:p>
        </p:txBody>
      </p:sp>
      <p:sp>
        <p:nvSpPr>
          <p:cNvPr id="20485" name="Text Box 8"/>
          <p:cNvSpPr txBox="1">
            <a:spLocks noChangeArrowheads="1"/>
          </p:cNvSpPr>
          <p:nvPr/>
        </p:nvSpPr>
        <p:spPr bwMode="auto">
          <a:xfrm>
            <a:off x="6300192" y="3212976"/>
            <a:ext cx="1417376" cy="1569660"/>
          </a:xfrm>
          <a:prstGeom prst="rect">
            <a:avLst/>
          </a:prstGeom>
          <a:solidFill>
            <a:schemeClr val="bg1"/>
          </a:solidFill>
          <a:ln w="9525">
            <a:noFill/>
            <a:miter lim="800000"/>
            <a:headEnd/>
            <a:tailEnd/>
          </a:ln>
        </p:spPr>
        <p:txBody>
          <a:bodyPr wrap="square">
            <a:spAutoFit/>
          </a:bodyPr>
          <a:lstStyle/>
          <a:p>
            <a:pPr algn="ctr"/>
            <a:r>
              <a:rPr lang="cs-CZ" sz="2400" b="0" err="1"/>
              <a:t>Pyruvate</a:t>
            </a:r>
            <a:endParaRPr lang="cs-CZ" sz="2400" b="0"/>
          </a:p>
          <a:p>
            <a:pPr algn="ctr"/>
            <a:r>
              <a:rPr lang="cs-CZ" sz="2400"/>
              <a:t>↑</a:t>
            </a:r>
          </a:p>
          <a:p>
            <a:pPr algn="ctr"/>
            <a:r>
              <a:rPr lang="cs-CZ" sz="2400"/>
              <a:t>↑</a:t>
            </a:r>
          </a:p>
          <a:p>
            <a:pPr algn="ctr"/>
            <a:r>
              <a:rPr lang="cs-CZ" sz="2400" b="0" err="1"/>
              <a:t>Glucose</a:t>
            </a:r>
            <a:endParaRPr lang="cs-CZ" sz="2400" b="0"/>
          </a:p>
        </p:txBody>
      </p:sp>
      <p:sp>
        <p:nvSpPr>
          <p:cNvPr id="20486" name="Text Box 9"/>
          <p:cNvSpPr txBox="1">
            <a:spLocks noChangeArrowheads="1"/>
          </p:cNvSpPr>
          <p:nvPr/>
        </p:nvSpPr>
        <p:spPr bwMode="auto">
          <a:xfrm>
            <a:off x="6856413" y="1503363"/>
            <a:ext cx="922337" cy="457200"/>
          </a:xfrm>
          <a:prstGeom prst="rect">
            <a:avLst/>
          </a:prstGeom>
          <a:noFill/>
          <a:ln w="9525">
            <a:noFill/>
            <a:miter lim="800000"/>
            <a:headEnd/>
            <a:tailEnd/>
          </a:ln>
        </p:spPr>
        <p:txBody>
          <a:bodyPr wrap="none">
            <a:spAutoFit/>
          </a:bodyPr>
          <a:lstStyle/>
          <a:p>
            <a:r>
              <a:rPr lang="cs-CZ" sz="2400" b="0"/>
              <a:t>, CO</a:t>
            </a:r>
            <a:r>
              <a:rPr lang="cs-CZ" sz="2400" b="0" baseline="-25000"/>
              <a:t>2</a:t>
            </a:r>
          </a:p>
        </p:txBody>
      </p:sp>
      <p:sp>
        <p:nvSpPr>
          <p:cNvPr id="8" name="Rectangle 6"/>
          <p:cNvSpPr>
            <a:spLocks noChangeArrowheads="1"/>
          </p:cNvSpPr>
          <p:nvPr/>
        </p:nvSpPr>
        <p:spPr bwMode="auto">
          <a:xfrm>
            <a:off x="7054850" y="3284711"/>
            <a:ext cx="2089150" cy="1368425"/>
          </a:xfrm>
          <a:prstGeom prst="rect">
            <a:avLst/>
          </a:prstGeom>
          <a:noFill/>
          <a:ln w="9525">
            <a:noFill/>
            <a:miter lim="800000"/>
            <a:headEnd/>
            <a:tailEnd/>
          </a:ln>
        </p:spPr>
        <p:txBody>
          <a:bodyPr wrap="none" anchor="ctr"/>
          <a:lstStyle/>
          <a:p>
            <a:pPr algn="ctr"/>
            <a:r>
              <a:rPr lang="cs-CZ"/>
              <a:t>Glykolýza</a:t>
            </a:r>
          </a:p>
        </p:txBody>
      </p:sp>
      <p:sp>
        <p:nvSpPr>
          <p:cNvPr id="10" name="Oval 11">
            <a:extLst>
              <a:ext uri="{FF2B5EF4-FFF2-40B4-BE49-F238E27FC236}">
                <a16:creationId xmlns:a16="http://schemas.microsoft.com/office/drawing/2014/main" id="{E3802043-7D75-384F-B73D-23D5A24F0826}"/>
              </a:ext>
            </a:extLst>
          </p:cNvPr>
          <p:cNvSpPr>
            <a:spLocks noChangeArrowheads="1"/>
          </p:cNvSpPr>
          <p:nvPr/>
        </p:nvSpPr>
        <p:spPr bwMode="auto">
          <a:xfrm>
            <a:off x="323528" y="2421111"/>
            <a:ext cx="863600" cy="86360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11" name="Oval 11">
            <a:extLst>
              <a:ext uri="{FF2B5EF4-FFF2-40B4-BE49-F238E27FC236}">
                <a16:creationId xmlns:a16="http://schemas.microsoft.com/office/drawing/2014/main" id="{8D2BFD5D-9C54-684B-9D13-E11B7A832591}"/>
              </a:ext>
            </a:extLst>
          </p:cNvPr>
          <p:cNvSpPr>
            <a:spLocks noChangeArrowheads="1"/>
          </p:cNvSpPr>
          <p:nvPr/>
        </p:nvSpPr>
        <p:spPr bwMode="auto">
          <a:xfrm>
            <a:off x="1979712" y="1197248"/>
            <a:ext cx="1224136" cy="1007616"/>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12" name="Oval 11">
            <a:extLst>
              <a:ext uri="{FF2B5EF4-FFF2-40B4-BE49-F238E27FC236}">
                <a16:creationId xmlns:a16="http://schemas.microsoft.com/office/drawing/2014/main" id="{120F3C98-BBE2-F145-8E74-995DCAE4E1CE}"/>
              </a:ext>
            </a:extLst>
          </p:cNvPr>
          <p:cNvSpPr>
            <a:spLocks noChangeArrowheads="1"/>
          </p:cNvSpPr>
          <p:nvPr/>
        </p:nvSpPr>
        <p:spPr bwMode="auto">
          <a:xfrm>
            <a:off x="4096115" y="2925465"/>
            <a:ext cx="1224136" cy="1007616"/>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13" name="Oval 12">
            <a:extLst>
              <a:ext uri="{FF2B5EF4-FFF2-40B4-BE49-F238E27FC236}">
                <a16:creationId xmlns:a16="http://schemas.microsoft.com/office/drawing/2014/main" id="{720829C5-3654-944A-A2E6-58384B1A7C6B}"/>
              </a:ext>
            </a:extLst>
          </p:cNvPr>
          <p:cNvSpPr>
            <a:spLocks noChangeArrowheads="1"/>
          </p:cNvSpPr>
          <p:nvPr/>
        </p:nvSpPr>
        <p:spPr bwMode="auto">
          <a:xfrm>
            <a:off x="6156176" y="2216699"/>
            <a:ext cx="2089150" cy="1011363"/>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p>
        </p:txBody>
      </p:sp>
      <p:sp>
        <p:nvSpPr>
          <p:cNvPr id="14" name="Text Box 10">
            <a:extLst>
              <a:ext uri="{FF2B5EF4-FFF2-40B4-BE49-F238E27FC236}">
                <a16:creationId xmlns:a16="http://schemas.microsoft.com/office/drawing/2014/main" id="{430DE94A-BFA2-8543-B64B-79FF201D3157}"/>
              </a:ext>
            </a:extLst>
          </p:cNvPr>
          <p:cNvSpPr txBox="1">
            <a:spLocks noChangeArrowheads="1"/>
          </p:cNvSpPr>
          <p:nvPr/>
        </p:nvSpPr>
        <p:spPr bwMode="auto">
          <a:xfrm>
            <a:off x="0" y="5417929"/>
            <a:ext cx="9144000" cy="1323439"/>
          </a:xfrm>
          <a:prstGeom prst="rect">
            <a:avLst/>
          </a:prstGeom>
          <a:noFill/>
          <a:ln w="57150">
            <a:solidFill>
              <a:srgbClr val="FF0000"/>
            </a:solidFill>
            <a:miter lim="800000"/>
            <a:headEnd/>
            <a:tailEnd/>
          </a:ln>
        </p:spPr>
        <p:txBody>
          <a:bodyPr>
            <a:spAutoFit/>
          </a:bodyPr>
          <a:lstStyle/>
          <a:p>
            <a:r>
              <a:rPr lang="cs-CZ" sz="1600"/>
              <a:t>Myoglobin: 1. protein, jehož struktura byla zjištěna v atomovém rozlišení pomocí rentgenové krystalografie (John </a:t>
            </a:r>
            <a:r>
              <a:rPr lang="cs-CZ" sz="1600" err="1"/>
              <a:t>Kendrew</a:t>
            </a:r>
            <a:r>
              <a:rPr lang="cs-CZ" sz="1600"/>
              <a:t>, </a:t>
            </a:r>
            <a:r>
              <a:rPr lang="de-CH" sz="1600"/>
              <a:t>1960, </a:t>
            </a:r>
            <a:r>
              <a:rPr lang="de-CH" sz="1600" err="1"/>
              <a:t>Nobelova</a:t>
            </a:r>
            <a:r>
              <a:rPr lang="de-CH" sz="1600"/>
              <a:t> </a:t>
            </a:r>
            <a:r>
              <a:rPr lang="de-CH" sz="1600" err="1"/>
              <a:t>cena</a:t>
            </a:r>
            <a:r>
              <a:rPr lang="de-CH" sz="1600"/>
              <a:t> s </a:t>
            </a:r>
            <a:r>
              <a:rPr lang="de-CH" sz="1600" err="1"/>
              <a:t>Maxem</a:t>
            </a:r>
            <a:r>
              <a:rPr lang="de-CH" sz="1600"/>
              <a:t> </a:t>
            </a:r>
            <a:r>
              <a:rPr lang="de-CH" sz="1600" err="1"/>
              <a:t>Perutzem</a:t>
            </a:r>
            <a:r>
              <a:rPr lang="de-CH" sz="1600"/>
              <a:t>, 1962)</a:t>
            </a:r>
            <a:r>
              <a:rPr lang="cs-CZ" sz="1600"/>
              <a:t>.</a:t>
            </a:r>
            <a:endParaRPr lang="de-CH" sz="1600"/>
          </a:p>
          <a:p>
            <a:endParaRPr lang="cs-CZ" sz="1600"/>
          </a:p>
          <a:p>
            <a:r>
              <a:rPr lang="cs-CZ" altLang="fr-FR" sz="1600"/>
              <a:t>„</a:t>
            </a:r>
            <a:r>
              <a:rPr lang="en-US" altLang="fr-FR" sz="1600"/>
              <a:t>Research Collaboratory for Structural Bioinformatics</a:t>
            </a:r>
            <a:r>
              <a:rPr lang="cs-CZ" altLang="fr-FR" sz="1600"/>
              <a:t>“ (</a:t>
            </a:r>
            <a:r>
              <a:rPr lang="cs-CZ" sz="1600"/>
              <a:t>RCSB, viz předchozí přednáška) vyhlásil</a:t>
            </a:r>
            <a:r>
              <a:rPr lang="de-CH" sz="1600"/>
              <a:t>o</a:t>
            </a:r>
            <a:r>
              <a:rPr lang="cs-CZ" sz="1600"/>
              <a:t> v lednu 2000 myoglobin Molekulou měsíce.</a:t>
            </a:r>
            <a:endParaRPr lang="de-CH" sz="1600"/>
          </a:p>
        </p:txBody>
      </p:sp>
    </p:spTree>
    <p:extLst>
      <p:ext uri="{BB962C8B-B14F-4D97-AF65-F5344CB8AC3E}">
        <p14:creationId xmlns:p14="http://schemas.microsoft.com/office/powerpoint/2010/main" val="874380569"/>
      </p:ext>
    </p:extLst>
  </p:cSld>
  <p:clrMapOvr>
    <a:masterClrMapping/>
  </p:clrMapOvr>
  <mc:AlternateContent xmlns:mc="http://schemas.openxmlformats.org/markup-compatibility/2006" xmlns:p14="http://schemas.microsoft.com/office/powerpoint/2010/main">
    <mc:Choice Requires="p14">
      <p:transition spd="slow" p14:dur="2000" advTm="77243"/>
    </mc:Choice>
    <mc:Fallback xmlns="">
      <p:transition spd="slow" advTm="772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2DF386-4091-4A4C-900D-097EB1474490}"/>
              </a:ext>
            </a:extLst>
          </p:cNvPr>
          <p:cNvSpPr/>
          <p:nvPr/>
        </p:nvSpPr>
        <p:spPr>
          <a:xfrm>
            <a:off x="-2664" y="2090450"/>
            <a:ext cx="9144000" cy="4493538"/>
          </a:xfrm>
          <a:prstGeom prst="rect">
            <a:avLst/>
          </a:prstGeom>
        </p:spPr>
        <p:txBody>
          <a:bodyPr wrap="square">
            <a:spAutoFit/>
          </a:bodyPr>
          <a:lstStyle/>
          <a:p>
            <a:r>
              <a:rPr lang="fr-FR" dirty="0">
                <a:solidFill>
                  <a:srgbClr val="5A5A5A"/>
                </a:solidFill>
                <a:latin typeface="+mj-lt"/>
              </a:rPr>
              <a:t>The First </a:t>
            </a:r>
            <a:r>
              <a:rPr lang="fr-FR" dirty="0" err="1">
                <a:solidFill>
                  <a:srgbClr val="5A5A5A"/>
                </a:solidFill>
                <a:latin typeface="+mj-lt"/>
              </a:rPr>
              <a:t>Protein</a:t>
            </a:r>
            <a:r>
              <a:rPr lang="fr-FR" dirty="0">
                <a:solidFill>
                  <a:srgbClr val="5A5A5A"/>
                </a:solidFill>
                <a:latin typeface="+mj-lt"/>
              </a:rPr>
              <a:t> Structure</a:t>
            </a:r>
          </a:p>
          <a:p>
            <a:r>
              <a:rPr lang="fr-FR" b="0" dirty="0" err="1">
                <a:solidFill>
                  <a:srgbClr val="5A5A5A"/>
                </a:solidFill>
                <a:latin typeface="+mj-lt"/>
              </a:rPr>
              <a:t>Any</a:t>
            </a:r>
            <a:r>
              <a:rPr lang="fr-FR" b="0" dirty="0">
                <a:solidFill>
                  <a:srgbClr val="5A5A5A"/>
                </a:solidFill>
                <a:latin typeface="+mj-lt"/>
              </a:rPr>
              <a:t> discussion of </a:t>
            </a:r>
            <a:r>
              <a:rPr lang="fr-FR" b="0" dirty="0" err="1">
                <a:solidFill>
                  <a:srgbClr val="5A5A5A"/>
                </a:solidFill>
                <a:latin typeface="+mj-lt"/>
              </a:rPr>
              <a:t>protein</a:t>
            </a:r>
            <a:r>
              <a:rPr lang="fr-FR" b="0" dirty="0">
                <a:solidFill>
                  <a:srgbClr val="5A5A5A"/>
                </a:solidFill>
                <a:latin typeface="+mj-lt"/>
              </a:rPr>
              <a:t> structure must </a:t>
            </a:r>
            <a:r>
              <a:rPr lang="fr-FR" b="0" dirty="0" err="1">
                <a:solidFill>
                  <a:srgbClr val="5A5A5A"/>
                </a:solidFill>
                <a:latin typeface="+mj-lt"/>
              </a:rPr>
              <a:t>necessarily</a:t>
            </a:r>
            <a:r>
              <a:rPr lang="fr-FR" b="0" dirty="0">
                <a:solidFill>
                  <a:srgbClr val="5A5A5A"/>
                </a:solidFill>
                <a:latin typeface="+mj-lt"/>
              </a:rPr>
              <a:t> </a:t>
            </a:r>
            <a:r>
              <a:rPr lang="fr-FR" b="0" dirty="0" err="1">
                <a:solidFill>
                  <a:srgbClr val="5A5A5A"/>
                </a:solidFill>
                <a:latin typeface="+mj-lt"/>
              </a:rPr>
              <a:t>begin</a:t>
            </a:r>
            <a:r>
              <a:rPr lang="fr-FR" b="0" dirty="0">
                <a:solidFill>
                  <a:srgbClr val="5A5A5A"/>
                </a:solidFill>
                <a:latin typeface="+mj-lt"/>
              </a:rPr>
              <a:t> </a:t>
            </a:r>
            <a:r>
              <a:rPr lang="fr-FR" b="0" dirty="0" err="1">
                <a:solidFill>
                  <a:srgbClr val="5A5A5A"/>
                </a:solidFill>
                <a:latin typeface="+mj-lt"/>
              </a:rPr>
              <a:t>with</a:t>
            </a:r>
            <a:r>
              <a:rPr lang="fr-FR" b="0" dirty="0">
                <a:solidFill>
                  <a:srgbClr val="5A5A5A"/>
                </a:solidFill>
                <a:latin typeface="+mj-lt"/>
              </a:rPr>
              <a:t> </a:t>
            </a:r>
            <a:r>
              <a:rPr lang="fr-FR" b="0" dirty="0" err="1">
                <a:solidFill>
                  <a:srgbClr val="5A5A5A"/>
                </a:solidFill>
                <a:latin typeface="+mj-lt"/>
              </a:rPr>
              <a:t>myoglobin</a:t>
            </a:r>
            <a:r>
              <a:rPr lang="fr-FR" b="0" dirty="0">
                <a:solidFill>
                  <a:srgbClr val="5A5A5A"/>
                </a:solidFill>
                <a:latin typeface="+mj-lt"/>
              </a:rPr>
              <a:t>, </a:t>
            </a:r>
            <a:r>
              <a:rPr lang="fr-FR" b="0" dirty="0" err="1">
                <a:solidFill>
                  <a:srgbClr val="5A5A5A"/>
                </a:solidFill>
                <a:latin typeface="+mj-lt"/>
              </a:rPr>
              <a:t>because</a:t>
            </a:r>
            <a:r>
              <a:rPr lang="fr-FR" b="0" dirty="0">
                <a:solidFill>
                  <a:srgbClr val="5A5A5A"/>
                </a:solidFill>
                <a:latin typeface="+mj-lt"/>
              </a:rPr>
              <a:t> </a:t>
            </a:r>
            <a:r>
              <a:rPr lang="fr-FR" b="0" dirty="0" err="1">
                <a:solidFill>
                  <a:srgbClr val="5A5A5A"/>
                </a:solidFill>
                <a:latin typeface="+mj-lt"/>
              </a:rPr>
              <a:t>it</a:t>
            </a:r>
            <a:r>
              <a:rPr lang="fr-FR" b="0" dirty="0">
                <a:solidFill>
                  <a:srgbClr val="5A5A5A"/>
                </a:solidFill>
                <a:latin typeface="+mj-lt"/>
              </a:rPr>
              <a:t> </a:t>
            </a:r>
            <a:r>
              <a:rPr lang="fr-FR" b="0" dirty="0" err="1">
                <a:solidFill>
                  <a:srgbClr val="5A5A5A"/>
                </a:solidFill>
                <a:latin typeface="+mj-lt"/>
              </a:rPr>
              <a:t>is</a:t>
            </a:r>
            <a:r>
              <a:rPr lang="fr-FR" b="0" dirty="0">
                <a:solidFill>
                  <a:srgbClr val="5A5A5A"/>
                </a:solidFill>
                <a:latin typeface="+mj-lt"/>
              </a:rPr>
              <a:t> </a:t>
            </a:r>
            <a:r>
              <a:rPr lang="fr-FR" b="0" dirty="0" err="1">
                <a:solidFill>
                  <a:srgbClr val="5A5A5A"/>
                </a:solidFill>
                <a:latin typeface="+mj-lt"/>
              </a:rPr>
              <a:t>where</a:t>
            </a:r>
            <a:r>
              <a:rPr lang="fr-FR" b="0" dirty="0">
                <a:solidFill>
                  <a:srgbClr val="5A5A5A"/>
                </a:solidFill>
                <a:latin typeface="+mj-lt"/>
              </a:rPr>
              <a:t> the science of </a:t>
            </a:r>
            <a:r>
              <a:rPr lang="fr-FR" b="0" dirty="0" err="1">
                <a:solidFill>
                  <a:srgbClr val="5A5A5A"/>
                </a:solidFill>
                <a:latin typeface="+mj-lt"/>
              </a:rPr>
              <a:t>protein</a:t>
            </a:r>
            <a:r>
              <a:rPr lang="fr-FR" b="0" dirty="0">
                <a:solidFill>
                  <a:srgbClr val="5A5A5A"/>
                </a:solidFill>
                <a:latin typeface="+mj-lt"/>
              </a:rPr>
              <a:t> structure </a:t>
            </a:r>
            <a:r>
              <a:rPr lang="fr-FR" b="0" dirty="0" err="1">
                <a:solidFill>
                  <a:srgbClr val="5A5A5A"/>
                </a:solidFill>
                <a:latin typeface="+mj-lt"/>
              </a:rPr>
              <a:t>began</a:t>
            </a:r>
            <a:r>
              <a:rPr lang="fr-FR" b="0" dirty="0">
                <a:solidFill>
                  <a:srgbClr val="5A5A5A"/>
                </a:solidFill>
                <a:latin typeface="+mj-lt"/>
              </a:rPr>
              <a:t>. </a:t>
            </a:r>
            <a:r>
              <a:rPr lang="fr-FR" b="0" dirty="0" err="1">
                <a:solidFill>
                  <a:srgbClr val="5A5A5A"/>
                </a:solidFill>
                <a:latin typeface="+mj-lt"/>
              </a:rPr>
              <a:t>After</a:t>
            </a:r>
            <a:r>
              <a:rPr lang="fr-FR" b="0" dirty="0">
                <a:solidFill>
                  <a:srgbClr val="5A5A5A"/>
                </a:solidFill>
                <a:latin typeface="+mj-lt"/>
              </a:rPr>
              <a:t> </a:t>
            </a:r>
            <a:r>
              <a:rPr lang="fr-FR" b="0" dirty="0" err="1">
                <a:solidFill>
                  <a:srgbClr val="5A5A5A"/>
                </a:solidFill>
                <a:latin typeface="+mj-lt"/>
              </a:rPr>
              <a:t>years</a:t>
            </a:r>
            <a:r>
              <a:rPr lang="fr-FR" b="0" dirty="0">
                <a:solidFill>
                  <a:srgbClr val="5A5A5A"/>
                </a:solidFill>
                <a:latin typeface="+mj-lt"/>
              </a:rPr>
              <a:t> of </a:t>
            </a:r>
            <a:r>
              <a:rPr lang="fr-FR" b="0" dirty="0" err="1">
                <a:solidFill>
                  <a:srgbClr val="5A5A5A"/>
                </a:solidFill>
                <a:latin typeface="+mj-lt"/>
              </a:rPr>
              <a:t>arduous</a:t>
            </a:r>
            <a:r>
              <a:rPr lang="fr-FR" b="0" dirty="0">
                <a:solidFill>
                  <a:srgbClr val="5A5A5A"/>
                </a:solidFill>
                <a:latin typeface="+mj-lt"/>
              </a:rPr>
              <a:t> </a:t>
            </a:r>
            <a:r>
              <a:rPr lang="fr-FR" b="0" dirty="0" err="1">
                <a:solidFill>
                  <a:srgbClr val="5A5A5A"/>
                </a:solidFill>
                <a:latin typeface="+mj-lt"/>
              </a:rPr>
              <a:t>work</a:t>
            </a:r>
            <a:r>
              <a:rPr lang="fr-FR" b="0" dirty="0">
                <a:solidFill>
                  <a:srgbClr val="5A5A5A"/>
                </a:solidFill>
                <a:latin typeface="+mj-lt"/>
              </a:rPr>
              <a:t>, </a:t>
            </a:r>
            <a:r>
              <a:rPr lang="fr-FR" b="0" dirty="0">
                <a:solidFill>
                  <a:srgbClr val="FF0000"/>
                </a:solidFill>
                <a:latin typeface="+mj-lt"/>
              </a:rPr>
              <a:t>John </a:t>
            </a:r>
            <a:r>
              <a:rPr lang="fr-FR" b="0" dirty="0" err="1">
                <a:solidFill>
                  <a:srgbClr val="FF0000"/>
                </a:solidFill>
                <a:latin typeface="+mj-lt"/>
              </a:rPr>
              <a:t>Kendrew</a:t>
            </a:r>
            <a:r>
              <a:rPr lang="fr-FR" b="0" dirty="0">
                <a:solidFill>
                  <a:srgbClr val="FF0000"/>
                </a:solidFill>
                <a:latin typeface="+mj-lt"/>
              </a:rPr>
              <a:t> and </a:t>
            </a:r>
            <a:r>
              <a:rPr lang="fr-FR" b="0" dirty="0" err="1">
                <a:solidFill>
                  <a:srgbClr val="FF0000"/>
                </a:solidFill>
                <a:latin typeface="+mj-lt"/>
              </a:rPr>
              <a:t>his</a:t>
            </a:r>
            <a:r>
              <a:rPr lang="fr-FR" b="0" dirty="0">
                <a:solidFill>
                  <a:srgbClr val="FF0000"/>
                </a:solidFill>
                <a:latin typeface="+mj-lt"/>
              </a:rPr>
              <a:t> </a:t>
            </a:r>
            <a:r>
              <a:rPr lang="fr-FR" b="0" dirty="0" err="1">
                <a:solidFill>
                  <a:srgbClr val="FF0000"/>
                </a:solidFill>
                <a:latin typeface="+mj-lt"/>
              </a:rPr>
              <a:t>coworkers</a:t>
            </a:r>
            <a:r>
              <a:rPr lang="fr-FR" b="0" dirty="0">
                <a:solidFill>
                  <a:srgbClr val="FF0000"/>
                </a:solidFill>
                <a:latin typeface="+mj-lt"/>
              </a:rPr>
              <a:t> </a:t>
            </a:r>
            <a:r>
              <a:rPr lang="fr-FR" b="0" dirty="0" err="1">
                <a:solidFill>
                  <a:srgbClr val="FF0000"/>
                </a:solidFill>
                <a:latin typeface="+mj-lt"/>
              </a:rPr>
              <a:t>determined</a:t>
            </a:r>
            <a:r>
              <a:rPr lang="fr-FR" b="0" dirty="0">
                <a:solidFill>
                  <a:srgbClr val="FF0000"/>
                </a:solidFill>
                <a:latin typeface="+mj-lt"/>
              </a:rPr>
              <a:t> the </a:t>
            </a:r>
            <a:r>
              <a:rPr lang="fr-FR" b="0" dirty="0" err="1">
                <a:solidFill>
                  <a:srgbClr val="FF0000"/>
                </a:solidFill>
                <a:latin typeface="+mj-lt"/>
              </a:rPr>
              <a:t>atomic</a:t>
            </a:r>
            <a:r>
              <a:rPr lang="fr-FR" b="0" dirty="0">
                <a:solidFill>
                  <a:srgbClr val="FF0000"/>
                </a:solidFill>
                <a:latin typeface="+mj-lt"/>
              </a:rPr>
              <a:t> structure of </a:t>
            </a:r>
            <a:r>
              <a:rPr lang="fr-FR" b="0" dirty="0" err="1">
                <a:solidFill>
                  <a:srgbClr val="FF0000"/>
                </a:solidFill>
                <a:latin typeface="+mj-lt"/>
              </a:rPr>
              <a:t>myoglobin</a:t>
            </a:r>
            <a:r>
              <a:rPr lang="fr-FR" b="0" dirty="0">
                <a:solidFill>
                  <a:srgbClr val="5A5A5A"/>
                </a:solidFill>
                <a:latin typeface="+mj-lt"/>
              </a:rPr>
              <a:t>, </a:t>
            </a:r>
            <a:r>
              <a:rPr lang="fr-FR" b="0" dirty="0" err="1">
                <a:solidFill>
                  <a:srgbClr val="5A5A5A"/>
                </a:solidFill>
                <a:latin typeface="+mj-lt"/>
              </a:rPr>
              <a:t>laying</a:t>
            </a:r>
            <a:r>
              <a:rPr lang="fr-FR" b="0" dirty="0">
                <a:solidFill>
                  <a:srgbClr val="5A5A5A"/>
                </a:solidFill>
                <a:latin typeface="+mj-lt"/>
              </a:rPr>
              <a:t> the </a:t>
            </a:r>
            <a:r>
              <a:rPr lang="fr-FR" b="0" dirty="0" err="1">
                <a:solidFill>
                  <a:srgbClr val="5A5A5A"/>
                </a:solidFill>
                <a:latin typeface="+mj-lt"/>
              </a:rPr>
              <a:t>foundation</a:t>
            </a:r>
            <a:r>
              <a:rPr lang="fr-FR" b="0" dirty="0">
                <a:solidFill>
                  <a:srgbClr val="5A5A5A"/>
                </a:solidFill>
                <a:latin typeface="+mj-lt"/>
              </a:rPr>
              <a:t> for an </a:t>
            </a:r>
            <a:r>
              <a:rPr lang="fr-FR" b="0" dirty="0" err="1">
                <a:solidFill>
                  <a:srgbClr val="5A5A5A"/>
                </a:solidFill>
                <a:latin typeface="+mj-lt"/>
              </a:rPr>
              <a:t>era</a:t>
            </a:r>
            <a:r>
              <a:rPr lang="fr-FR" b="0" dirty="0">
                <a:solidFill>
                  <a:srgbClr val="5A5A5A"/>
                </a:solidFill>
                <a:latin typeface="+mj-lt"/>
              </a:rPr>
              <a:t> of </a:t>
            </a:r>
            <a:r>
              <a:rPr lang="fr-FR" b="0" dirty="0" err="1">
                <a:solidFill>
                  <a:srgbClr val="5A5A5A"/>
                </a:solidFill>
                <a:latin typeface="+mj-lt"/>
              </a:rPr>
              <a:t>biological</a:t>
            </a:r>
            <a:r>
              <a:rPr lang="fr-FR" b="0" dirty="0">
                <a:solidFill>
                  <a:srgbClr val="5A5A5A"/>
                </a:solidFill>
                <a:latin typeface="+mj-lt"/>
              </a:rPr>
              <a:t> </a:t>
            </a:r>
            <a:r>
              <a:rPr lang="fr-FR" b="0" dirty="0" err="1">
                <a:solidFill>
                  <a:srgbClr val="5A5A5A"/>
                </a:solidFill>
                <a:latin typeface="+mj-lt"/>
              </a:rPr>
              <a:t>understanding</a:t>
            </a:r>
            <a:r>
              <a:rPr lang="fr-FR" b="0" dirty="0">
                <a:solidFill>
                  <a:srgbClr val="5A5A5A"/>
                </a:solidFill>
                <a:latin typeface="+mj-lt"/>
              </a:rPr>
              <a:t>. You </a:t>
            </a:r>
            <a:r>
              <a:rPr lang="fr-FR" b="0" dirty="0" err="1">
                <a:solidFill>
                  <a:srgbClr val="5A5A5A"/>
                </a:solidFill>
                <a:latin typeface="+mj-lt"/>
              </a:rPr>
              <a:t>can</a:t>
            </a:r>
            <a:r>
              <a:rPr lang="fr-FR" b="0" dirty="0">
                <a:solidFill>
                  <a:srgbClr val="5A5A5A"/>
                </a:solidFill>
                <a:latin typeface="+mj-lt"/>
              </a:rPr>
              <a:t> </a:t>
            </a:r>
            <a:r>
              <a:rPr lang="fr-FR" b="0" dirty="0" err="1">
                <a:solidFill>
                  <a:srgbClr val="5A5A5A"/>
                </a:solidFill>
                <a:latin typeface="+mj-lt"/>
              </a:rPr>
              <a:t>take</a:t>
            </a:r>
            <a:r>
              <a:rPr lang="fr-FR" b="0" dirty="0">
                <a:solidFill>
                  <a:srgbClr val="5A5A5A"/>
                </a:solidFill>
                <a:latin typeface="+mj-lt"/>
              </a:rPr>
              <a:t> a close look at </a:t>
            </a:r>
            <a:r>
              <a:rPr lang="fr-FR" b="0" dirty="0" err="1">
                <a:solidFill>
                  <a:srgbClr val="5A5A5A"/>
                </a:solidFill>
                <a:latin typeface="+mj-lt"/>
              </a:rPr>
              <a:t>this</a:t>
            </a:r>
            <a:r>
              <a:rPr lang="fr-FR" b="0" dirty="0">
                <a:solidFill>
                  <a:srgbClr val="5A5A5A"/>
                </a:solidFill>
                <a:latin typeface="+mj-lt"/>
              </a:rPr>
              <a:t> </a:t>
            </a:r>
            <a:r>
              <a:rPr lang="fr-FR" b="0" dirty="0" err="1">
                <a:solidFill>
                  <a:srgbClr val="5A5A5A"/>
                </a:solidFill>
                <a:latin typeface="+mj-lt"/>
              </a:rPr>
              <a:t>protein</a:t>
            </a:r>
            <a:r>
              <a:rPr lang="fr-FR" b="0" dirty="0">
                <a:solidFill>
                  <a:srgbClr val="5A5A5A"/>
                </a:solidFill>
                <a:latin typeface="+mj-lt"/>
              </a:rPr>
              <a:t> structure </a:t>
            </a:r>
            <a:r>
              <a:rPr lang="fr-FR" b="0" dirty="0" err="1">
                <a:solidFill>
                  <a:srgbClr val="5A5A5A"/>
                </a:solidFill>
                <a:latin typeface="+mj-lt"/>
              </a:rPr>
              <a:t>yourself</a:t>
            </a:r>
            <a:r>
              <a:rPr lang="fr-FR" b="0" dirty="0">
                <a:solidFill>
                  <a:srgbClr val="5A5A5A"/>
                </a:solidFill>
                <a:latin typeface="+mj-lt"/>
              </a:rPr>
              <a:t>, in PDB entry </a:t>
            </a:r>
            <a:r>
              <a:rPr lang="fr-FR" b="0" dirty="0">
                <a:solidFill>
                  <a:srgbClr val="337AC7"/>
                </a:solidFill>
                <a:latin typeface="+mj-lt"/>
                <a:hlinkClick r:id="rId2"/>
              </a:rPr>
              <a:t>1mbn</a:t>
            </a:r>
            <a:r>
              <a:rPr lang="fr-FR" b="0" dirty="0">
                <a:solidFill>
                  <a:srgbClr val="5A5A5A"/>
                </a:solidFill>
                <a:latin typeface="+mj-lt"/>
              </a:rPr>
              <a:t>. You </a:t>
            </a:r>
            <a:r>
              <a:rPr lang="fr-FR" b="0" dirty="0" err="1">
                <a:solidFill>
                  <a:srgbClr val="5A5A5A"/>
                </a:solidFill>
                <a:latin typeface="+mj-lt"/>
              </a:rPr>
              <a:t>will</a:t>
            </a:r>
            <a:r>
              <a:rPr lang="fr-FR" b="0" dirty="0">
                <a:solidFill>
                  <a:srgbClr val="5A5A5A"/>
                </a:solidFill>
                <a:latin typeface="+mj-lt"/>
              </a:rPr>
              <a:t> </a:t>
            </a:r>
            <a:r>
              <a:rPr lang="fr-FR" b="0" dirty="0" err="1">
                <a:solidFill>
                  <a:srgbClr val="5A5A5A"/>
                </a:solidFill>
                <a:latin typeface="+mj-lt"/>
              </a:rPr>
              <a:t>be</a:t>
            </a:r>
            <a:r>
              <a:rPr lang="fr-FR" b="0" dirty="0">
                <a:solidFill>
                  <a:srgbClr val="5A5A5A"/>
                </a:solidFill>
                <a:latin typeface="+mj-lt"/>
              </a:rPr>
              <a:t> </a:t>
            </a:r>
            <a:r>
              <a:rPr lang="fr-FR" b="0" dirty="0" err="1">
                <a:solidFill>
                  <a:srgbClr val="5A5A5A"/>
                </a:solidFill>
                <a:latin typeface="+mj-lt"/>
              </a:rPr>
              <a:t>amazed</a:t>
            </a:r>
            <a:r>
              <a:rPr lang="fr-FR" b="0" dirty="0">
                <a:solidFill>
                  <a:srgbClr val="5A5A5A"/>
                </a:solidFill>
                <a:latin typeface="+mj-lt"/>
              </a:rPr>
              <a:t>, </a:t>
            </a:r>
            <a:r>
              <a:rPr lang="fr-FR" b="0" dirty="0" err="1">
                <a:solidFill>
                  <a:srgbClr val="5A5A5A"/>
                </a:solidFill>
                <a:latin typeface="+mj-lt"/>
              </a:rPr>
              <a:t>just</a:t>
            </a:r>
            <a:r>
              <a:rPr lang="fr-FR" b="0" dirty="0">
                <a:solidFill>
                  <a:srgbClr val="5A5A5A"/>
                </a:solidFill>
                <a:latin typeface="+mj-lt"/>
              </a:rPr>
              <a:t> </a:t>
            </a:r>
            <a:r>
              <a:rPr lang="fr-FR" b="0" dirty="0" err="1">
                <a:solidFill>
                  <a:srgbClr val="5A5A5A"/>
                </a:solidFill>
                <a:latin typeface="+mj-lt"/>
              </a:rPr>
              <a:t>like</a:t>
            </a:r>
            <a:r>
              <a:rPr lang="fr-FR" b="0" dirty="0">
                <a:solidFill>
                  <a:srgbClr val="5A5A5A"/>
                </a:solidFill>
                <a:latin typeface="+mj-lt"/>
              </a:rPr>
              <a:t> the world </a:t>
            </a:r>
            <a:r>
              <a:rPr lang="fr-FR" b="0" dirty="0" err="1">
                <a:solidFill>
                  <a:srgbClr val="5A5A5A"/>
                </a:solidFill>
                <a:latin typeface="+mj-lt"/>
              </a:rPr>
              <a:t>was</a:t>
            </a:r>
            <a:r>
              <a:rPr lang="fr-FR" b="0" dirty="0">
                <a:solidFill>
                  <a:srgbClr val="5A5A5A"/>
                </a:solidFill>
                <a:latin typeface="+mj-lt"/>
              </a:rPr>
              <a:t> in </a:t>
            </a:r>
            <a:r>
              <a:rPr lang="fr-FR" b="0" dirty="0">
                <a:solidFill>
                  <a:srgbClr val="FF0000"/>
                </a:solidFill>
                <a:latin typeface="+mj-lt"/>
              </a:rPr>
              <a:t>1960</a:t>
            </a:r>
            <a:r>
              <a:rPr lang="fr-FR" b="0" dirty="0">
                <a:solidFill>
                  <a:srgbClr val="5A5A5A"/>
                </a:solidFill>
                <a:latin typeface="+mj-lt"/>
              </a:rPr>
              <a:t>, at the </a:t>
            </a:r>
            <a:r>
              <a:rPr lang="fr-FR" b="0" dirty="0" err="1">
                <a:solidFill>
                  <a:srgbClr val="5A5A5A"/>
                </a:solidFill>
                <a:latin typeface="+mj-lt"/>
              </a:rPr>
              <a:t>beautiful</a:t>
            </a:r>
            <a:r>
              <a:rPr lang="fr-FR" b="0" dirty="0">
                <a:solidFill>
                  <a:srgbClr val="5A5A5A"/>
                </a:solidFill>
                <a:latin typeface="+mj-lt"/>
              </a:rPr>
              <a:t> </a:t>
            </a:r>
            <a:r>
              <a:rPr lang="fr-FR" b="0" dirty="0" err="1">
                <a:solidFill>
                  <a:srgbClr val="5A5A5A"/>
                </a:solidFill>
                <a:latin typeface="+mj-lt"/>
              </a:rPr>
              <a:t>intricacy</a:t>
            </a:r>
            <a:r>
              <a:rPr lang="fr-FR" b="0" dirty="0">
                <a:solidFill>
                  <a:srgbClr val="5A5A5A"/>
                </a:solidFill>
                <a:latin typeface="+mj-lt"/>
              </a:rPr>
              <a:t> of </a:t>
            </a:r>
            <a:r>
              <a:rPr lang="fr-FR" b="0" dirty="0" err="1">
                <a:solidFill>
                  <a:srgbClr val="5A5A5A"/>
                </a:solidFill>
                <a:latin typeface="+mj-lt"/>
              </a:rPr>
              <a:t>this</a:t>
            </a:r>
            <a:r>
              <a:rPr lang="fr-FR" b="0" dirty="0">
                <a:solidFill>
                  <a:srgbClr val="5A5A5A"/>
                </a:solidFill>
                <a:latin typeface="+mj-lt"/>
              </a:rPr>
              <a:t> </a:t>
            </a:r>
            <a:r>
              <a:rPr lang="fr-FR" b="0" dirty="0" err="1">
                <a:solidFill>
                  <a:srgbClr val="5A5A5A"/>
                </a:solidFill>
                <a:latin typeface="+mj-lt"/>
              </a:rPr>
              <a:t>protein</a:t>
            </a:r>
            <a:r>
              <a:rPr lang="fr-FR" b="0" dirty="0">
                <a:solidFill>
                  <a:srgbClr val="5A5A5A"/>
                </a:solidFill>
                <a:latin typeface="+mj-lt"/>
              </a:rPr>
              <a:t>.</a:t>
            </a:r>
          </a:p>
          <a:p>
            <a:endParaRPr lang="fr-FR" sz="800" b="0" dirty="0">
              <a:solidFill>
                <a:srgbClr val="5A5A5A"/>
              </a:solidFill>
              <a:latin typeface="+mj-lt"/>
            </a:endParaRPr>
          </a:p>
          <a:p>
            <a:r>
              <a:rPr lang="fr-FR" dirty="0" err="1">
                <a:solidFill>
                  <a:srgbClr val="5A5A5A"/>
                </a:solidFill>
                <a:latin typeface="+mj-lt"/>
              </a:rPr>
              <a:t>Myoglobin</a:t>
            </a:r>
            <a:r>
              <a:rPr lang="fr-FR" dirty="0">
                <a:solidFill>
                  <a:srgbClr val="5A5A5A"/>
                </a:solidFill>
                <a:latin typeface="+mj-lt"/>
              </a:rPr>
              <a:t> and Muscles</a:t>
            </a:r>
          </a:p>
          <a:p>
            <a:r>
              <a:rPr lang="fr-FR" b="0" dirty="0" err="1">
                <a:solidFill>
                  <a:srgbClr val="5A5A5A"/>
                </a:solidFill>
                <a:latin typeface="+mj-lt"/>
              </a:rPr>
              <a:t>Myoglobin</a:t>
            </a:r>
            <a:r>
              <a:rPr lang="fr-FR" b="0" dirty="0">
                <a:solidFill>
                  <a:srgbClr val="5A5A5A"/>
                </a:solidFill>
                <a:latin typeface="+mj-lt"/>
              </a:rPr>
              <a:t> </a:t>
            </a:r>
            <a:r>
              <a:rPr lang="fr-FR" b="0" dirty="0" err="1">
                <a:solidFill>
                  <a:srgbClr val="5A5A5A"/>
                </a:solidFill>
                <a:latin typeface="+mj-lt"/>
              </a:rPr>
              <a:t>is</a:t>
            </a:r>
            <a:r>
              <a:rPr lang="fr-FR" b="0" dirty="0">
                <a:solidFill>
                  <a:srgbClr val="5A5A5A"/>
                </a:solidFill>
                <a:latin typeface="+mj-lt"/>
              </a:rPr>
              <a:t> a </a:t>
            </a:r>
            <a:r>
              <a:rPr lang="fr-FR" b="0" dirty="0" err="1">
                <a:solidFill>
                  <a:srgbClr val="5A5A5A"/>
                </a:solidFill>
                <a:latin typeface="+mj-lt"/>
              </a:rPr>
              <a:t>small</a:t>
            </a:r>
            <a:r>
              <a:rPr lang="fr-FR" b="0" dirty="0">
                <a:solidFill>
                  <a:srgbClr val="5A5A5A"/>
                </a:solidFill>
                <a:latin typeface="+mj-lt"/>
              </a:rPr>
              <a:t>, </a:t>
            </a:r>
            <a:r>
              <a:rPr lang="fr-FR" b="0" dirty="0" err="1">
                <a:solidFill>
                  <a:srgbClr val="5A5A5A"/>
                </a:solidFill>
                <a:latin typeface="+mj-lt"/>
              </a:rPr>
              <a:t>bright</a:t>
            </a:r>
            <a:r>
              <a:rPr lang="fr-FR" b="0" dirty="0">
                <a:solidFill>
                  <a:srgbClr val="5A5A5A"/>
                </a:solidFill>
                <a:latin typeface="+mj-lt"/>
              </a:rPr>
              <a:t> </a:t>
            </a:r>
            <a:r>
              <a:rPr lang="fr-FR" b="0" dirty="0" err="1">
                <a:solidFill>
                  <a:srgbClr val="5A5A5A"/>
                </a:solidFill>
                <a:latin typeface="+mj-lt"/>
              </a:rPr>
              <a:t>red</a:t>
            </a:r>
            <a:r>
              <a:rPr lang="fr-FR" b="0" dirty="0">
                <a:solidFill>
                  <a:srgbClr val="5A5A5A"/>
                </a:solidFill>
                <a:latin typeface="+mj-lt"/>
              </a:rPr>
              <a:t> </a:t>
            </a:r>
            <a:r>
              <a:rPr lang="fr-FR" b="0" dirty="0" err="1">
                <a:solidFill>
                  <a:srgbClr val="5A5A5A"/>
                </a:solidFill>
                <a:latin typeface="+mj-lt"/>
              </a:rPr>
              <a:t>protein</a:t>
            </a:r>
            <a:r>
              <a:rPr lang="fr-FR" b="0" dirty="0">
                <a:solidFill>
                  <a:srgbClr val="5A5A5A"/>
                </a:solidFill>
                <a:latin typeface="+mj-lt"/>
              </a:rPr>
              <a:t>. It </a:t>
            </a:r>
            <a:r>
              <a:rPr lang="fr-FR" b="0" dirty="0" err="1">
                <a:solidFill>
                  <a:srgbClr val="5A5A5A"/>
                </a:solidFill>
                <a:latin typeface="+mj-lt"/>
              </a:rPr>
              <a:t>is</a:t>
            </a:r>
            <a:r>
              <a:rPr lang="fr-FR" b="0" dirty="0">
                <a:solidFill>
                  <a:srgbClr val="5A5A5A"/>
                </a:solidFill>
                <a:latin typeface="+mj-lt"/>
              </a:rPr>
              <a:t> </a:t>
            </a:r>
            <a:r>
              <a:rPr lang="fr-FR" b="0" dirty="0" err="1">
                <a:solidFill>
                  <a:srgbClr val="5A5A5A"/>
                </a:solidFill>
                <a:latin typeface="+mj-lt"/>
              </a:rPr>
              <a:t>very</a:t>
            </a:r>
            <a:r>
              <a:rPr lang="fr-FR" b="0" dirty="0">
                <a:solidFill>
                  <a:srgbClr val="5A5A5A"/>
                </a:solidFill>
                <a:latin typeface="+mj-lt"/>
              </a:rPr>
              <a:t> </a:t>
            </a:r>
            <a:r>
              <a:rPr lang="fr-FR" b="0" dirty="0" err="1">
                <a:solidFill>
                  <a:srgbClr val="5A5A5A"/>
                </a:solidFill>
                <a:latin typeface="+mj-lt"/>
              </a:rPr>
              <a:t>common</a:t>
            </a:r>
            <a:r>
              <a:rPr lang="fr-FR" b="0" dirty="0">
                <a:solidFill>
                  <a:srgbClr val="5A5A5A"/>
                </a:solidFill>
                <a:latin typeface="+mj-lt"/>
              </a:rPr>
              <a:t> in muscle </a:t>
            </a:r>
            <a:r>
              <a:rPr lang="fr-FR" b="0" dirty="0" err="1">
                <a:solidFill>
                  <a:srgbClr val="5A5A5A"/>
                </a:solidFill>
                <a:latin typeface="+mj-lt"/>
              </a:rPr>
              <a:t>cells</a:t>
            </a:r>
            <a:r>
              <a:rPr lang="fr-FR" b="0" dirty="0">
                <a:solidFill>
                  <a:srgbClr val="5A5A5A"/>
                </a:solidFill>
                <a:latin typeface="+mj-lt"/>
              </a:rPr>
              <a:t> and </a:t>
            </a:r>
            <a:r>
              <a:rPr lang="fr-FR" b="0" dirty="0" err="1">
                <a:solidFill>
                  <a:srgbClr val="5A5A5A"/>
                </a:solidFill>
                <a:latin typeface="+mj-lt"/>
              </a:rPr>
              <a:t>gives</a:t>
            </a:r>
            <a:r>
              <a:rPr lang="fr-FR" b="0" dirty="0">
                <a:solidFill>
                  <a:srgbClr val="5A5A5A"/>
                </a:solidFill>
                <a:latin typeface="+mj-lt"/>
              </a:rPr>
              <a:t> </a:t>
            </a:r>
            <a:r>
              <a:rPr lang="fr-FR" b="0" dirty="0" err="1">
                <a:solidFill>
                  <a:srgbClr val="5A5A5A"/>
                </a:solidFill>
                <a:latin typeface="+mj-lt"/>
              </a:rPr>
              <a:t>meat</a:t>
            </a:r>
            <a:r>
              <a:rPr lang="fr-FR" b="0" dirty="0">
                <a:solidFill>
                  <a:srgbClr val="5A5A5A"/>
                </a:solidFill>
                <a:latin typeface="+mj-lt"/>
              </a:rPr>
              <a:t> </a:t>
            </a:r>
            <a:r>
              <a:rPr lang="fr-FR" b="0" dirty="0" err="1">
                <a:solidFill>
                  <a:srgbClr val="5A5A5A"/>
                </a:solidFill>
                <a:latin typeface="+mj-lt"/>
              </a:rPr>
              <a:t>much</a:t>
            </a:r>
            <a:r>
              <a:rPr lang="fr-FR" b="0" dirty="0">
                <a:solidFill>
                  <a:srgbClr val="5A5A5A"/>
                </a:solidFill>
                <a:latin typeface="+mj-lt"/>
              </a:rPr>
              <a:t> of </a:t>
            </a:r>
            <a:r>
              <a:rPr lang="fr-FR" b="0" dirty="0" err="1">
                <a:solidFill>
                  <a:srgbClr val="5A5A5A"/>
                </a:solidFill>
                <a:latin typeface="+mj-lt"/>
              </a:rPr>
              <a:t>its</a:t>
            </a:r>
            <a:r>
              <a:rPr lang="fr-FR" b="0" dirty="0">
                <a:solidFill>
                  <a:srgbClr val="5A5A5A"/>
                </a:solidFill>
                <a:latin typeface="+mj-lt"/>
              </a:rPr>
              <a:t> </a:t>
            </a:r>
            <a:r>
              <a:rPr lang="fr-FR" b="0" dirty="0" err="1">
                <a:solidFill>
                  <a:srgbClr val="5A5A5A"/>
                </a:solidFill>
                <a:latin typeface="+mj-lt"/>
              </a:rPr>
              <a:t>red</a:t>
            </a:r>
            <a:r>
              <a:rPr lang="fr-FR" b="0" dirty="0">
                <a:solidFill>
                  <a:srgbClr val="5A5A5A"/>
                </a:solidFill>
                <a:latin typeface="+mj-lt"/>
              </a:rPr>
              <a:t> </a:t>
            </a:r>
            <a:r>
              <a:rPr lang="fr-FR" b="0" dirty="0" err="1">
                <a:solidFill>
                  <a:srgbClr val="5A5A5A"/>
                </a:solidFill>
                <a:latin typeface="+mj-lt"/>
              </a:rPr>
              <a:t>color</a:t>
            </a:r>
            <a:r>
              <a:rPr lang="fr-FR" b="0" dirty="0">
                <a:solidFill>
                  <a:srgbClr val="5A5A5A"/>
                </a:solidFill>
                <a:latin typeface="+mj-lt"/>
              </a:rPr>
              <a:t>. </a:t>
            </a:r>
            <a:r>
              <a:rPr lang="fr-FR" b="0" dirty="0" err="1">
                <a:solidFill>
                  <a:srgbClr val="5A5A5A"/>
                </a:solidFill>
                <a:latin typeface="+mj-lt"/>
              </a:rPr>
              <a:t>Its</a:t>
            </a:r>
            <a:r>
              <a:rPr lang="fr-FR" b="0" dirty="0">
                <a:solidFill>
                  <a:srgbClr val="5A5A5A"/>
                </a:solidFill>
                <a:latin typeface="+mj-lt"/>
              </a:rPr>
              <a:t> job </a:t>
            </a:r>
            <a:r>
              <a:rPr lang="fr-FR" b="0" dirty="0" err="1">
                <a:solidFill>
                  <a:srgbClr val="5A5A5A"/>
                </a:solidFill>
                <a:latin typeface="+mj-lt"/>
              </a:rPr>
              <a:t>is</a:t>
            </a:r>
            <a:r>
              <a:rPr lang="fr-FR" b="0" dirty="0">
                <a:solidFill>
                  <a:srgbClr val="5A5A5A"/>
                </a:solidFill>
                <a:latin typeface="+mj-lt"/>
              </a:rPr>
              <a:t> to </a:t>
            </a:r>
            <a:r>
              <a:rPr lang="fr-FR" b="0" dirty="0">
                <a:solidFill>
                  <a:srgbClr val="FF0000"/>
                </a:solidFill>
                <a:latin typeface="+mj-lt"/>
              </a:rPr>
              <a:t>store </a:t>
            </a:r>
            <a:r>
              <a:rPr lang="fr-FR" b="0" dirty="0" err="1">
                <a:solidFill>
                  <a:srgbClr val="FF0000"/>
                </a:solidFill>
                <a:latin typeface="+mj-lt"/>
              </a:rPr>
              <a:t>oxygen</a:t>
            </a:r>
            <a:r>
              <a:rPr lang="fr-FR" b="0" dirty="0">
                <a:solidFill>
                  <a:srgbClr val="5A5A5A"/>
                </a:solidFill>
                <a:latin typeface="+mj-lt"/>
              </a:rPr>
              <a:t>, for use </a:t>
            </a:r>
            <a:r>
              <a:rPr lang="fr-FR" b="0" dirty="0" err="1">
                <a:solidFill>
                  <a:srgbClr val="5A5A5A"/>
                </a:solidFill>
                <a:latin typeface="+mj-lt"/>
              </a:rPr>
              <a:t>when</a:t>
            </a:r>
            <a:r>
              <a:rPr lang="fr-FR" b="0" dirty="0">
                <a:solidFill>
                  <a:srgbClr val="5A5A5A"/>
                </a:solidFill>
                <a:latin typeface="+mj-lt"/>
              </a:rPr>
              <a:t> muscles are hard at </a:t>
            </a:r>
            <a:r>
              <a:rPr lang="fr-FR" b="0" dirty="0" err="1">
                <a:solidFill>
                  <a:srgbClr val="5A5A5A"/>
                </a:solidFill>
                <a:latin typeface="+mj-lt"/>
              </a:rPr>
              <a:t>work</a:t>
            </a:r>
            <a:r>
              <a:rPr lang="fr-FR" b="0" dirty="0">
                <a:solidFill>
                  <a:srgbClr val="5A5A5A"/>
                </a:solidFill>
                <a:latin typeface="+mj-lt"/>
              </a:rPr>
              <a:t>. To do </a:t>
            </a:r>
            <a:r>
              <a:rPr lang="fr-FR" b="0" dirty="0" err="1">
                <a:solidFill>
                  <a:srgbClr val="5A5A5A"/>
                </a:solidFill>
                <a:latin typeface="+mj-lt"/>
              </a:rPr>
              <a:t>this</a:t>
            </a:r>
            <a:r>
              <a:rPr lang="fr-FR" b="0" dirty="0">
                <a:solidFill>
                  <a:srgbClr val="5A5A5A"/>
                </a:solidFill>
                <a:latin typeface="+mj-lt"/>
              </a:rPr>
              <a:t>, </a:t>
            </a:r>
            <a:r>
              <a:rPr lang="fr-FR" b="0" dirty="0" err="1">
                <a:solidFill>
                  <a:srgbClr val="FF0000"/>
                </a:solidFill>
                <a:latin typeface="+mj-lt"/>
              </a:rPr>
              <a:t>it</a:t>
            </a:r>
            <a:r>
              <a:rPr lang="fr-FR" b="0" dirty="0">
                <a:solidFill>
                  <a:srgbClr val="FF0000"/>
                </a:solidFill>
                <a:latin typeface="+mj-lt"/>
              </a:rPr>
              <a:t> uses a </a:t>
            </a:r>
            <a:r>
              <a:rPr lang="fr-FR" b="0" dirty="0" err="1">
                <a:solidFill>
                  <a:srgbClr val="FF0000"/>
                </a:solidFill>
                <a:latin typeface="+mj-lt"/>
              </a:rPr>
              <a:t>special</a:t>
            </a:r>
            <a:r>
              <a:rPr lang="fr-FR" b="0" dirty="0">
                <a:solidFill>
                  <a:srgbClr val="FF0000"/>
                </a:solidFill>
                <a:latin typeface="+mj-lt"/>
              </a:rPr>
              <a:t> </a:t>
            </a:r>
            <a:r>
              <a:rPr lang="fr-FR" b="0" dirty="0" err="1">
                <a:solidFill>
                  <a:srgbClr val="FF0000"/>
                </a:solidFill>
                <a:latin typeface="+mj-lt"/>
              </a:rPr>
              <a:t>chemical</a:t>
            </a:r>
            <a:r>
              <a:rPr lang="fr-FR" b="0" dirty="0">
                <a:solidFill>
                  <a:srgbClr val="FF0000"/>
                </a:solidFill>
                <a:latin typeface="+mj-lt"/>
              </a:rPr>
              <a:t> </a:t>
            </a:r>
            <a:r>
              <a:rPr lang="fr-FR" b="0" dirty="0" err="1">
                <a:solidFill>
                  <a:srgbClr val="FF0000"/>
                </a:solidFill>
                <a:latin typeface="+mj-lt"/>
              </a:rPr>
              <a:t>tool</a:t>
            </a:r>
            <a:r>
              <a:rPr lang="fr-FR" b="0" dirty="0">
                <a:solidFill>
                  <a:srgbClr val="FF0000"/>
                </a:solidFill>
                <a:latin typeface="+mj-lt"/>
              </a:rPr>
              <a:t> to capture </a:t>
            </a:r>
            <a:r>
              <a:rPr lang="fr-FR" b="0" dirty="0" err="1">
                <a:solidFill>
                  <a:srgbClr val="FF0000"/>
                </a:solidFill>
                <a:latin typeface="+mj-lt"/>
              </a:rPr>
              <a:t>slippery</a:t>
            </a:r>
            <a:r>
              <a:rPr lang="fr-FR" b="0" dirty="0">
                <a:solidFill>
                  <a:srgbClr val="FF0000"/>
                </a:solidFill>
                <a:latin typeface="+mj-lt"/>
              </a:rPr>
              <a:t> </a:t>
            </a:r>
            <a:r>
              <a:rPr lang="fr-FR" b="0" dirty="0" err="1">
                <a:solidFill>
                  <a:srgbClr val="FF0000"/>
                </a:solidFill>
                <a:latin typeface="+mj-lt"/>
              </a:rPr>
              <a:t>oxygen</a:t>
            </a:r>
            <a:r>
              <a:rPr lang="fr-FR" b="0" dirty="0">
                <a:solidFill>
                  <a:srgbClr val="FF0000"/>
                </a:solidFill>
                <a:latin typeface="+mj-lt"/>
              </a:rPr>
              <a:t> </a:t>
            </a:r>
            <a:r>
              <a:rPr lang="fr-FR" b="0" dirty="0" err="1">
                <a:solidFill>
                  <a:srgbClr val="FF0000"/>
                </a:solidFill>
                <a:latin typeface="+mj-lt"/>
              </a:rPr>
              <a:t>molecules</a:t>
            </a:r>
            <a:r>
              <a:rPr lang="fr-FR" b="0" dirty="0">
                <a:solidFill>
                  <a:srgbClr val="FF0000"/>
                </a:solidFill>
                <a:latin typeface="+mj-lt"/>
              </a:rPr>
              <a:t>: a </a:t>
            </a:r>
            <a:r>
              <a:rPr lang="fr-FR" b="0" dirty="0" err="1">
                <a:solidFill>
                  <a:srgbClr val="FF0000"/>
                </a:solidFill>
                <a:latin typeface="+mj-lt"/>
              </a:rPr>
              <a:t>heme</a:t>
            </a:r>
            <a:r>
              <a:rPr lang="fr-FR" b="0" dirty="0">
                <a:solidFill>
                  <a:srgbClr val="FF0000"/>
                </a:solidFill>
                <a:latin typeface="+mj-lt"/>
              </a:rPr>
              <a:t> group.</a:t>
            </a:r>
            <a:r>
              <a:rPr lang="fr-FR" b="0" dirty="0">
                <a:solidFill>
                  <a:srgbClr val="5A5A5A"/>
                </a:solidFill>
                <a:latin typeface="+mj-lt"/>
              </a:rPr>
              <a:t> </a:t>
            </a:r>
            <a:r>
              <a:rPr lang="fr-FR" b="0" dirty="0" err="1">
                <a:solidFill>
                  <a:srgbClr val="5A5A5A"/>
                </a:solidFill>
                <a:latin typeface="+mj-lt"/>
              </a:rPr>
              <a:t>Heme</a:t>
            </a:r>
            <a:r>
              <a:rPr lang="fr-FR" b="0" dirty="0">
                <a:solidFill>
                  <a:srgbClr val="5A5A5A"/>
                </a:solidFill>
                <a:latin typeface="+mj-lt"/>
              </a:rPr>
              <a:t> </a:t>
            </a:r>
            <a:r>
              <a:rPr lang="fr-FR" b="0" dirty="0" err="1">
                <a:solidFill>
                  <a:srgbClr val="5A5A5A"/>
                </a:solidFill>
                <a:latin typeface="+mj-lt"/>
              </a:rPr>
              <a:t>is</a:t>
            </a:r>
            <a:r>
              <a:rPr lang="fr-FR" b="0" dirty="0">
                <a:solidFill>
                  <a:srgbClr val="5A5A5A"/>
                </a:solidFill>
                <a:latin typeface="+mj-lt"/>
              </a:rPr>
              <a:t> a </a:t>
            </a:r>
            <a:r>
              <a:rPr lang="fr-FR" b="0" dirty="0" err="1">
                <a:solidFill>
                  <a:srgbClr val="FF0000"/>
                </a:solidFill>
                <a:latin typeface="+mj-lt"/>
              </a:rPr>
              <a:t>disk-shaped</a:t>
            </a:r>
            <a:r>
              <a:rPr lang="fr-FR" b="0" dirty="0">
                <a:solidFill>
                  <a:srgbClr val="FF0000"/>
                </a:solidFill>
                <a:latin typeface="+mj-lt"/>
              </a:rPr>
              <a:t> </a:t>
            </a:r>
            <a:r>
              <a:rPr lang="fr-FR" b="0" dirty="0" err="1">
                <a:solidFill>
                  <a:srgbClr val="FF0000"/>
                </a:solidFill>
                <a:latin typeface="+mj-lt"/>
              </a:rPr>
              <a:t>molecule</a:t>
            </a:r>
            <a:r>
              <a:rPr lang="fr-FR" b="0" dirty="0">
                <a:solidFill>
                  <a:srgbClr val="FF0000"/>
                </a:solidFill>
                <a:latin typeface="+mj-lt"/>
              </a:rPr>
              <a:t> </a:t>
            </a:r>
            <a:r>
              <a:rPr lang="fr-FR" b="0" dirty="0" err="1">
                <a:solidFill>
                  <a:srgbClr val="5A5A5A"/>
                </a:solidFill>
                <a:latin typeface="+mj-lt"/>
              </a:rPr>
              <a:t>that</a:t>
            </a:r>
            <a:r>
              <a:rPr lang="fr-FR" b="0" dirty="0">
                <a:solidFill>
                  <a:srgbClr val="5A5A5A"/>
                </a:solidFill>
                <a:latin typeface="+mj-lt"/>
              </a:rPr>
              <a:t> has a </a:t>
            </a:r>
            <a:r>
              <a:rPr lang="fr-FR" b="0" dirty="0" err="1">
                <a:solidFill>
                  <a:srgbClr val="5A5A5A"/>
                </a:solidFill>
                <a:latin typeface="+mj-lt"/>
              </a:rPr>
              <a:t>hole</a:t>
            </a:r>
            <a:r>
              <a:rPr lang="fr-FR" b="0" dirty="0">
                <a:solidFill>
                  <a:srgbClr val="5A5A5A"/>
                </a:solidFill>
                <a:latin typeface="+mj-lt"/>
              </a:rPr>
              <a:t> in the center </a:t>
            </a:r>
            <a:r>
              <a:rPr lang="fr-FR" b="0" dirty="0" err="1">
                <a:solidFill>
                  <a:srgbClr val="5A5A5A"/>
                </a:solidFill>
                <a:latin typeface="+mj-lt"/>
              </a:rPr>
              <a:t>that</a:t>
            </a:r>
            <a:r>
              <a:rPr lang="fr-FR" b="0" dirty="0">
                <a:solidFill>
                  <a:srgbClr val="5A5A5A"/>
                </a:solidFill>
                <a:latin typeface="+mj-lt"/>
              </a:rPr>
              <a:t> </a:t>
            </a:r>
            <a:r>
              <a:rPr lang="fr-FR" b="0" dirty="0" err="1">
                <a:solidFill>
                  <a:srgbClr val="5A5A5A"/>
                </a:solidFill>
                <a:latin typeface="+mj-lt"/>
              </a:rPr>
              <a:t>is</a:t>
            </a:r>
            <a:r>
              <a:rPr lang="fr-FR" b="0" dirty="0">
                <a:solidFill>
                  <a:srgbClr val="5A5A5A"/>
                </a:solidFill>
                <a:latin typeface="+mj-lt"/>
              </a:rPr>
              <a:t> </a:t>
            </a:r>
            <a:r>
              <a:rPr lang="fr-FR" b="0" dirty="0" err="1">
                <a:solidFill>
                  <a:srgbClr val="5A5A5A"/>
                </a:solidFill>
                <a:latin typeface="+mj-lt"/>
              </a:rPr>
              <a:t>perfect</a:t>
            </a:r>
            <a:r>
              <a:rPr lang="fr-FR" b="0" dirty="0">
                <a:solidFill>
                  <a:srgbClr val="5A5A5A"/>
                </a:solidFill>
                <a:latin typeface="+mj-lt"/>
              </a:rPr>
              <a:t> for holding an </a:t>
            </a:r>
            <a:r>
              <a:rPr lang="fr-FR" b="0" dirty="0" err="1">
                <a:solidFill>
                  <a:srgbClr val="FF0000"/>
                </a:solidFill>
                <a:latin typeface="+mj-lt"/>
              </a:rPr>
              <a:t>iron</a:t>
            </a:r>
            <a:r>
              <a:rPr lang="fr-FR" b="0" dirty="0">
                <a:solidFill>
                  <a:srgbClr val="FF0000"/>
                </a:solidFill>
                <a:latin typeface="+mj-lt"/>
              </a:rPr>
              <a:t> ion</a:t>
            </a:r>
            <a:r>
              <a:rPr lang="fr-FR" b="0" dirty="0">
                <a:solidFill>
                  <a:srgbClr val="5A5A5A"/>
                </a:solidFill>
                <a:latin typeface="+mj-lt"/>
              </a:rPr>
              <a:t>. The </a:t>
            </a:r>
            <a:r>
              <a:rPr lang="fr-FR" b="0" dirty="0" err="1">
                <a:solidFill>
                  <a:srgbClr val="5A5A5A"/>
                </a:solidFill>
                <a:latin typeface="+mj-lt"/>
              </a:rPr>
              <a:t>iron</a:t>
            </a:r>
            <a:r>
              <a:rPr lang="fr-FR" b="0" dirty="0">
                <a:solidFill>
                  <a:srgbClr val="5A5A5A"/>
                </a:solidFill>
                <a:latin typeface="+mj-lt"/>
              </a:rPr>
              <a:t> </a:t>
            </a:r>
            <a:r>
              <a:rPr lang="fr-FR" b="0" dirty="0" err="1">
                <a:solidFill>
                  <a:srgbClr val="5A5A5A"/>
                </a:solidFill>
                <a:latin typeface="+mj-lt"/>
              </a:rPr>
              <a:t>then</a:t>
            </a:r>
            <a:r>
              <a:rPr lang="fr-FR" b="0" dirty="0">
                <a:solidFill>
                  <a:srgbClr val="5A5A5A"/>
                </a:solidFill>
                <a:latin typeface="+mj-lt"/>
              </a:rPr>
              <a:t> </a:t>
            </a:r>
            <a:r>
              <a:rPr lang="fr-FR" b="0" dirty="0" err="1">
                <a:solidFill>
                  <a:srgbClr val="FF0000"/>
                </a:solidFill>
                <a:latin typeface="+mj-lt"/>
              </a:rPr>
              <a:t>forms</a:t>
            </a:r>
            <a:r>
              <a:rPr lang="fr-FR" b="0" dirty="0">
                <a:solidFill>
                  <a:srgbClr val="FF0000"/>
                </a:solidFill>
                <a:latin typeface="+mj-lt"/>
              </a:rPr>
              <a:t> a </a:t>
            </a:r>
            <a:r>
              <a:rPr lang="fr-FR" b="0" dirty="0" err="1">
                <a:solidFill>
                  <a:srgbClr val="FF0000"/>
                </a:solidFill>
                <a:latin typeface="+mj-lt"/>
              </a:rPr>
              <a:t>strong</a:t>
            </a:r>
            <a:r>
              <a:rPr lang="fr-FR" b="0" dirty="0">
                <a:solidFill>
                  <a:srgbClr val="FF0000"/>
                </a:solidFill>
                <a:latin typeface="+mj-lt"/>
              </a:rPr>
              <a:t> interaction </a:t>
            </a:r>
            <a:r>
              <a:rPr lang="fr-FR" b="0" dirty="0" err="1">
                <a:solidFill>
                  <a:srgbClr val="FF0000"/>
                </a:solidFill>
                <a:latin typeface="+mj-lt"/>
              </a:rPr>
              <a:t>with</a:t>
            </a:r>
            <a:r>
              <a:rPr lang="fr-FR" b="0" dirty="0">
                <a:solidFill>
                  <a:srgbClr val="FF0000"/>
                </a:solidFill>
                <a:latin typeface="+mj-lt"/>
              </a:rPr>
              <a:t> the </a:t>
            </a:r>
            <a:r>
              <a:rPr lang="fr-FR" b="0" dirty="0" err="1">
                <a:solidFill>
                  <a:srgbClr val="FF0000"/>
                </a:solidFill>
                <a:latin typeface="+mj-lt"/>
              </a:rPr>
              <a:t>oxygen</a:t>
            </a:r>
            <a:r>
              <a:rPr lang="fr-FR" b="0" dirty="0">
                <a:solidFill>
                  <a:srgbClr val="FF0000"/>
                </a:solidFill>
                <a:latin typeface="+mj-lt"/>
              </a:rPr>
              <a:t> </a:t>
            </a:r>
            <a:r>
              <a:rPr lang="fr-FR" b="0" dirty="0" err="1">
                <a:solidFill>
                  <a:srgbClr val="FF0000"/>
                </a:solidFill>
                <a:latin typeface="+mj-lt"/>
              </a:rPr>
              <a:t>molecule</a:t>
            </a:r>
            <a:r>
              <a:rPr lang="fr-FR" b="0" dirty="0">
                <a:solidFill>
                  <a:srgbClr val="5A5A5A"/>
                </a:solidFill>
                <a:latin typeface="+mj-lt"/>
              </a:rPr>
              <a:t>. As </a:t>
            </a:r>
            <a:r>
              <a:rPr lang="fr-FR" b="0" dirty="0" err="1">
                <a:solidFill>
                  <a:srgbClr val="5A5A5A"/>
                </a:solidFill>
                <a:latin typeface="+mj-lt"/>
              </a:rPr>
              <a:t>you</a:t>
            </a:r>
            <a:r>
              <a:rPr lang="fr-FR" b="0" dirty="0">
                <a:solidFill>
                  <a:srgbClr val="5A5A5A"/>
                </a:solidFill>
                <a:latin typeface="+mj-lt"/>
              </a:rPr>
              <a:t> </a:t>
            </a:r>
            <a:r>
              <a:rPr lang="fr-FR" b="0" dirty="0" err="1">
                <a:solidFill>
                  <a:srgbClr val="5A5A5A"/>
                </a:solidFill>
                <a:latin typeface="+mj-lt"/>
              </a:rPr>
              <a:t>can</a:t>
            </a:r>
            <a:r>
              <a:rPr lang="fr-FR" b="0" dirty="0">
                <a:solidFill>
                  <a:srgbClr val="5A5A5A"/>
                </a:solidFill>
                <a:latin typeface="+mj-lt"/>
              </a:rPr>
              <a:t> </a:t>
            </a:r>
            <a:r>
              <a:rPr lang="fr-FR" b="0" dirty="0" err="1">
                <a:solidFill>
                  <a:srgbClr val="5A5A5A"/>
                </a:solidFill>
                <a:latin typeface="+mj-lt"/>
              </a:rPr>
              <a:t>see</a:t>
            </a:r>
            <a:r>
              <a:rPr lang="fr-FR" b="0" dirty="0">
                <a:solidFill>
                  <a:srgbClr val="5A5A5A"/>
                </a:solidFill>
                <a:latin typeface="+mj-lt"/>
              </a:rPr>
              <a:t> in the structure, the </a:t>
            </a:r>
            <a:r>
              <a:rPr lang="fr-FR" b="0" dirty="0" err="1">
                <a:solidFill>
                  <a:srgbClr val="FF0000"/>
                </a:solidFill>
                <a:latin typeface="+mj-lt"/>
              </a:rPr>
              <a:t>heme</a:t>
            </a:r>
            <a:r>
              <a:rPr lang="fr-FR" b="0" dirty="0">
                <a:solidFill>
                  <a:srgbClr val="FF0000"/>
                </a:solidFill>
                <a:latin typeface="+mj-lt"/>
              </a:rPr>
              <a:t> group </a:t>
            </a:r>
            <a:r>
              <a:rPr lang="fr-FR" b="0" dirty="0" err="1">
                <a:solidFill>
                  <a:srgbClr val="FF0000"/>
                </a:solidFill>
                <a:latin typeface="+mj-lt"/>
              </a:rPr>
              <a:t>is</a:t>
            </a:r>
            <a:r>
              <a:rPr lang="fr-FR" b="0" dirty="0">
                <a:solidFill>
                  <a:srgbClr val="FF0000"/>
                </a:solidFill>
                <a:latin typeface="+mj-lt"/>
              </a:rPr>
              <a:t> </a:t>
            </a:r>
            <a:r>
              <a:rPr lang="fr-FR" b="0" dirty="0" err="1">
                <a:solidFill>
                  <a:srgbClr val="FF0000"/>
                </a:solidFill>
                <a:latin typeface="+mj-lt"/>
              </a:rPr>
              <a:t>held</a:t>
            </a:r>
            <a:r>
              <a:rPr lang="fr-FR" b="0" dirty="0">
                <a:solidFill>
                  <a:srgbClr val="FF0000"/>
                </a:solidFill>
                <a:latin typeface="+mj-lt"/>
              </a:rPr>
              <a:t> </a:t>
            </a:r>
            <a:r>
              <a:rPr lang="fr-FR" b="0" dirty="0" err="1">
                <a:solidFill>
                  <a:srgbClr val="FF0000"/>
                </a:solidFill>
                <a:latin typeface="+mj-lt"/>
              </a:rPr>
              <a:t>tightly</a:t>
            </a:r>
            <a:r>
              <a:rPr lang="fr-FR" b="0" dirty="0">
                <a:solidFill>
                  <a:srgbClr val="FF0000"/>
                </a:solidFill>
                <a:latin typeface="+mj-lt"/>
              </a:rPr>
              <a:t> in a </a:t>
            </a:r>
            <a:r>
              <a:rPr lang="fr-FR" b="0" dirty="0" err="1">
                <a:solidFill>
                  <a:srgbClr val="FF0000"/>
                </a:solidFill>
                <a:latin typeface="+mj-lt"/>
              </a:rPr>
              <a:t>deep</a:t>
            </a:r>
            <a:r>
              <a:rPr lang="fr-FR" b="0" dirty="0">
                <a:solidFill>
                  <a:srgbClr val="FF0000"/>
                </a:solidFill>
                <a:latin typeface="+mj-lt"/>
              </a:rPr>
              <a:t> </a:t>
            </a:r>
            <a:r>
              <a:rPr lang="fr-FR" b="0" dirty="0" err="1">
                <a:solidFill>
                  <a:srgbClr val="FF0000"/>
                </a:solidFill>
                <a:latin typeface="+mj-lt"/>
              </a:rPr>
              <a:t>pocket</a:t>
            </a:r>
            <a:r>
              <a:rPr lang="fr-FR" b="0" dirty="0">
                <a:solidFill>
                  <a:srgbClr val="FF0000"/>
                </a:solidFill>
                <a:latin typeface="+mj-lt"/>
              </a:rPr>
              <a:t> on one </a:t>
            </a:r>
            <a:r>
              <a:rPr lang="fr-FR" b="0" dirty="0" err="1">
                <a:solidFill>
                  <a:srgbClr val="FF0000"/>
                </a:solidFill>
                <a:latin typeface="+mj-lt"/>
              </a:rPr>
              <a:t>side</a:t>
            </a:r>
            <a:r>
              <a:rPr lang="fr-FR" b="0" dirty="0">
                <a:solidFill>
                  <a:srgbClr val="FF0000"/>
                </a:solidFill>
                <a:latin typeface="+mj-lt"/>
              </a:rPr>
              <a:t> of the </a:t>
            </a:r>
            <a:r>
              <a:rPr lang="fr-FR" b="0" dirty="0" err="1">
                <a:solidFill>
                  <a:srgbClr val="FF0000"/>
                </a:solidFill>
                <a:latin typeface="+mj-lt"/>
              </a:rPr>
              <a:t>protein</a:t>
            </a:r>
            <a:r>
              <a:rPr lang="fr-FR" b="0" dirty="0">
                <a:solidFill>
                  <a:srgbClr val="5A5A5A"/>
                </a:solidFill>
                <a:latin typeface="+mj-lt"/>
              </a:rPr>
              <a:t>.</a:t>
            </a:r>
          </a:p>
          <a:p>
            <a:endParaRPr lang="fr-FR" sz="800" b="0" dirty="0">
              <a:solidFill>
                <a:srgbClr val="5A5A5A"/>
              </a:solidFill>
              <a:latin typeface="+mj-lt"/>
            </a:endParaRPr>
          </a:p>
        </p:txBody>
      </p:sp>
      <p:sp>
        <p:nvSpPr>
          <p:cNvPr id="3" name="TextBox 2">
            <a:extLst>
              <a:ext uri="{FF2B5EF4-FFF2-40B4-BE49-F238E27FC236}">
                <a16:creationId xmlns:a16="http://schemas.microsoft.com/office/drawing/2014/main" id="{0A6A44D8-3BFE-BE45-A6DB-7602C6BF95C9}"/>
              </a:ext>
            </a:extLst>
          </p:cNvPr>
          <p:cNvSpPr txBox="1"/>
          <p:nvPr/>
        </p:nvSpPr>
        <p:spPr>
          <a:xfrm>
            <a:off x="2816291" y="1073053"/>
            <a:ext cx="3506088" cy="369332"/>
          </a:xfrm>
          <a:prstGeom prst="rect">
            <a:avLst/>
          </a:prstGeom>
          <a:solidFill>
            <a:srgbClr val="FFFF00"/>
          </a:solidFill>
        </p:spPr>
        <p:txBody>
          <a:bodyPr wrap="none" rtlCol="0">
            <a:spAutoFit/>
          </a:bodyPr>
          <a:lstStyle/>
          <a:p>
            <a:r>
              <a:rPr lang="cs-CZ" dirty="0">
                <a:solidFill>
                  <a:srgbClr val="FF0000"/>
                </a:solidFill>
                <a:hlinkClick r:id="rId3"/>
              </a:rPr>
              <a:t>http://pdb101.rcsb.org/motm/1</a:t>
            </a:r>
            <a:endParaRPr lang="fr-FR" dirty="0"/>
          </a:p>
        </p:txBody>
      </p:sp>
      <p:sp>
        <p:nvSpPr>
          <p:cNvPr id="4" name="TextBox 3">
            <a:extLst>
              <a:ext uri="{FF2B5EF4-FFF2-40B4-BE49-F238E27FC236}">
                <a16:creationId xmlns:a16="http://schemas.microsoft.com/office/drawing/2014/main" id="{7E83499D-6EA6-D241-B90E-6FC61771931E}"/>
              </a:ext>
            </a:extLst>
          </p:cNvPr>
          <p:cNvSpPr txBox="1"/>
          <p:nvPr/>
        </p:nvSpPr>
        <p:spPr>
          <a:xfrm>
            <a:off x="1178824" y="332656"/>
            <a:ext cx="6781023" cy="461665"/>
          </a:xfrm>
          <a:prstGeom prst="rect">
            <a:avLst/>
          </a:prstGeom>
          <a:noFill/>
        </p:spPr>
        <p:txBody>
          <a:bodyPr wrap="none" rtlCol="0">
            <a:spAutoFit/>
          </a:bodyPr>
          <a:lstStyle/>
          <a:p>
            <a:r>
              <a:rPr lang="fr-FR" sz="2400" dirty="0" err="1"/>
              <a:t>Myoglobin</a:t>
            </a:r>
            <a:r>
              <a:rPr lang="fr-FR" sz="2400" dirty="0"/>
              <a:t>:   « </a:t>
            </a:r>
            <a:r>
              <a:rPr lang="fr-FR" sz="2400" dirty="0" err="1"/>
              <a:t>Molekula</a:t>
            </a:r>
            <a:r>
              <a:rPr lang="fr-FR" sz="2400" dirty="0"/>
              <a:t> </a:t>
            </a:r>
            <a:r>
              <a:rPr lang="fr-FR" sz="2400" dirty="0" err="1"/>
              <a:t>měsíce</a:t>
            </a:r>
            <a:r>
              <a:rPr lang="fr-FR" sz="2400" dirty="0"/>
              <a:t> », </a:t>
            </a:r>
            <a:r>
              <a:rPr lang="fr-FR" sz="2400" dirty="0" err="1"/>
              <a:t>leden</a:t>
            </a:r>
            <a:r>
              <a:rPr lang="fr-FR" sz="2400" dirty="0"/>
              <a:t> 2000</a:t>
            </a:r>
          </a:p>
        </p:txBody>
      </p:sp>
    </p:spTree>
    <p:extLst>
      <p:ext uri="{BB962C8B-B14F-4D97-AF65-F5344CB8AC3E}">
        <p14:creationId xmlns:p14="http://schemas.microsoft.com/office/powerpoint/2010/main" val="282666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5696E4-66A0-DF43-A968-2D616EF2B887}"/>
              </a:ext>
            </a:extLst>
          </p:cNvPr>
          <p:cNvPicPr>
            <a:picLocks noChangeAspect="1"/>
          </p:cNvPicPr>
          <p:nvPr/>
        </p:nvPicPr>
        <p:blipFill>
          <a:blip r:embed="rId2"/>
          <a:stretch>
            <a:fillRect/>
          </a:stretch>
        </p:blipFill>
        <p:spPr>
          <a:xfrm>
            <a:off x="0" y="744"/>
            <a:ext cx="9144000" cy="6858000"/>
          </a:xfrm>
          <a:prstGeom prst="rect">
            <a:avLst/>
          </a:prstGeom>
        </p:spPr>
      </p:pic>
      <p:sp>
        <p:nvSpPr>
          <p:cNvPr id="2" name="Up Arrow 1">
            <a:extLst>
              <a:ext uri="{FF2B5EF4-FFF2-40B4-BE49-F238E27FC236}">
                <a16:creationId xmlns:a16="http://schemas.microsoft.com/office/drawing/2014/main" id="{073BB389-E56C-0F4F-98A1-AD5BE8B57B05}"/>
              </a:ext>
            </a:extLst>
          </p:cNvPr>
          <p:cNvSpPr/>
          <p:nvPr/>
        </p:nvSpPr>
        <p:spPr bwMode="auto">
          <a:xfrm rot="-2700000" flipH="1">
            <a:off x="5693991" y="1778683"/>
            <a:ext cx="216024" cy="244827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FC51A05A-4A76-8145-BC50-9A3D0897D171}"/>
              </a:ext>
            </a:extLst>
          </p:cNvPr>
          <p:cNvSpPr txBox="1"/>
          <p:nvPr/>
        </p:nvSpPr>
        <p:spPr>
          <a:xfrm>
            <a:off x="6948264" y="3861048"/>
            <a:ext cx="2001382" cy="646331"/>
          </a:xfrm>
          <a:prstGeom prst="rect">
            <a:avLst/>
          </a:prstGeom>
          <a:solidFill>
            <a:schemeClr val="bg1"/>
          </a:solidFill>
        </p:spPr>
        <p:txBody>
          <a:bodyPr wrap="none" rtlCol="0">
            <a:spAutoFit/>
          </a:bodyPr>
          <a:lstStyle/>
          <a:p>
            <a:r>
              <a:rPr lang="fr-FR" dirty="0"/>
              <a:t>Toto by </a:t>
            </a:r>
            <a:r>
              <a:rPr lang="fr-FR" dirty="0" err="1"/>
              <a:t>měla</a:t>
            </a:r>
            <a:r>
              <a:rPr lang="fr-FR" dirty="0"/>
              <a:t> </a:t>
            </a:r>
            <a:r>
              <a:rPr lang="fr-FR" dirty="0" err="1"/>
              <a:t>být</a:t>
            </a:r>
            <a:endParaRPr lang="fr-FR" dirty="0"/>
          </a:p>
          <a:p>
            <a:r>
              <a:rPr lang="fr-FR" dirty="0" err="1"/>
              <a:t>molekula</a:t>
            </a:r>
            <a:r>
              <a:rPr lang="fr-FR" dirty="0"/>
              <a:t> O</a:t>
            </a:r>
            <a:r>
              <a:rPr lang="fr-FR" baseline="-25000" dirty="0"/>
              <a:t>2</a:t>
            </a:r>
          </a:p>
        </p:txBody>
      </p:sp>
      <p:sp>
        <p:nvSpPr>
          <p:cNvPr id="5" name="Up Arrow 4">
            <a:extLst>
              <a:ext uri="{FF2B5EF4-FFF2-40B4-BE49-F238E27FC236}">
                <a16:creationId xmlns:a16="http://schemas.microsoft.com/office/drawing/2014/main" id="{6021B6BE-0C9B-8D48-BF7B-E4140656AE3D}"/>
              </a:ext>
            </a:extLst>
          </p:cNvPr>
          <p:cNvSpPr/>
          <p:nvPr/>
        </p:nvSpPr>
        <p:spPr bwMode="auto">
          <a:xfrm rot="3320258">
            <a:off x="2530027" y="1650975"/>
            <a:ext cx="221177" cy="3160696"/>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66909305-9351-214B-96A1-62E74B41516C}"/>
              </a:ext>
            </a:extLst>
          </p:cNvPr>
          <p:cNvSpPr txBox="1"/>
          <p:nvPr/>
        </p:nvSpPr>
        <p:spPr>
          <a:xfrm>
            <a:off x="0" y="4365104"/>
            <a:ext cx="1980029" cy="646331"/>
          </a:xfrm>
          <a:prstGeom prst="rect">
            <a:avLst/>
          </a:prstGeom>
          <a:solidFill>
            <a:schemeClr val="bg1"/>
          </a:solidFill>
        </p:spPr>
        <p:txBody>
          <a:bodyPr wrap="none" rtlCol="0">
            <a:spAutoFit/>
          </a:bodyPr>
          <a:lstStyle/>
          <a:p>
            <a:r>
              <a:rPr lang="fr-FR" dirty="0"/>
              <a:t>« Disk-</a:t>
            </a:r>
            <a:r>
              <a:rPr lang="fr-FR" dirty="0" err="1"/>
              <a:t>shaped</a:t>
            </a:r>
            <a:endParaRPr lang="fr-FR" baseline="-25000" dirty="0"/>
          </a:p>
          <a:p>
            <a:r>
              <a:rPr lang="fr-FR" dirty="0" err="1"/>
              <a:t>molecule</a:t>
            </a:r>
            <a:r>
              <a:rPr lang="fr-FR"/>
              <a:t> », hem</a:t>
            </a:r>
            <a:endParaRPr lang="fr-FR" dirty="0"/>
          </a:p>
        </p:txBody>
      </p:sp>
    </p:spTree>
    <p:extLst>
      <p:ext uri="{BB962C8B-B14F-4D97-AF65-F5344CB8AC3E}">
        <p14:creationId xmlns:p14="http://schemas.microsoft.com/office/powerpoint/2010/main" val="315725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647938-C6CB-CB45-B539-853258776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8" y="3111"/>
            <a:ext cx="8554928" cy="6413286"/>
          </a:xfrm>
          <a:prstGeom prst="rect">
            <a:avLst/>
          </a:prstGeom>
        </p:spPr>
      </p:pic>
      <p:pic>
        <p:nvPicPr>
          <p:cNvPr id="3" name="Picture 2">
            <a:extLst>
              <a:ext uri="{FF2B5EF4-FFF2-40B4-BE49-F238E27FC236}">
                <a16:creationId xmlns:a16="http://schemas.microsoft.com/office/drawing/2014/main" id="{03553CBB-42D8-8B4E-B52B-5E1471BE0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060848"/>
            <a:ext cx="3291625" cy="3630017"/>
          </a:xfrm>
          <a:prstGeom prst="rect">
            <a:avLst/>
          </a:prstGeom>
        </p:spPr>
      </p:pic>
      <p:sp>
        <p:nvSpPr>
          <p:cNvPr id="6" name="TextBox 5">
            <a:extLst>
              <a:ext uri="{FF2B5EF4-FFF2-40B4-BE49-F238E27FC236}">
                <a16:creationId xmlns:a16="http://schemas.microsoft.com/office/drawing/2014/main" id="{E494497E-F6CC-8742-B3F7-C00422DC9A94}"/>
              </a:ext>
            </a:extLst>
          </p:cNvPr>
          <p:cNvSpPr txBox="1"/>
          <p:nvPr/>
        </p:nvSpPr>
        <p:spPr>
          <a:xfrm>
            <a:off x="1142284" y="4869160"/>
            <a:ext cx="1366080" cy="461665"/>
          </a:xfrm>
          <a:prstGeom prst="rect">
            <a:avLst/>
          </a:prstGeom>
          <a:noFill/>
        </p:spPr>
        <p:txBody>
          <a:bodyPr wrap="none" rtlCol="0">
            <a:spAutoFit/>
          </a:bodyPr>
          <a:lstStyle/>
          <a:p>
            <a:r>
              <a:rPr lang="fr-FR" sz="2400" dirty="0"/>
              <a:t>« Hem »</a:t>
            </a:r>
          </a:p>
        </p:txBody>
      </p:sp>
      <p:sp>
        <p:nvSpPr>
          <p:cNvPr id="7" name="TextBox 6">
            <a:extLst>
              <a:ext uri="{FF2B5EF4-FFF2-40B4-BE49-F238E27FC236}">
                <a16:creationId xmlns:a16="http://schemas.microsoft.com/office/drawing/2014/main" id="{2F0935AA-40B8-5F4D-AF3D-0D8AFC98871B}"/>
              </a:ext>
            </a:extLst>
          </p:cNvPr>
          <p:cNvSpPr txBox="1"/>
          <p:nvPr/>
        </p:nvSpPr>
        <p:spPr>
          <a:xfrm>
            <a:off x="-22488" y="5771222"/>
            <a:ext cx="9145016" cy="1077218"/>
          </a:xfrm>
          <a:prstGeom prst="rect">
            <a:avLst/>
          </a:prstGeom>
          <a:solidFill>
            <a:schemeClr val="bg1"/>
          </a:solidFill>
        </p:spPr>
        <p:txBody>
          <a:bodyPr wrap="square" rtlCol="0">
            <a:spAutoFit/>
          </a:bodyPr>
          <a:lstStyle/>
          <a:p>
            <a:r>
              <a:rPr lang="fr-FR" sz="1600" dirty="0"/>
              <a:t>Hem</a:t>
            </a:r>
            <a:r>
              <a:rPr lang="fr-FR" sz="1600" b="0" dirty="0"/>
              <a:t> je </a:t>
            </a:r>
            <a:r>
              <a:rPr lang="fr-FR" sz="1600" b="0" dirty="0">
                <a:hlinkClick r:id="rId4" tooltip="Prostetická skupina">
                  <a:extLst>
                    <a:ext uri="{A12FA001-AC4F-418D-AE19-62706E023703}">
                      <ahyp:hlinkClr xmlns:ahyp="http://schemas.microsoft.com/office/drawing/2018/hyperlinkcolor" val="tx"/>
                    </a:ext>
                  </a:extLst>
                </a:hlinkClick>
              </a:rPr>
              <a:t>prostetická skupina</a:t>
            </a:r>
            <a:r>
              <a:rPr lang="fr-FR" sz="1600" b="0" dirty="0"/>
              <a:t> </a:t>
            </a:r>
            <a:r>
              <a:rPr lang="fr-FR" sz="1600" b="0" dirty="0" err="1"/>
              <a:t>obsahující</a:t>
            </a:r>
            <a:r>
              <a:rPr lang="fr-FR" sz="1600" b="0" dirty="0"/>
              <a:t> </a:t>
            </a:r>
            <a:r>
              <a:rPr lang="fr-FR" sz="1600" b="0" dirty="0">
                <a:hlinkClick r:id="rId5" tooltip="Železo">
                  <a:extLst>
                    <a:ext uri="{A12FA001-AC4F-418D-AE19-62706E023703}">
                      <ahyp:hlinkClr xmlns:ahyp="http://schemas.microsoft.com/office/drawing/2018/hyperlinkcolor" val="tx"/>
                    </a:ext>
                  </a:extLst>
                </a:hlinkClick>
              </a:rPr>
              <a:t>železnatý ion</a:t>
            </a:r>
            <a:r>
              <a:rPr lang="fr-FR" sz="1600" b="0" dirty="0"/>
              <a:t> (Fe</a:t>
            </a:r>
            <a:r>
              <a:rPr lang="fr-FR" sz="1600" b="0" baseline="30000" dirty="0"/>
              <a:t>2+</a:t>
            </a:r>
            <a:r>
              <a:rPr lang="fr-FR" sz="1600" b="0" dirty="0"/>
              <a:t>) </a:t>
            </a:r>
            <a:r>
              <a:rPr lang="fr-FR" sz="1600" b="0" dirty="0" err="1"/>
              <a:t>ve</a:t>
            </a:r>
            <a:r>
              <a:rPr lang="fr-FR" sz="1600" b="0" dirty="0"/>
              <a:t> </a:t>
            </a:r>
            <a:r>
              <a:rPr lang="fr-FR" sz="1600" b="0" dirty="0" err="1"/>
              <a:t>středu</a:t>
            </a:r>
            <a:r>
              <a:rPr lang="fr-FR" sz="1600" b="0" dirty="0"/>
              <a:t> </a:t>
            </a:r>
            <a:r>
              <a:rPr lang="fr-FR" sz="1600" b="0" dirty="0" err="1"/>
              <a:t>tetra</a:t>
            </a:r>
            <a:r>
              <a:rPr lang="fr-FR" sz="1600" b="0" dirty="0" err="1">
                <a:hlinkClick r:id="rId6" tooltip="Pyrrol">
                  <a:extLst>
                    <a:ext uri="{A12FA001-AC4F-418D-AE19-62706E023703}">
                      <ahyp:hlinkClr xmlns:ahyp="http://schemas.microsoft.com/office/drawing/2018/hyperlinkcolor" val="tx"/>
                    </a:ext>
                  </a:extLst>
                </a:hlinkClick>
              </a:rPr>
              <a:t>pyrrolového</a:t>
            </a:r>
            <a:r>
              <a:rPr lang="fr-FR" sz="1600" b="0" dirty="0"/>
              <a:t> </a:t>
            </a:r>
            <a:r>
              <a:rPr lang="fr-FR" sz="1600" b="0" dirty="0" err="1"/>
              <a:t>jádra</a:t>
            </a:r>
            <a:r>
              <a:rPr lang="fr-FR" sz="1600" b="0" dirty="0"/>
              <a:t>, na </a:t>
            </a:r>
            <a:r>
              <a:rPr lang="fr-FR" sz="1600" b="0" dirty="0" err="1"/>
              <a:t>něž</a:t>
            </a:r>
            <a:r>
              <a:rPr lang="fr-FR" sz="1600" b="0" dirty="0"/>
              <a:t> </a:t>
            </a:r>
            <a:r>
              <a:rPr lang="fr-FR" sz="1600" b="0" dirty="0" err="1"/>
              <a:t>jsou</a:t>
            </a:r>
            <a:r>
              <a:rPr lang="fr-FR" sz="1600" b="0" dirty="0"/>
              <a:t> </a:t>
            </a:r>
            <a:r>
              <a:rPr lang="fr-FR" sz="1600" b="0" dirty="0" err="1"/>
              <a:t>navázány</a:t>
            </a:r>
            <a:r>
              <a:rPr lang="fr-FR" sz="1600" b="0" dirty="0"/>
              <a:t> </a:t>
            </a:r>
            <a:r>
              <a:rPr lang="fr-FR" sz="1600" b="0" dirty="0">
                <a:hlinkClick r:id="rId7" tooltip="Substituent">
                  <a:extLst>
                    <a:ext uri="{A12FA001-AC4F-418D-AE19-62706E023703}">
                      <ahyp:hlinkClr xmlns:ahyp="http://schemas.microsoft.com/office/drawing/2018/hyperlinkcolor" val="tx"/>
                    </a:ext>
                  </a:extLst>
                </a:hlinkClick>
              </a:rPr>
              <a:t>substituenty</a:t>
            </a:r>
            <a:r>
              <a:rPr lang="fr-FR" sz="1600" b="0" dirty="0"/>
              <a:t>. </a:t>
            </a:r>
            <a:r>
              <a:rPr lang="fr-FR" sz="1600" b="0" dirty="0" err="1"/>
              <a:t>Červená</a:t>
            </a:r>
            <a:r>
              <a:rPr lang="fr-FR" sz="1600" b="0" dirty="0"/>
              <a:t> </a:t>
            </a:r>
            <a:r>
              <a:rPr lang="fr-FR" sz="1600" b="0" dirty="0" err="1"/>
              <a:t>barva</a:t>
            </a:r>
            <a:r>
              <a:rPr lang="fr-FR" sz="1600" b="0" dirty="0"/>
              <a:t> </a:t>
            </a:r>
            <a:r>
              <a:rPr lang="fr-FR" sz="1600" b="0" dirty="0" err="1"/>
              <a:t>hemu</a:t>
            </a:r>
            <a:r>
              <a:rPr lang="fr-FR" sz="1600" b="0" dirty="0"/>
              <a:t> je </a:t>
            </a:r>
            <a:r>
              <a:rPr lang="fr-FR" sz="1600" b="0" dirty="0" err="1"/>
              <a:t>způsobena</a:t>
            </a:r>
            <a:r>
              <a:rPr lang="fr-FR" sz="1600" b="0" dirty="0"/>
              <a:t> </a:t>
            </a:r>
            <a:r>
              <a:rPr lang="fr-FR" sz="1600" b="0" dirty="0" err="1"/>
              <a:t>konjugovaným</a:t>
            </a:r>
            <a:r>
              <a:rPr lang="fr-FR" sz="1600" b="0" dirty="0"/>
              <a:t> </a:t>
            </a:r>
            <a:r>
              <a:rPr lang="fr-FR" sz="1600" b="0" dirty="0" err="1"/>
              <a:t>systémem</a:t>
            </a:r>
            <a:r>
              <a:rPr lang="fr-FR" sz="1600" b="0" dirty="0"/>
              <a:t> </a:t>
            </a:r>
            <a:r>
              <a:rPr lang="fr-FR" sz="1600" b="0" dirty="0" err="1"/>
              <a:t>dvojných</a:t>
            </a:r>
            <a:r>
              <a:rPr lang="fr-FR" sz="1600" b="0" dirty="0"/>
              <a:t> </a:t>
            </a:r>
            <a:r>
              <a:rPr lang="fr-FR" sz="1600" b="0" dirty="0" err="1"/>
              <a:t>vazeb</a:t>
            </a:r>
            <a:r>
              <a:rPr lang="fr-FR" sz="1600" b="0" dirty="0"/>
              <a:t>, </a:t>
            </a:r>
            <a:r>
              <a:rPr lang="fr-FR" sz="1600" b="0" dirty="0" err="1"/>
              <a:t>kvůli</a:t>
            </a:r>
            <a:r>
              <a:rPr lang="fr-FR" sz="1600" b="0" dirty="0"/>
              <a:t> </a:t>
            </a:r>
            <a:r>
              <a:rPr lang="fr-FR" sz="1600" b="0" dirty="0" err="1"/>
              <a:t>kterému</a:t>
            </a:r>
            <a:r>
              <a:rPr lang="fr-FR" sz="1600" b="0" dirty="0"/>
              <a:t> se hem </a:t>
            </a:r>
            <a:r>
              <a:rPr lang="fr-FR" sz="1600" b="0" dirty="0" err="1"/>
              <a:t>dobře</a:t>
            </a:r>
            <a:r>
              <a:rPr lang="fr-FR" sz="1600" b="0" dirty="0"/>
              <a:t> </a:t>
            </a:r>
            <a:r>
              <a:rPr lang="fr-FR" sz="1600" b="0" dirty="0">
                <a:hlinkClick r:id="rId8" tooltip="Excitace">
                  <a:extLst>
                    <a:ext uri="{A12FA001-AC4F-418D-AE19-62706E023703}">
                      <ahyp:hlinkClr xmlns:ahyp="http://schemas.microsoft.com/office/drawing/2018/hyperlinkcolor" val="tx"/>
                    </a:ext>
                  </a:extLst>
                </a:hlinkClick>
              </a:rPr>
              <a:t>excituje</a:t>
            </a:r>
            <a:r>
              <a:rPr lang="fr-FR" sz="1600" b="0" dirty="0"/>
              <a:t> a </a:t>
            </a:r>
            <a:r>
              <a:rPr lang="fr-FR" sz="1600" b="0" dirty="0" err="1"/>
              <a:t>následně</a:t>
            </a:r>
            <a:r>
              <a:rPr lang="fr-FR" sz="1600" b="0" dirty="0"/>
              <a:t> </a:t>
            </a:r>
            <a:r>
              <a:rPr lang="fr-FR" sz="1600" b="0" dirty="0" err="1"/>
              <a:t>emituje</a:t>
            </a:r>
            <a:r>
              <a:rPr lang="fr-FR" sz="1600" b="0" dirty="0"/>
              <a:t> </a:t>
            </a:r>
            <a:r>
              <a:rPr lang="fr-FR" sz="1600" b="0" dirty="0" err="1"/>
              <a:t>červenou</a:t>
            </a:r>
            <a:r>
              <a:rPr lang="fr-FR" sz="1600" b="0" dirty="0"/>
              <a:t> </a:t>
            </a:r>
            <a:r>
              <a:rPr lang="fr-FR" sz="1600" b="0" dirty="0" err="1"/>
              <a:t>část</a:t>
            </a:r>
            <a:r>
              <a:rPr lang="fr-FR" sz="1600" b="0" dirty="0"/>
              <a:t> </a:t>
            </a:r>
            <a:r>
              <a:rPr lang="fr-FR" sz="1600" b="0" dirty="0" err="1"/>
              <a:t>spektra</a:t>
            </a:r>
            <a:r>
              <a:rPr lang="fr-FR" sz="1600" b="0" dirty="0"/>
              <a:t> </a:t>
            </a:r>
            <a:r>
              <a:rPr lang="fr-FR" sz="1600" b="0" dirty="0" err="1"/>
              <a:t>viditelného</a:t>
            </a:r>
            <a:r>
              <a:rPr lang="fr-FR" sz="1600" b="0" dirty="0"/>
              <a:t> </a:t>
            </a:r>
            <a:r>
              <a:rPr lang="fr-FR" sz="1600" b="0" dirty="0" err="1"/>
              <a:t>světla</a:t>
            </a:r>
            <a:r>
              <a:rPr lang="fr-FR" sz="1600" b="0" dirty="0"/>
              <a:t>.  (</a:t>
            </a:r>
            <a:r>
              <a:rPr lang="fr-FR" sz="1600" b="0" dirty="0" err="1"/>
              <a:t>Pramen</a:t>
            </a:r>
            <a:r>
              <a:rPr lang="fr-FR" sz="1600" b="0" dirty="0"/>
              <a:t>: </a:t>
            </a:r>
            <a:r>
              <a:rPr lang="fr-FR" sz="1600" b="0" dirty="0" err="1"/>
              <a:t>Wikipedie</a:t>
            </a:r>
            <a:r>
              <a:rPr lang="fr-FR" sz="1600" b="0" dirty="0"/>
              <a:t>)</a:t>
            </a:r>
            <a:endParaRPr lang="fr-FR" sz="1600" dirty="0"/>
          </a:p>
        </p:txBody>
      </p:sp>
    </p:spTree>
    <p:extLst>
      <p:ext uri="{BB962C8B-B14F-4D97-AF65-F5344CB8AC3E}">
        <p14:creationId xmlns:p14="http://schemas.microsoft.com/office/powerpoint/2010/main" val="258110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23447C-CB94-1243-96D0-F704F9BB57D0}"/>
              </a:ext>
            </a:extLst>
          </p:cNvPr>
          <p:cNvSpPr/>
          <p:nvPr/>
        </p:nvSpPr>
        <p:spPr>
          <a:xfrm>
            <a:off x="-33084" y="17552"/>
            <a:ext cx="9036496" cy="1200329"/>
          </a:xfrm>
          <a:prstGeom prst="rect">
            <a:avLst/>
          </a:prstGeom>
        </p:spPr>
        <p:txBody>
          <a:bodyPr wrap="square">
            <a:spAutoFit/>
          </a:bodyPr>
          <a:lstStyle/>
          <a:p>
            <a:r>
              <a:rPr lang="cs-CZ" dirty="0">
                <a:solidFill>
                  <a:srgbClr val="FF0000"/>
                </a:solidFill>
              </a:rPr>
              <a:t>Připojte se prosím na internet a článek o myoglobinu na adrese </a:t>
            </a:r>
            <a:r>
              <a:rPr lang="cs-CZ" dirty="0">
                <a:solidFill>
                  <a:srgbClr val="FF0000"/>
                </a:solidFill>
                <a:hlinkClick r:id="rId3"/>
              </a:rPr>
              <a:t>http://pdb101.rcsb.org/motm/1</a:t>
            </a:r>
            <a:r>
              <a:rPr lang="cs-CZ" dirty="0">
                <a:solidFill>
                  <a:srgbClr val="FF0000"/>
                </a:solidFill>
              </a:rPr>
              <a:t> si přečtěte. Na konci článku je </a:t>
            </a:r>
            <a:r>
              <a:rPr lang="cs-CZ" dirty="0" err="1">
                <a:solidFill>
                  <a:srgbClr val="FF0000"/>
                </a:solidFill>
              </a:rPr>
              <a:t>odstavec“Exploring</a:t>
            </a:r>
            <a:r>
              <a:rPr lang="cs-CZ" dirty="0">
                <a:solidFill>
                  <a:srgbClr val="FF0000"/>
                </a:solidFill>
              </a:rPr>
              <a:t> </a:t>
            </a:r>
            <a:r>
              <a:rPr lang="cs-CZ" dirty="0" err="1">
                <a:solidFill>
                  <a:srgbClr val="FF0000"/>
                </a:solidFill>
              </a:rPr>
              <a:t>the</a:t>
            </a:r>
            <a:r>
              <a:rPr lang="cs-CZ" dirty="0">
                <a:solidFill>
                  <a:srgbClr val="FF0000"/>
                </a:solidFill>
              </a:rPr>
              <a:t> </a:t>
            </a:r>
            <a:r>
              <a:rPr lang="cs-CZ" dirty="0" err="1">
                <a:solidFill>
                  <a:srgbClr val="FF0000"/>
                </a:solidFill>
              </a:rPr>
              <a:t>structure</a:t>
            </a:r>
            <a:r>
              <a:rPr lang="cs-CZ" dirty="0">
                <a:solidFill>
                  <a:srgbClr val="FF0000"/>
                </a:solidFill>
              </a:rPr>
              <a:t>“, tam pod obrázkem klikněte na „</a:t>
            </a:r>
            <a:r>
              <a:rPr lang="cs-CZ" dirty="0" err="1">
                <a:solidFill>
                  <a:srgbClr val="FF0000"/>
                </a:solidFill>
              </a:rPr>
              <a:t>JSmol</a:t>
            </a:r>
            <a:r>
              <a:rPr lang="cs-CZ" dirty="0">
                <a:solidFill>
                  <a:srgbClr val="FF0000"/>
                </a:solidFill>
              </a:rPr>
              <a:t>“. Objeví se následující menu:</a:t>
            </a:r>
            <a:endParaRPr lang="fr-FR" dirty="0"/>
          </a:p>
        </p:txBody>
      </p:sp>
      <p:sp>
        <p:nvSpPr>
          <p:cNvPr id="6" name="TextBox 5">
            <a:extLst>
              <a:ext uri="{FF2B5EF4-FFF2-40B4-BE49-F238E27FC236}">
                <a16:creationId xmlns:a16="http://schemas.microsoft.com/office/drawing/2014/main" id="{05839825-0B92-A44B-86F5-FB8FEFCD21A4}"/>
              </a:ext>
            </a:extLst>
          </p:cNvPr>
          <p:cNvSpPr txBox="1"/>
          <p:nvPr/>
        </p:nvSpPr>
        <p:spPr>
          <a:xfrm>
            <a:off x="43196" y="4879975"/>
            <a:ext cx="8928992" cy="923330"/>
          </a:xfrm>
          <a:prstGeom prst="rect">
            <a:avLst/>
          </a:prstGeom>
          <a:noFill/>
        </p:spPr>
        <p:txBody>
          <a:bodyPr wrap="square" rtlCol="0">
            <a:spAutoFit/>
          </a:bodyPr>
          <a:lstStyle/>
          <a:p>
            <a:r>
              <a:rPr lang="fr-FR" err="1">
                <a:solidFill>
                  <a:srgbClr val="FF0000"/>
                </a:solidFill>
              </a:rPr>
              <a:t>Zaklikněte</a:t>
            </a:r>
            <a:r>
              <a:rPr lang="fr-FR">
                <a:solidFill>
                  <a:srgbClr val="FF0000"/>
                </a:solidFill>
              </a:rPr>
              <a:t> si </a:t>
            </a:r>
            <a:r>
              <a:rPr lang="fr-FR" err="1">
                <a:solidFill>
                  <a:srgbClr val="FF0000"/>
                </a:solidFill>
              </a:rPr>
              <a:t>postupně</a:t>
            </a:r>
            <a:r>
              <a:rPr lang="fr-FR">
                <a:solidFill>
                  <a:srgbClr val="FF0000"/>
                </a:solidFill>
              </a:rPr>
              <a:t> </a:t>
            </a:r>
            <a:r>
              <a:rPr lang="fr-FR" err="1">
                <a:solidFill>
                  <a:srgbClr val="FF0000"/>
                </a:solidFill>
              </a:rPr>
              <a:t>jednotlivá</a:t>
            </a:r>
            <a:r>
              <a:rPr lang="fr-FR">
                <a:solidFill>
                  <a:srgbClr val="FF0000"/>
                </a:solidFill>
              </a:rPr>
              <a:t> </a:t>
            </a:r>
            <a:r>
              <a:rPr lang="fr-FR" err="1">
                <a:solidFill>
                  <a:srgbClr val="FF0000"/>
                </a:solidFill>
              </a:rPr>
              <a:t>kolečka</a:t>
            </a:r>
            <a:r>
              <a:rPr lang="fr-FR">
                <a:solidFill>
                  <a:srgbClr val="FF0000"/>
                </a:solidFill>
              </a:rPr>
              <a:t>. </a:t>
            </a:r>
            <a:r>
              <a:rPr lang="fr-FR" err="1">
                <a:solidFill>
                  <a:srgbClr val="FF0000"/>
                </a:solidFill>
              </a:rPr>
              <a:t>Objeví</a:t>
            </a:r>
            <a:r>
              <a:rPr lang="fr-FR">
                <a:solidFill>
                  <a:srgbClr val="FF0000"/>
                </a:solidFill>
              </a:rPr>
              <a:t> se </a:t>
            </a:r>
            <a:r>
              <a:rPr lang="fr-FR" err="1">
                <a:solidFill>
                  <a:srgbClr val="FF0000"/>
                </a:solidFill>
              </a:rPr>
              <a:t>vždy</a:t>
            </a:r>
            <a:r>
              <a:rPr lang="fr-FR">
                <a:solidFill>
                  <a:srgbClr val="FF0000"/>
                </a:solidFill>
              </a:rPr>
              <a:t> </a:t>
            </a:r>
            <a:r>
              <a:rPr lang="fr-FR" err="1">
                <a:solidFill>
                  <a:srgbClr val="FF0000"/>
                </a:solidFill>
              </a:rPr>
              <a:t>příslušný</a:t>
            </a:r>
            <a:r>
              <a:rPr lang="fr-FR">
                <a:solidFill>
                  <a:srgbClr val="FF0000"/>
                </a:solidFill>
              </a:rPr>
              <a:t> </a:t>
            </a:r>
            <a:r>
              <a:rPr lang="fr-FR" err="1">
                <a:solidFill>
                  <a:srgbClr val="FF0000"/>
                </a:solidFill>
              </a:rPr>
              <a:t>doprovodný</a:t>
            </a:r>
            <a:r>
              <a:rPr lang="fr-FR">
                <a:solidFill>
                  <a:srgbClr val="FF0000"/>
                </a:solidFill>
              </a:rPr>
              <a:t> </a:t>
            </a:r>
            <a:r>
              <a:rPr lang="fr-FR" err="1">
                <a:solidFill>
                  <a:srgbClr val="FF0000"/>
                </a:solidFill>
              </a:rPr>
              <a:t>obrázek</a:t>
            </a:r>
            <a:r>
              <a:rPr lang="fr-FR">
                <a:solidFill>
                  <a:srgbClr val="FF0000"/>
                </a:solidFill>
              </a:rPr>
              <a:t>, </a:t>
            </a:r>
            <a:r>
              <a:rPr lang="fr-FR" err="1">
                <a:solidFill>
                  <a:srgbClr val="FF0000"/>
                </a:solidFill>
              </a:rPr>
              <a:t>které</a:t>
            </a:r>
            <a:r>
              <a:rPr lang="fr-FR">
                <a:solidFill>
                  <a:srgbClr val="FF0000"/>
                </a:solidFill>
              </a:rPr>
              <a:t> </a:t>
            </a:r>
            <a:r>
              <a:rPr lang="fr-FR" err="1">
                <a:solidFill>
                  <a:srgbClr val="FF0000"/>
                </a:solidFill>
              </a:rPr>
              <a:t>můžete</a:t>
            </a:r>
            <a:r>
              <a:rPr lang="fr-FR">
                <a:solidFill>
                  <a:srgbClr val="FF0000"/>
                </a:solidFill>
              </a:rPr>
              <a:t> </a:t>
            </a:r>
            <a:r>
              <a:rPr lang="fr-FR" err="1">
                <a:solidFill>
                  <a:srgbClr val="FF0000"/>
                </a:solidFill>
              </a:rPr>
              <a:t>pomocí</a:t>
            </a:r>
            <a:r>
              <a:rPr lang="fr-FR">
                <a:solidFill>
                  <a:srgbClr val="FF0000"/>
                </a:solidFill>
              </a:rPr>
              <a:t> </a:t>
            </a:r>
            <a:r>
              <a:rPr lang="fr-FR" err="1">
                <a:solidFill>
                  <a:srgbClr val="FF0000"/>
                </a:solidFill>
              </a:rPr>
              <a:t>myši</a:t>
            </a:r>
            <a:r>
              <a:rPr lang="fr-FR">
                <a:solidFill>
                  <a:srgbClr val="FF0000"/>
                </a:solidFill>
              </a:rPr>
              <a:t> </a:t>
            </a:r>
            <a:r>
              <a:rPr lang="fr-FR" err="1">
                <a:solidFill>
                  <a:srgbClr val="FF0000"/>
                </a:solidFill>
              </a:rPr>
              <a:t>otáčet</a:t>
            </a:r>
            <a:r>
              <a:rPr lang="fr-FR"/>
              <a:t>. Na </a:t>
            </a:r>
            <a:r>
              <a:rPr lang="fr-FR" err="1"/>
              <a:t>následujících</a:t>
            </a:r>
            <a:r>
              <a:rPr lang="fr-FR"/>
              <a:t> </a:t>
            </a:r>
            <a:r>
              <a:rPr lang="fr-FR" err="1"/>
              <a:t>třech</a:t>
            </a:r>
            <a:r>
              <a:rPr lang="fr-FR"/>
              <a:t> </a:t>
            </a:r>
            <a:r>
              <a:rPr lang="fr-FR" err="1"/>
              <a:t>diapozitivech</a:t>
            </a:r>
            <a:r>
              <a:rPr lang="fr-FR"/>
              <a:t> </a:t>
            </a:r>
            <a:r>
              <a:rPr lang="fr-FR" err="1"/>
              <a:t>najdete</a:t>
            </a:r>
            <a:r>
              <a:rPr lang="fr-FR"/>
              <a:t> </a:t>
            </a:r>
            <a:r>
              <a:rPr lang="fr-FR" err="1"/>
              <a:t>shrnutí</a:t>
            </a:r>
            <a:r>
              <a:rPr lang="fr-FR"/>
              <a:t> </a:t>
            </a:r>
            <a:r>
              <a:rPr lang="fr-FR" err="1"/>
              <a:t>informací</a:t>
            </a:r>
            <a:r>
              <a:rPr lang="fr-FR"/>
              <a:t>, </a:t>
            </a:r>
            <a:r>
              <a:rPr lang="fr-FR" err="1"/>
              <a:t>které</a:t>
            </a:r>
            <a:r>
              <a:rPr lang="fr-FR"/>
              <a:t> v </a:t>
            </a:r>
            <a:r>
              <a:rPr lang="fr-FR" err="1"/>
              <a:t>článku</a:t>
            </a:r>
            <a:r>
              <a:rPr lang="fr-FR"/>
              <a:t> </a:t>
            </a:r>
            <a:r>
              <a:rPr lang="fr-FR" err="1"/>
              <a:t>považuji</a:t>
            </a:r>
            <a:r>
              <a:rPr lang="fr-FR"/>
              <a:t> v tuto </a:t>
            </a:r>
            <a:r>
              <a:rPr lang="fr-FR" err="1"/>
              <a:t>chvíli</a:t>
            </a:r>
            <a:r>
              <a:rPr lang="fr-FR"/>
              <a:t> </a:t>
            </a:r>
            <a:r>
              <a:rPr lang="fr-FR" err="1"/>
              <a:t>za</a:t>
            </a:r>
            <a:r>
              <a:rPr lang="fr-FR"/>
              <a:t> </a:t>
            </a:r>
            <a:r>
              <a:rPr lang="fr-FR" err="1"/>
              <a:t>nejdůležitější</a:t>
            </a:r>
            <a:r>
              <a:rPr lang="fr-FR"/>
              <a:t>. </a:t>
            </a:r>
          </a:p>
        </p:txBody>
      </p:sp>
      <p:sp>
        <p:nvSpPr>
          <p:cNvPr id="7" name="TextBox 6">
            <a:extLst>
              <a:ext uri="{FF2B5EF4-FFF2-40B4-BE49-F238E27FC236}">
                <a16:creationId xmlns:a16="http://schemas.microsoft.com/office/drawing/2014/main" id="{615D9221-8E5F-6041-87C8-BE9E814120D9}"/>
              </a:ext>
            </a:extLst>
          </p:cNvPr>
          <p:cNvSpPr txBox="1"/>
          <p:nvPr/>
        </p:nvSpPr>
        <p:spPr>
          <a:xfrm>
            <a:off x="20668" y="1340768"/>
            <a:ext cx="9144000" cy="3416320"/>
          </a:xfrm>
          <a:prstGeom prst="rect">
            <a:avLst/>
          </a:prstGeom>
          <a:noFill/>
        </p:spPr>
        <p:txBody>
          <a:bodyPr wrap="square" rtlCol="0">
            <a:spAutoFit/>
          </a:bodyPr>
          <a:lstStyle/>
          <a:p>
            <a:r>
              <a:rPr lang="fr-FR" sz="1600" b="0" dirty="0"/>
              <a:t> </a:t>
            </a:r>
            <a:r>
              <a:rPr lang="en-US" sz="2400" b="0" dirty="0"/>
              <a:t>○</a:t>
            </a:r>
            <a:r>
              <a:rPr lang="en-US" sz="1600" b="0" dirty="0"/>
              <a:t> Many protein chains fold into a stable, globular structure. To see this, show all atoms (protein is in pink and </a:t>
            </a:r>
            <a:r>
              <a:rPr lang="en-US" sz="1600" b="0" dirty="0" err="1"/>
              <a:t>heme</a:t>
            </a:r>
            <a:r>
              <a:rPr lang="en-US" sz="1600" b="0" dirty="0"/>
              <a:t> is in red).</a:t>
            </a:r>
            <a:br>
              <a:rPr lang="en-US" sz="1600" dirty="0"/>
            </a:br>
            <a:r>
              <a:rPr lang="en-US" sz="1600" b="0" dirty="0"/>
              <a:t> </a:t>
            </a:r>
            <a:r>
              <a:rPr lang="en-US" sz="2400" b="0" dirty="0">
                <a:solidFill>
                  <a:srgbClr val="000000"/>
                </a:solidFill>
              </a:rPr>
              <a:t>○ </a:t>
            </a:r>
            <a:r>
              <a:rPr lang="en-US" sz="1600" b="0" dirty="0"/>
              <a:t>Proteins have a hierarchical structure, with the chain folding into local secondary structures that maximize the number of internal hydrogen bonds, which then fold into the globular tertiary structure. To see this, show alpha helices, with hydrogen bonds in dotted lines.</a:t>
            </a:r>
            <a:br>
              <a:rPr lang="en-US" sz="1600" dirty="0"/>
            </a:br>
            <a:r>
              <a:rPr lang="en-US" sz="1600" b="0" dirty="0"/>
              <a:t> </a:t>
            </a:r>
            <a:r>
              <a:rPr lang="en-US" sz="2400" b="0" dirty="0">
                <a:solidFill>
                  <a:srgbClr val="000000"/>
                </a:solidFill>
              </a:rPr>
              <a:t>○ </a:t>
            </a:r>
            <a:r>
              <a:rPr lang="en-US" sz="1600" b="0" dirty="0"/>
              <a:t>Specialized amino acids are perfectly placed to perform the function of the protein. To see this, show the two </a:t>
            </a:r>
            <a:r>
              <a:rPr lang="en-US" sz="1600" b="0" dirty="0" err="1"/>
              <a:t>histidines</a:t>
            </a:r>
            <a:r>
              <a:rPr lang="en-US" sz="1600" b="0" dirty="0"/>
              <a:t> that coordinate the iron and oxygen.</a:t>
            </a:r>
            <a:br>
              <a:rPr lang="en-US" sz="1600" dirty="0"/>
            </a:br>
            <a:r>
              <a:rPr lang="en-US" sz="1600" b="0" dirty="0"/>
              <a:t> </a:t>
            </a:r>
            <a:r>
              <a:rPr lang="en-US" sz="2400" b="0" dirty="0">
                <a:solidFill>
                  <a:srgbClr val="000000"/>
                </a:solidFill>
              </a:rPr>
              <a:t>○ </a:t>
            </a:r>
            <a:r>
              <a:rPr lang="en-US" sz="1600" b="0" dirty="0"/>
              <a:t>Charged amino acids are arranged on the surface of the protein, and amino acids with opposite charges (colored blue and red here) often form salt bridges.</a:t>
            </a:r>
            <a:br>
              <a:rPr lang="en-US" sz="1600" dirty="0"/>
            </a:br>
            <a:r>
              <a:rPr lang="en-US" sz="2400" b="0" dirty="0">
                <a:solidFill>
                  <a:srgbClr val="000000"/>
                </a:solidFill>
              </a:rPr>
              <a:t>○ </a:t>
            </a:r>
            <a:r>
              <a:rPr lang="en-US" sz="1600" b="0" dirty="0"/>
              <a:t>Carbon-rich amino acids are arranged on the interior of the protein, sheltered from the surrounding water. </a:t>
            </a:r>
            <a:endParaRPr lang="en-US" sz="1600" dirty="0"/>
          </a:p>
        </p:txBody>
      </p:sp>
      <p:sp>
        <p:nvSpPr>
          <p:cNvPr id="2" name="Oval 1">
            <a:extLst>
              <a:ext uri="{FF2B5EF4-FFF2-40B4-BE49-F238E27FC236}">
                <a16:creationId xmlns:a16="http://schemas.microsoft.com/office/drawing/2014/main" id="{9CC2727C-E51B-774D-A725-7698425D4AA1}"/>
              </a:ext>
            </a:extLst>
          </p:cNvPr>
          <p:cNvSpPr/>
          <p:nvPr/>
        </p:nvSpPr>
        <p:spPr bwMode="auto">
          <a:xfrm>
            <a:off x="179512" y="1484784"/>
            <a:ext cx="216024" cy="21602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9139"/>
    </mc:Choice>
    <mc:Fallback xmlns="">
      <p:transition spd="slow" advTm="9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2" cstate="print"/>
          <a:srcRect/>
          <a:stretch>
            <a:fillRect/>
          </a:stretch>
        </p:blipFill>
        <p:spPr bwMode="auto">
          <a:xfrm>
            <a:off x="468313" y="476250"/>
            <a:ext cx="7991475" cy="3886200"/>
          </a:xfrm>
          <a:prstGeom prst="rect">
            <a:avLst/>
          </a:prstGeom>
          <a:noFill/>
          <a:ln w="9525">
            <a:noFill/>
            <a:miter lim="800000"/>
            <a:headEnd/>
            <a:tailEnd/>
          </a:ln>
        </p:spPr>
      </p:pic>
      <p:sp>
        <p:nvSpPr>
          <p:cNvPr id="23555" name="Line 7"/>
          <p:cNvSpPr>
            <a:spLocks noChangeShapeType="1"/>
          </p:cNvSpPr>
          <p:nvPr/>
        </p:nvSpPr>
        <p:spPr bwMode="auto">
          <a:xfrm flipV="1">
            <a:off x="2339975" y="4292600"/>
            <a:ext cx="0" cy="792163"/>
          </a:xfrm>
          <a:prstGeom prst="line">
            <a:avLst/>
          </a:prstGeom>
          <a:noFill/>
          <a:ln w="9525">
            <a:solidFill>
              <a:schemeClr val="tx1"/>
            </a:solidFill>
            <a:round/>
            <a:headEnd/>
            <a:tailEnd type="triangle" w="med" len="med"/>
          </a:ln>
        </p:spPr>
        <p:txBody>
          <a:bodyPr/>
          <a:lstStyle/>
          <a:p>
            <a:endParaRPr lang="cs-CZ"/>
          </a:p>
        </p:txBody>
      </p:sp>
      <p:sp>
        <p:nvSpPr>
          <p:cNvPr id="23556" name="Text Box 8"/>
          <p:cNvSpPr txBox="1">
            <a:spLocks noChangeArrowheads="1"/>
          </p:cNvSpPr>
          <p:nvPr/>
        </p:nvSpPr>
        <p:spPr bwMode="auto">
          <a:xfrm>
            <a:off x="107950" y="5445125"/>
            <a:ext cx="8928100" cy="825500"/>
          </a:xfrm>
          <a:prstGeom prst="rect">
            <a:avLst/>
          </a:prstGeom>
          <a:noFill/>
          <a:ln w="9525">
            <a:noFill/>
            <a:miter lim="800000"/>
            <a:headEnd/>
            <a:tailEnd/>
          </a:ln>
        </p:spPr>
        <p:txBody>
          <a:bodyPr>
            <a:spAutoFit/>
          </a:bodyPr>
          <a:lstStyle/>
          <a:p>
            <a:r>
              <a:rPr lang="cs-CZ" sz="1600" dirty="0"/>
              <a:t>Rotace tohoto obrázku vám ozřejmí, jak poměrně hluboko se molekula O</a:t>
            </a:r>
            <a:r>
              <a:rPr lang="cs-CZ" sz="1600" baseline="-25000" dirty="0"/>
              <a:t>2</a:t>
            </a:r>
            <a:r>
              <a:rPr lang="cs-CZ" sz="1600" dirty="0"/>
              <a:t> nachází v proteinové struktuře (</a:t>
            </a:r>
            <a:r>
              <a:rPr lang="cs-CZ" sz="1600" dirty="0" err="1"/>
              <a:t>tyrkisové</a:t>
            </a:r>
            <a:r>
              <a:rPr lang="cs-CZ" sz="1600" dirty="0"/>
              <a:t> atomy kyslíku pouze občas probleskují při určitých orientacích proteinové molekuly).</a:t>
            </a:r>
          </a:p>
        </p:txBody>
      </p:sp>
    </p:spTree>
  </p:cSld>
  <p:clrMapOvr>
    <a:masterClrMapping/>
  </p:clrMapOvr>
  <mc:AlternateContent xmlns:mc="http://schemas.openxmlformats.org/markup-compatibility/2006" xmlns:p14="http://schemas.microsoft.com/office/powerpoint/2010/main">
    <mc:Choice Requires="p14">
      <p:transition spd="slow" p14:dur="2000" advTm="94473"/>
    </mc:Choice>
    <mc:Fallback xmlns="">
      <p:transition spd="slow" advTm="9447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23447C-CB94-1243-96D0-F704F9BB57D0}"/>
              </a:ext>
            </a:extLst>
          </p:cNvPr>
          <p:cNvSpPr/>
          <p:nvPr/>
        </p:nvSpPr>
        <p:spPr>
          <a:xfrm>
            <a:off x="-33084" y="17552"/>
            <a:ext cx="9036496" cy="1200329"/>
          </a:xfrm>
          <a:prstGeom prst="rect">
            <a:avLst/>
          </a:prstGeom>
        </p:spPr>
        <p:txBody>
          <a:bodyPr wrap="square">
            <a:spAutoFit/>
          </a:bodyPr>
          <a:lstStyle/>
          <a:p>
            <a:r>
              <a:rPr lang="cs-CZ" dirty="0">
                <a:solidFill>
                  <a:srgbClr val="FF0000"/>
                </a:solidFill>
              </a:rPr>
              <a:t>Připojte se prosím na internet a článek o myoglobinu na adrese </a:t>
            </a:r>
            <a:r>
              <a:rPr lang="cs-CZ" dirty="0">
                <a:solidFill>
                  <a:srgbClr val="FF0000"/>
                </a:solidFill>
                <a:hlinkClick r:id="rId3"/>
              </a:rPr>
              <a:t>http://pdb101.rcsb.org/motm/1</a:t>
            </a:r>
            <a:r>
              <a:rPr lang="cs-CZ" dirty="0">
                <a:solidFill>
                  <a:srgbClr val="FF0000"/>
                </a:solidFill>
              </a:rPr>
              <a:t> si přečtěte. Na konci článku je </a:t>
            </a:r>
            <a:r>
              <a:rPr lang="cs-CZ" dirty="0" err="1">
                <a:solidFill>
                  <a:srgbClr val="FF0000"/>
                </a:solidFill>
              </a:rPr>
              <a:t>odstavec“Exploring</a:t>
            </a:r>
            <a:r>
              <a:rPr lang="cs-CZ" dirty="0">
                <a:solidFill>
                  <a:srgbClr val="FF0000"/>
                </a:solidFill>
              </a:rPr>
              <a:t> </a:t>
            </a:r>
            <a:r>
              <a:rPr lang="cs-CZ" dirty="0" err="1">
                <a:solidFill>
                  <a:srgbClr val="FF0000"/>
                </a:solidFill>
              </a:rPr>
              <a:t>the</a:t>
            </a:r>
            <a:r>
              <a:rPr lang="cs-CZ" dirty="0">
                <a:solidFill>
                  <a:srgbClr val="FF0000"/>
                </a:solidFill>
              </a:rPr>
              <a:t> </a:t>
            </a:r>
            <a:r>
              <a:rPr lang="cs-CZ" dirty="0" err="1">
                <a:solidFill>
                  <a:srgbClr val="FF0000"/>
                </a:solidFill>
              </a:rPr>
              <a:t>structure</a:t>
            </a:r>
            <a:r>
              <a:rPr lang="cs-CZ" dirty="0">
                <a:solidFill>
                  <a:srgbClr val="FF0000"/>
                </a:solidFill>
              </a:rPr>
              <a:t>“, tam pod obrázkem klikněte na „</a:t>
            </a:r>
            <a:r>
              <a:rPr lang="cs-CZ" dirty="0" err="1">
                <a:solidFill>
                  <a:srgbClr val="FF0000"/>
                </a:solidFill>
              </a:rPr>
              <a:t>JSmol</a:t>
            </a:r>
            <a:r>
              <a:rPr lang="cs-CZ" dirty="0">
                <a:solidFill>
                  <a:srgbClr val="FF0000"/>
                </a:solidFill>
              </a:rPr>
              <a:t>“. Objeví se následující menu:</a:t>
            </a:r>
            <a:endParaRPr lang="fr-FR" dirty="0"/>
          </a:p>
        </p:txBody>
      </p:sp>
      <p:sp>
        <p:nvSpPr>
          <p:cNvPr id="6" name="TextBox 5">
            <a:extLst>
              <a:ext uri="{FF2B5EF4-FFF2-40B4-BE49-F238E27FC236}">
                <a16:creationId xmlns:a16="http://schemas.microsoft.com/office/drawing/2014/main" id="{05839825-0B92-A44B-86F5-FB8FEFCD21A4}"/>
              </a:ext>
            </a:extLst>
          </p:cNvPr>
          <p:cNvSpPr txBox="1"/>
          <p:nvPr/>
        </p:nvSpPr>
        <p:spPr>
          <a:xfrm>
            <a:off x="43196" y="4879975"/>
            <a:ext cx="8928992" cy="923330"/>
          </a:xfrm>
          <a:prstGeom prst="rect">
            <a:avLst/>
          </a:prstGeom>
          <a:noFill/>
        </p:spPr>
        <p:txBody>
          <a:bodyPr wrap="square" rtlCol="0">
            <a:spAutoFit/>
          </a:bodyPr>
          <a:lstStyle/>
          <a:p>
            <a:r>
              <a:rPr lang="fr-FR" err="1">
                <a:solidFill>
                  <a:srgbClr val="FF0000"/>
                </a:solidFill>
              </a:rPr>
              <a:t>Zaklikněte</a:t>
            </a:r>
            <a:r>
              <a:rPr lang="fr-FR">
                <a:solidFill>
                  <a:srgbClr val="FF0000"/>
                </a:solidFill>
              </a:rPr>
              <a:t> si </a:t>
            </a:r>
            <a:r>
              <a:rPr lang="fr-FR" err="1">
                <a:solidFill>
                  <a:srgbClr val="FF0000"/>
                </a:solidFill>
              </a:rPr>
              <a:t>postupně</a:t>
            </a:r>
            <a:r>
              <a:rPr lang="fr-FR">
                <a:solidFill>
                  <a:srgbClr val="FF0000"/>
                </a:solidFill>
              </a:rPr>
              <a:t> </a:t>
            </a:r>
            <a:r>
              <a:rPr lang="fr-FR" err="1">
                <a:solidFill>
                  <a:srgbClr val="FF0000"/>
                </a:solidFill>
              </a:rPr>
              <a:t>jednotlivá</a:t>
            </a:r>
            <a:r>
              <a:rPr lang="fr-FR">
                <a:solidFill>
                  <a:srgbClr val="FF0000"/>
                </a:solidFill>
              </a:rPr>
              <a:t> </a:t>
            </a:r>
            <a:r>
              <a:rPr lang="fr-FR" err="1">
                <a:solidFill>
                  <a:srgbClr val="FF0000"/>
                </a:solidFill>
              </a:rPr>
              <a:t>kolečka</a:t>
            </a:r>
            <a:r>
              <a:rPr lang="fr-FR">
                <a:solidFill>
                  <a:srgbClr val="FF0000"/>
                </a:solidFill>
              </a:rPr>
              <a:t>. </a:t>
            </a:r>
            <a:r>
              <a:rPr lang="fr-FR" err="1">
                <a:solidFill>
                  <a:srgbClr val="FF0000"/>
                </a:solidFill>
              </a:rPr>
              <a:t>Objeví</a:t>
            </a:r>
            <a:r>
              <a:rPr lang="fr-FR">
                <a:solidFill>
                  <a:srgbClr val="FF0000"/>
                </a:solidFill>
              </a:rPr>
              <a:t> se </a:t>
            </a:r>
            <a:r>
              <a:rPr lang="fr-FR" err="1">
                <a:solidFill>
                  <a:srgbClr val="FF0000"/>
                </a:solidFill>
              </a:rPr>
              <a:t>vždy</a:t>
            </a:r>
            <a:r>
              <a:rPr lang="fr-FR">
                <a:solidFill>
                  <a:srgbClr val="FF0000"/>
                </a:solidFill>
              </a:rPr>
              <a:t> </a:t>
            </a:r>
            <a:r>
              <a:rPr lang="fr-FR" err="1">
                <a:solidFill>
                  <a:srgbClr val="FF0000"/>
                </a:solidFill>
              </a:rPr>
              <a:t>příslušný</a:t>
            </a:r>
            <a:r>
              <a:rPr lang="fr-FR">
                <a:solidFill>
                  <a:srgbClr val="FF0000"/>
                </a:solidFill>
              </a:rPr>
              <a:t> </a:t>
            </a:r>
            <a:r>
              <a:rPr lang="fr-FR" err="1">
                <a:solidFill>
                  <a:srgbClr val="FF0000"/>
                </a:solidFill>
              </a:rPr>
              <a:t>doprovodný</a:t>
            </a:r>
            <a:r>
              <a:rPr lang="fr-FR">
                <a:solidFill>
                  <a:srgbClr val="FF0000"/>
                </a:solidFill>
              </a:rPr>
              <a:t> </a:t>
            </a:r>
            <a:r>
              <a:rPr lang="fr-FR" err="1">
                <a:solidFill>
                  <a:srgbClr val="FF0000"/>
                </a:solidFill>
              </a:rPr>
              <a:t>obrázek</a:t>
            </a:r>
            <a:r>
              <a:rPr lang="fr-FR">
                <a:solidFill>
                  <a:srgbClr val="FF0000"/>
                </a:solidFill>
              </a:rPr>
              <a:t>, </a:t>
            </a:r>
            <a:r>
              <a:rPr lang="fr-FR" err="1">
                <a:solidFill>
                  <a:srgbClr val="FF0000"/>
                </a:solidFill>
              </a:rPr>
              <a:t>které</a:t>
            </a:r>
            <a:r>
              <a:rPr lang="fr-FR">
                <a:solidFill>
                  <a:srgbClr val="FF0000"/>
                </a:solidFill>
              </a:rPr>
              <a:t> </a:t>
            </a:r>
            <a:r>
              <a:rPr lang="fr-FR" err="1">
                <a:solidFill>
                  <a:srgbClr val="FF0000"/>
                </a:solidFill>
              </a:rPr>
              <a:t>můžete</a:t>
            </a:r>
            <a:r>
              <a:rPr lang="fr-FR">
                <a:solidFill>
                  <a:srgbClr val="FF0000"/>
                </a:solidFill>
              </a:rPr>
              <a:t> </a:t>
            </a:r>
            <a:r>
              <a:rPr lang="fr-FR" err="1">
                <a:solidFill>
                  <a:srgbClr val="FF0000"/>
                </a:solidFill>
              </a:rPr>
              <a:t>pomocí</a:t>
            </a:r>
            <a:r>
              <a:rPr lang="fr-FR">
                <a:solidFill>
                  <a:srgbClr val="FF0000"/>
                </a:solidFill>
              </a:rPr>
              <a:t> </a:t>
            </a:r>
            <a:r>
              <a:rPr lang="fr-FR" err="1">
                <a:solidFill>
                  <a:srgbClr val="FF0000"/>
                </a:solidFill>
              </a:rPr>
              <a:t>myši</a:t>
            </a:r>
            <a:r>
              <a:rPr lang="fr-FR">
                <a:solidFill>
                  <a:srgbClr val="FF0000"/>
                </a:solidFill>
              </a:rPr>
              <a:t> </a:t>
            </a:r>
            <a:r>
              <a:rPr lang="fr-FR" err="1">
                <a:solidFill>
                  <a:srgbClr val="FF0000"/>
                </a:solidFill>
              </a:rPr>
              <a:t>otáčet</a:t>
            </a:r>
            <a:r>
              <a:rPr lang="fr-FR"/>
              <a:t>. Na </a:t>
            </a:r>
            <a:r>
              <a:rPr lang="fr-FR" err="1"/>
              <a:t>následujících</a:t>
            </a:r>
            <a:r>
              <a:rPr lang="fr-FR"/>
              <a:t> </a:t>
            </a:r>
            <a:r>
              <a:rPr lang="fr-FR" err="1"/>
              <a:t>třech</a:t>
            </a:r>
            <a:r>
              <a:rPr lang="fr-FR"/>
              <a:t> </a:t>
            </a:r>
            <a:r>
              <a:rPr lang="fr-FR" err="1"/>
              <a:t>diapozitivech</a:t>
            </a:r>
            <a:r>
              <a:rPr lang="fr-FR"/>
              <a:t> </a:t>
            </a:r>
            <a:r>
              <a:rPr lang="fr-FR" err="1"/>
              <a:t>najdete</a:t>
            </a:r>
            <a:r>
              <a:rPr lang="fr-FR"/>
              <a:t> </a:t>
            </a:r>
            <a:r>
              <a:rPr lang="fr-FR" err="1"/>
              <a:t>shrnutí</a:t>
            </a:r>
            <a:r>
              <a:rPr lang="fr-FR"/>
              <a:t> </a:t>
            </a:r>
            <a:r>
              <a:rPr lang="fr-FR" err="1"/>
              <a:t>informací</a:t>
            </a:r>
            <a:r>
              <a:rPr lang="fr-FR"/>
              <a:t>, </a:t>
            </a:r>
            <a:r>
              <a:rPr lang="fr-FR" err="1"/>
              <a:t>které</a:t>
            </a:r>
            <a:r>
              <a:rPr lang="fr-FR"/>
              <a:t> v </a:t>
            </a:r>
            <a:r>
              <a:rPr lang="fr-FR" err="1"/>
              <a:t>článku</a:t>
            </a:r>
            <a:r>
              <a:rPr lang="fr-FR"/>
              <a:t> </a:t>
            </a:r>
            <a:r>
              <a:rPr lang="fr-FR" err="1"/>
              <a:t>považuji</a:t>
            </a:r>
            <a:r>
              <a:rPr lang="fr-FR"/>
              <a:t> v tuto </a:t>
            </a:r>
            <a:r>
              <a:rPr lang="fr-FR" err="1"/>
              <a:t>chvíli</a:t>
            </a:r>
            <a:r>
              <a:rPr lang="fr-FR"/>
              <a:t> </a:t>
            </a:r>
            <a:r>
              <a:rPr lang="fr-FR" err="1"/>
              <a:t>za</a:t>
            </a:r>
            <a:r>
              <a:rPr lang="fr-FR"/>
              <a:t> </a:t>
            </a:r>
            <a:r>
              <a:rPr lang="fr-FR" err="1"/>
              <a:t>nejdůležitější</a:t>
            </a:r>
            <a:r>
              <a:rPr lang="fr-FR"/>
              <a:t>. </a:t>
            </a:r>
          </a:p>
        </p:txBody>
      </p:sp>
      <p:sp>
        <p:nvSpPr>
          <p:cNvPr id="7" name="TextBox 6">
            <a:extLst>
              <a:ext uri="{FF2B5EF4-FFF2-40B4-BE49-F238E27FC236}">
                <a16:creationId xmlns:a16="http://schemas.microsoft.com/office/drawing/2014/main" id="{615D9221-8E5F-6041-87C8-BE9E814120D9}"/>
              </a:ext>
            </a:extLst>
          </p:cNvPr>
          <p:cNvSpPr txBox="1"/>
          <p:nvPr/>
        </p:nvSpPr>
        <p:spPr>
          <a:xfrm>
            <a:off x="20668" y="1340768"/>
            <a:ext cx="9144000" cy="3416320"/>
          </a:xfrm>
          <a:prstGeom prst="rect">
            <a:avLst/>
          </a:prstGeom>
          <a:noFill/>
        </p:spPr>
        <p:txBody>
          <a:bodyPr wrap="square" rtlCol="0">
            <a:spAutoFit/>
          </a:bodyPr>
          <a:lstStyle/>
          <a:p>
            <a:r>
              <a:rPr lang="fr-FR" sz="1600" b="0" dirty="0"/>
              <a:t> </a:t>
            </a:r>
            <a:r>
              <a:rPr lang="en-US" sz="2400" b="0" dirty="0"/>
              <a:t>○</a:t>
            </a:r>
            <a:r>
              <a:rPr lang="en-US" sz="1600" b="0" dirty="0"/>
              <a:t> Many protein chains fold into a stable, globular structure. To see this, show all atoms (protein is in pink and </a:t>
            </a:r>
            <a:r>
              <a:rPr lang="en-US" sz="1600" b="0" dirty="0" err="1"/>
              <a:t>heme</a:t>
            </a:r>
            <a:r>
              <a:rPr lang="en-US" sz="1600" b="0" dirty="0"/>
              <a:t> is in red).</a:t>
            </a:r>
            <a:br>
              <a:rPr lang="en-US" sz="1600" dirty="0"/>
            </a:br>
            <a:r>
              <a:rPr lang="en-US" sz="1600" b="0" dirty="0"/>
              <a:t> </a:t>
            </a:r>
            <a:r>
              <a:rPr lang="en-US" sz="2400" b="0" dirty="0">
                <a:solidFill>
                  <a:srgbClr val="000000"/>
                </a:solidFill>
              </a:rPr>
              <a:t>○ </a:t>
            </a:r>
            <a:r>
              <a:rPr lang="en-US" sz="1600" b="0" dirty="0"/>
              <a:t>Proteins have a hierarchical structure, with the chain folding into local secondary structures that maximize the number of internal hydrogen bonds, which then fold into the globular tertiary structure. To see this, show alpha helices, with hydrogen bonds in dotted lines.</a:t>
            </a:r>
            <a:br>
              <a:rPr lang="en-US" sz="1600" dirty="0"/>
            </a:br>
            <a:r>
              <a:rPr lang="en-US" sz="1600" b="0" dirty="0"/>
              <a:t> </a:t>
            </a:r>
            <a:r>
              <a:rPr lang="en-US" sz="2400" b="0" dirty="0">
                <a:solidFill>
                  <a:srgbClr val="000000"/>
                </a:solidFill>
              </a:rPr>
              <a:t>○ </a:t>
            </a:r>
            <a:r>
              <a:rPr lang="en-US" sz="1600" b="0" dirty="0"/>
              <a:t>Specialized amino acids are perfectly placed to perform the function of the protein. To see this, show the two </a:t>
            </a:r>
            <a:r>
              <a:rPr lang="en-US" sz="1600" b="0" dirty="0" err="1"/>
              <a:t>histidines</a:t>
            </a:r>
            <a:r>
              <a:rPr lang="en-US" sz="1600" b="0" dirty="0"/>
              <a:t> that coordinate the iron and oxygen.</a:t>
            </a:r>
            <a:br>
              <a:rPr lang="en-US" sz="1600" dirty="0"/>
            </a:br>
            <a:r>
              <a:rPr lang="en-US" sz="1600" b="0" dirty="0"/>
              <a:t> </a:t>
            </a:r>
            <a:r>
              <a:rPr lang="en-US" sz="2400" b="0" dirty="0">
                <a:solidFill>
                  <a:srgbClr val="000000"/>
                </a:solidFill>
              </a:rPr>
              <a:t>○ </a:t>
            </a:r>
            <a:r>
              <a:rPr lang="en-US" sz="1600" b="0" dirty="0"/>
              <a:t>Charged amino acids are arranged on the surface of the protein, and amino acids with opposite charges (colored blue and red here) often form salt bridges.</a:t>
            </a:r>
            <a:br>
              <a:rPr lang="en-US" sz="1600" dirty="0"/>
            </a:br>
            <a:r>
              <a:rPr lang="en-US" sz="2400" b="0" dirty="0">
                <a:solidFill>
                  <a:srgbClr val="000000"/>
                </a:solidFill>
              </a:rPr>
              <a:t>○ </a:t>
            </a:r>
            <a:r>
              <a:rPr lang="en-US" sz="1600" b="0" dirty="0"/>
              <a:t>Carbon-rich amino acids are arranged on the interior of the protein, sheltered from the surrounding water. </a:t>
            </a:r>
            <a:endParaRPr lang="en-US" sz="1600" dirty="0"/>
          </a:p>
        </p:txBody>
      </p:sp>
      <p:sp>
        <p:nvSpPr>
          <p:cNvPr id="8" name="Oval 7">
            <a:extLst>
              <a:ext uri="{FF2B5EF4-FFF2-40B4-BE49-F238E27FC236}">
                <a16:creationId xmlns:a16="http://schemas.microsoft.com/office/drawing/2014/main" id="{8B82BF9D-C956-B64C-B366-4AE3555C2AEA}"/>
              </a:ext>
            </a:extLst>
          </p:cNvPr>
          <p:cNvSpPr/>
          <p:nvPr/>
        </p:nvSpPr>
        <p:spPr bwMode="auto">
          <a:xfrm>
            <a:off x="179512" y="2060848"/>
            <a:ext cx="216024" cy="21602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
        <p:nvSpPr>
          <p:cNvPr id="3" name="Rounded Rectangle 2">
            <a:extLst>
              <a:ext uri="{FF2B5EF4-FFF2-40B4-BE49-F238E27FC236}">
                <a16:creationId xmlns:a16="http://schemas.microsoft.com/office/drawing/2014/main" id="{D6294D13-AF4E-9F4E-B63B-102EDACB0443}"/>
              </a:ext>
            </a:extLst>
          </p:cNvPr>
          <p:cNvSpPr/>
          <p:nvPr/>
        </p:nvSpPr>
        <p:spPr bwMode="auto">
          <a:xfrm>
            <a:off x="971600" y="2564904"/>
            <a:ext cx="6264696" cy="28803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38495940"/>
      </p:ext>
    </p:extLst>
  </p:cSld>
  <p:clrMapOvr>
    <a:masterClrMapping/>
  </p:clrMapOvr>
  <mc:AlternateContent xmlns:mc="http://schemas.openxmlformats.org/markup-compatibility/2006" xmlns:p14="http://schemas.microsoft.com/office/powerpoint/2010/main">
    <mc:Choice Requires="p14">
      <p:transition spd="slow" p14:dur="2000" advTm="9139"/>
    </mc:Choice>
    <mc:Fallback xmlns="">
      <p:transition spd="slow" advTm="9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32296</TotalTime>
  <Words>2846</Words>
  <Application>Microsoft Macintosh PowerPoint</Application>
  <PresentationFormat>On-screen Show (4:3)</PresentationFormat>
  <Paragraphs>214</Paragraphs>
  <Slides>29</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ＭＳ Ｐゴシック</vt:lpstr>
      <vt:lpstr>Arial</vt:lpstr>
      <vt:lpstr>Calibri</vt:lpstr>
      <vt:lpstr>Symbol</vt:lpstr>
      <vt:lpstr>Times New Roman</vt:lpstr>
      <vt:lpstr>Modèle par défaut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UMR8601-CNRS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Jiri KOZELKA</dc:creator>
  <cp:lastModifiedBy>Microsoft Office User</cp:lastModifiedBy>
  <cp:revision>385</cp:revision>
  <dcterms:created xsi:type="dcterms:W3CDTF">2005-11-16T18:22:33Z</dcterms:created>
  <dcterms:modified xsi:type="dcterms:W3CDTF">2023-12-20T17:35:12Z</dcterms:modified>
</cp:coreProperties>
</file>