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9" r:id="rId2"/>
    <p:sldId id="369" r:id="rId3"/>
    <p:sldId id="370" r:id="rId4"/>
    <p:sldId id="268" r:id="rId5"/>
    <p:sldId id="306" r:id="rId6"/>
    <p:sldId id="308" r:id="rId7"/>
    <p:sldId id="307" r:id="rId8"/>
    <p:sldId id="309" r:id="rId9"/>
    <p:sldId id="316" r:id="rId10"/>
    <p:sldId id="310" r:id="rId11"/>
    <p:sldId id="311" r:id="rId12"/>
    <p:sldId id="312" r:id="rId13"/>
    <p:sldId id="313" r:id="rId14"/>
    <p:sldId id="315" r:id="rId15"/>
    <p:sldId id="314" r:id="rId16"/>
    <p:sldId id="317" r:id="rId17"/>
    <p:sldId id="324" r:id="rId18"/>
    <p:sldId id="326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3669"/>
  </p:normalViewPr>
  <p:slideViewPr>
    <p:cSldViewPr snapToGrid="0" snapToObjects="1">
      <p:cViewPr varScale="1">
        <p:scale>
          <a:sx n="85" d="100"/>
          <a:sy n="85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D5D60-E4BB-0C42-8D50-691027B62235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9192-7BE9-014F-901F-653A4F621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4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215F-2688-8543-887E-96163CC0C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C5ED4-69B2-ED45-A061-47A72F52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D69D2-E3E3-8343-9892-2B5F9B43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6131-6CB5-5E47-8BB1-9A27CA4E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552B-37E8-7C45-AFCE-2D516DC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26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F907-43B7-DB49-B123-DCD9269D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88E71-3AD2-A64B-9027-A527DFE2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167DE-4CB3-7A43-AD65-BAB53CBD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7559-4F55-494F-ACC0-6D587A08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C6901-74A1-8547-81E7-DC0804AF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7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67CFE-6F3C-0846-8979-FA3824E16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860FA-C3E7-E441-BC2D-9FEC151C7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823C1-B72E-6549-A4CE-34AD6BDE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23B6-F219-9A41-AFAC-FF90FB8A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627C-F949-6C41-A848-419CCB87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48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E709-7FE3-F34C-8A26-94DB8CD9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10FD-4E8A-EF42-963D-F472DAD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D7B7E-D6FF-6344-BA53-F9C933E9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3C8A1-6613-CE4B-A50A-7B710DD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0C376-37E3-5247-B598-294A841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430D-A9EB-B74D-A9E2-7FD1BB25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107B0-5E7C-C548-AB88-E3174C21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E0AEE-C739-DB47-8CEA-F3C10E8B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214A-E53E-174D-A2D6-9FA90629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85C6-C59C-E648-A03E-16D596AE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71D1-90DE-E44E-BC45-B17F3B8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476E-A993-DD4A-8C16-65DB41428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6753-9F77-F34D-B9DF-F08AB58BC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0739-74C7-CF41-9834-C2D908E8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988F3-C4CA-264B-8B49-40712A4C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89DBB-50D0-E441-A4A9-789E7BC1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F22A-F1D6-4A41-A7F2-B9245A1D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74EC-C982-6840-909F-32FD94F6B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E8985-F276-6F4F-BAE9-55DB4BBEF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25B5-5579-2843-9B8C-F2EFFD155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FFEBF-2E0A-0042-B7F3-52F6D7A20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C6DF20-F66B-CD45-A36F-6E65CEA8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9FBF5-2539-9347-B0D5-1A2BEB43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5AA13-2E1B-8645-898C-38C7CC67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75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DEBB-2CEA-AB46-9E31-168341CD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59F11-F9CF-074D-857B-C283CE49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A90EE-720B-7849-8847-58F2A9C8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2F051-685E-4842-93FD-573F26B9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6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97298-4F54-E443-BDE7-A5546F8D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77BC9-6F0F-9844-8F69-10E6FCAA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C0C5-22D3-E548-9322-9CA82F7A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11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939E-6791-5F42-9191-3D28B8A5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8D40-4DB1-9A4D-87CD-4EBD08C15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D48E4-9B80-4D47-934D-9FCD42364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B7FC0-752B-6D4E-BBBD-99508868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15049-42A6-F04B-AEEC-14C2C84B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D555E-2BD4-5B43-9F20-FCBAB474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66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FE2A-A9CC-F743-8FE0-9760D546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E6AF8-06AB-7C43-A3DF-213951A64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004E1-BBBC-B54F-8006-88B9B570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A3769-DA40-0442-8E3E-E72CD434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348DC-64AB-E649-A258-FB2BB4AB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B01E-016C-1247-82AC-94A2F184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36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58B16-8FBF-A346-B20F-926B1642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FC2DA-6D91-074A-8BD7-66626E1A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F749-11C4-2E44-A053-5158B10C8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01/11/2022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C5ACC-CBC5-4B40-A946-D6976370F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4E1B-BF58-8442-96FC-F5687F37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.ca/biology/scarr/4241/W&amp;Cxraypic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brazova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58" y="156959"/>
            <a:ext cx="6681653" cy="6285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B7343-6E5C-2E49-8760-21819DD0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3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2FD2C-936F-594C-B9FC-78616F76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7" y="0"/>
            <a:ext cx="11325785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77AE54-AECA-0E40-A3D7-7444DA1C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44E173-9000-A747-A675-89465C7A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C25A9-5173-C44E-B591-5ABAD7BC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0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251C7-6483-1040-9056-1AB9D32D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8" y="0"/>
            <a:ext cx="9344284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06E906-8CCB-954C-8CBB-439DBAB7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FB3905-0040-1A48-8AB8-4AF3BB93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386256-567C-6242-A9F1-8225BED1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93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72BEF-A3F8-BD44-8A55-607CC4AB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22" y="0"/>
            <a:ext cx="10373156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368000-8AF6-3F46-9CA7-709495AD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639FA5-BFB8-3A4E-BF70-E9F5A50A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67C2A-406D-1D4B-A71C-3959555F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9EBD8-2E89-0F48-ABD7-878A76AB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5" y="0"/>
            <a:ext cx="1137577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BB3961-0E01-6B46-9DCC-7ACC0867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525760-058F-974B-8A02-8E92BA8B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D086F8-A338-4D48-A13F-15E18757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66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25E11-B69C-C64E-A0AB-1CDC5023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73050"/>
            <a:ext cx="9893300" cy="63119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8BBD22-FD64-194F-AA63-ED7D597D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6FE67C-4890-5F44-B5D1-638F71A0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2A0898-0AAD-EE4A-940C-EC11C174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9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F36FC2-B67D-6842-AB98-E5772B46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90" y="0"/>
            <a:ext cx="9115219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3CF4A9-9189-0E4E-8DFE-598722C9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D95A07-2E77-A947-BA52-33A451DB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4AD4-B9BC-6B43-8C84-F49BB925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0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6DBDD-76B2-2C46-8E3C-312B24E0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35000"/>
            <a:ext cx="9791700" cy="558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A4331C-626E-7F4E-B0B3-A1C33E01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8E0A17-3224-154C-B97F-604DB5F3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F4A9BF-F49F-A84A-9C71-6ABA4E8F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7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287" y="413511"/>
            <a:ext cx="370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SAXS/EXAFS</a:t>
            </a:r>
          </a:p>
        </p:txBody>
      </p:sp>
      <p:pic>
        <p:nvPicPr>
          <p:cNvPr id="5" name="Picture 4" descr="Screen Shot 2011-11-04 at 8.3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46" y="177458"/>
            <a:ext cx="3676402" cy="2874205"/>
          </a:xfrm>
          <a:prstGeom prst="rect">
            <a:avLst/>
          </a:prstGeom>
        </p:spPr>
      </p:pic>
      <p:pic>
        <p:nvPicPr>
          <p:cNvPr id="7" name="Picture 6" descr="Screen Shot 2011-11-04 at 8.2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48" y="2704700"/>
            <a:ext cx="3622052" cy="3738892"/>
          </a:xfrm>
          <a:prstGeom prst="rect">
            <a:avLst/>
          </a:prstGeom>
        </p:spPr>
      </p:pic>
      <p:pic>
        <p:nvPicPr>
          <p:cNvPr id="8" name="Picture 7" descr="Screen Shot 2011-11-04 at 8.27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48" y="431623"/>
            <a:ext cx="2970564" cy="702441"/>
          </a:xfrm>
          <a:prstGeom prst="rect">
            <a:avLst/>
          </a:prstGeom>
        </p:spPr>
      </p:pic>
      <p:pic>
        <p:nvPicPr>
          <p:cNvPr id="9" name="Picture 8" descr="Screen Shot 2011-11-04 at 8.26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73" y="3007525"/>
            <a:ext cx="4692316" cy="3447009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4448" y="1604222"/>
            <a:ext cx="463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EXAFS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en-US" dirty="0" err="1"/>
              <a:t>nejbližších</a:t>
            </a:r>
            <a:r>
              <a:rPr lang="en-US" dirty="0"/>
              <a:t> </a:t>
            </a:r>
            <a:r>
              <a:rPr lang="en-US" dirty="0" err="1"/>
              <a:t>slupkách</a:t>
            </a:r>
            <a:r>
              <a:rPr lang="en-US" dirty="0"/>
              <a:t> </a:t>
            </a:r>
            <a:r>
              <a:rPr lang="en-US" dirty="0" err="1"/>
              <a:t>atomů</a:t>
            </a:r>
            <a:r>
              <a:rPr lang="en-US" dirty="0"/>
              <a:t> </a:t>
            </a:r>
            <a:r>
              <a:rPr lang="en-US" dirty="0" err="1"/>
              <a:t>sousedícíh</a:t>
            </a:r>
            <a:r>
              <a:rPr lang="en-US" dirty="0"/>
              <a:t> s </a:t>
            </a:r>
            <a:r>
              <a:rPr lang="en-US" dirty="0" err="1"/>
              <a:t>absorbujícím</a:t>
            </a:r>
            <a:r>
              <a:rPr lang="en-US" dirty="0"/>
              <a:t> </a:t>
            </a:r>
            <a:r>
              <a:rPr lang="en-US" dirty="0" err="1"/>
              <a:t>atomem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83262" y="1457164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7567" y="832696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6279" y="832696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5967" y="2094675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4679" y="2094675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6FECB-6AA2-784A-B56F-C7FA914B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25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/>
          <p:cNvGrpSpPr>
            <a:grpSpLocks noChangeAspect="1"/>
          </p:cNvGrpSpPr>
          <p:nvPr/>
        </p:nvGrpSpPr>
        <p:grpSpPr bwMode="auto">
          <a:xfrm>
            <a:off x="2901950" y="950914"/>
            <a:ext cx="3175000" cy="2511425"/>
            <a:chOff x="240" y="624"/>
            <a:chExt cx="2660" cy="2104"/>
          </a:xfrm>
        </p:grpSpPr>
        <p:pic>
          <p:nvPicPr>
            <p:cNvPr id="28678" name="Picture 6" descr="D:\Simone\Eudora\attach\CuSiteRevised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6" r="-201"/>
            <a:stretch>
              <a:fillRect/>
            </a:stretch>
          </p:blipFill>
          <p:spPr bwMode="auto">
            <a:xfrm>
              <a:off x="240" y="624"/>
              <a:ext cx="2544" cy="2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9" name="Text Box 7"/>
            <p:cNvSpPr txBox="1">
              <a:spLocks noChangeAspect="1" noChangeArrowheads="1"/>
            </p:cNvSpPr>
            <p:nvPr/>
          </p:nvSpPr>
          <p:spPr bwMode="auto">
            <a:xfrm>
              <a:off x="1378" y="2370"/>
              <a:ext cx="975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Arial" charset="0"/>
                </a:rPr>
                <a:t>His 108</a:t>
              </a:r>
            </a:p>
          </p:txBody>
        </p:sp>
        <p:sp>
          <p:nvSpPr>
            <p:cNvPr id="28680" name="Text Box 8"/>
            <p:cNvSpPr txBox="1">
              <a:spLocks noChangeAspect="1" noChangeArrowheads="1"/>
            </p:cNvSpPr>
            <p:nvPr/>
          </p:nvSpPr>
          <p:spPr bwMode="auto">
            <a:xfrm>
              <a:off x="2016" y="1632"/>
              <a:ext cx="884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Arial" charset="0"/>
                </a:rPr>
                <a:t>Met 75</a:t>
              </a:r>
            </a:p>
          </p:txBody>
        </p:sp>
        <p:sp>
          <p:nvSpPr>
            <p:cNvPr id="28681" name="Text Box 9"/>
            <p:cNvSpPr txBox="1">
              <a:spLocks noChangeAspect="1" noChangeArrowheads="1"/>
            </p:cNvSpPr>
            <p:nvPr/>
          </p:nvSpPr>
          <p:spPr bwMode="auto">
            <a:xfrm>
              <a:off x="1537" y="720"/>
              <a:ext cx="884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Arial" charset="0"/>
                </a:rPr>
                <a:t>Met 86</a:t>
              </a:r>
            </a:p>
          </p:txBody>
        </p:sp>
        <p:sp>
          <p:nvSpPr>
            <p:cNvPr id="28682" name="Text Box 10"/>
            <p:cNvSpPr txBox="1">
              <a:spLocks noChangeAspect="1" noChangeArrowheads="1"/>
            </p:cNvSpPr>
            <p:nvPr/>
          </p:nvSpPr>
          <p:spPr bwMode="auto">
            <a:xfrm>
              <a:off x="288" y="816"/>
              <a:ext cx="85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>
                  <a:latin typeface="Arial" charset="0"/>
                </a:rPr>
                <a:t>Met 110</a:t>
              </a:r>
            </a:p>
          </p:txBody>
        </p:sp>
        <p:sp>
          <p:nvSpPr>
            <p:cNvPr id="28683" name="Text Box 11"/>
            <p:cNvSpPr txBox="1">
              <a:spLocks noChangeAspect="1" noChangeArrowheads="1"/>
            </p:cNvSpPr>
            <p:nvPr/>
          </p:nvSpPr>
          <p:spPr bwMode="auto">
            <a:xfrm>
              <a:off x="1440" y="1439"/>
              <a:ext cx="595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>
                  <a:latin typeface="Arial" charset="0"/>
                </a:rPr>
                <a:t>Cu(I)</a:t>
              </a:r>
            </a:p>
          </p:txBody>
        </p:sp>
        <p:sp>
          <p:nvSpPr>
            <p:cNvPr id="28684" name="Text Box 12"/>
            <p:cNvSpPr txBox="1">
              <a:spLocks noChangeAspect="1" noChangeArrowheads="1"/>
            </p:cNvSpPr>
            <p:nvPr/>
          </p:nvSpPr>
          <p:spPr bwMode="auto">
            <a:xfrm>
              <a:off x="985" y="1651"/>
              <a:ext cx="413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Symbol" charset="0"/>
                </a:rPr>
                <a:t>b</a:t>
              </a:r>
              <a:r>
                <a:rPr lang="it-IT" sz="2200" b="1">
                  <a:latin typeface="Arial" charset="0"/>
                </a:rPr>
                <a:t>4</a:t>
              </a:r>
            </a:p>
          </p:txBody>
        </p:sp>
        <p:sp>
          <p:nvSpPr>
            <p:cNvPr id="28685" name="Text Box 13"/>
            <p:cNvSpPr txBox="1">
              <a:spLocks noChangeAspect="1" noChangeArrowheads="1"/>
            </p:cNvSpPr>
            <p:nvPr/>
          </p:nvSpPr>
          <p:spPr bwMode="auto">
            <a:xfrm>
              <a:off x="455" y="2323"/>
              <a:ext cx="48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Symbol" charset="0"/>
                </a:rPr>
                <a:t>b</a:t>
              </a:r>
              <a:r>
                <a:rPr lang="it-IT" sz="2200" b="1">
                  <a:latin typeface="Arial" charset="0"/>
                </a:rPr>
                <a:t>5’</a:t>
              </a:r>
            </a:p>
          </p:txBody>
        </p:sp>
      </p:grpSp>
      <p:pic>
        <p:nvPicPr>
          <p:cNvPr id="28686" name="Picture 14" descr="H:\Personal\Thesis\Pictures\X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4" y="646113"/>
            <a:ext cx="26876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406650" y="609600"/>
            <a:ext cx="346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  <a:latin typeface="Helvetica" charset="0"/>
              </a:rPr>
              <a:t>X</a:t>
            </a:r>
            <a:r>
              <a:rPr lang="en-US">
                <a:latin typeface="Helvetica" charset="0"/>
              </a:rPr>
              <a:t>-Ray 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A</a:t>
            </a:r>
            <a:r>
              <a:rPr lang="en-US">
                <a:latin typeface="Helvetica" charset="0"/>
              </a:rPr>
              <a:t>bsorption 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S</a:t>
            </a:r>
            <a:r>
              <a:rPr lang="en-US">
                <a:latin typeface="Helvetica" charset="0"/>
              </a:rPr>
              <a:t>pectroscopy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762125" y="3617913"/>
            <a:ext cx="59134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Cu</a:t>
            </a:r>
            <a:r>
              <a:rPr lang="de-DE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(I)DR1885 </a:t>
            </a:r>
            <a:r>
              <a:rPr lang="de-DE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D</a:t>
            </a:r>
            <a:r>
              <a:rPr lang="de-DE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E=-10.3 eV</a:t>
            </a:r>
            <a:endParaRPr lang="de-DE" sz="1600" b="1" dirty="0">
              <a:latin typeface="Helvetica" charset="0"/>
            </a:endParaRPr>
          </a:p>
          <a:p>
            <a:pPr eaLnBrk="0" hangingPunct="0"/>
            <a:r>
              <a:rPr lang="de-DE" sz="1600" dirty="0">
                <a:latin typeface="Helvetica" charset="0"/>
              </a:rPr>
              <a:t>                       </a:t>
            </a:r>
            <a:r>
              <a:rPr lang="de-DE" sz="1600" u="sng" dirty="0">
                <a:latin typeface="Helvetica" charset="0"/>
              </a:rPr>
              <a:t>Ligand    </a:t>
            </a:r>
            <a:r>
              <a:rPr lang="de-DE" sz="1600" u="sng" dirty="0" err="1">
                <a:latin typeface="Helvetica" charset="0"/>
              </a:rPr>
              <a:t>r</a:t>
            </a:r>
            <a:r>
              <a:rPr lang="de-DE" sz="1600" u="sng" dirty="0">
                <a:latin typeface="Helvetica" charset="0"/>
              </a:rPr>
              <a:t>(</a:t>
            </a:r>
            <a:r>
              <a:rPr lang="de-DE" sz="1600" u="sng" dirty="0" err="1">
                <a:latin typeface="Helvetica" charset="0"/>
              </a:rPr>
              <a:t>Å</a:t>
            </a:r>
            <a:r>
              <a:rPr lang="de-DE" sz="1600" u="sng" dirty="0">
                <a:latin typeface="Helvetica" charset="0"/>
              </a:rPr>
              <a:t>)   2</a:t>
            </a:r>
            <a:r>
              <a:rPr lang="de-DE" sz="1600" u="sng" dirty="0">
                <a:latin typeface="Symbol" charset="0"/>
              </a:rPr>
              <a:t>s</a:t>
            </a:r>
            <a:r>
              <a:rPr lang="de-DE" sz="1600" u="sng" baseline="30000" dirty="0">
                <a:latin typeface="Helvetica" charset="0"/>
              </a:rPr>
              <a:t>2</a:t>
            </a:r>
            <a:r>
              <a:rPr lang="de-DE" sz="1600" u="sng" dirty="0">
                <a:latin typeface="Helvetica" charset="0"/>
              </a:rPr>
              <a:t>.10</a:t>
            </a:r>
            <a:r>
              <a:rPr lang="de-DE" sz="1600" u="sng" baseline="30000" dirty="0">
                <a:latin typeface="Helvetica" charset="0"/>
              </a:rPr>
              <a:t>3</a:t>
            </a:r>
            <a:r>
              <a:rPr lang="de-DE" sz="1600" u="sng" dirty="0">
                <a:latin typeface="Helvetica" charset="0"/>
              </a:rPr>
              <a:t>(Å</a:t>
            </a:r>
            <a:r>
              <a:rPr lang="de-DE" sz="1600" u="sng" baseline="30000" dirty="0">
                <a:latin typeface="Helvetica" charset="0"/>
              </a:rPr>
              <a:t>2</a:t>
            </a:r>
            <a:r>
              <a:rPr lang="de-DE" sz="1600" u="sng" dirty="0">
                <a:latin typeface="Helvetica" charset="0"/>
              </a:rPr>
              <a:t>)  R-</a:t>
            </a:r>
            <a:r>
              <a:rPr lang="de-DE" sz="1600" u="sng" dirty="0" err="1">
                <a:latin typeface="Helvetica" charset="0"/>
              </a:rPr>
              <a:t>exafs</a:t>
            </a:r>
            <a:r>
              <a:rPr lang="de-DE" sz="1600" u="sng" dirty="0">
                <a:latin typeface="Helvetica" charset="0"/>
              </a:rPr>
              <a:t>   </a:t>
            </a:r>
            <a:r>
              <a:rPr lang="de-DE" sz="1600" u="sng" dirty="0" err="1">
                <a:latin typeface="Symbol" charset="0"/>
              </a:rPr>
              <a:t>e</a:t>
            </a:r>
            <a:r>
              <a:rPr lang="de-DE" sz="1600" u="sng" dirty="0">
                <a:latin typeface="Helvetica" charset="0"/>
              </a:rPr>
              <a:t>(fit </a:t>
            </a:r>
            <a:r>
              <a:rPr lang="de-DE" sz="1600" u="sng" dirty="0" err="1">
                <a:latin typeface="Helvetica" charset="0"/>
              </a:rPr>
              <a:t>index</a:t>
            </a:r>
            <a:r>
              <a:rPr lang="de-DE" sz="1600" u="sng" dirty="0">
                <a:latin typeface="Helvetica" charset="0"/>
              </a:rPr>
              <a:t>)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Fit1 (1shell)      2S       2.299     4(1)            0.446         0.49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Fit2 (1shell)      3S       2.301     9(1)            0.403         0.41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Fit3 (2shells)    3S       2.300     8(1)            0.334         0.29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                         1N</a:t>
            </a:r>
            <a:r>
              <a:rPr lang="de-DE" sz="1600" baseline="30000" dirty="0">
                <a:latin typeface="Helvetica" charset="0"/>
              </a:rPr>
              <a:t>§</a:t>
            </a:r>
            <a:r>
              <a:rPr lang="de-DE" sz="1600" dirty="0">
                <a:latin typeface="Helvetica" charset="0"/>
              </a:rPr>
              <a:t>     1.982     4(1)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Fit4 (2shells)     3S       2.303    8(1)            0.305         0.27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                         1N*      1.999    7(2)</a:t>
            </a:r>
          </a:p>
          <a:p>
            <a:pPr eaLnBrk="0" hangingPunct="0"/>
            <a:r>
              <a:rPr lang="de-DE" sz="1600" dirty="0">
                <a:solidFill>
                  <a:schemeClr val="accent2"/>
                </a:solidFill>
                <a:latin typeface="Helvetica" charset="0"/>
              </a:rPr>
              <a:t>§ </a:t>
            </a:r>
            <a:r>
              <a:rPr lang="de-DE" sz="1600" dirty="0" err="1">
                <a:solidFill>
                  <a:schemeClr val="accent2"/>
                </a:solidFill>
                <a:latin typeface="Helvetica" charset="0"/>
              </a:rPr>
              <a:t>no</a:t>
            </a:r>
            <a:r>
              <a:rPr lang="de-DE" sz="1600" dirty="0">
                <a:solidFill>
                  <a:schemeClr val="accent2"/>
                </a:solidFill>
                <a:latin typeface="Helvetica" charset="0"/>
              </a:rPr>
              <a:t> MS</a:t>
            </a:r>
            <a:r>
              <a:rPr lang="de-DE" sz="1600" dirty="0">
                <a:latin typeface="Helvetica" charset="0"/>
              </a:rPr>
              <a:t>		</a:t>
            </a:r>
            <a:r>
              <a:rPr lang="de-DE" sz="1600" dirty="0">
                <a:solidFill>
                  <a:schemeClr val="accent2"/>
                </a:solidFill>
                <a:latin typeface="Helvetica" charset="0"/>
              </a:rPr>
              <a:t>*His, MS</a:t>
            </a:r>
            <a:endParaRPr lang="de-DE" dirty="0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6499D-0E2C-C747-BFAE-F43A5D0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7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073" y="142229"/>
            <a:ext cx="8936927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SAXS – Small Angle X-ray Scattering (RTG </a:t>
            </a:r>
            <a:r>
              <a:rPr lang="en-US" sz="2400" b="1" dirty="0" err="1">
                <a:solidFill>
                  <a:srgbClr val="000090"/>
                </a:solidFill>
              </a:rPr>
              <a:t>rozptyl</a:t>
            </a:r>
            <a:r>
              <a:rPr lang="en-US" sz="2400" b="1" dirty="0">
                <a:solidFill>
                  <a:srgbClr val="000090"/>
                </a:solidFill>
              </a:rPr>
              <a:t> pod </a:t>
            </a:r>
            <a:r>
              <a:rPr lang="en-US" sz="2400" b="1" dirty="0" err="1">
                <a:solidFill>
                  <a:srgbClr val="000090"/>
                </a:solidFill>
              </a:rPr>
              <a:t>malým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úhlem</a:t>
            </a:r>
            <a:r>
              <a:rPr lang="en-US" sz="2400" b="1" dirty="0">
                <a:solidFill>
                  <a:srgbClr val="000090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Terminology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X-ray 			– diffraction / scattering</a:t>
            </a:r>
          </a:p>
          <a:p>
            <a:pPr marL="342900" indent="-342900">
              <a:buAutoNum type="arabicParenR"/>
            </a:pPr>
            <a:r>
              <a:rPr lang="en-US" dirty="0"/>
              <a:t>XS			- X-ray scattering</a:t>
            </a:r>
          </a:p>
          <a:p>
            <a:pPr marL="342900" indent="-342900">
              <a:buAutoNum type="arabicParenR"/>
            </a:pPr>
            <a:r>
              <a:rPr lang="en-US" dirty="0"/>
              <a:t>SAXS/WAXS	- Small/Wide Angle X-ray Scattering</a:t>
            </a:r>
          </a:p>
          <a:p>
            <a:pPr marL="342900" indent="-342900">
              <a:buAutoNum type="arabicParenR"/>
            </a:pPr>
            <a:r>
              <a:rPr lang="en-US" dirty="0"/>
              <a:t>SANS			-    --------”----------    Neutron ---”---</a:t>
            </a:r>
          </a:p>
          <a:p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Otto </a:t>
            </a:r>
            <a:r>
              <a:rPr lang="en-US" dirty="0" err="1"/>
              <a:t>Kratky</a:t>
            </a:r>
            <a:r>
              <a:rPr lang="en-US" dirty="0"/>
              <a:t> (1902, Vienna-1995, Graz)</a:t>
            </a:r>
          </a:p>
          <a:p>
            <a:pPr marL="342900" indent="-342900">
              <a:buAutoNum type="alphaUcParenR"/>
            </a:pPr>
            <a:r>
              <a:rPr lang="en-US" dirty="0"/>
              <a:t>Günter </a:t>
            </a:r>
            <a:r>
              <a:rPr lang="en-US" dirty="0" err="1"/>
              <a:t>Porod</a:t>
            </a:r>
            <a:r>
              <a:rPr lang="en-US" dirty="0"/>
              <a:t> (1919 near Villach, 1984 Graz)</a:t>
            </a:r>
          </a:p>
          <a:p>
            <a:pPr marL="342900" indent="-342900">
              <a:buAutoNum type="alphaUcParenR"/>
            </a:pPr>
            <a:r>
              <a:rPr lang="en-US" dirty="0"/>
              <a:t>Dmitri I. </a:t>
            </a:r>
            <a:r>
              <a:rPr lang="en-US" dirty="0" err="1"/>
              <a:t>Svergun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400050" indent="-400050">
              <a:buAutoNum type="romanUcParenR"/>
            </a:pPr>
            <a:r>
              <a:rPr lang="en-US" dirty="0"/>
              <a:t>Scattering</a:t>
            </a:r>
          </a:p>
          <a:p>
            <a:pPr marL="400050" indent="-400050">
              <a:buAutoNum type="romanUcParenR"/>
            </a:pPr>
            <a:r>
              <a:rPr lang="en-US" dirty="0"/>
              <a:t>Scattering curve</a:t>
            </a:r>
          </a:p>
          <a:p>
            <a:pPr marL="400050" indent="-400050">
              <a:buAutoNum type="romanUcParenR"/>
            </a:pPr>
            <a:r>
              <a:rPr lang="en-US" dirty="0" err="1"/>
              <a:t>Guinier</a:t>
            </a:r>
            <a:r>
              <a:rPr lang="en-US" dirty="0"/>
              <a:t> plot</a:t>
            </a:r>
          </a:p>
          <a:p>
            <a:pPr marL="400050" indent="-400050">
              <a:buAutoNum type="romanUcParenR"/>
            </a:pPr>
            <a:r>
              <a:rPr lang="en-US" dirty="0"/>
              <a:t>PDF (Pair-distribution function)</a:t>
            </a:r>
          </a:p>
          <a:p>
            <a:pPr marL="400050" indent="-400050">
              <a:buAutoNum type="romanU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Bead model</a:t>
            </a:r>
          </a:p>
          <a:p>
            <a:pPr marL="342900" indent="-342900">
              <a:buAutoNum type="alphaLcParenR"/>
            </a:pPr>
            <a:r>
              <a:rPr lang="en-US" dirty="0"/>
              <a:t>Bead model - / SAXS - envelope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6F96-E3D2-FF49-AEDD-3DE3091B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4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8E197-3627-444D-A5C2-6B659AC7F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3" t="9138" r="8466" b="13262"/>
          <a:stretch/>
        </p:blipFill>
        <p:spPr>
          <a:xfrm>
            <a:off x="1080652" y="2369127"/>
            <a:ext cx="10079181" cy="4301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2183C-EBCA-9447-9EB3-AB59ED5F5398}"/>
              </a:ext>
            </a:extLst>
          </p:cNvPr>
          <p:cNvSpPr txBox="1"/>
          <p:nvPr/>
        </p:nvSpPr>
        <p:spPr>
          <a:xfrm>
            <a:off x="1704107" y="394855"/>
            <a:ext cx="8832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chemeClr val="accent1"/>
                </a:solidFill>
              </a:rPr>
              <a:t>Bragg‘s</a:t>
            </a:r>
            <a:r>
              <a:rPr lang="cs-CZ" sz="4400" b="1" dirty="0">
                <a:solidFill>
                  <a:schemeClr val="accent1"/>
                </a:solidFill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</a:rPr>
              <a:t>law</a:t>
            </a:r>
            <a:endParaRPr lang="cs-CZ" sz="4400" b="1" dirty="0">
              <a:solidFill>
                <a:schemeClr val="accent1"/>
              </a:solidFill>
            </a:endParaRPr>
          </a:p>
          <a:p>
            <a:pPr algn="ctr"/>
            <a:endParaRPr lang="cs-CZ" sz="4400" b="1" dirty="0">
              <a:solidFill>
                <a:schemeClr val="accent1"/>
              </a:solidFill>
            </a:endParaRPr>
          </a:p>
          <a:p>
            <a:pPr algn="ctr"/>
            <a:r>
              <a:rPr lang="cs-CZ" sz="4400" dirty="0"/>
              <a:t>2d </a:t>
            </a:r>
            <a:r>
              <a:rPr lang="cs-CZ" sz="4400" dirty="0" err="1"/>
              <a:t>sin</a:t>
            </a:r>
            <a:r>
              <a:rPr lang="cs-CZ" sz="4400" dirty="0" err="1">
                <a:latin typeface="Symbol" pitchFamily="2" charset="2"/>
              </a:rPr>
              <a:t>Q</a:t>
            </a:r>
            <a:r>
              <a:rPr lang="cs-CZ" sz="4400" dirty="0">
                <a:latin typeface="Symbol" pitchFamily="2" charset="2"/>
              </a:rPr>
              <a:t> </a:t>
            </a:r>
            <a:r>
              <a:rPr lang="cs-CZ" sz="4400" dirty="0"/>
              <a:t>= </a:t>
            </a:r>
            <a:r>
              <a:rPr lang="cs-CZ" sz="4400" dirty="0" err="1"/>
              <a:t>n</a:t>
            </a:r>
            <a:r>
              <a:rPr lang="cs-CZ" sz="4400" dirty="0" err="1">
                <a:latin typeface="Symbol" pitchFamily="2" charset="2"/>
              </a:rPr>
              <a:t>l</a:t>
            </a:r>
            <a:endParaRPr lang="cs-CZ" sz="4400" dirty="0">
              <a:latin typeface="Symbol" pitchFamily="2" charset="2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9B3C948-F86F-1944-98E7-F4A1CE2F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87EB6E0-BF31-E449-8A2B-BABD7F88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3C2584-E621-EE4B-A2E3-EE65701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8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6816" y="366889"/>
            <a:ext cx="856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setup</a:t>
            </a:r>
          </a:p>
        </p:txBody>
      </p:sp>
      <p:pic>
        <p:nvPicPr>
          <p:cNvPr id="5" name="Picture 4" descr="Screen Shot 2012-03-13 at 7.0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42" y="1020888"/>
            <a:ext cx="8315315" cy="1838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32222" y="3012253"/>
            <a:ext cx="3725334" cy="3527777"/>
            <a:chOff x="141111" y="2935111"/>
            <a:chExt cx="3725334" cy="3527777"/>
          </a:xfrm>
        </p:grpSpPr>
        <p:pic>
          <p:nvPicPr>
            <p:cNvPr id="6" name="Picture 5" descr="Screen Shot 2012-03-13 at 7.07.2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15" y="3325122"/>
              <a:ext cx="3593630" cy="313776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1111" y="2935111"/>
              <a:ext cx="620889" cy="733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04148" y="3087511"/>
              <a:ext cx="1561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SAXS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56742" y="3172763"/>
            <a:ext cx="3438201" cy="3497088"/>
            <a:chOff x="5012059" y="2965800"/>
            <a:chExt cx="3438201" cy="3497088"/>
          </a:xfrm>
        </p:grpSpPr>
        <p:pic>
          <p:nvPicPr>
            <p:cNvPr id="7" name="Picture 6" descr="Screen Shot 2012-03-13 at 7.07.3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504" y="3335132"/>
              <a:ext cx="3127756" cy="31277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12059" y="3087511"/>
              <a:ext cx="620889" cy="733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07288" y="2965800"/>
              <a:ext cx="1561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X-ray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3810000" y="3631260"/>
            <a:ext cx="4120444" cy="137348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1" y="5175957"/>
            <a:ext cx="4270963" cy="121167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606A84-AD0E-2A4A-A04A-6BE8585E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5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9259" y="583259"/>
            <a:ext cx="2355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(very tiny) bit of theory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2-03-13 at 7.07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t="22755"/>
          <a:stretch/>
        </p:blipFill>
        <p:spPr>
          <a:xfrm>
            <a:off x="3414890" y="1326446"/>
            <a:ext cx="6035532" cy="1864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6888" y="1139700"/>
            <a:ext cx="620889" cy="73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69260" y="3574815"/>
            <a:ext cx="557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q=2k.sin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 	=&gt; q/2/k=</a:t>
            </a:r>
            <a:r>
              <a:rPr lang="en-US" dirty="0" err="1"/>
              <a:t>sin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dirty="0"/>
              <a:t>, </a:t>
            </a:r>
          </a:p>
          <a:p>
            <a:r>
              <a:rPr lang="en-US" dirty="0"/>
              <a:t>k=2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		=&gt; </a:t>
            </a:r>
            <a:r>
              <a:rPr lang="en-US" sz="3600" b="1" dirty="0"/>
              <a:t>q=4</a:t>
            </a:r>
            <a:r>
              <a:rPr lang="en-US" sz="3600" b="1" dirty="0">
                <a:latin typeface="Symbol" charset="2"/>
                <a:cs typeface="Symbol" charset="2"/>
              </a:rPr>
              <a:t>p</a:t>
            </a:r>
            <a:r>
              <a:rPr lang="en-US" sz="3600" b="1" dirty="0"/>
              <a:t>/</a:t>
            </a:r>
            <a:r>
              <a:rPr lang="en-US" sz="3600" b="1" dirty="0" err="1">
                <a:latin typeface="Symbol" charset="2"/>
                <a:cs typeface="Symbol" charset="2"/>
              </a:rPr>
              <a:t>l</a:t>
            </a:r>
            <a:r>
              <a:rPr lang="en-US" sz="3600" b="1" dirty="0" err="1"/>
              <a:t>.sin</a:t>
            </a:r>
            <a:r>
              <a:rPr lang="en-US" sz="3600" b="1" dirty="0" err="1">
                <a:latin typeface="Symbol" charset="2"/>
                <a:cs typeface="Symbol" charset="2"/>
              </a:rPr>
              <a:t>q</a:t>
            </a:r>
            <a:endParaRPr lang="en-US" sz="3600" b="1" dirty="0">
              <a:latin typeface="Symbol" charset="2"/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Often </a:t>
            </a:r>
            <a:r>
              <a:rPr lang="en-US" b="1" i="1" dirty="0">
                <a:solidFill>
                  <a:srgbClr val="FF0000"/>
                </a:solidFill>
                <a:cs typeface="Symbol" charset="2"/>
              </a:rPr>
              <a:t>q</a:t>
            </a:r>
            <a:r>
              <a:rPr lang="en-US" dirty="0">
                <a:cs typeface="Symbol" charset="2"/>
              </a:rPr>
              <a:t> is denoted as </a:t>
            </a:r>
            <a:r>
              <a:rPr lang="en-US" b="1" i="1" dirty="0">
                <a:solidFill>
                  <a:srgbClr val="FF0000"/>
                </a:solidFill>
                <a:cs typeface="Symbol" charset="2"/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97" y="1439333"/>
            <a:ext cx="27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4475" y="1506589"/>
            <a:ext cx="27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D55C4D-F653-AC4D-AC0A-5B2FFC8E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13 at 7.13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929" r="64404"/>
          <a:stretch/>
        </p:blipFill>
        <p:spPr>
          <a:xfrm>
            <a:off x="6972503" y="2576276"/>
            <a:ext cx="3173096" cy="27176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78963" y="2532214"/>
            <a:ext cx="2761588" cy="2455333"/>
            <a:chOff x="94073" y="0"/>
            <a:chExt cx="5077413" cy="4514337"/>
          </a:xfrm>
        </p:grpSpPr>
        <p:pic>
          <p:nvPicPr>
            <p:cNvPr id="4" name="Picture 3" descr="Screen Shot 2012-03-13 at 7.07.2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3" y="81011"/>
              <a:ext cx="5077413" cy="44333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4592" y="0"/>
              <a:ext cx="620889" cy="733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22428" y="3290871"/>
            <a:ext cx="1616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=&gt;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697819" y="2694128"/>
            <a:ext cx="1682574" cy="1751184"/>
            <a:chOff x="1173819" y="2694128"/>
            <a:chExt cx="1682574" cy="175118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789593" y="3002029"/>
              <a:ext cx="740852" cy="80823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789593" y="2761482"/>
              <a:ext cx="457200" cy="10311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789593" y="3290871"/>
              <a:ext cx="991010" cy="5193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789593" y="3611629"/>
              <a:ext cx="1066800" cy="19928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789593" y="2694128"/>
              <a:ext cx="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462463" y="2694128"/>
              <a:ext cx="32713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89593" y="3810909"/>
              <a:ext cx="1066800" cy="8595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99214" y="3829511"/>
              <a:ext cx="991010" cy="31733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89593" y="3829511"/>
              <a:ext cx="875553" cy="61580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173819" y="2838457"/>
              <a:ext cx="615774" cy="95417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 flipV="1">
            <a:off x="2193968" y="3129488"/>
            <a:ext cx="1681200" cy="1749600"/>
            <a:chOff x="1173819" y="2694128"/>
            <a:chExt cx="1682574" cy="1751184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789593" y="3002029"/>
              <a:ext cx="740852" cy="80823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789593" y="2761482"/>
              <a:ext cx="457200" cy="10311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789593" y="3290871"/>
              <a:ext cx="991010" cy="5193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789593" y="3611629"/>
              <a:ext cx="1066800" cy="19928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789593" y="2694128"/>
              <a:ext cx="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462463" y="2694128"/>
              <a:ext cx="32713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789593" y="3810909"/>
              <a:ext cx="1066800" cy="8595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799214" y="3829511"/>
              <a:ext cx="991010" cy="31733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789593" y="3829511"/>
              <a:ext cx="875553" cy="61580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1173819" y="2838457"/>
              <a:ext cx="615774" cy="95417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060830" y="677333"/>
            <a:ext cx="79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scattering to scattering curve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05036" y="2165324"/>
            <a:ext cx="620889" cy="73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AFC575-7259-5040-9A16-A8FEFFA9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4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3 at 7.0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16" y="807257"/>
            <a:ext cx="5239926" cy="5702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297" y="357481"/>
            <a:ext cx="4590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can we learn from the scattering curve: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Shape of the studied molecule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Fold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Secondary structure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EC2A-CE0D-D446-9AC7-CF88AA5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45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3 at 7.0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07" y="714954"/>
            <a:ext cx="5967355" cy="6020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6148" y="169333"/>
            <a:ext cx="641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information from the scattering curve together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A9811-B5D1-8E41-91DD-7FCED396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51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3 at 7.2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21" y="1119483"/>
            <a:ext cx="4903954" cy="5669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6815" y="263408"/>
            <a:ext cx="467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Bead model</a:t>
            </a:r>
          </a:p>
          <a:p>
            <a:r>
              <a:rPr lang="en-US" dirty="0"/>
              <a:t>Spherical harmonics problem to be solved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296D9-9EEA-3C4E-913F-BCDF2F13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62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5 at 4.1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61" y="3724249"/>
            <a:ext cx="3842573" cy="3133750"/>
          </a:xfrm>
          <a:prstGeom prst="rect">
            <a:avLst/>
          </a:prstGeom>
        </p:spPr>
      </p:pic>
      <p:pic>
        <p:nvPicPr>
          <p:cNvPr id="5" name="Picture 4" descr="SAXSvsNMR_C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88993"/>
            <a:ext cx="3434863" cy="2422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9995" y="317522"/>
            <a:ext cx="814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Evaluation of the experimental data</a:t>
            </a:r>
          </a:p>
        </p:txBody>
      </p:sp>
      <p:pic>
        <p:nvPicPr>
          <p:cNvPr id="7" name="Picture 6" descr="Screen Shot 2012-03-14 at 2.23.4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"/>
          <a:stretch/>
        </p:blipFill>
        <p:spPr>
          <a:xfrm>
            <a:off x="6694193" y="154529"/>
            <a:ext cx="3643068" cy="35697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132050" y="1558747"/>
            <a:ext cx="1356627" cy="2886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44987" y="3211090"/>
            <a:ext cx="917647" cy="138817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409808" y="3511989"/>
            <a:ext cx="1077605" cy="13374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5B0ACC-06EA-1742-8658-0DB71E41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9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C2183C-EBCA-9447-9EB3-AB59ED5F5398}"/>
              </a:ext>
            </a:extLst>
          </p:cNvPr>
          <p:cNvSpPr txBox="1"/>
          <p:nvPr/>
        </p:nvSpPr>
        <p:spPr>
          <a:xfrm>
            <a:off x="1704107" y="394855"/>
            <a:ext cx="8832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chemeClr val="accent1"/>
                </a:solidFill>
              </a:rPr>
              <a:t>Bragg‘s</a:t>
            </a:r>
            <a:r>
              <a:rPr lang="cs-CZ" sz="4400" b="1" dirty="0">
                <a:solidFill>
                  <a:schemeClr val="accent1"/>
                </a:solidFill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</a:rPr>
              <a:t>law</a:t>
            </a:r>
            <a:endParaRPr lang="cs-CZ" sz="4400" b="1" dirty="0">
              <a:solidFill>
                <a:schemeClr val="accent1"/>
              </a:solidFill>
            </a:endParaRPr>
          </a:p>
          <a:p>
            <a:pPr algn="ctr"/>
            <a:endParaRPr lang="cs-CZ" sz="4400" b="1" dirty="0">
              <a:solidFill>
                <a:schemeClr val="accent1"/>
              </a:solidFill>
            </a:endParaRPr>
          </a:p>
          <a:p>
            <a:pPr algn="ctr"/>
            <a:r>
              <a:rPr lang="cs-CZ" sz="4400" dirty="0"/>
              <a:t>2d </a:t>
            </a:r>
            <a:r>
              <a:rPr lang="cs-CZ" sz="4400" dirty="0" err="1"/>
              <a:t>sin</a:t>
            </a:r>
            <a:r>
              <a:rPr lang="cs-CZ" sz="4400" dirty="0" err="1">
                <a:latin typeface="Symbol" pitchFamily="2" charset="2"/>
              </a:rPr>
              <a:t>Q</a:t>
            </a:r>
            <a:r>
              <a:rPr lang="cs-CZ" sz="4400" dirty="0">
                <a:latin typeface="Symbol" pitchFamily="2" charset="2"/>
              </a:rPr>
              <a:t> </a:t>
            </a:r>
            <a:r>
              <a:rPr lang="cs-CZ" sz="4400" dirty="0"/>
              <a:t>= </a:t>
            </a:r>
            <a:r>
              <a:rPr lang="cs-CZ" sz="4400" dirty="0" err="1"/>
              <a:t>n</a:t>
            </a:r>
            <a:r>
              <a:rPr lang="cs-CZ" sz="4400" dirty="0" err="1">
                <a:latin typeface="Symbol" pitchFamily="2" charset="2"/>
              </a:rPr>
              <a:t>l</a:t>
            </a:r>
            <a:endParaRPr lang="cs-CZ" sz="4400" dirty="0">
              <a:latin typeface="Symbol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0EB9D-5270-2442-80CC-8CCFDD47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3" y="2368259"/>
            <a:ext cx="10536380" cy="483466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E0D8E-3004-FA43-B6AB-235671B4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1D2BCBB-723F-B14F-8F29-D9C4BC12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07AE4B-6E5A-2E4F-8817-F4E994B7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37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Spe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5375"/>
            <a:ext cx="9186738" cy="45331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BFF6-A466-6F4D-BAB9-DE275F92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7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solidFill>
            <a:srgbClr val="0000FF">
              <a:alpha val="30000"/>
            </a:srgbClr>
          </a:solidFill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Rentgenstrukturní analýza</a:t>
            </a:r>
            <a:r>
              <a:rPr lang="cs-CZ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19289" y="1268414"/>
            <a:ext cx="8353425" cy="13239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463">
              <a:lnSpc>
                <a:spcPct val="80000"/>
              </a:lnSpc>
              <a:buNone/>
            </a:pPr>
            <a:r>
              <a:rPr lang="cs-CZ" sz="2000" dirty="0"/>
              <a:t>Krystalová mřížka působí na rentgenové záření jako optická mřížka na viditelné světlo. Nastávají ohybové jevy a na stínítku se objevuje difrakční obrazec. Tyto obrazce mohou být matematicky analyzovány, aby se získala informace o rozložení elektronů v molekulách tvořících krystal. </a:t>
            </a:r>
          </a:p>
        </p:txBody>
      </p:sp>
      <p:pic>
        <p:nvPicPr>
          <p:cNvPr id="8" name="Picture 7" descr="Screen Shot 2011-11-02 at 10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44" y="3132788"/>
            <a:ext cx="3197068" cy="2055043"/>
          </a:xfrm>
          <a:prstGeom prst="rect">
            <a:avLst/>
          </a:prstGeom>
        </p:spPr>
      </p:pic>
      <p:pic>
        <p:nvPicPr>
          <p:cNvPr id="9" name="Picture 8" descr="Screen Shot 2011-11-02 at 10.10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70" y="2658699"/>
            <a:ext cx="5526259" cy="317474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EACA7-D8DE-9C42-8304-FB96FB6D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77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2 at 10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11" y="3796933"/>
            <a:ext cx="7093609" cy="2516787"/>
          </a:xfrm>
          <a:prstGeom prst="rect">
            <a:avLst/>
          </a:prstGeom>
        </p:spPr>
      </p:pic>
      <p:pic>
        <p:nvPicPr>
          <p:cNvPr id="5" name="Picture 4" descr="Screen Shot 2011-11-02 at 10.1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5" y="147964"/>
            <a:ext cx="4383018" cy="35529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CC9A-9CB9-CF41-9C70-09BD67DE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26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2 at 10.08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/>
          <a:stretch/>
        </p:blipFill>
        <p:spPr>
          <a:xfrm>
            <a:off x="1524000" y="0"/>
            <a:ext cx="6982692" cy="3438588"/>
          </a:xfrm>
          <a:prstGeom prst="rect">
            <a:avLst/>
          </a:prstGeom>
        </p:spPr>
      </p:pic>
      <p:pic>
        <p:nvPicPr>
          <p:cNvPr id="6" name="Picture 5" descr="Screen Shot 2011-11-02 at 10.1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93" y="3438588"/>
            <a:ext cx="7400998" cy="3419412"/>
          </a:xfrm>
          <a:prstGeom prst="rect">
            <a:avLst/>
          </a:prstGeom>
        </p:spPr>
      </p:pic>
      <p:pic>
        <p:nvPicPr>
          <p:cNvPr id="7" name="Picture 6" descr="Screen Shot 2011-11-02 at 10.09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52" y="658735"/>
            <a:ext cx="824542" cy="75981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CCFDA-CF6D-C042-8D8E-AD3B3C06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3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527" y="47383"/>
            <a:ext cx="8769684" cy="1570037"/>
          </a:xfrm>
        </p:spPr>
        <p:txBody>
          <a:bodyPr>
            <a:normAutofit/>
          </a:bodyPr>
          <a:lstStyle/>
          <a:p>
            <a:pPr algn="l"/>
            <a:r>
              <a:rPr lang="cs-CZ" sz="2000" dirty="0" err="1"/>
              <a:t>Krystalogram</a:t>
            </a:r>
            <a:r>
              <a:rPr lang="cs-CZ" sz="2000" dirty="0"/>
              <a:t> </a:t>
            </a:r>
            <a:r>
              <a:rPr lang="cs-CZ" sz="2000" b="1" dirty="0"/>
              <a:t>B-DNA </a:t>
            </a:r>
            <a:r>
              <a:rPr lang="cs-CZ" sz="2000" dirty="0"/>
              <a:t>získaný v </a:t>
            </a:r>
            <a:r>
              <a:rPr lang="cs-CZ" sz="2000" b="1" dirty="0"/>
              <a:t>r. 1952</a:t>
            </a:r>
            <a:r>
              <a:rPr lang="cs-CZ" sz="2000" dirty="0"/>
              <a:t> Rosalindou E. </a:t>
            </a:r>
            <a:r>
              <a:rPr lang="cs-CZ" sz="2000" b="1" dirty="0"/>
              <a:t>Franklin</a:t>
            </a:r>
            <a:r>
              <a:rPr lang="cs-CZ" sz="2000" dirty="0"/>
              <a:t>ovou, na jehož základě </a:t>
            </a:r>
            <a:r>
              <a:rPr lang="cs-CZ" sz="2000" b="1" dirty="0"/>
              <a:t>Watson </a:t>
            </a:r>
            <a:r>
              <a:rPr lang="cs-CZ" sz="2000" dirty="0"/>
              <a:t>a </a:t>
            </a:r>
            <a:r>
              <a:rPr lang="cs-CZ" sz="2000" b="1" dirty="0"/>
              <a:t>Crick</a:t>
            </a:r>
            <a:r>
              <a:rPr lang="cs-CZ" sz="2000" dirty="0"/>
              <a:t> navrhli dvoušroubovicový model struktury DNA. </a:t>
            </a:r>
            <a:r>
              <a:rPr lang="cs-CZ" sz="2000" b="1" dirty="0"/>
              <a:t>C. &amp; W.</a:t>
            </a:r>
            <a:r>
              <a:rPr lang="cs-CZ" sz="2000" dirty="0"/>
              <a:t> dostali v </a:t>
            </a:r>
            <a:r>
              <a:rPr lang="cs-CZ" sz="2000" b="1" dirty="0"/>
              <a:t>r.1962</a:t>
            </a:r>
            <a:r>
              <a:rPr lang="cs-CZ" sz="2000" dirty="0"/>
              <a:t> společně s Mauricem </a:t>
            </a:r>
            <a:r>
              <a:rPr lang="cs-CZ" sz="2000" dirty="0" err="1"/>
              <a:t>Hugh</a:t>
            </a:r>
            <a:r>
              <a:rPr lang="cs-CZ" sz="2000" dirty="0"/>
              <a:t> Frederick Wilkinsem NC za fyziologii a medicínu „za jejich objevy týkající se molekulární struktury nukleových kyselin a  jejich významu při přenosu informací v živých organizmech“</a:t>
            </a:r>
          </a:p>
        </p:txBody>
      </p:sp>
      <p:pic>
        <p:nvPicPr>
          <p:cNvPr id="5" name="Content Placeholder 4" descr="cric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3357564"/>
            <a:ext cx="2001837" cy="2016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xrayheli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9"/>
            <a:ext cx="4392612" cy="41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anklin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1844676"/>
            <a:ext cx="15525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wats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1" y="4508500"/>
            <a:ext cx="1909763" cy="1944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805863" y="1989138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F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877301" y="6021388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W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885363" y="5445125"/>
            <a:ext cx="46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C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F1AA6-0CEB-2D45-8C9B-22C3FC21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02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B9B5A9-BCF4-F044-A1D5-A531FEA9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20650"/>
            <a:ext cx="9918700" cy="66167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D2BDF-6D10-C044-B509-A275BA8A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01/11/2022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2A340B-50BF-0342-9184-0690A0B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811C9E-746A-FF43-B1E1-51415E0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540</Words>
  <Application>Microsoft Macintosh PowerPoint</Application>
  <PresentationFormat>Widescreen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Rentgenstrukturní analýza </vt:lpstr>
      <vt:lpstr>PowerPoint Presentation</vt:lpstr>
      <vt:lpstr>PowerPoint Presentation</vt:lpstr>
      <vt:lpstr>Krystalogram B-DNA získaný v r. 1952 Rosalindou E. Franklinovou, na jehož základě Watson a Crick navrhli dvoušroubovicový model struktury DNA. C. &amp; W. dostali v r.1962 společně s Mauricem Hugh Frederick Wilkinsem NC za fyziologii a medicínu „za jejich objevy týkající se molekulární struktury nukleových kyselin a  jejich významu při přenosu informací v živých organizmech“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Rentgenstrukturní analýza </dc:title>
  <dc:creator>Karel Kubíček</dc:creator>
  <cp:lastModifiedBy>Karel Kubíček</cp:lastModifiedBy>
  <cp:revision>7</cp:revision>
  <dcterms:created xsi:type="dcterms:W3CDTF">2018-11-30T08:14:30Z</dcterms:created>
  <dcterms:modified xsi:type="dcterms:W3CDTF">2022-11-01T13:04:13Z</dcterms:modified>
</cp:coreProperties>
</file>