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311" r:id="rId3"/>
    <p:sldId id="336" r:id="rId4"/>
    <p:sldId id="333" r:id="rId5"/>
    <p:sldId id="318" r:id="rId6"/>
    <p:sldId id="337" r:id="rId7"/>
    <p:sldId id="335" r:id="rId8"/>
    <p:sldId id="338" r:id="rId9"/>
    <p:sldId id="322" r:id="rId10"/>
    <p:sldId id="323" r:id="rId11"/>
    <p:sldId id="324" r:id="rId12"/>
    <p:sldId id="326" r:id="rId13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33CC33"/>
    <a:srgbClr val="FFCC00"/>
    <a:srgbClr val="D9D919"/>
    <a:srgbClr val="FF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5" autoAdjust="0"/>
    <p:restoredTop sz="92969" autoAdjust="0"/>
  </p:normalViewPr>
  <p:slideViewPr>
    <p:cSldViewPr>
      <p:cViewPr varScale="1">
        <p:scale>
          <a:sx n="54" d="100"/>
          <a:sy n="54" d="100"/>
        </p:scale>
        <p:origin x="1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22D7-816E-4349-96BF-1F94B17ADD12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41CF-8266-DF41-A4C6-704066579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4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D41CF-8266-DF41-A4C6-704066579B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35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9799-4E52-43F7-B68C-6F46D34709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94C7-9532-4122-9C89-3F619DA8ED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2E8-D745-4F22-B35C-D88A450D05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33B-5CFF-43C0-8522-24B162EAF0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14FB-0081-480B-9E4B-BBFF8BD56B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7969-72A9-4C4C-A8F8-FB6ED4FB17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67EB-C199-4108-8B50-F887BFC75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0BC2-C7F6-4668-A969-872835BFD5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63DC-5098-422D-8AA5-76A0F6E5E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1D56-4DDD-4ACE-9150-7BEB39C6B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B058-53C8-4014-A34A-416194A9FD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6324A391-DB16-44D0-A768-BC1535B85F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916238" y="2924175"/>
            <a:ext cx="455605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F1190 Úvod do biofyziky</a:t>
            </a:r>
          </a:p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Masarykova Univerzita</a:t>
            </a:r>
          </a:p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Podzimní semestr 20</a:t>
            </a:r>
            <a:r>
              <a:rPr lang="de-CH" altLang="fr-FR" sz="2000" b="1" dirty="0">
                <a:cs typeface="Times New Roman" pitchFamily="18" charset="0"/>
              </a:rPr>
              <a:t>23</a:t>
            </a:r>
          </a:p>
          <a:p>
            <a:pPr eaLnBrk="1" hangingPunct="1"/>
            <a:r>
              <a:rPr lang="de-CH" altLang="fr-FR" sz="2000" b="1" dirty="0">
                <a:cs typeface="Times New Roman" pitchFamily="18" charset="0"/>
              </a:rPr>
              <a:t>P</a:t>
            </a:r>
            <a:r>
              <a:rPr lang="cs-CZ" altLang="fr-FR" sz="2000" b="1" dirty="0" err="1">
                <a:cs typeface="Times New Roman" pitchFamily="18" charset="0"/>
              </a:rPr>
              <a:t>řednáška</a:t>
            </a:r>
            <a:r>
              <a:rPr lang="cs-CZ" altLang="fr-FR" sz="2000" b="1" dirty="0">
                <a:cs typeface="Times New Roman" pitchFamily="18" charset="0"/>
              </a:rPr>
              <a:t> z 5.10.2023: radioaktivita</a:t>
            </a:r>
          </a:p>
          <a:p>
            <a:pPr eaLnBrk="1" hangingPunct="1"/>
            <a:r>
              <a:rPr lang="cs-CZ" altLang="fr-FR" sz="2000" b="1" dirty="0">
                <a:cs typeface="Times New Roman" pitchFamily="18" charset="0"/>
              </a:rPr>
              <a:t>Obsahuje cvičení</a:t>
            </a:r>
            <a:endParaRPr lang="fr-FR" altLang="fr-FR" sz="2000" b="1" dirty="0">
              <a:cs typeface="Times New Roman" pitchFamily="18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50825" y="4587875"/>
            <a:ext cx="8893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effectLst/>
                <a:cs typeface="Times New Roman" pitchFamily="18" charset="0"/>
              </a:rPr>
              <a:t>Vyučující:</a:t>
            </a:r>
          </a:p>
          <a:p>
            <a:endParaRPr lang="cs-CZ" sz="2000" b="1" dirty="0">
              <a:effectLst/>
              <a:cs typeface="Times New Roman" pitchFamily="18" charset="0"/>
            </a:endParaRPr>
          </a:p>
          <a:p>
            <a:r>
              <a:rPr lang="cs-CZ" sz="2000" b="1" dirty="0">
                <a:effectLst/>
                <a:cs typeface="Times New Roman" pitchFamily="18" charset="0"/>
              </a:rPr>
              <a:t>Prof. Jiří Kozelka, Biofyzikální Laboratoř, Ústav fyziky kondenzovaných látek, </a:t>
            </a:r>
            <a:r>
              <a:rPr lang="cs-CZ" sz="2000" b="1" dirty="0" err="1">
                <a:effectLst/>
                <a:cs typeface="Times New Roman" pitchFamily="18" charset="0"/>
              </a:rPr>
              <a:t>PřF</a:t>
            </a:r>
            <a:r>
              <a:rPr lang="cs-CZ" sz="2000" b="1" dirty="0">
                <a:effectLst/>
                <a:cs typeface="Times New Roman" pitchFamily="18" charset="0"/>
              </a:rPr>
              <a:t> MU, Kotlářská 2</a:t>
            </a:r>
          </a:p>
          <a:p>
            <a:endParaRPr lang="cs-CZ" sz="2000" b="1" dirty="0">
              <a:effectLst/>
              <a:cs typeface="Times New Roman" pitchFamily="18" charset="0"/>
            </a:endParaRPr>
          </a:p>
          <a:p>
            <a:r>
              <a:rPr lang="cs-CZ" sz="2000" b="1">
                <a:effectLst/>
                <a:cs typeface="Times New Roman" pitchFamily="18" charset="0"/>
              </a:rPr>
              <a:t>Doc. Mgr</a:t>
            </a:r>
            <a:r>
              <a:rPr lang="cs-CZ" sz="2000" b="1" dirty="0">
                <a:effectLst/>
                <a:cs typeface="Times New Roman" pitchFamily="18" charset="0"/>
              </a:rPr>
              <a:t>. Karel Kubíček, CEITEC, Kamenice 5</a:t>
            </a:r>
            <a:endParaRPr lang="fr-FR" b="1" dirty="0">
              <a:effectLst/>
            </a:endParaRPr>
          </a:p>
        </p:txBody>
      </p:sp>
      <p:pic>
        <p:nvPicPr>
          <p:cNvPr id="7172" name="Picture 9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0"/>
    </mc:Choice>
    <mc:Fallback xmlns="">
      <p:transition spd="slow" advTm="576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Reakční směs analyzujeme pomocí gelové elektroforézy: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5" descr="Protein-electrophor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6096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0" y="4581525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Negativně nabitá DNA migruje k anodě, směrem dolů. Volná DNA migruje rychleji než vázaná v komplexu. Jednak kvůli větší hmotnosti (a = F/m), jednak větší komplex hůře prochází póry gelu. Navíc má komplex většinou menší negativní náboj, neboť proteiny vázající se na DNA mají většinou náboj pozitivní. Po určité době gel vyjmeme z pufru, vysušíme a v temné komoře na něj přiložíme fotografický papír. Ten na místech s radioaktivním vzorkem zčerná. Intenzitu skvrny je možno kvantifikovat a použít k určení množství radioaktivní látky.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97"/>
    </mc:Choice>
    <mc:Fallback xmlns="">
      <p:transition spd="slow" advTm="486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6"/>
          <p:cNvGraphicFramePr>
            <a:graphicFrameLocks noChangeAspect="1"/>
          </p:cNvGraphicFramePr>
          <p:nvPr/>
        </p:nvGraphicFramePr>
        <p:xfrm>
          <a:off x="2541588" y="3784600"/>
          <a:ext cx="6602412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Image" r:id="rId3" imgW="6603175" imgH="3073016" progId="Photoshop.Image.9">
                  <p:embed/>
                </p:oleObj>
              </mc:Choice>
              <mc:Fallback>
                <p:oleObj name="Image" r:id="rId3" imgW="6603175" imgH="3073016" progId="Photoshop.Image.9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784600"/>
                        <a:ext cx="6602412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3" name="Group 37"/>
          <p:cNvGrpSpPr>
            <a:grpSpLocks/>
          </p:cNvGrpSpPr>
          <p:nvPr/>
        </p:nvGrpSpPr>
        <p:grpSpPr bwMode="auto">
          <a:xfrm>
            <a:off x="250825" y="333375"/>
            <a:ext cx="4751388" cy="3230563"/>
            <a:chOff x="158" y="210"/>
            <a:chExt cx="2993" cy="2035"/>
          </a:xfrm>
        </p:grpSpPr>
        <p:pic>
          <p:nvPicPr>
            <p:cNvPr id="51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210"/>
              <a:ext cx="2858" cy="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2835" y="845"/>
              <a:ext cx="3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PD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2835" y="1521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5124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4450"/>
            <a:ext cx="28368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6300788" y="188913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[PD]/[D]</a:t>
            </a:r>
            <a:r>
              <a:rPr lang="de-CH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fr-FR" sz="1600" b="1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7885113" y="3284538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log[P] </a:t>
            </a:r>
            <a:r>
              <a:rPr lang="de-CH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fr-FR" sz="1600" b="1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0" y="3500438"/>
            <a:ext cx="457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Anal</a:t>
            </a:r>
            <a:r>
              <a:rPr lang="cs-CZ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ýza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gelovou elektroforézou titrace 10 </a:t>
            </a:r>
            <a:r>
              <a:rPr lang="cs-CZ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pM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roztoku D vzrůstajícími koncentracemi 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Nejpřesněji lze určit poměr 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[PD]/[D]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([D]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de-CH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celkov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á koncentrace DNA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just">
              <a:defRPr/>
            </a:pP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[P]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de-CH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celkov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á koncentrace </a:t>
            </a:r>
            <a:r>
              <a:rPr lang="de-CH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proteinu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fr-F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CFA62-24D1-C940-B217-2AF7B5530688}"/>
              </a:ext>
            </a:extLst>
          </p:cNvPr>
          <p:cNvSpPr txBox="1"/>
          <p:nvPr/>
        </p:nvSpPr>
        <p:spPr>
          <a:xfrm>
            <a:off x="-108520" y="20977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[P]</a:t>
            </a:r>
            <a:r>
              <a:rPr lang="fr-FR" baseline="-25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FE17-2FFB-164F-8069-8527766925BC}"/>
              </a:ext>
            </a:extLst>
          </p:cNvPr>
          <p:cNvSpPr txBox="1"/>
          <p:nvPr/>
        </p:nvSpPr>
        <p:spPr>
          <a:xfrm>
            <a:off x="4068401" y="3223038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effectLst/>
                <a:sym typeface="Symbol" pitchFamily="2" charset="2"/>
              </a:rPr>
              <a:t></a:t>
            </a:r>
            <a:r>
              <a:rPr lang="fr-FR" dirty="0">
                <a:effectLst/>
              </a:rPr>
              <a:t>  </a:t>
            </a:r>
            <a:r>
              <a:rPr lang="fr-FR" dirty="0" err="1">
                <a:effectLst/>
              </a:rPr>
              <a:t>č</a:t>
            </a:r>
            <a:r>
              <a:rPr lang="fr-FR" dirty="0">
                <a:effectLst/>
              </a:rPr>
              <a:t>. «</a:t>
            </a:r>
            <a:r>
              <a:rPr lang="fr-FR" dirty="0" err="1">
                <a:effectLst/>
              </a:rPr>
              <a:t>prohlubně</a:t>
            </a:r>
            <a:r>
              <a:rPr lang="fr-FR" dirty="0">
                <a:effectLst/>
              </a:rPr>
              <a:t>»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50825" y="333375"/>
            <a:ext cx="4751388" cy="3230563"/>
            <a:chOff x="158" y="210"/>
            <a:chExt cx="2993" cy="2035"/>
          </a:xfrm>
        </p:grpSpPr>
        <p:pic>
          <p:nvPicPr>
            <p:cNvPr id="256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210"/>
              <a:ext cx="2858" cy="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2835" y="845"/>
              <a:ext cx="3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PD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2835" y="1521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4450"/>
            <a:ext cx="28368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300788" y="188913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[PD]/[D]</a:t>
            </a:r>
            <a:r>
              <a:rPr lang="de-CH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fr-FR" sz="1600" b="1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7885113" y="3284538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log[P] </a:t>
            </a:r>
            <a:r>
              <a:rPr lang="de-CH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fr-FR" sz="1600" b="1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V="1">
            <a:off x="7380288" y="34290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7235825" y="38608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cs-CZ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fr-FR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468313" y="5157788"/>
            <a:ext cx="851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Cvičení 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Dokažte, že pokud </a:t>
            </a:r>
            <a:r>
              <a:rPr lang="de-CH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plat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[P]</a:t>
            </a:r>
            <a:r>
              <a:rPr lang="de-CH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&gt;&gt; [D]</a:t>
            </a:r>
            <a:r>
              <a:rPr lang="de-CH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je K</a:t>
            </a:r>
            <a:r>
              <a:rPr lang="cs-CZ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CH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rovna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CH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koncentraci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[P]</a:t>
            </a:r>
            <a:r>
              <a:rPr lang="de-CH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ři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které je 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[PD]/[D]</a:t>
            </a:r>
            <a:r>
              <a:rPr lang="de-CH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0.5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468313" y="5876925"/>
            <a:ext cx="851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ápověda: </a:t>
            </a: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[P]</a:t>
            </a:r>
            <a:r>
              <a:rPr lang="de-CH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[P] + [PD]; [D]</a:t>
            </a:r>
            <a:r>
              <a:rPr lang="de-CH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[D] + [PD]. Dosa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ďte do rovnice pro K</a:t>
            </a:r>
            <a:r>
              <a:rPr lang="cs-CZ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C91966CF-7ADD-6F4E-BEE9-25014332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0438"/>
            <a:ext cx="457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Anal</a:t>
            </a:r>
            <a:r>
              <a:rPr lang="cs-CZ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ýza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gelovou elektroforézou titrace 10 </a:t>
            </a:r>
            <a:r>
              <a:rPr lang="cs-CZ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pM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roztoku D vzrůstajícími koncentracemi 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Nejpřesněji lze určit poměr 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[PD]/[D]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([D]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de-CH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celkov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á koncentrace DNA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just">
              <a:defRPr/>
            </a:pP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[P]</a:t>
            </a:r>
            <a:r>
              <a:rPr lang="de-CH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de-CH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celkov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á koncentrace </a:t>
            </a:r>
            <a:r>
              <a:rPr lang="de-CH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proteinu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de-CH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fr-F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252F5-B2D1-3444-9FEC-259B9A66724E}"/>
              </a:ext>
            </a:extLst>
          </p:cNvPr>
          <p:cNvSpPr txBox="1"/>
          <p:nvPr/>
        </p:nvSpPr>
        <p:spPr>
          <a:xfrm>
            <a:off x="-108520" y="20977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[P]</a:t>
            </a:r>
            <a:r>
              <a:rPr lang="fr-FR" baseline="-250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9C3A-7E58-9548-A7F7-10C8B30E8934}"/>
              </a:ext>
            </a:extLst>
          </p:cNvPr>
          <p:cNvSpPr txBox="1"/>
          <p:nvPr/>
        </p:nvSpPr>
        <p:spPr>
          <a:xfrm>
            <a:off x="4068401" y="3212976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effectLst/>
                <a:sym typeface="Symbol" pitchFamily="2" charset="2"/>
              </a:rPr>
              <a:t></a:t>
            </a:r>
            <a:r>
              <a:rPr lang="fr-FR" dirty="0">
                <a:effectLst/>
              </a:rPr>
              <a:t>  </a:t>
            </a:r>
            <a:r>
              <a:rPr lang="fr-FR" dirty="0" err="1">
                <a:effectLst/>
              </a:rPr>
              <a:t>č</a:t>
            </a:r>
            <a:r>
              <a:rPr lang="fr-FR" dirty="0">
                <a:effectLst/>
              </a:rPr>
              <a:t>. «</a:t>
            </a:r>
            <a:r>
              <a:rPr lang="fr-FR" dirty="0" err="1">
                <a:effectLst/>
              </a:rPr>
              <a:t>prohlubně</a:t>
            </a:r>
            <a:r>
              <a:rPr lang="fr-FR" dirty="0">
                <a:effectLst/>
              </a:rPr>
              <a:t>»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4"/>
    </mc:Choice>
    <mc:Fallback xmlns="">
      <p:transition spd="slow" advTm="20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>
            <a:extLst>
              <a:ext uri="{FF2B5EF4-FFF2-40B4-BE49-F238E27FC236}">
                <a16:creationId xmlns:a16="http://schemas.microsoft.com/office/drawing/2014/main" id="{35D91E8A-473C-FA40-9B36-9FFD0A4D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88913"/>
            <a:ext cx="7381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Využití radioaktivních nuklidů</a:t>
            </a:r>
          </a:p>
          <a:p>
            <a:pPr eaLnBrk="1" hangingPunct="1">
              <a:defRPr/>
            </a:pPr>
            <a:endParaRPr lang="cs-CZ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Určování stáří organických látek metodou radioaktivního uhlíku</a:t>
            </a:r>
            <a:endParaRPr lang="fr-FR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F3A244F9-1A5D-BE49-8FE0-8BA1CADA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</a:t>
            </a:r>
            <a:r>
              <a:rPr lang="de-C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vnější </a:t>
            </a:r>
            <a:r>
              <a:rPr lang="de-CH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atmosf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éry proniká z kosmu záření, které vede  k jaderným reakcím, při nichž 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vzinkají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volné neutrony. Ty nárazem do molekul dusíku mohou vyvolat jadernou reakci, při níž se molekula rozpadne a jeden atom pohltí neutron a ztratí proton. Dojde k jakémusi „vyražení“ protonu neutronem. Z izotopu </a:t>
            </a:r>
            <a:r>
              <a:rPr lang="cs-CZ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 se tak stane izotop uhlíku </a:t>
            </a:r>
            <a:r>
              <a:rPr lang="cs-CZ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C. Tyto atomy jsou reakcí s kyslíkem zabudovány do molekul CO</a:t>
            </a:r>
            <a:r>
              <a:rPr lang="cs-CZ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C432C27-7004-5C49-B79E-8D13BC646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734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Izotop </a:t>
            </a:r>
            <a:r>
              <a:rPr lang="cs-CZ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 však není stabilní. V jiné jaderné reakci se jeho jeden neutron přemění na proton, elektron a antineutrino. Elektron a antineutrino jsou vyzářeny do prostoru, zbyde izotop dusíku </a:t>
            </a:r>
            <a:r>
              <a:rPr lang="cs-CZ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N. Těmito dvěma jadernými reakcemi se postupem doby ustálila v atmosférickém CO</a:t>
            </a:r>
            <a:r>
              <a:rPr lang="cs-CZ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víceméně konstantní koncentrace izotopu 14C, přibližně 10</a:t>
            </a:r>
            <a:r>
              <a:rPr lang="cs-CZ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-6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%.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29765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879975"/>
            <a:ext cx="33369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1DDBE798-2227-B840-A022-A9407F97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949950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Poznámka: Všimněte si, že shora uvedený zápis jaderných reakcí, bohužel naprosto běžný, zcela ignoruje nábojovou bilanci.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47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>
            <a:extLst>
              <a:ext uri="{FF2B5EF4-FFF2-40B4-BE49-F238E27FC236}">
                <a16:creationId xmlns:a16="http://schemas.microsoft.com/office/drawing/2014/main" id="{E6708985-E55C-134A-9F97-47A55CE9F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Zelené rostliny používají CO</a:t>
            </a:r>
            <a:r>
              <a:rPr lang="cs-CZ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 fotosyntéze, samy jsou potravou živočichů. Je-li atmosférický CO</a:t>
            </a:r>
            <a:r>
              <a:rPr lang="cs-CZ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zabudován do živého organizmu, udržuje se podíl izotopu </a:t>
            </a:r>
            <a:r>
              <a:rPr lang="cs-CZ" altLang="fr-FR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 na konstantní úrovni, neboť dochází ke stálé výměně uhlíkatých látek s atmosférickým CO</a:t>
            </a:r>
            <a:r>
              <a:rPr lang="cs-CZ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Tato výměna končí smrtí organizmu, protože </a:t>
            </a:r>
            <a:r>
              <a:rPr lang="cs-CZ" altLang="fr-FR" dirty="0">
                <a:effectLst/>
              </a:rPr>
              <a:t>do vnitřní atmosféry neutronové záření neproniká 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probíhá tedy pouze zpětná reakce (rozpad </a:t>
            </a:r>
            <a:r>
              <a:rPr lang="cs-CZ" altLang="fr-FR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C). U mrtvého organizmu tedy podíl </a:t>
            </a:r>
            <a:r>
              <a:rPr lang="cs-CZ" altLang="fr-FR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 klesá, poločasem tohoto rozpadu je </a:t>
            </a:r>
            <a:r>
              <a:rPr lang="fr-FR" altLang="fr-FR" dirty="0">
                <a:effectLst/>
              </a:rPr>
              <a:t>5730 ± 40</a:t>
            </a:r>
            <a:r>
              <a:rPr lang="cs-CZ" altLang="fr-FR" dirty="0">
                <a:effectLst/>
              </a:rPr>
              <a:t> </a:t>
            </a:r>
            <a:r>
              <a:rPr lang="cs-CZ" altLang="fr-FR" dirty="0" err="1">
                <a:effectLst/>
              </a:rPr>
              <a:t>y</a:t>
            </a:r>
            <a:r>
              <a:rPr lang="cs-CZ" altLang="fr-FR" dirty="0">
                <a:effectLst/>
              </a:rPr>
              <a:t>. Analýzou izotopů uhlíku v mrtvém organizmu je tedy možno stanovit dobu uplynulou od jeho smrti.</a:t>
            </a:r>
          </a:p>
          <a:p>
            <a:pPr algn="just"/>
            <a:r>
              <a:rPr lang="cs-CZ" altLang="fr-FR" dirty="0">
                <a:effectLst/>
              </a:rPr>
              <a:t>Počet atomů, který se rozpadne za infinitesimální časovou jednotku, je přímo úměrný stávajícímu počtu atomů N:</a:t>
            </a:r>
            <a:endParaRPr lang="fr-FR" altLang="fr-FR" dirty="0">
              <a:effectLst/>
            </a:endParaRPr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708CDA3B-1111-AF4A-9C53-7D322B9E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492375"/>
            <a:ext cx="15446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Text Box 6">
            <a:extLst>
              <a:ext uri="{FF2B5EF4-FFF2-40B4-BE49-F238E27FC236}">
                <a16:creationId xmlns:a16="http://schemas.microsoft.com/office/drawing/2014/main" id="{0633AC08-350C-6846-AE78-4E34D090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453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l</a:t>
            </a:r>
            <a:r>
              <a:rPr lang="cs-CZ" alt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 je rychlostní konstanta pro tuto reakci, tzv. rozpadová konstanta. Řešení této diferenciální rovnice je exponenciální funkce:</a:t>
            </a:r>
            <a:endParaRPr lang="fr-FR" alt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73B80183-6658-A643-88FF-9E5B123A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33825"/>
            <a:ext cx="1944688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2" name="Text Box 8">
            <a:extLst>
              <a:ext uri="{FF2B5EF4-FFF2-40B4-BE49-F238E27FC236}">
                <a16:creationId xmlns:a16="http://schemas.microsoft.com/office/drawing/2014/main" id="{CE33FB58-94DD-6A49-8ADC-E089EBF7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68825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cs-CZ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 počáteční počet atomů, N</a:t>
            </a:r>
            <a:r>
              <a:rPr lang="cs-CZ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=N(t=0). Poločas rozpadu</a:t>
            </a:r>
            <a:r>
              <a:rPr lang="de-CH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de-CH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 čas, za který se rozpadne 50% materiálu. Je to parametr </a:t>
            </a:r>
            <a:r>
              <a:rPr lang="cs-CZ" alt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nepřimo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úměrný rychlostní konstantě 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l.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de-CH" dirty="0">
                <a:effectLst/>
              </a:rPr>
              <a:t>N(t=t</a:t>
            </a:r>
            <a:r>
              <a:rPr lang="de-CH" baseline="-25000" dirty="0">
                <a:effectLst/>
              </a:rPr>
              <a:t>1/2</a:t>
            </a:r>
            <a:r>
              <a:rPr lang="de-CH" dirty="0">
                <a:effectLst/>
              </a:rPr>
              <a:t>)/N</a:t>
            </a:r>
            <a:r>
              <a:rPr lang="de-CH" baseline="-25000" dirty="0">
                <a:effectLst/>
              </a:rPr>
              <a:t>0</a:t>
            </a:r>
            <a:r>
              <a:rPr lang="de-CH" dirty="0">
                <a:effectLst/>
              </a:rPr>
              <a:t> = 1/2 = </a:t>
            </a:r>
            <a:r>
              <a:rPr lang="de-CH" dirty="0" err="1">
                <a:effectLst/>
              </a:rPr>
              <a:t>exp</a:t>
            </a:r>
            <a:r>
              <a:rPr lang="de-CH" dirty="0">
                <a:effectLst/>
              </a:rPr>
              <a:t>(-</a:t>
            </a:r>
            <a:r>
              <a:rPr lang="de-CH" dirty="0">
                <a:effectLst/>
                <a:latin typeface="Symbol" pitchFamily="2" charset="2"/>
              </a:rPr>
              <a:t> l </a:t>
            </a:r>
            <a:r>
              <a:rPr lang="de-CH" dirty="0">
                <a:effectLst/>
              </a:rPr>
              <a:t>t</a:t>
            </a:r>
            <a:r>
              <a:rPr lang="de-CH" baseline="-25000" dirty="0">
                <a:effectLst/>
              </a:rPr>
              <a:t>1/2</a:t>
            </a:r>
            <a:r>
              <a:rPr lang="de-CH" dirty="0">
                <a:effectLst/>
              </a:rPr>
              <a:t>)</a:t>
            </a:r>
            <a:endParaRPr lang="fr-FR" dirty="0">
              <a:effectLst/>
            </a:endParaRPr>
          </a:p>
          <a:p>
            <a:endParaRPr lang="de-CH" altLang="fr-FR" dirty="0">
              <a:effectLst>
                <a:outerShdw blurRad="38100" dist="38100" dir="2700000" algn="tl">
                  <a:srgbClr val="C0C0C0"/>
                </a:outerShdw>
              </a:effectLst>
              <a:latin typeface="Symbol" pitchFamily="2" charset="2"/>
            </a:endParaRPr>
          </a:p>
          <a:p>
            <a:r>
              <a:rPr lang="de-CH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Polo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času rozpadu </a:t>
            </a:r>
            <a:r>
              <a:rPr lang="fr-FR" altLang="fr-FR" dirty="0">
                <a:effectLst/>
              </a:rPr>
              <a:t>5730 ± 40</a:t>
            </a:r>
            <a:r>
              <a:rPr lang="cs-CZ" altLang="fr-FR" dirty="0">
                <a:effectLst/>
              </a:rPr>
              <a:t> </a:t>
            </a:r>
            <a:r>
              <a:rPr lang="cs-CZ" altLang="fr-FR" dirty="0" err="1">
                <a:effectLst/>
              </a:rPr>
              <a:t>y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tedy odpovídá rychlostní konstanta </a:t>
            </a:r>
          </a:p>
          <a:p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l 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?</a:t>
            </a:r>
            <a:endParaRPr lang="fr-FR" altLang="fr-FR" dirty="0">
              <a:effectLst/>
            </a:endParaRP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0F253D16-7741-7D47-87E1-ACC0A09B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19" y="5295106"/>
            <a:ext cx="3650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Cvičení</a:t>
            </a:r>
            <a:r>
              <a:rPr lang="de-CH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 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odvoďte rovnici pro t</a:t>
            </a:r>
            <a:r>
              <a:rPr lang="cs-CZ" altLang="fr-FR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endParaRPr lang="fr-FR" altLang="fr-FR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5D058F28-9100-304A-803A-0A8D141D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488113"/>
            <a:ext cx="256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Cvičení</a:t>
            </a:r>
            <a:r>
              <a:rPr lang="de-CH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vypočítejte 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</a:rPr>
              <a:t>l</a:t>
            </a:r>
            <a:endParaRPr lang="fr-FR" altLang="fr-FR" baseline="-25000" dirty="0">
              <a:effectLst>
                <a:outerShdw blurRad="38100" dist="38100" dir="2700000" algn="tl">
                  <a:srgbClr val="C0C0C0"/>
                </a:outerShdw>
              </a:effectLst>
              <a:latin typeface="Symbol" pitchFamily="2" charset="2"/>
            </a:endParaRP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B34B447C-E41B-EB4E-8ECB-20C5A2F0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661" y="6627137"/>
            <a:ext cx="19938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cs-CZ" alt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E88BA33-0567-9048-8125-47B9D492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524625"/>
            <a:ext cx="2232025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21C430-E5E3-6D41-BAEF-39774002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309321"/>
            <a:ext cx="2448272" cy="288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85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0FF376D4-F88E-FD42-9A4B-93BC9901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21163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Využití radioaktivních nuklidů</a:t>
            </a:r>
          </a:p>
          <a:p>
            <a:endParaRPr lang="cs-CZ" altLang="fr-FR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altLang="fr-FR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Detekce fragmentů nukleových kyselin (</a:t>
            </a:r>
            <a:r>
              <a:rPr lang="cs-CZ" altLang="fr-FR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oligonukleotidů</a:t>
            </a:r>
            <a:r>
              <a:rPr lang="cs-CZ" altLang="fr-FR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označených radioaktivním izotopem fosforu </a:t>
            </a:r>
            <a:r>
              <a:rPr lang="cs-CZ" altLang="fr-FR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cs-CZ" altLang="fr-FR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  <a:p>
            <a:endParaRPr lang="cs-CZ" altLang="fr-FR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altLang="fr-FR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cs-CZ" altLang="fr-FR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NEPOVINNÉ</a:t>
            </a:r>
            <a:endParaRPr lang="fr-FR" altLang="fr-FR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80CECE59-0D52-4446-8F76-51FE5C42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4248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Cvičení </a:t>
            </a:r>
            <a:r>
              <a:rPr lang="de-CH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cs-CZ" alt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alt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Analýzou kosti zvířete bylo zjištěno, že obsahuje 70% z původního množství izotopu </a:t>
            </a:r>
            <a:r>
              <a:rPr lang="cs-CZ" altLang="fr-FR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C. Určete stáří zvířete, když poločas rozpadu izotopu je </a:t>
            </a:r>
            <a:r>
              <a:rPr lang="fr-FR" altLang="fr-FR" dirty="0">
                <a:effectLst/>
              </a:rPr>
              <a:t>5730 ± 40</a:t>
            </a:r>
            <a:r>
              <a:rPr lang="cs-CZ" altLang="fr-FR" dirty="0">
                <a:effectLst/>
              </a:rPr>
              <a:t> </a:t>
            </a:r>
            <a:r>
              <a:rPr lang="cs-CZ" altLang="fr-FR" dirty="0" err="1">
                <a:effectLst/>
              </a:rPr>
              <a:t>y</a:t>
            </a:r>
            <a:r>
              <a:rPr lang="cs-CZ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(Požadováno je řešení, výsledek a standardní odchylka.)</a:t>
            </a:r>
            <a:endParaRPr lang="fr-FR" alt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51"/>
    </mc:Choice>
    <mc:Fallback xmlns="">
      <p:transition spd="slow" advTm="288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349500"/>
            <a:ext cx="34782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říklad: Protein LEF-1 je tzv. transkripční regulátor, který reguluje produkci (expresi) antigenových receptorů na povrchu lymfocytů T. Jeho funkcí je vázat DNA na specifické sekvenci </a:t>
            </a:r>
            <a:r>
              <a:rPr lang="fr-FR">
                <a:effectLst/>
              </a:rPr>
              <a:t>5'-CCTTTGAA</a:t>
            </a:r>
            <a:r>
              <a:rPr lang="cs-CZ">
                <a:effectLst/>
              </a:rPr>
              <a:t> a vytvořit v DNA ohyb, který je předpokladem k transkripci. </a:t>
            </a:r>
            <a:r>
              <a:rPr lang="cs-CZ">
                <a:solidFill>
                  <a:srgbClr val="FF0000"/>
                </a:solidFill>
                <a:effectLst/>
              </a:rPr>
              <a:t>Je zajímavé zjistit, s jak velkou afinitou se váže doména HMG (zelená stuha) proteinu LEF-1 na DNA, která obsahuje sekvenci </a:t>
            </a:r>
            <a:r>
              <a:rPr lang="fr-FR">
                <a:solidFill>
                  <a:srgbClr val="FF0000"/>
                </a:solidFill>
                <a:effectLst/>
              </a:rPr>
              <a:t>5'-CCTTTGAA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(modrá</a:t>
            </a: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zlatá).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Při vzniku komplexu mezi DNA a LEF-1 hraje důležitou úlohu aminokyselina methionin (hnědá), která se vklíní („interkaluje“) mezi dvě adeninové báze (tlusté modré čáry).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Zji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štění afinitní konstanty: V první fázi připojíme na jeden řetězec DNA fosfátovou skupinu obsahující radioaktivní izotop </a:t>
            </a:r>
            <a:r>
              <a:rPr lang="cs-CZ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 pomoc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í radioaktivního adenosin-trifosfátu: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7" name="AutoShape 15"/>
          <p:cNvSpPr>
            <a:spLocks/>
          </p:cNvSpPr>
          <p:nvPr/>
        </p:nvSpPr>
        <p:spPr bwMode="auto">
          <a:xfrm rot="5400000" flipV="1">
            <a:off x="1674813" y="61913"/>
            <a:ext cx="69850" cy="2482850"/>
          </a:xfrm>
          <a:prstGeom prst="leftBrace">
            <a:avLst>
              <a:gd name="adj1" fmla="val 2962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1406525" y="8366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de-CH" b="1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3635375" y="2924175"/>
          <a:ext cx="20764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Image" r:id="rId3" imgW="2076190" imgH="3323810" progId="Photoshop.Image.9">
                  <p:embed/>
                </p:oleObj>
              </mc:Choice>
              <mc:Fallback>
                <p:oleObj name="Image" r:id="rId3" imgW="2076190" imgH="3323810" progId="Photoshop.Image.9">
                  <p:embed/>
                  <p:pic>
                    <p:nvPicPr>
                      <p:cNvPr id="205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4175"/>
                        <a:ext cx="2076450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0"/>
          <p:cNvGraphicFramePr>
            <a:graphicFrameLocks noChangeAspect="1"/>
          </p:cNvGraphicFramePr>
          <p:nvPr/>
        </p:nvGraphicFramePr>
        <p:xfrm>
          <a:off x="250825" y="3500438"/>
          <a:ext cx="28956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Image" r:id="rId5" imgW="2895238" imgH="2828571" progId="Photoshop.Image.9">
                  <p:embed/>
                </p:oleObj>
              </mc:Choice>
              <mc:Fallback>
                <p:oleObj name="Image" r:id="rId5" imgW="2895238" imgH="2828571" progId="Photoshop.Image.9">
                  <p:embed/>
                  <p:pic>
                    <p:nvPicPr>
                      <p:cNvPr id="205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28956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1"/>
          <p:cNvGraphicFramePr>
            <a:graphicFrameLocks noChangeAspect="1"/>
          </p:cNvGraphicFramePr>
          <p:nvPr/>
        </p:nvGraphicFramePr>
        <p:xfrm>
          <a:off x="5981700" y="2781300"/>
          <a:ext cx="31623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Image" r:id="rId7" imgW="3161905" imgH="3533333" progId="Photoshop.Image.9">
                  <p:embed/>
                </p:oleObj>
              </mc:Choice>
              <mc:Fallback>
                <p:oleObj name="Image" r:id="rId7" imgW="3161905" imgH="3533333" progId="Photoshop.Image.9">
                  <p:embed/>
                  <p:pic>
                    <p:nvPicPr>
                      <p:cNvPr id="205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781300"/>
                        <a:ext cx="31623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3213" y="1476375"/>
            <a:ext cx="2755900" cy="439738"/>
            <a:chOff x="191" y="799"/>
            <a:chExt cx="1736" cy="277"/>
          </a:xfrm>
        </p:grpSpPr>
        <p:sp>
          <p:nvSpPr>
            <p:cNvPr id="69637" name="Text Box 5"/>
            <p:cNvSpPr txBox="1">
              <a:spLocks noChangeArrowheads="1"/>
            </p:cNvSpPr>
            <p:nvPr/>
          </p:nvSpPr>
          <p:spPr bwMode="auto">
            <a:xfrm>
              <a:off x="191" y="812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Adenosin-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060" name="Group 6"/>
            <p:cNvGrpSpPr>
              <a:grpSpLocks/>
            </p:cNvGrpSpPr>
            <p:nvPr/>
          </p:nvGrpSpPr>
          <p:grpSpPr bwMode="auto">
            <a:xfrm>
              <a:off x="884" y="799"/>
              <a:ext cx="317" cy="272"/>
              <a:chOff x="340" y="1298"/>
              <a:chExt cx="317" cy="272"/>
            </a:xfrm>
          </p:grpSpPr>
          <p:sp>
            <p:nvSpPr>
              <p:cNvPr id="69639" name="Oval 7"/>
              <p:cNvSpPr>
                <a:spLocks noChangeArrowheads="1"/>
              </p:cNvSpPr>
              <p:nvPr/>
            </p:nvSpPr>
            <p:spPr bwMode="auto">
              <a:xfrm>
                <a:off x="340" y="1298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40" name="Text Box 8"/>
              <p:cNvSpPr txBox="1">
                <a:spLocks noChangeArrowheads="1"/>
              </p:cNvSpPr>
              <p:nvPr/>
            </p:nvSpPr>
            <p:spPr bwMode="auto">
              <a:xfrm>
                <a:off x="385" y="1339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endParaRPr lang="fr-FR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061" name="Group 9"/>
            <p:cNvGrpSpPr>
              <a:grpSpLocks/>
            </p:cNvGrpSpPr>
            <p:nvPr/>
          </p:nvGrpSpPr>
          <p:grpSpPr bwMode="auto">
            <a:xfrm>
              <a:off x="1247" y="799"/>
              <a:ext cx="317" cy="272"/>
              <a:chOff x="340" y="1298"/>
              <a:chExt cx="317" cy="272"/>
            </a:xfrm>
          </p:grpSpPr>
          <p:sp>
            <p:nvSpPr>
              <p:cNvPr id="69642" name="Oval 10"/>
              <p:cNvSpPr>
                <a:spLocks noChangeArrowheads="1"/>
              </p:cNvSpPr>
              <p:nvPr/>
            </p:nvSpPr>
            <p:spPr bwMode="auto">
              <a:xfrm>
                <a:off x="340" y="1298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43" name="Text Box 11"/>
              <p:cNvSpPr txBox="1">
                <a:spLocks noChangeArrowheads="1"/>
              </p:cNvSpPr>
              <p:nvPr/>
            </p:nvSpPr>
            <p:spPr bwMode="auto">
              <a:xfrm>
                <a:off x="385" y="1339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endParaRPr lang="fr-FR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062" name="Group 12"/>
            <p:cNvGrpSpPr>
              <a:grpSpLocks/>
            </p:cNvGrpSpPr>
            <p:nvPr/>
          </p:nvGrpSpPr>
          <p:grpSpPr bwMode="auto">
            <a:xfrm>
              <a:off x="1610" y="799"/>
              <a:ext cx="317" cy="277"/>
              <a:chOff x="1837" y="799"/>
              <a:chExt cx="317" cy="277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auto">
              <a:xfrm>
                <a:off x="1837" y="799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46" name="Text Box 14"/>
              <p:cNvSpPr txBox="1">
                <a:spLocks noChangeArrowheads="1"/>
              </p:cNvSpPr>
              <p:nvPr/>
            </p:nvSpPr>
            <p:spPr bwMode="auto">
              <a:xfrm>
                <a:off x="1882" y="845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r>
                  <a:rPr lang="de-CH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*</a:t>
                </a:r>
                <a:endParaRPr lang="fr-FR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179388" y="3500438"/>
            <a:ext cx="3097212" cy="295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5724525" y="2708275"/>
            <a:ext cx="3419475" cy="3673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8 0.0007 L 0.1507 0.1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/>
          </p:cNvSpPr>
          <p:nvPr/>
        </p:nvSpPr>
        <p:spPr bwMode="auto">
          <a:xfrm rot="5400000" flipV="1">
            <a:off x="1674813" y="61913"/>
            <a:ext cx="69850" cy="2482850"/>
          </a:xfrm>
          <a:prstGeom prst="leftBrace">
            <a:avLst>
              <a:gd name="adj1" fmla="val 2962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406525" y="8366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de-CH" b="1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635375" y="2924175"/>
          <a:ext cx="20764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Image" r:id="rId3" imgW="2076190" imgH="3323810" progId="Photoshop.Image.9">
                  <p:embed/>
                </p:oleObj>
              </mc:Choice>
              <mc:Fallback>
                <p:oleObj name="Image" r:id="rId3" imgW="2076190" imgH="3323810" progId="Photoshop.Image.9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4175"/>
                        <a:ext cx="2076450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50825" y="3500438"/>
          <a:ext cx="28956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Image" r:id="rId5" imgW="2895238" imgH="2828571" progId="Photoshop.Image.9">
                  <p:embed/>
                </p:oleObj>
              </mc:Choice>
              <mc:Fallback>
                <p:oleObj name="Image" r:id="rId5" imgW="2895238" imgH="2828571" progId="Photoshop.Image.9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28956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5981700" y="2781300"/>
          <a:ext cx="31623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Image" r:id="rId7" imgW="3161905" imgH="3533333" progId="Photoshop.Image.9">
                  <p:embed/>
                </p:oleObj>
              </mc:Choice>
              <mc:Fallback>
                <p:oleObj name="Image" r:id="rId7" imgW="3161905" imgH="3533333" progId="Photoshop.Image.9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781300"/>
                        <a:ext cx="31623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671638" y="2701925"/>
            <a:ext cx="2179637" cy="431800"/>
            <a:chOff x="1053" y="1702"/>
            <a:chExt cx="1373" cy="272"/>
          </a:xfrm>
        </p:grpSpPr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053" y="1715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Adenosin-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095" name="Group 10"/>
            <p:cNvGrpSpPr>
              <a:grpSpLocks/>
            </p:cNvGrpSpPr>
            <p:nvPr/>
          </p:nvGrpSpPr>
          <p:grpSpPr bwMode="auto">
            <a:xfrm>
              <a:off x="1746" y="1702"/>
              <a:ext cx="317" cy="272"/>
              <a:chOff x="340" y="1298"/>
              <a:chExt cx="317" cy="272"/>
            </a:xfrm>
          </p:grpSpPr>
          <p:sp>
            <p:nvSpPr>
              <p:cNvPr id="70667" name="Oval 11"/>
              <p:cNvSpPr>
                <a:spLocks noChangeArrowheads="1"/>
              </p:cNvSpPr>
              <p:nvPr/>
            </p:nvSpPr>
            <p:spPr bwMode="auto">
              <a:xfrm>
                <a:off x="340" y="1298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0668" name="Text Box 12"/>
              <p:cNvSpPr txBox="1">
                <a:spLocks noChangeArrowheads="1"/>
              </p:cNvSpPr>
              <p:nvPr/>
            </p:nvSpPr>
            <p:spPr bwMode="auto">
              <a:xfrm>
                <a:off x="385" y="1339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endParaRPr lang="fr-FR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096" name="Group 13"/>
            <p:cNvGrpSpPr>
              <a:grpSpLocks/>
            </p:cNvGrpSpPr>
            <p:nvPr/>
          </p:nvGrpSpPr>
          <p:grpSpPr bwMode="auto">
            <a:xfrm>
              <a:off x="2109" y="1702"/>
              <a:ext cx="317" cy="272"/>
              <a:chOff x="340" y="1298"/>
              <a:chExt cx="317" cy="272"/>
            </a:xfrm>
          </p:grpSpPr>
          <p:sp>
            <p:nvSpPr>
              <p:cNvPr id="70670" name="Oval 14"/>
              <p:cNvSpPr>
                <a:spLocks noChangeArrowheads="1"/>
              </p:cNvSpPr>
              <p:nvPr/>
            </p:nvSpPr>
            <p:spPr bwMode="auto">
              <a:xfrm>
                <a:off x="340" y="1298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0671" name="Text Box 15"/>
              <p:cNvSpPr txBox="1">
                <a:spLocks noChangeArrowheads="1"/>
              </p:cNvSpPr>
              <p:nvPr/>
            </p:nvSpPr>
            <p:spPr bwMode="auto">
              <a:xfrm>
                <a:off x="385" y="1339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endParaRPr lang="fr-FR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3924300" y="2701925"/>
            <a:ext cx="503238" cy="439738"/>
            <a:chOff x="1837" y="799"/>
            <a:chExt cx="317" cy="277"/>
          </a:xfrm>
        </p:grpSpPr>
        <p:sp>
          <p:nvSpPr>
            <p:cNvPr id="70673" name="Oval 17"/>
            <p:cNvSpPr>
              <a:spLocks noChangeArrowheads="1"/>
            </p:cNvSpPr>
            <p:nvPr/>
          </p:nvSpPr>
          <p:spPr bwMode="auto">
            <a:xfrm>
              <a:off x="1837" y="799"/>
              <a:ext cx="317" cy="2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1882" y="8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de-C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*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179388" y="3500438"/>
            <a:ext cx="3097212" cy="295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1403350" y="83661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5848350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0" y="44624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Zji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štění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afinitní konstanty: V první fázi připojíme na jeden řetězec DNA fosfátovou skupinu obsahující radioaktivní izotop </a:t>
            </a:r>
            <a:r>
              <a:rPr lang="cs-CZ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de-C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CH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pomoc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í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radioaktivního adenosin-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trifosfátu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88" name="Group 30"/>
          <p:cNvGrpSpPr>
            <a:grpSpLocks/>
          </p:cNvGrpSpPr>
          <p:nvPr/>
        </p:nvGrpSpPr>
        <p:grpSpPr bwMode="auto">
          <a:xfrm>
            <a:off x="7381875" y="2565400"/>
            <a:ext cx="503238" cy="439738"/>
            <a:chOff x="1837" y="799"/>
            <a:chExt cx="317" cy="277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auto">
            <a:xfrm>
              <a:off x="1837" y="799"/>
              <a:ext cx="317" cy="2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688" name="Text Box 32"/>
            <p:cNvSpPr txBox="1">
              <a:spLocks noChangeArrowheads="1"/>
            </p:cNvSpPr>
            <p:nvPr/>
          </p:nvSpPr>
          <p:spPr bwMode="auto">
            <a:xfrm>
              <a:off x="1882" y="8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de-C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*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5724525" y="2276475"/>
            <a:ext cx="3419475" cy="410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7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556E-6 L -0.11025 -0.1784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635375" y="2924175"/>
          <a:ext cx="20764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Image" r:id="rId3" imgW="2076190" imgH="3323810" progId="Photoshop.Image.9">
                  <p:embed/>
                </p:oleObj>
              </mc:Choice>
              <mc:Fallback>
                <p:oleObj name="Image" r:id="rId3" imgW="2076190" imgH="3323810" progId="Photoshop.Image.9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4175"/>
                        <a:ext cx="2076450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50825" y="3500438"/>
          <a:ext cx="28956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Image" r:id="rId5" imgW="2895238" imgH="2828571" progId="Photoshop.Image.9">
                  <p:embed/>
                </p:oleObj>
              </mc:Choice>
              <mc:Fallback>
                <p:oleObj name="Image" r:id="rId5" imgW="2895238" imgH="2828571" progId="Photoshop.Image.9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28956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5981700" y="2781300"/>
          <a:ext cx="31623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Image" r:id="rId7" imgW="3161905" imgH="3533333" progId="Photoshop.Image.9">
                  <p:embed/>
                </p:oleObj>
              </mc:Choice>
              <mc:Fallback>
                <p:oleObj name="Image" r:id="rId7" imgW="3161905" imgH="3533333" progId="Photoshop.Image.9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781300"/>
                        <a:ext cx="31623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3924300" y="2701925"/>
            <a:ext cx="503238" cy="439738"/>
            <a:chOff x="1837" y="799"/>
            <a:chExt cx="317" cy="277"/>
          </a:xfrm>
        </p:grpSpPr>
        <p:sp>
          <p:nvSpPr>
            <p:cNvPr id="70673" name="Oval 17"/>
            <p:cNvSpPr>
              <a:spLocks noChangeArrowheads="1"/>
            </p:cNvSpPr>
            <p:nvPr/>
          </p:nvSpPr>
          <p:spPr bwMode="auto">
            <a:xfrm>
              <a:off x="1837" y="799"/>
              <a:ext cx="317" cy="2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1882" y="8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de-C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*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179388" y="3500438"/>
            <a:ext cx="3097212" cy="295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5848350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88" name="Group 30"/>
          <p:cNvGrpSpPr>
            <a:grpSpLocks/>
          </p:cNvGrpSpPr>
          <p:nvPr/>
        </p:nvGrpSpPr>
        <p:grpSpPr bwMode="auto">
          <a:xfrm>
            <a:off x="7381875" y="2565400"/>
            <a:ext cx="503238" cy="439738"/>
            <a:chOff x="1837" y="799"/>
            <a:chExt cx="317" cy="277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auto">
            <a:xfrm>
              <a:off x="1837" y="799"/>
              <a:ext cx="317" cy="2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688" name="Text Box 32"/>
            <p:cNvSpPr txBox="1">
              <a:spLocks noChangeArrowheads="1"/>
            </p:cNvSpPr>
            <p:nvPr/>
          </p:nvSpPr>
          <p:spPr bwMode="auto">
            <a:xfrm>
              <a:off x="1882" y="8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de-C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*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5724525" y="2276475"/>
            <a:ext cx="3419475" cy="410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85675-EDA3-954C-A959-1A142CFDD226}"/>
              </a:ext>
            </a:extLst>
          </p:cNvPr>
          <p:cNvSpPr txBox="1"/>
          <p:nvPr/>
        </p:nvSpPr>
        <p:spPr>
          <a:xfrm>
            <a:off x="3467100" y="850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791C02F-43FA-FC40-955D-2322149E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Značenou DNA necháme reagovat s proteinem, přičemž se vytvoří rovnováha: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58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39"/>
          <p:cNvGrpSpPr>
            <a:grpSpLocks/>
          </p:cNvGrpSpPr>
          <p:nvPr/>
        </p:nvGrpSpPr>
        <p:grpSpPr bwMode="auto">
          <a:xfrm>
            <a:off x="250825" y="2565400"/>
            <a:ext cx="8893175" cy="4110038"/>
            <a:chOff x="158" y="1616"/>
            <a:chExt cx="5602" cy="2589"/>
          </a:xfrm>
        </p:grpSpPr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2290" y="1842"/>
            <a:ext cx="1308" cy="2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4" name="Image" r:id="rId3" imgW="2076190" imgH="3323810" progId="Photoshop.Image.9">
                    <p:embed/>
                  </p:oleObj>
                </mc:Choice>
                <mc:Fallback>
                  <p:oleObj name="Image" r:id="rId3" imgW="2076190" imgH="3323810" progId="Photoshop.Image.9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1842"/>
                          <a:ext cx="1308" cy="20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158" y="2205"/>
            <a:ext cx="1824" cy="1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5" name="Image" r:id="rId5" imgW="2895238" imgH="2828571" progId="Photoshop.Image.9">
                    <p:embed/>
                  </p:oleObj>
                </mc:Choice>
                <mc:Fallback>
                  <p:oleObj name="Image" r:id="rId5" imgW="2895238" imgH="2828571" progId="Photoshop.Image.9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205"/>
                          <a:ext cx="1824" cy="1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768" y="1752"/>
            <a:ext cx="1992" cy="2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6" name="Image" r:id="rId7" imgW="3161905" imgH="3533333" progId="Photoshop.Image.9">
                    <p:embed/>
                  </p:oleObj>
                </mc:Choice>
                <mc:Fallback>
                  <p:oleObj name="Image" r:id="rId7" imgW="3161905" imgH="3533333" progId="Photoshop.Image.9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" y="1752"/>
                          <a:ext cx="1992" cy="2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13" name="Group 16"/>
            <p:cNvGrpSpPr>
              <a:grpSpLocks/>
            </p:cNvGrpSpPr>
            <p:nvPr/>
          </p:nvGrpSpPr>
          <p:grpSpPr bwMode="auto">
            <a:xfrm>
              <a:off x="2472" y="1702"/>
              <a:ext cx="317" cy="277"/>
              <a:chOff x="1837" y="799"/>
              <a:chExt cx="317" cy="277"/>
            </a:xfrm>
          </p:grpSpPr>
          <p:sp>
            <p:nvSpPr>
              <p:cNvPr id="72721" name="Oval 17"/>
              <p:cNvSpPr>
                <a:spLocks noChangeArrowheads="1"/>
              </p:cNvSpPr>
              <p:nvPr/>
            </p:nvSpPr>
            <p:spPr bwMode="auto">
              <a:xfrm>
                <a:off x="1837" y="799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2722" name="Text Box 18"/>
              <p:cNvSpPr txBox="1">
                <a:spLocks noChangeArrowheads="1"/>
              </p:cNvSpPr>
              <p:nvPr/>
            </p:nvSpPr>
            <p:spPr bwMode="auto">
              <a:xfrm>
                <a:off x="1882" y="845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r>
                  <a:rPr lang="de-CH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*</a:t>
                </a:r>
                <a:endParaRPr lang="fr-FR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114" name="Group 24"/>
            <p:cNvGrpSpPr>
              <a:grpSpLocks/>
            </p:cNvGrpSpPr>
            <p:nvPr/>
          </p:nvGrpSpPr>
          <p:grpSpPr bwMode="auto">
            <a:xfrm>
              <a:off x="4650" y="1616"/>
              <a:ext cx="317" cy="277"/>
              <a:chOff x="1837" y="799"/>
              <a:chExt cx="317" cy="277"/>
            </a:xfrm>
          </p:grpSpPr>
          <p:sp>
            <p:nvSpPr>
              <p:cNvPr id="72729" name="Oval 25"/>
              <p:cNvSpPr>
                <a:spLocks noChangeArrowheads="1"/>
              </p:cNvSpPr>
              <p:nvPr/>
            </p:nvSpPr>
            <p:spPr bwMode="auto">
              <a:xfrm>
                <a:off x="1837" y="799"/>
                <a:ext cx="317" cy="2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2730" name="Text Box 26"/>
              <p:cNvSpPr txBox="1">
                <a:spLocks noChangeArrowheads="1"/>
              </p:cNvSpPr>
              <p:nvPr/>
            </p:nvSpPr>
            <p:spPr bwMode="auto">
              <a:xfrm>
                <a:off x="1882" y="845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r>
                  <a:rPr lang="de-CH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*</a:t>
                </a:r>
                <a:endParaRPr lang="fr-FR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567" y="3974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 (protein)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2562" y="3974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de-C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*</a:t>
              </a: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(DNA)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4468" y="3974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PD </a:t>
              </a:r>
              <a:r>
                <a:rPr lang="de-CH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*</a:t>
              </a:r>
              <a:r>
                <a:rPr lang="de-CH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(komplex)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Značenou DNA necháme reagovat s proteinem, přičemž se vytvoří rovnováha: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3203575" y="45815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5848350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098" name="Object 28"/>
          <p:cNvGraphicFramePr>
            <a:graphicFrameLocks noChangeAspect="1"/>
          </p:cNvGraphicFramePr>
          <p:nvPr/>
        </p:nvGraphicFramePr>
        <p:xfrm>
          <a:off x="5292725" y="4568825"/>
          <a:ext cx="7921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7" name="CS ChemDraw Drawing" r:id="rId9" imgW="568833" imgH="213360" progId="ChemDraw.Document.6.0">
                  <p:embed/>
                </p:oleObj>
              </mc:Choice>
              <mc:Fallback>
                <p:oleObj name="CS ChemDraw Drawing" r:id="rId9" imgW="568833" imgH="213360" progId="ChemDraw.Document.6.0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568825"/>
                        <a:ext cx="7921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0" y="287338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de-CH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koncentrac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ích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 rovnováze platí: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cs-CZ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808038" y="620713"/>
            <a:ext cx="6165850" cy="1466850"/>
            <a:chOff x="509" y="391"/>
            <a:chExt cx="3884" cy="924"/>
          </a:xfrm>
        </p:grpSpPr>
        <p:graphicFrame>
          <p:nvGraphicFramePr>
            <p:cNvPr id="4099" name="Object 34"/>
            <p:cNvGraphicFramePr>
              <a:graphicFrameLocks noChangeAspect="1"/>
            </p:cNvGraphicFramePr>
            <p:nvPr/>
          </p:nvGraphicFramePr>
          <p:xfrm>
            <a:off x="2653" y="436"/>
            <a:ext cx="1017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8" name="Equation" r:id="rId11" imgW="838080" imgH="419040" progId="Equation.3">
                    <p:embed/>
                  </p:oleObj>
                </mc:Choice>
                <mc:Fallback>
                  <p:oleObj name="Equation" r:id="rId11" imgW="838080" imgH="41904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436"/>
                          <a:ext cx="1017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36"/>
            <p:cNvGraphicFramePr>
              <a:graphicFrameLocks noChangeAspect="1"/>
            </p:cNvGraphicFramePr>
            <p:nvPr/>
          </p:nvGraphicFramePr>
          <p:xfrm>
            <a:off x="657" y="391"/>
            <a:ext cx="1017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9" name="Equation" r:id="rId13" imgW="838080" imgH="419040" progId="Equation.3">
                    <p:embed/>
                  </p:oleObj>
                </mc:Choice>
                <mc:Fallback>
                  <p:oleObj name="Equation" r:id="rId13" imgW="838080" imgH="41904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391"/>
                          <a:ext cx="1017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41" name="Text Box 37"/>
            <p:cNvSpPr txBox="1">
              <a:spLocks noChangeArrowheads="1"/>
            </p:cNvSpPr>
            <p:nvPr/>
          </p:nvSpPr>
          <p:spPr bwMode="auto">
            <a:xfrm>
              <a:off x="509" y="1084"/>
              <a:ext cx="16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</a:t>
              </a:r>
              <a:r>
                <a:rPr lang="cs-CZ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 asociační konstanta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742" name="Text Box 38"/>
            <p:cNvSpPr txBox="1">
              <a:spLocks noChangeArrowheads="1"/>
            </p:cNvSpPr>
            <p:nvPr/>
          </p:nvSpPr>
          <p:spPr bwMode="auto">
            <a:xfrm>
              <a:off x="2744" y="1071"/>
              <a:ext cx="16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</a:t>
              </a:r>
              <a:r>
                <a:rPr lang="cs-CZ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cs-CZ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 disociační konstanta</a:t>
              </a:r>
              <a:endParaRPr lang="fr-FR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6" grpId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18034</TotalTime>
  <Words>1043</Words>
  <Application>Microsoft Macintosh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Modèle par défaut</vt:lpstr>
      <vt:lpstr>Image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Jiri Kozelka</dc:creator>
  <cp:lastModifiedBy>Microsoft Office User</cp:lastModifiedBy>
  <cp:revision>239</cp:revision>
  <dcterms:created xsi:type="dcterms:W3CDTF">2009-09-15T06:50:31Z</dcterms:created>
  <dcterms:modified xsi:type="dcterms:W3CDTF">2023-10-05T10:52:17Z</dcterms:modified>
</cp:coreProperties>
</file>