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56" r:id="rId3"/>
    <p:sldId id="330" r:id="rId4"/>
    <p:sldId id="293" r:id="rId5"/>
    <p:sldId id="329" r:id="rId6"/>
    <p:sldId id="334" r:id="rId7"/>
    <p:sldId id="292" r:id="rId8"/>
    <p:sldId id="300" r:id="rId9"/>
    <p:sldId id="296" r:id="rId10"/>
    <p:sldId id="306" r:id="rId11"/>
    <p:sldId id="302" r:id="rId12"/>
    <p:sldId id="303" r:id="rId13"/>
    <p:sldId id="307" r:id="rId14"/>
    <p:sldId id="328" r:id="rId15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33CC33"/>
    <a:srgbClr val="FFCC00"/>
    <a:srgbClr val="D9D919"/>
    <a:srgbClr val="FF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8" autoAdjust="0"/>
    <p:restoredTop sz="92974" autoAdjust="0"/>
  </p:normalViewPr>
  <p:slideViewPr>
    <p:cSldViewPr>
      <p:cViewPr varScale="1">
        <p:scale>
          <a:sx n="97" d="100"/>
          <a:sy n="97" d="100"/>
        </p:scale>
        <p:origin x="1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22D7-816E-4349-96BF-1F94B17ADD1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41CF-8266-DF41-A4C6-704066579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4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337A0-459F-4E92-B7E0-5C07C226108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9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9799-4E52-43F7-B68C-6F46D34709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94C7-9532-4122-9C89-3F619DA8ED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2E8-D745-4F22-B35C-D88A450D05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33B-5CFF-43C0-8522-24B162EAF0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14FB-0081-480B-9E4B-BBFF8BD56B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7969-72A9-4C4C-A8F8-FB6ED4FB17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67EB-C199-4108-8B50-F887BFC75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0BC2-C7F6-4668-A969-872835BFD5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63DC-5098-422D-8AA5-76A0F6E5E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1D56-4DDD-4ACE-9150-7BEB39C6B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B058-53C8-4014-A34A-416194A9FD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6324A391-DB16-44D0-A768-BC1535B85F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s.energy.gov/HealthSafety/ohre/roadmap/achre/glossary.html" TargetMode="External"/><Relationship Id="rId2" Type="http://schemas.openxmlformats.org/officeDocument/2006/relationships/hyperlink" Target="https://cs.wikipedia.org/wiki/Biofyzik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ritishbiophysics.org.uk/what-is/whatis.html" TargetMode="External"/><Relationship Id="rId4" Type="http://schemas.openxmlformats.org/officeDocument/2006/relationships/hyperlink" Target="http://www.biophysics.org/tabid/517/Default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916238" y="2924175"/>
            <a:ext cx="31633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F1190 Úvod do biofyziky</a:t>
            </a:r>
          </a:p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Masarykova Univerzita</a:t>
            </a:r>
          </a:p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Podzimní semestr 20</a:t>
            </a:r>
            <a:r>
              <a:rPr lang="de-CH" altLang="fr-FR" sz="2000" b="1" dirty="0">
                <a:cs typeface="Times New Roman" pitchFamily="18" charset="0"/>
              </a:rPr>
              <a:t>23</a:t>
            </a:r>
          </a:p>
          <a:p>
            <a:pPr eaLnBrk="1" hangingPunct="1"/>
            <a:r>
              <a:rPr lang="de-CH" altLang="fr-FR" sz="2000" b="1" dirty="0">
                <a:cs typeface="Times New Roman" pitchFamily="18" charset="0"/>
              </a:rPr>
              <a:t>P</a:t>
            </a:r>
            <a:r>
              <a:rPr lang="cs-CZ" altLang="fr-FR" sz="2000" b="1" dirty="0" err="1">
                <a:cs typeface="Times New Roman" pitchFamily="18" charset="0"/>
              </a:rPr>
              <a:t>řednáška</a:t>
            </a:r>
            <a:r>
              <a:rPr lang="cs-CZ" altLang="fr-FR" sz="2000" b="1" dirty="0">
                <a:cs typeface="Times New Roman" pitchFamily="18" charset="0"/>
              </a:rPr>
              <a:t> ze </a:t>
            </a:r>
            <a:r>
              <a:rPr lang="de-CH" altLang="fr-FR" sz="2000" b="1" dirty="0">
                <a:cs typeface="Times New Roman" pitchFamily="18" charset="0"/>
              </a:rPr>
              <a:t>21.9.2023</a:t>
            </a:r>
            <a:endParaRPr lang="fr-FR" altLang="fr-FR" sz="2000" b="1" dirty="0">
              <a:cs typeface="Times New Roman" pitchFamily="18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50825" y="4587875"/>
            <a:ext cx="8893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effectLst/>
                <a:cs typeface="Times New Roman" pitchFamily="18" charset="0"/>
              </a:rPr>
              <a:t>Vyučující:</a:t>
            </a:r>
          </a:p>
          <a:p>
            <a:endParaRPr lang="cs-CZ" sz="2000" b="1" dirty="0">
              <a:effectLst/>
              <a:cs typeface="Times New Roman" pitchFamily="18" charset="0"/>
            </a:endParaRPr>
          </a:p>
          <a:p>
            <a:r>
              <a:rPr lang="cs-CZ" sz="2000" b="1" dirty="0">
                <a:effectLst/>
                <a:cs typeface="Times New Roman" pitchFamily="18" charset="0"/>
              </a:rPr>
              <a:t>Prof. Jiří Kozelka, Biofyzikální Laboratoř, Ústav fyziky kondenzovaných látek, </a:t>
            </a:r>
            <a:r>
              <a:rPr lang="cs-CZ" sz="2000" b="1" dirty="0" err="1">
                <a:effectLst/>
                <a:cs typeface="Times New Roman" pitchFamily="18" charset="0"/>
              </a:rPr>
              <a:t>PřF</a:t>
            </a:r>
            <a:r>
              <a:rPr lang="cs-CZ" sz="2000" b="1" dirty="0">
                <a:effectLst/>
                <a:cs typeface="Times New Roman" pitchFamily="18" charset="0"/>
              </a:rPr>
              <a:t> MU, Kotlářská 2</a:t>
            </a:r>
          </a:p>
          <a:p>
            <a:endParaRPr lang="cs-CZ" sz="2000" b="1" dirty="0">
              <a:effectLst/>
              <a:cs typeface="Times New Roman" pitchFamily="18" charset="0"/>
            </a:endParaRPr>
          </a:p>
          <a:p>
            <a:r>
              <a:rPr lang="cs-CZ" sz="2000" b="1">
                <a:effectLst/>
                <a:cs typeface="Times New Roman" pitchFamily="18" charset="0"/>
              </a:rPr>
              <a:t>Doc. Mgr</a:t>
            </a:r>
            <a:r>
              <a:rPr lang="cs-CZ" sz="2000" b="1" dirty="0">
                <a:effectLst/>
                <a:cs typeface="Times New Roman" pitchFamily="18" charset="0"/>
              </a:rPr>
              <a:t>. Karel Kubíček, CEITEC, Kamenice 5</a:t>
            </a:r>
            <a:endParaRPr lang="fr-FR" b="1" dirty="0">
              <a:effectLst/>
            </a:endParaRPr>
          </a:p>
        </p:txBody>
      </p:sp>
      <p:pic>
        <p:nvPicPr>
          <p:cNvPr id="7172" name="Picture 9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0"/>
    </mc:Choice>
    <mc:Fallback xmlns="">
      <p:transition spd="slow" advTm="576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08175" y="3213100"/>
            <a:ext cx="448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physics.muni.cz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biophys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vyuka.shtml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00113" y="1557338"/>
            <a:ext cx="710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Syllabus přednášek, otázky a řešení ke cvičením, otázky ke kolokviu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jsou vyvěšovány na stránkách Biofyzikální Laboratoře: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04813"/>
            <a:ext cx="9072562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908175" y="6165850"/>
            <a:ext cx="601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http://is.muni.cz/el/1451/podzim2007/bk200/Biochemie.txt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69"/>
    </mc:Choice>
    <mc:Fallback xmlns="">
      <p:transition spd="slow" advTm="290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8313" y="6021388"/>
            <a:ext cx="8299450" cy="641350"/>
          </a:xfrm>
          <a:prstGeom prst="rect">
            <a:avLst/>
          </a:prstGeom>
          <a:solidFill>
            <a:srgbClr val="D9D91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cs-CZ">
                <a:effectLst>
                  <a:outerShdw blurRad="38100" dist="38100" dir="2700000" algn="tl">
                    <a:srgbClr val="FFFFFF"/>
                  </a:outerShdw>
                </a:effectLst>
              </a:rPr>
              <a:t>úvodu se soustředíme na prvky H, C, O, N, P, S, které tvoří základní stavební 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FFFFFF"/>
                  </a:outerShdw>
                </a:effectLst>
              </a:rPr>
              <a:t>kameny nukleových kyselin a proteinů: nukleotidy a aminokyseliny.</a:t>
            </a: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4"/>
    </mc:Choice>
    <mc:Fallback xmlns="">
      <p:transition spd="slow" advTm="32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24" name="Group 604"/>
          <p:cNvGraphicFramePr>
            <a:graphicFrameLocks noGrp="1"/>
          </p:cNvGraphicFramePr>
          <p:nvPr/>
        </p:nvGraphicFramePr>
        <p:xfrm>
          <a:off x="323850" y="404813"/>
          <a:ext cx="8424863" cy="4769676"/>
        </p:xfrm>
        <a:graphic>
          <a:graphicData uri="http://schemas.openxmlformats.org/drawingml/2006/table">
            <a:tbl>
              <a:tblPr/>
              <a:tblGrid>
                <a:gridCol w="17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Izotopy 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šesti </a:t>
                      </a: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nejv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ýznamějších biogenních prvků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Prvek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Izotopy 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stabilní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(jaderný spin; %)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Izotopy 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radioakt. (poločas rozpadu)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Oxidační čísla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ve slou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čeninách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 (1/2; 99.8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 (1;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 y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+I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89.9%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1.1%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5730 y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-IV,-III,-II,-I,0,+I,+II,+III,+IV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99.6%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III,+I,+II,+III,+IV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,+V</a:t>
                      </a:r>
                      <a:endParaRPr kumimoji="0" lang="de-C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(0;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(5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-II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(O</a:t>
                      </a: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,H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O), -I (O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 (O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superoxid)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14.3 d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-III, +III, +V (fosf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át)</a:t>
                      </a:r>
                      <a:endParaRPr kumimoji="0" lang="de-C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0.76%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 +IV, +VI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885" name="Text Box 565"/>
          <p:cNvSpPr txBox="1">
            <a:spLocks noChangeArrowheads="1"/>
          </p:cNvSpPr>
          <p:nvPr/>
        </p:nvSpPr>
        <p:spPr bwMode="auto">
          <a:xfrm>
            <a:off x="250825" y="5516563"/>
            <a:ext cx="8569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Izotopy s nenulovým spinem je možno detegovat pomocí Nukleární Magnetické Rezonance (NMR)</a:t>
            </a:r>
          </a:p>
          <a:p>
            <a:pPr>
              <a:defRPr/>
            </a:pP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Izotopy se spinem ½ je možno detegovat s vysokým rozlišením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32"/>
    </mc:Choice>
    <mc:Fallback xmlns="">
      <p:transition spd="slow" advTm="716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92138" y="423863"/>
            <a:ext cx="8551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Cvi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čení 1: Pojmenujte následující sloučeniny a napište ke každému atomu oxidační číslo: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84213" y="1484313"/>
          <a:ext cx="21304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CS ChemDraw Drawing" r:id="rId3" imgW="1670760" imgH="921960" progId="ChemDraw.Document.6.0">
                  <p:embed/>
                </p:oleObj>
              </mc:Choice>
              <mc:Fallback>
                <p:oleObj name="CS ChemDraw Drawing" r:id="rId3" imgW="1670760" imgH="92196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21304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284663" y="1341438"/>
          <a:ext cx="1582737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CS ChemDraw Drawing" r:id="rId5" imgW="1243440" imgH="921960" progId="ChemDraw.Document.6.0">
                  <p:embed/>
                </p:oleObj>
              </mc:Choice>
              <mc:Fallback>
                <p:oleObj name="CS ChemDraw Drawing" r:id="rId5" imgW="1243440" imgH="921960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341438"/>
                        <a:ext cx="1582737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684213" y="3573463"/>
          <a:ext cx="21590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CS ChemDraw Drawing" r:id="rId7" imgW="1670760" imgH="921960" progId="ChemDraw.Document.6.0">
                  <p:embed/>
                </p:oleObj>
              </mc:Choice>
              <mc:Fallback>
                <p:oleObj name="CS ChemDraw Drawing" r:id="rId7" imgW="1670760" imgH="92196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73463"/>
                        <a:ext cx="2159000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4787900" y="3357563"/>
          <a:ext cx="16859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CS ChemDraw Drawing" r:id="rId9" imgW="1355760" imgH="1166400" progId="ChemDraw.Document.6.0">
                  <p:embed/>
                </p:oleObj>
              </mc:Choice>
              <mc:Fallback>
                <p:oleObj name="CS ChemDraw Drawing" r:id="rId9" imgW="1355760" imgH="116640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357563"/>
                        <a:ext cx="1685925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97"/>
    </mc:Choice>
    <mc:Fallback xmlns="">
      <p:transition spd="slow" advTm="520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059113" y="476250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 b="1">
                <a:effectLst/>
              </a:rPr>
              <a:t>Co je biofyzika?</a:t>
            </a:r>
            <a:endParaRPr lang="fr-FR" sz="2400" b="1">
              <a:effectLst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7852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dirty="0">
              <a:effectLst/>
            </a:endParaRPr>
          </a:p>
          <a:p>
            <a:r>
              <a:rPr lang="fr-FR" b="1" dirty="0" err="1">
                <a:effectLst/>
              </a:rPr>
              <a:t>Biofyzika</a:t>
            </a:r>
            <a:r>
              <a:rPr lang="fr-FR" dirty="0">
                <a:effectLst/>
              </a:rPr>
              <a:t> je </a:t>
            </a:r>
            <a:r>
              <a:rPr lang="fr-FR" dirty="0" err="1">
                <a:effectLst/>
              </a:rPr>
              <a:t>mezioborová</a:t>
            </a:r>
            <a:r>
              <a:rPr lang="fr-FR" dirty="0">
                <a:effectLst/>
              </a:rPr>
              <a:t> </a:t>
            </a:r>
            <a:r>
              <a:rPr lang="cs-CZ" dirty="0">
                <a:effectLst/>
              </a:rPr>
              <a:t>disciplína </a:t>
            </a:r>
            <a:r>
              <a:rPr lang="fr-FR" dirty="0">
                <a:effectLst/>
              </a:rPr>
              <a:t>(</a:t>
            </a:r>
            <a:r>
              <a:rPr lang="fr-FR" dirty="0" err="1">
                <a:effectLst/>
              </a:rPr>
              <a:t>hraniční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obor</a:t>
            </a:r>
            <a:r>
              <a:rPr lang="fr-FR" dirty="0">
                <a:effectLst/>
              </a:rPr>
              <a:t>) </a:t>
            </a:r>
            <a:r>
              <a:rPr lang="fr-FR" dirty="0" err="1">
                <a:solidFill>
                  <a:srgbClr val="FF0000"/>
                </a:solidFill>
                <a:effectLst/>
              </a:rPr>
              <a:t>zkoumající</a:t>
            </a:r>
            <a:r>
              <a:rPr lang="fr-FR" dirty="0">
                <a:solidFill>
                  <a:srgbClr val="FF0000"/>
                </a:solidFill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biologické</a:t>
            </a:r>
            <a:r>
              <a:rPr lang="fr-FR" dirty="0">
                <a:solidFill>
                  <a:srgbClr val="FF0000"/>
                </a:solidFill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objekty</a:t>
            </a:r>
            <a:r>
              <a:rPr lang="fr-FR" dirty="0">
                <a:effectLst/>
              </a:rPr>
              <a:t> a </a:t>
            </a:r>
            <a:r>
              <a:rPr lang="fr-FR" dirty="0" err="1">
                <a:effectLst/>
              </a:rPr>
              <a:t>problémy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fyzikálními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metodami</a:t>
            </a:r>
            <a:r>
              <a:rPr lang="fr-FR" dirty="0">
                <a:effectLst/>
              </a:rPr>
              <a:t>. </a:t>
            </a:r>
            <a:endParaRPr lang="cs-CZ" dirty="0">
              <a:effectLst/>
            </a:endParaRPr>
          </a:p>
          <a:p>
            <a:r>
              <a:rPr lang="fr-FR" dirty="0">
                <a:effectLst/>
                <a:hlinkClick r:id="rId2"/>
              </a:rPr>
              <a:t>https://cs.wikipedia.org/wiki/Biofyzika</a:t>
            </a:r>
            <a:endParaRPr lang="cs-CZ" dirty="0">
              <a:effectLst/>
            </a:endParaRPr>
          </a:p>
          <a:p>
            <a:endParaRPr lang="de-CH" dirty="0">
              <a:effectLst/>
            </a:endParaRPr>
          </a:p>
          <a:p>
            <a:r>
              <a:rPr lang="fr-FR" dirty="0">
                <a:effectLst/>
              </a:rPr>
              <a:t>….the application of </a:t>
            </a:r>
            <a:r>
              <a:rPr lang="fr-FR" dirty="0" err="1">
                <a:effectLst/>
              </a:rPr>
              <a:t>physical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principles</a:t>
            </a:r>
            <a:r>
              <a:rPr lang="fr-FR" dirty="0">
                <a:effectLst/>
              </a:rPr>
              <a:t> and </a:t>
            </a:r>
            <a:r>
              <a:rPr lang="fr-FR" dirty="0" err="1">
                <a:effectLst/>
              </a:rPr>
              <a:t>methods</a:t>
            </a:r>
            <a:r>
              <a:rPr lang="fr-FR" dirty="0">
                <a:effectLst/>
              </a:rPr>
              <a:t> to the </a:t>
            </a:r>
            <a:r>
              <a:rPr lang="fr-FR" dirty="0" err="1">
                <a:solidFill>
                  <a:srgbClr val="FF0000"/>
                </a:solidFill>
                <a:effectLst/>
              </a:rPr>
              <a:t>study</a:t>
            </a:r>
            <a:r>
              <a:rPr lang="fr-FR" dirty="0">
                <a:effectLst/>
              </a:rPr>
              <a:t> </a:t>
            </a:r>
            <a:r>
              <a:rPr lang="fr-FR" dirty="0">
                <a:solidFill>
                  <a:srgbClr val="FF0000"/>
                </a:solidFill>
                <a:effectLst/>
              </a:rPr>
              <a:t>of the structures of living </a:t>
            </a:r>
            <a:r>
              <a:rPr lang="fr-FR" dirty="0" err="1">
                <a:solidFill>
                  <a:srgbClr val="FF0000"/>
                </a:solidFill>
                <a:effectLst/>
              </a:rPr>
              <a:t>organisms</a:t>
            </a:r>
            <a:r>
              <a:rPr lang="fr-FR" dirty="0">
                <a:effectLst/>
              </a:rPr>
              <a:t> and the </a:t>
            </a:r>
            <a:r>
              <a:rPr lang="fr-FR" dirty="0" err="1">
                <a:effectLst/>
              </a:rPr>
              <a:t>mechanics</a:t>
            </a:r>
            <a:r>
              <a:rPr lang="fr-FR" dirty="0">
                <a:effectLst/>
              </a:rPr>
              <a:t> of life </a:t>
            </a:r>
            <a:r>
              <a:rPr lang="fr-FR" dirty="0" err="1">
                <a:effectLst/>
              </a:rPr>
              <a:t>processes</a:t>
            </a:r>
            <a:r>
              <a:rPr lang="fr-FR" dirty="0">
                <a:effectLst/>
              </a:rPr>
              <a:t>.</a:t>
            </a:r>
            <a:br>
              <a:rPr lang="fr-FR" dirty="0">
                <a:effectLst/>
              </a:rPr>
            </a:br>
            <a:r>
              <a:rPr lang="fr-FR" dirty="0">
                <a:effectLst/>
                <a:hlinkClick r:id="rId3"/>
              </a:rPr>
              <a:t>www.hss.energy.gov/HealthSafety/ohre/roadmap/achre/glossary.html</a:t>
            </a:r>
            <a:r>
              <a:rPr lang="fr-FR" dirty="0">
                <a:effectLst/>
              </a:rPr>
              <a:t> </a:t>
            </a:r>
          </a:p>
          <a:p>
            <a:endParaRPr lang="fr-FR" dirty="0">
              <a:effectLst/>
            </a:endParaRPr>
          </a:p>
          <a:p>
            <a:r>
              <a:rPr lang="fr-FR" dirty="0">
                <a:effectLst/>
              </a:rPr>
              <a:t>… </a:t>
            </a:r>
            <a:r>
              <a:rPr lang="fr-FR" dirty="0" err="1">
                <a:effectLst/>
              </a:rPr>
              <a:t>that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branch</a:t>
            </a:r>
            <a:r>
              <a:rPr lang="fr-FR" dirty="0">
                <a:effectLst/>
              </a:rPr>
              <a:t> of </a:t>
            </a:r>
            <a:r>
              <a:rPr lang="fr-FR" dirty="0" err="1">
                <a:effectLst/>
              </a:rPr>
              <a:t>knowledge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that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applies</a:t>
            </a:r>
            <a:r>
              <a:rPr lang="fr-FR" dirty="0">
                <a:effectLst/>
              </a:rPr>
              <a:t> the </a:t>
            </a:r>
            <a:r>
              <a:rPr lang="fr-FR" dirty="0" err="1">
                <a:effectLst/>
              </a:rPr>
              <a:t>principles</a:t>
            </a:r>
            <a:r>
              <a:rPr lang="fr-FR" dirty="0">
                <a:effectLst/>
              </a:rPr>
              <a:t> of </a:t>
            </a:r>
            <a:r>
              <a:rPr lang="fr-FR" dirty="0" err="1">
                <a:effectLst/>
              </a:rPr>
              <a:t>physics</a:t>
            </a:r>
            <a:r>
              <a:rPr lang="fr-FR" dirty="0">
                <a:effectLst/>
              </a:rPr>
              <a:t> and </a:t>
            </a:r>
            <a:r>
              <a:rPr lang="fr-FR" dirty="0" err="1">
                <a:effectLst/>
              </a:rPr>
              <a:t>chemistry</a:t>
            </a:r>
            <a:r>
              <a:rPr lang="fr-FR" dirty="0">
                <a:effectLst/>
              </a:rPr>
              <a:t> and the </a:t>
            </a:r>
            <a:r>
              <a:rPr lang="fr-FR" dirty="0" err="1">
                <a:effectLst/>
              </a:rPr>
              <a:t>methods</a:t>
            </a:r>
            <a:r>
              <a:rPr lang="fr-FR" dirty="0">
                <a:effectLst/>
              </a:rPr>
              <a:t> of </a:t>
            </a:r>
            <a:r>
              <a:rPr lang="fr-FR" dirty="0" err="1">
                <a:effectLst/>
              </a:rPr>
              <a:t>mathematical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analysis</a:t>
            </a:r>
            <a:r>
              <a:rPr lang="fr-FR" dirty="0">
                <a:effectLst/>
              </a:rPr>
              <a:t> and computer </a:t>
            </a:r>
            <a:r>
              <a:rPr lang="fr-FR" dirty="0" err="1">
                <a:effectLst/>
              </a:rPr>
              <a:t>modeling</a:t>
            </a:r>
            <a:r>
              <a:rPr lang="fr-FR" dirty="0">
                <a:effectLst/>
              </a:rPr>
              <a:t> to </a:t>
            </a:r>
            <a:r>
              <a:rPr lang="fr-FR" dirty="0" err="1">
                <a:solidFill>
                  <a:srgbClr val="FF0000"/>
                </a:solidFill>
                <a:effectLst/>
              </a:rPr>
              <a:t>understand</a:t>
            </a:r>
            <a:r>
              <a:rPr lang="fr-FR" dirty="0">
                <a:solidFill>
                  <a:srgbClr val="FF0000"/>
                </a:solidFill>
                <a:effectLst/>
              </a:rPr>
              <a:t> how </a:t>
            </a:r>
            <a:r>
              <a:rPr lang="fr-FR" dirty="0" err="1">
                <a:solidFill>
                  <a:srgbClr val="FF0000"/>
                </a:solidFill>
                <a:effectLst/>
              </a:rPr>
              <a:t>biological</a:t>
            </a:r>
            <a:r>
              <a:rPr lang="fr-FR" dirty="0">
                <a:solidFill>
                  <a:srgbClr val="FF0000"/>
                </a:solidFill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systems</a:t>
            </a:r>
            <a:r>
              <a:rPr lang="fr-FR" dirty="0">
                <a:solidFill>
                  <a:srgbClr val="FF0000"/>
                </a:solidFill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work</a:t>
            </a:r>
            <a:r>
              <a:rPr lang="fr-FR" dirty="0">
                <a:effectLst/>
              </a:rPr>
              <a:t>. </a:t>
            </a:r>
          </a:p>
          <a:p>
            <a:r>
              <a:rPr lang="fr-FR" dirty="0">
                <a:effectLst/>
                <a:hlinkClick r:id="rId4"/>
              </a:rPr>
              <a:t>www.biophysics.org/tabid/517/Default.aspx</a:t>
            </a:r>
            <a:endParaRPr lang="fr-FR" dirty="0">
              <a:effectLst/>
            </a:endParaRPr>
          </a:p>
          <a:p>
            <a:endParaRPr lang="de-CH" dirty="0">
              <a:effectLst/>
            </a:endParaRPr>
          </a:p>
          <a:p>
            <a:r>
              <a:rPr lang="fr-FR" dirty="0">
                <a:effectLst/>
              </a:rPr>
              <a:t>… an </a:t>
            </a:r>
            <a:r>
              <a:rPr lang="fr-FR" dirty="0" err="1">
                <a:effectLst/>
              </a:rPr>
              <a:t>interdisciplinary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field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which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applies</a:t>
            </a:r>
            <a:r>
              <a:rPr lang="fr-FR" dirty="0">
                <a:effectLst/>
              </a:rPr>
              <a:t> techniques </a:t>
            </a:r>
            <a:r>
              <a:rPr lang="fr-FR" dirty="0" err="1">
                <a:effectLst/>
              </a:rPr>
              <a:t>from</a:t>
            </a:r>
            <a:r>
              <a:rPr lang="fr-FR" dirty="0">
                <a:effectLst/>
              </a:rPr>
              <a:t> the </a:t>
            </a:r>
            <a:r>
              <a:rPr lang="fr-FR" dirty="0" err="1">
                <a:effectLst/>
              </a:rPr>
              <a:t>physical</a:t>
            </a:r>
            <a:r>
              <a:rPr lang="fr-FR" dirty="0">
                <a:effectLst/>
              </a:rPr>
              <a:t> sciences to </a:t>
            </a:r>
            <a:r>
              <a:rPr lang="fr-FR" dirty="0" err="1">
                <a:solidFill>
                  <a:srgbClr val="FF0000"/>
                </a:solidFill>
                <a:effectLst/>
              </a:rPr>
              <a:t>understanding</a:t>
            </a:r>
            <a:r>
              <a:rPr lang="fr-FR" dirty="0">
                <a:solidFill>
                  <a:srgbClr val="FF0000"/>
                </a:solidFill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biological</a:t>
            </a:r>
            <a:r>
              <a:rPr lang="fr-FR" dirty="0">
                <a:solidFill>
                  <a:srgbClr val="FF0000"/>
                </a:solidFill>
                <a:effectLst/>
              </a:rPr>
              <a:t> structure and </a:t>
            </a:r>
            <a:r>
              <a:rPr lang="fr-FR" dirty="0" err="1">
                <a:solidFill>
                  <a:srgbClr val="FF0000"/>
                </a:solidFill>
                <a:effectLst/>
              </a:rPr>
              <a:t>function</a:t>
            </a:r>
            <a:r>
              <a:rPr lang="fr-FR" dirty="0">
                <a:solidFill>
                  <a:srgbClr val="FF0000"/>
                </a:solidFill>
                <a:effectLst/>
              </a:rPr>
              <a:t> at the</a:t>
            </a:r>
            <a:r>
              <a:rPr lang="fr-FR" dirty="0"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molecular</a:t>
            </a:r>
            <a:r>
              <a:rPr lang="fr-FR" dirty="0">
                <a:solidFill>
                  <a:srgbClr val="FF0000"/>
                </a:solidFill>
                <a:effectLst/>
              </a:rPr>
              <a:t> </a:t>
            </a:r>
            <a:r>
              <a:rPr lang="fr-FR" dirty="0" err="1">
                <a:solidFill>
                  <a:srgbClr val="FF0000"/>
                </a:solidFill>
                <a:effectLst/>
              </a:rPr>
              <a:t>level</a:t>
            </a:r>
            <a:r>
              <a:rPr lang="fr-FR" dirty="0">
                <a:solidFill>
                  <a:srgbClr val="FF0000"/>
                </a:solidFill>
                <a:effectLst/>
              </a:rPr>
              <a:t>.</a:t>
            </a:r>
            <a:r>
              <a:rPr lang="fr-FR" dirty="0">
                <a:effectLst/>
              </a:rPr>
              <a:t> </a:t>
            </a:r>
          </a:p>
          <a:p>
            <a:r>
              <a:rPr lang="fr-FR" dirty="0">
                <a:effectLst/>
                <a:hlinkClick r:id="rId5"/>
              </a:rPr>
              <a:t>www.britishbiophysics.org.uk/what-is/whatis.html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47813" y="1484313"/>
            <a:ext cx="1368425" cy="287337"/>
          </a:xfrm>
          <a:prstGeom prst="rect">
            <a:avLst/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27088" y="5013325"/>
            <a:ext cx="1657350" cy="287338"/>
          </a:xfrm>
          <a:prstGeom prst="rect">
            <a:avLst/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79850D-B35B-7F45-9857-03AAE8399A26}"/>
              </a:ext>
            </a:extLst>
          </p:cNvPr>
          <p:cNvCxnSpPr/>
          <p:nvPr/>
        </p:nvCxnSpPr>
        <p:spPr bwMode="auto">
          <a:xfrm>
            <a:off x="6732240" y="1771650"/>
            <a:ext cx="93610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3FB435-95EC-8846-92F6-542FC426AFE5}"/>
              </a:ext>
            </a:extLst>
          </p:cNvPr>
          <p:cNvCxnSpPr/>
          <p:nvPr/>
        </p:nvCxnSpPr>
        <p:spPr bwMode="auto">
          <a:xfrm>
            <a:off x="1763688" y="5589240"/>
            <a:ext cx="93610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3FC382-78DE-5748-BF9D-EDA19E931628}"/>
              </a:ext>
            </a:extLst>
          </p:cNvPr>
          <p:cNvCxnSpPr/>
          <p:nvPr/>
        </p:nvCxnSpPr>
        <p:spPr bwMode="auto">
          <a:xfrm>
            <a:off x="359036" y="4509120"/>
            <a:ext cx="93610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C0D9BF-2F9B-4347-9AEB-5354B7A04F99}"/>
              </a:ext>
            </a:extLst>
          </p:cNvPr>
          <p:cNvCxnSpPr>
            <a:cxnSpLocks/>
          </p:cNvCxnSpPr>
          <p:nvPr/>
        </p:nvCxnSpPr>
        <p:spPr bwMode="auto">
          <a:xfrm>
            <a:off x="1338081" y="1988840"/>
            <a:ext cx="1073679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97D5D8-43FF-9049-8FB9-98B423BC7832}"/>
              </a:ext>
            </a:extLst>
          </p:cNvPr>
          <p:cNvCxnSpPr>
            <a:cxnSpLocks/>
          </p:cNvCxnSpPr>
          <p:nvPr/>
        </p:nvCxnSpPr>
        <p:spPr bwMode="auto">
          <a:xfrm>
            <a:off x="2181169" y="2852936"/>
            <a:ext cx="1073679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2BA40A-4BBF-6A40-A7B5-47D1B7ADCBC4}"/>
              </a:ext>
            </a:extLst>
          </p:cNvPr>
          <p:cNvCxnSpPr>
            <a:cxnSpLocks/>
          </p:cNvCxnSpPr>
          <p:nvPr/>
        </p:nvCxnSpPr>
        <p:spPr bwMode="auto">
          <a:xfrm>
            <a:off x="6012160" y="3933056"/>
            <a:ext cx="864096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03598E-1EAD-7649-A185-B62FFA621BB6}"/>
              </a:ext>
            </a:extLst>
          </p:cNvPr>
          <p:cNvCxnSpPr>
            <a:cxnSpLocks/>
          </p:cNvCxnSpPr>
          <p:nvPr/>
        </p:nvCxnSpPr>
        <p:spPr bwMode="auto">
          <a:xfrm>
            <a:off x="6444208" y="5300663"/>
            <a:ext cx="864096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E01316-B8EE-EC4F-B4BF-0FFD80FF2680}"/>
              </a:ext>
            </a:extLst>
          </p:cNvPr>
          <p:cNvCxnSpPr>
            <a:cxnSpLocks/>
          </p:cNvCxnSpPr>
          <p:nvPr/>
        </p:nvCxnSpPr>
        <p:spPr bwMode="auto">
          <a:xfrm flipV="1">
            <a:off x="7308304" y="3933056"/>
            <a:ext cx="936104" cy="334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8D5E37-DBE7-9A42-8888-1A21A98C48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0159" y="4180417"/>
            <a:ext cx="1444689" cy="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42"/>
    </mc:Choice>
    <mc:Fallback xmlns="">
      <p:transition spd="slow" advTm="73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9388" y="0"/>
            <a:ext cx="8424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>
                <a:effectLst/>
              </a:rPr>
              <a:t>1</a:t>
            </a:r>
            <a:r>
              <a:rPr lang="cs-CZ">
                <a:effectLst/>
              </a:rPr>
              <a:t>. Replikace DNA:</a:t>
            </a:r>
          </a:p>
          <a:p>
            <a:r>
              <a:rPr lang="de-CH">
                <a:effectLst/>
              </a:rPr>
              <a:t>Jak</a:t>
            </a:r>
            <a:r>
              <a:rPr lang="cs-CZ">
                <a:effectLst/>
              </a:rPr>
              <a:t>ým mechanismem se při dělení buňky vytvoří z nesmírně dlouhé dvojité šroubovice DNA (u člověka: </a:t>
            </a:r>
            <a:r>
              <a:rPr lang="en-US">
                <a:effectLst/>
                <a:cs typeface="Times New Roman" pitchFamily="18" charset="0"/>
              </a:rPr>
              <a:t>~</a:t>
            </a:r>
            <a:r>
              <a:rPr lang="cs-CZ">
                <a:effectLst/>
                <a:cs typeface="Times New Roman" pitchFamily="18" charset="0"/>
              </a:rPr>
              <a:t>3 m) dvě nové identické dvojité šroubovice?</a:t>
            </a:r>
            <a:endParaRPr lang="en-US">
              <a:effectLst/>
              <a:cs typeface="Times New Roman" pitchFamily="18" charset="0"/>
            </a:endParaRPr>
          </a:p>
        </p:txBody>
      </p:sp>
      <p:pic>
        <p:nvPicPr>
          <p:cNvPr id="37891" name="Picture 3" descr="dna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81075"/>
            <a:ext cx="3305175" cy="3790950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850" y="5084763"/>
            <a:ext cx="8424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effectLst/>
              </a:rPr>
              <a:t>Metody studia: </a:t>
            </a:r>
            <a:r>
              <a:rPr lang="cs-CZ">
                <a:solidFill>
                  <a:srgbClr val="FF0000"/>
                </a:solidFill>
                <a:effectLst/>
              </a:rPr>
              <a:t>Organická syntéza (k manipulaci DNA, modifikaci bazí, značkování nukleotidů radioaktivními prvky  atd.), gelová elektroforéza, spektroskopické metody, měření kinetiky reakcí, metody k oddělení frakce DNA z buněčných extraktů (např. ultracentrifugace)</a:t>
            </a:r>
            <a:endParaRPr lang="en-US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408488" y="922338"/>
            <a:ext cx="319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cs-CZ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´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460750" y="908050"/>
            <a:ext cx="319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89"/>
    </mc:Choice>
    <mc:Fallback xmlns="">
      <p:transition spd="slow" advTm="715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50825" y="5054600"/>
            <a:ext cx="8424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effectLst/>
              </a:rPr>
              <a:t>Metody studia: </a:t>
            </a:r>
            <a:r>
              <a:rPr lang="cs-CZ" sz="1600" b="1">
                <a:solidFill>
                  <a:srgbClr val="FF0000"/>
                </a:solidFill>
                <a:effectLst/>
              </a:rPr>
              <a:t>Rentgenová krystalografie, NMR, EPR a molekulové simulace </a:t>
            </a:r>
            <a:r>
              <a:rPr lang="cs-CZ" sz="1600" b="1">
                <a:effectLst/>
              </a:rPr>
              <a:t>ke zjištění prostorového uspořádání metaloproteinů transportujících kyslík</a:t>
            </a:r>
            <a:r>
              <a:rPr lang="cs-CZ" sz="1600" b="1">
                <a:solidFill>
                  <a:srgbClr val="FF0000"/>
                </a:solidFill>
                <a:effectLst/>
              </a:rPr>
              <a:t>, spektroskopické metody </a:t>
            </a:r>
            <a:r>
              <a:rPr lang="cs-CZ" sz="1600" b="1">
                <a:effectLst/>
              </a:rPr>
              <a:t>ke studiu vazby kovových kationtů (Fe</a:t>
            </a:r>
            <a:r>
              <a:rPr lang="cs-CZ" sz="1600" b="1" baseline="30000">
                <a:effectLst/>
              </a:rPr>
              <a:t>2+</a:t>
            </a:r>
            <a:r>
              <a:rPr lang="cs-CZ" sz="1600" b="1">
                <a:effectLst/>
              </a:rPr>
              <a:t>, Cu</a:t>
            </a:r>
            <a:r>
              <a:rPr lang="cs-CZ" sz="1600" b="1" baseline="30000">
                <a:effectLst/>
              </a:rPr>
              <a:t>+</a:t>
            </a:r>
            <a:r>
              <a:rPr lang="cs-CZ" sz="1600" b="1">
                <a:effectLst/>
              </a:rPr>
              <a:t>) na kyslík,</a:t>
            </a:r>
            <a:r>
              <a:rPr lang="cs-CZ" sz="1600" b="1">
                <a:solidFill>
                  <a:srgbClr val="FF0000"/>
                </a:solidFill>
                <a:effectLst/>
              </a:rPr>
              <a:t> dozimetrie </a:t>
            </a:r>
            <a:r>
              <a:rPr lang="cs-CZ" sz="1600" b="1">
                <a:effectLst/>
              </a:rPr>
              <a:t>k měření koncentrace O</a:t>
            </a:r>
            <a:r>
              <a:rPr lang="cs-CZ" sz="1600" b="1" baseline="-25000">
                <a:effectLst/>
              </a:rPr>
              <a:t>2</a:t>
            </a:r>
            <a:r>
              <a:rPr lang="cs-CZ" sz="1600" b="1">
                <a:effectLst/>
              </a:rPr>
              <a:t> a CO</a:t>
            </a:r>
            <a:r>
              <a:rPr lang="cs-CZ" sz="1600" b="1" baseline="-25000">
                <a:effectLst/>
              </a:rPr>
              <a:t>2</a:t>
            </a:r>
            <a:r>
              <a:rPr lang="cs-CZ" sz="1600" b="1">
                <a:solidFill>
                  <a:srgbClr val="FF0000"/>
                </a:solidFill>
                <a:effectLst/>
              </a:rPr>
              <a:t>, anorganická syntéza </a:t>
            </a:r>
            <a:r>
              <a:rPr lang="cs-CZ" sz="1600" b="1">
                <a:effectLst/>
              </a:rPr>
              <a:t>umělých transportérů O</a:t>
            </a:r>
            <a:r>
              <a:rPr lang="cs-CZ" sz="1600" b="1" baseline="-25000">
                <a:effectLst/>
              </a:rPr>
              <a:t>2</a:t>
            </a:r>
            <a:r>
              <a:rPr lang="cs-CZ" sz="1600" b="1">
                <a:effectLst/>
              </a:rPr>
              <a:t> napodobujících aktivní místo metaloproteinu, kde proteinová kostra je nahrazena malými organickými nebo anorganickými ligandy</a:t>
            </a:r>
            <a:r>
              <a:rPr lang="cs-CZ" sz="1600" b="1">
                <a:solidFill>
                  <a:srgbClr val="FF0000"/>
                </a:solidFill>
                <a:effectLst/>
              </a:rPr>
              <a:t>, kvantově-chemické výpočty </a:t>
            </a:r>
            <a:r>
              <a:rPr lang="cs-CZ" sz="1600" b="1">
                <a:effectLst/>
              </a:rPr>
              <a:t>k pochopení reakčních mechanizmů</a:t>
            </a:r>
          </a:p>
        </p:txBody>
      </p:sp>
      <p:pic>
        <p:nvPicPr>
          <p:cNvPr id="10243" name="Picture 5" descr="O2tran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04813"/>
            <a:ext cx="46386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3671887" cy="701675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000" b="1">
                <a:effectLst/>
                <a:latin typeface="Times New Roman" pitchFamily="18" charset="0"/>
              </a:rPr>
              <a:t>Metaloproteiny tr</a:t>
            </a:r>
            <a:r>
              <a:rPr lang="cs-CZ" sz="2000" b="1">
                <a:effectLst/>
                <a:latin typeface="Times New Roman" pitchFamily="18" charset="0"/>
              </a:rPr>
              <a:t>ansportující kyslík: vazebná místa</a:t>
            </a:r>
            <a:endParaRPr lang="fr-FR" sz="2000" b="1">
              <a:effectLst/>
              <a:latin typeface="Times New Roman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66775" y="1558925"/>
            <a:ext cx="328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2000" b="1">
                <a:effectLst/>
                <a:latin typeface="Times New Roman" pitchFamily="18" charset="0"/>
              </a:rPr>
              <a:t>Hemoglobin</a:t>
            </a:r>
          </a:p>
          <a:p>
            <a:pPr algn="ctr"/>
            <a:r>
              <a:rPr lang="de-CH" sz="2000">
                <a:effectLst/>
                <a:latin typeface="Times New Roman" pitchFamily="18" charset="0"/>
              </a:rPr>
              <a:t>(</a:t>
            </a:r>
            <a:r>
              <a:rPr lang="cs-CZ" sz="2000">
                <a:effectLst/>
                <a:latin typeface="Times New Roman" pitchFamily="18" charset="0"/>
              </a:rPr>
              <a:t>obratlovci, někteří bezobratlí</a:t>
            </a:r>
            <a:r>
              <a:rPr lang="de-CH" sz="2000">
                <a:effectLst/>
                <a:latin typeface="Times New Roman" pitchFamily="18" charset="0"/>
              </a:rPr>
              <a:t>)</a:t>
            </a:r>
            <a:endParaRPr lang="fr-FR" sz="2000">
              <a:effectLst/>
              <a:latin typeface="Times New Roman" pitchFamily="18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047750" y="2595563"/>
            <a:ext cx="2963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2000" b="1">
                <a:effectLst/>
                <a:latin typeface="Times New Roman" pitchFamily="18" charset="0"/>
              </a:rPr>
              <a:t>Hemocyanin</a:t>
            </a:r>
          </a:p>
          <a:p>
            <a:pPr algn="ctr"/>
            <a:r>
              <a:rPr lang="de-CH" sz="2000">
                <a:effectLst/>
                <a:latin typeface="Times New Roman" pitchFamily="18" charset="0"/>
              </a:rPr>
              <a:t>(</a:t>
            </a:r>
            <a:r>
              <a:rPr lang="cs-CZ" sz="2000">
                <a:effectLst/>
                <a:latin typeface="Times New Roman" pitchFamily="18" charset="0"/>
              </a:rPr>
              <a:t>měkkýši, někteří členovci</a:t>
            </a:r>
            <a:r>
              <a:rPr lang="de-CH" sz="2000">
                <a:effectLst/>
                <a:latin typeface="Times New Roman" pitchFamily="18" charset="0"/>
              </a:rPr>
              <a:t>)</a:t>
            </a:r>
            <a:endParaRPr lang="fr-FR" sz="2000">
              <a:effectLst/>
              <a:latin typeface="Times New Roman" pitchFamily="18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182688" y="3597275"/>
            <a:ext cx="284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2000" b="1">
                <a:effectLst/>
                <a:latin typeface="Times New Roman" pitchFamily="18" charset="0"/>
              </a:rPr>
              <a:t>Hemerythrin</a:t>
            </a:r>
          </a:p>
          <a:p>
            <a:pPr algn="ctr"/>
            <a:r>
              <a:rPr lang="de-CH" sz="2000">
                <a:effectLst/>
                <a:latin typeface="Times New Roman" pitchFamily="18" charset="0"/>
              </a:rPr>
              <a:t>(</a:t>
            </a:r>
            <a:r>
              <a:rPr lang="cs-CZ" sz="2000">
                <a:effectLst/>
                <a:latin typeface="Times New Roman" pitchFamily="18" charset="0"/>
              </a:rPr>
              <a:t>někteří mořští bezobratlí</a:t>
            </a:r>
            <a:r>
              <a:rPr lang="de-CH" sz="2000">
                <a:effectLst/>
                <a:latin typeface="Times New Roman" pitchFamily="18" charset="0"/>
              </a:rPr>
              <a:t>)</a:t>
            </a:r>
            <a:endParaRPr lang="fr-FR" sz="2000">
              <a:effectLst/>
              <a:latin typeface="Times New Roman" pitchFamily="18" charset="0"/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0" y="4508500"/>
            <a:ext cx="340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>
                <a:effectLst/>
                <a:latin typeface="Times New Roman" pitchFamily="18" charset="0"/>
              </a:rPr>
              <a:t>Lippard: Bioinorganic Chemistry, 1994</a:t>
            </a:r>
            <a:endParaRPr lang="fr-FR" sz="1600">
              <a:effectLst/>
              <a:latin typeface="Times New Roman" pitchFamily="18" charset="0"/>
            </a:endParaRPr>
          </a:p>
        </p:txBody>
      </p:sp>
      <p:sp>
        <p:nvSpPr>
          <p:cNvPr id="10249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8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effectLst/>
              </a:rPr>
              <a:t>2. Jak se dostane kyslík do buněk, které ho mají zapotřebí?</a:t>
            </a:r>
            <a:endParaRPr lang="fr-FR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83"/>
    </mc:Choice>
    <mc:Fallback xmlns="">
      <p:transition spd="slow" advTm="1005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684213" y="339725"/>
            <a:ext cx="79930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effectLst/>
              </a:rPr>
              <a:t>3. Svinování proteinů: Proteiny jsou řetězce složené z pouze 20 druhů aminokyselin. Jak je možné vytvořit z jen 20 monomerů polymery s tak rozmanitou strukturou a s tak různými funkcemi?</a:t>
            </a:r>
          </a:p>
          <a:p>
            <a:endParaRPr lang="cs-CZ">
              <a:effectLst/>
            </a:endParaRPr>
          </a:p>
          <a:p>
            <a:r>
              <a:rPr lang="en-US">
                <a:effectLst/>
                <a:sym typeface="Symbol" pitchFamily="18" charset="2"/>
              </a:rPr>
              <a:t></a:t>
            </a:r>
            <a:r>
              <a:rPr lang="cs-CZ">
                <a:effectLst/>
                <a:sym typeface="Symbol" pitchFamily="18" charset="2"/>
              </a:rPr>
              <a:t> Studium prostorové struktury proteinů (</a:t>
            </a:r>
            <a:r>
              <a:rPr lang="cs-CZ">
                <a:solidFill>
                  <a:srgbClr val="FF0000"/>
                </a:solidFill>
                <a:effectLst/>
              </a:rPr>
              <a:t>Rentgenová krystalografie</a:t>
            </a:r>
            <a:r>
              <a:rPr lang="cs-CZ">
                <a:solidFill>
                  <a:srgbClr val="FF0000"/>
                </a:solidFill>
                <a:effectLst/>
                <a:sym typeface="Symbol" pitchFamily="18" charset="2"/>
              </a:rPr>
              <a:t>, NMR, EPR </a:t>
            </a:r>
            <a:r>
              <a:rPr lang="de-CH">
                <a:solidFill>
                  <a:srgbClr val="FF0000"/>
                </a:solidFill>
                <a:effectLst/>
                <a:sym typeface="Symbol" pitchFamily="18" charset="2"/>
              </a:rPr>
              <a:t>[</a:t>
            </a:r>
            <a:r>
              <a:rPr lang="cs-CZ">
                <a:solidFill>
                  <a:srgbClr val="FF0000"/>
                </a:solidFill>
                <a:effectLst/>
                <a:sym typeface="Symbol" pitchFamily="18" charset="2"/>
              </a:rPr>
              <a:t>pro paramagnetické proteiny</a:t>
            </a:r>
            <a:r>
              <a:rPr lang="de-CH">
                <a:solidFill>
                  <a:srgbClr val="FF0000"/>
                </a:solidFill>
                <a:effectLst/>
                <a:sym typeface="Symbol" pitchFamily="18" charset="2"/>
              </a:rPr>
              <a:t>], molekulov</a:t>
            </a:r>
            <a:r>
              <a:rPr lang="cs-CZ">
                <a:solidFill>
                  <a:srgbClr val="FF0000"/>
                </a:solidFill>
                <a:effectLst/>
                <a:sym typeface="Symbol" pitchFamily="18" charset="2"/>
              </a:rPr>
              <a:t>é modelování</a:t>
            </a:r>
            <a:r>
              <a:rPr lang="cs-CZ">
                <a:effectLst/>
                <a:sym typeface="Symbol" pitchFamily="18" charset="2"/>
              </a:rPr>
              <a:t>)</a:t>
            </a:r>
            <a:endParaRPr lang="en-US">
              <a:effectLst/>
              <a:sym typeface="Symbol" pitchFamily="18" charset="2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116013" y="6308725"/>
            <a:ext cx="619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Struktury protein</a:t>
            </a:r>
            <a:r>
              <a:rPr lang="cs-CZ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ů hemoglobin (a), hemocyanin (b), hemerythrin (c)</a:t>
            </a:r>
          </a:p>
          <a:p>
            <a:pPr>
              <a:defRPr/>
            </a:pPr>
            <a:r>
              <a:rPr lang="cs-CZ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https://www.oercommons.org/courseware/module/15144/student/?task=3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853281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95"/>
    </mc:Choice>
    <mc:Fallback xmlns="">
      <p:transition spd="slow" advTm="1293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8592A9-8AD2-D74B-BEF7-AF8186F3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91904"/>
            <a:ext cx="4690463" cy="2666096"/>
          </a:xfrm>
          <a:prstGeom prst="rect">
            <a:avLst/>
          </a:prstGeom>
        </p:spPr>
      </p:pic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0249" y="-562"/>
            <a:ext cx="84804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cs-CZ" dirty="0">
                <a:effectLst/>
              </a:rPr>
              <a:t>4. </a:t>
            </a:r>
            <a:r>
              <a:rPr lang="de-CH" dirty="0" err="1">
                <a:effectLst/>
              </a:rPr>
              <a:t>Fotosynt</a:t>
            </a:r>
            <a:r>
              <a:rPr lang="cs-CZ" dirty="0" err="1">
                <a:effectLst/>
              </a:rPr>
              <a:t>éza</a:t>
            </a:r>
            <a:r>
              <a:rPr lang="cs-CZ" dirty="0">
                <a:effectLst/>
              </a:rPr>
              <a:t>: jaký je molekulární mechanismus syntézy cukrů z CO</a:t>
            </a:r>
            <a:r>
              <a:rPr lang="cs-CZ" baseline="-25000" dirty="0">
                <a:effectLst/>
              </a:rPr>
              <a:t>2</a:t>
            </a:r>
            <a:r>
              <a:rPr lang="cs-CZ" dirty="0">
                <a:effectLst/>
              </a:rPr>
              <a:t> a H</a:t>
            </a:r>
            <a:r>
              <a:rPr lang="cs-CZ" baseline="-25000" dirty="0">
                <a:effectLst/>
              </a:rPr>
              <a:t>2</a:t>
            </a:r>
            <a:r>
              <a:rPr lang="cs-CZ" dirty="0">
                <a:effectLst/>
              </a:rPr>
              <a:t>O ?</a:t>
            </a:r>
            <a:endParaRPr lang="fr-FR" dirty="0">
              <a:effectLst/>
            </a:endParaRPr>
          </a:p>
        </p:txBody>
      </p:sp>
      <p:sp>
        <p:nvSpPr>
          <p:cNvPr id="46086" name="AutoShape 6" descr="Z"/>
          <p:cNvSpPr>
            <a:spLocks noChangeAspect="1" noChangeArrowheads="1"/>
          </p:cNvSpPr>
          <p:nvPr/>
        </p:nvSpPr>
        <p:spPr bwMode="auto">
          <a:xfrm>
            <a:off x="3871913" y="3000375"/>
            <a:ext cx="1400175" cy="8572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6088" name="AutoShape 8" descr="Z"/>
          <p:cNvSpPr>
            <a:spLocks noChangeAspect="1" noChangeArrowheads="1"/>
          </p:cNvSpPr>
          <p:nvPr/>
        </p:nvSpPr>
        <p:spPr bwMode="auto">
          <a:xfrm>
            <a:off x="3871913" y="3000375"/>
            <a:ext cx="1400175" cy="8572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2294" name="Picture 19" descr="chloroplast_eng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592" y="1407866"/>
            <a:ext cx="4170407" cy="20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6048676" y="3403848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Chloroplast</a:t>
            </a:r>
            <a:endParaRPr lang="fr-FR" sz="2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3393291" y="4170566"/>
            <a:ext cx="10599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Thylakoid</a:t>
            </a:r>
            <a:endParaRPr lang="fr-FR" sz="16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136481" y="646588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</a:t>
            </a:r>
            <a:r>
              <a:rPr lang="cs-CZ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ána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thylakoidu</a:t>
            </a:r>
            <a:endParaRPr lang="fr-FR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7D5F3-EABA-BB40-A34A-BB903E395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3" y="3877773"/>
            <a:ext cx="4482431" cy="255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F2C9A-A4D2-8943-86B0-1924388D4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78" y="645885"/>
            <a:ext cx="3371350" cy="3359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22C05-289F-394A-933A-A6FC6B10F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89" y="5979978"/>
            <a:ext cx="2172779" cy="210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90E67-009F-F24C-9C16-E5BFCDDBC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268" y="514056"/>
            <a:ext cx="4753212" cy="2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29"/>
    </mc:Choice>
    <mc:Fallback xmlns="">
      <p:transition spd="slow" advTm="1260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80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effectLst/>
              </a:rPr>
              <a:t>5. Jak detekuje oko světelné signály, a jak jsou tyto signály přeměňovány na elektrické impulzy? </a:t>
            </a:r>
            <a:r>
              <a:rPr lang="de-CH" dirty="0">
                <a:effectLst/>
              </a:rPr>
              <a:t>Jak se </a:t>
            </a:r>
            <a:r>
              <a:rPr lang="de-CH" dirty="0" err="1">
                <a:effectLst/>
              </a:rPr>
              <a:t>diferencuje</a:t>
            </a:r>
            <a:r>
              <a:rPr lang="de-CH" dirty="0">
                <a:effectLst/>
              </a:rPr>
              <a:t> o</a:t>
            </a:r>
            <a:r>
              <a:rPr lang="cs-CZ" dirty="0">
                <a:effectLst/>
              </a:rPr>
              <a:t>ční barvivo v čípcích, </a:t>
            </a:r>
            <a:r>
              <a:rPr lang="cs-CZ" dirty="0" err="1">
                <a:effectLst/>
              </a:rPr>
              <a:t>jodopsin</a:t>
            </a:r>
            <a:r>
              <a:rPr lang="cs-CZ" dirty="0">
                <a:effectLst/>
              </a:rPr>
              <a:t> na detekci různě barevného světla?</a:t>
            </a:r>
            <a:endParaRPr lang="fr-FR" dirty="0">
              <a:effectLst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63014" y="5325193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Metody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CH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studia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Komplexní anatomické experimenty, spektroskopická, elektrická 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mechanická měření, studie fotochemických reakcí a j.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6" descr="stavba_o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628775"/>
            <a:ext cx="4464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Sit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84313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447304" y="4770438"/>
            <a:ext cx="466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</a:t>
            </a:r>
            <a:r>
              <a:rPr lang="fr-FR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fyzika.jreichl.com</a:t>
            </a: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fr-FR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main.article</a:t>
            </a: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fr-FR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view</a:t>
            </a: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/486-stavba-oka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D8773-6651-A242-A93B-568A9D7373C3}"/>
              </a:ext>
            </a:extLst>
          </p:cNvPr>
          <p:cNvSpPr txBox="1"/>
          <p:nvPr/>
        </p:nvSpPr>
        <p:spPr>
          <a:xfrm>
            <a:off x="6012160" y="443714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průřez</a:t>
            </a:r>
            <a:r>
              <a:rPr lang="fr-FR" dirty="0"/>
              <a:t> </a:t>
            </a:r>
            <a:r>
              <a:rPr lang="fr-FR" dirty="0" err="1"/>
              <a:t>sítnicí</a:t>
            </a:r>
            <a:endParaRPr lang="fr-FR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E7E68B4-077B-0243-8DE6-E76F87BF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13" y="6000750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Přenosem světelného signálu v oku na elektrický impuls a “laděním“ vlnové délky v čípcích na červené, zelené či modré světlo, se budeme zabývat  v přednášce „Základy molekulární biofyziky“ (F5351) ve třetím ročníku.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97"/>
    </mc:Choice>
    <mc:Fallback xmlns="">
      <p:transition spd="slow" advTm="1388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80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ffectLst/>
              </a:rPr>
              <a:t>6</a:t>
            </a:r>
            <a:r>
              <a:rPr lang="cs-CZ">
                <a:effectLst/>
              </a:rPr>
              <a:t>. Jaká metoda je vhodná pro které lékařské vyšetření pacienta? Jak interaguje který typ vlnění s živou hmotou? Jak určit optimální vlnovou délku, intenzitu, druh zdroje? </a:t>
            </a:r>
            <a:endParaRPr lang="fr-FR">
              <a:effectLst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5157788"/>
            <a:ext cx="84248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Metody studia:</a:t>
            </a: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Fyzikálně-chemické experimenty in vitro (na biomolekulách v chemické laboratoři, na buněčných kulturách v biologické laboratoři) a in vivo (na zvířatech), klinické studie.</a:t>
            </a:r>
          </a:p>
          <a:p>
            <a:pPr>
              <a:defRPr/>
            </a:pP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Stěžejní roli hraje statistické vyhodnocování experimentů, velmi často nutno použít výpočetní metody.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4" descr="diagnose_174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08050"/>
            <a:ext cx="4325937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227763" y="1484313"/>
            <a:ext cx="1771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RTG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MRI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CT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EKG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Ultrazvuk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Magnetoterapie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Scintigrafie</a:t>
            </a:r>
          </a:p>
          <a:p>
            <a:pPr>
              <a:defRPr/>
            </a:pP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4"/>
    </mc:Choice>
    <mc:Fallback xmlns="">
      <p:transition spd="slow" advTm="242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50825" y="5516563"/>
            <a:ext cx="8713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>
                <a:effectLst/>
              </a:rPr>
              <a:t>Connections among biosciences, fundamental sciences, and some of the applied sciences</a:t>
            </a:r>
          </a:p>
          <a:p>
            <a:r>
              <a:rPr lang="de-CH" sz="1600">
                <a:effectLst/>
              </a:rPr>
              <a:t>A. I. Popescu,</a:t>
            </a:r>
            <a:endParaRPr lang="fr-FR" sz="1600">
              <a:effectLst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021388"/>
            <a:ext cx="61563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476375" y="26035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33CC"/>
                </a:solidFill>
                <a:effectLst/>
              </a:rPr>
              <a:t>Biofyzika je mezioborová věda</a:t>
            </a:r>
            <a:endParaRPr lang="fr-FR" sz="2400" b="1">
              <a:solidFill>
                <a:srgbClr val="0033CC"/>
              </a:solidFill>
              <a:effectLst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68313" y="981075"/>
            <a:ext cx="8480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effectLst/>
              </a:rPr>
              <a:t>Biofyzik je konfrontován s problémy zasahujícími do</a:t>
            </a:r>
          </a:p>
          <a:p>
            <a:endParaRPr lang="cs-CZ">
              <a:effectLst/>
            </a:endParaRPr>
          </a:p>
          <a:p>
            <a:pPr>
              <a:buFontTx/>
              <a:buChar char="-"/>
            </a:pPr>
            <a:r>
              <a:rPr lang="cs-CZ">
                <a:effectLst/>
              </a:rPr>
              <a:t>Fyziky</a:t>
            </a:r>
          </a:p>
          <a:p>
            <a:pPr>
              <a:buFontTx/>
              <a:buChar char="-"/>
            </a:pPr>
            <a:r>
              <a:rPr lang="cs-CZ">
                <a:effectLst/>
              </a:rPr>
              <a:t>Biologie</a:t>
            </a:r>
          </a:p>
          <a:p>
            <a:pPr>
              <a:buFontTx/>
              <a:buChar char="-"/>
            </a:pPr>
            <a:r>
              <a:rPr lang="cs-CZ">
                <a:effectLst/>
              </a:rPr>
              <a:t>Chemie</a:t>
            </a:r>
          </a:p>
          <a:p>
            <a:pPr>
              <a:buFontTx/>
              <a:buChar char="-"/>
            </a:pPr>
            <a:r>
              <a:rPr lang="cs-CZ">
                <a:effectLst/>
              </a:rPr>
              <a:t>Medicíny</a:t>
            </a:r>
          </a:p>
          <a:p>
            <a:pPr>
              <a:buFontTx/>
              <a:buChar char="-"/>
            </a:pPr>
            <a:r>
              <a:rPr lang="cs-CZ">
                <a:effectLst/>
              </a:rPr>
              <a:t>Matematiky</a:t>
            </a:r>
          </a:p>
          <a:p>
            <a:endParaRPr lang="cs-CZ">
              <a:effectLst/>
            </a:endParaRPr>
          </a:p>
          <a:p>
            <a:r>
              <a:rPr lang="cs-CZ">
                <a:effectLst/>
              </a:rPr>
              <a:t>Jako každý přírodovědec, musí ovládat </a:t>
            </a:r>
            <a:r>
              <a:rPr lang="cs-CZ">
                <a:solidFill>
                  <a:srgbClr val="FF0000"/>
                </a:solidFill>
                <a:effectLst/>
              </a:rPr>
              <a:t>principy statistického vyhodnocování</a:t>
            </a:r>
            <a:r>
              <a:rPr lang="cs-CZ">
                <a:effectLst/>
              </a:rPr>
              <a:t> experimentů</a:t>
            </a:r>
            <a:endParaRPr lang="fr-FR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18081</TotalTime>
  <Words>1071</Words>
  <Application>Microsoft Macintosh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Modèle par défaut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Jiri Kozelka</dc:creator>
  <cp:lastModifiedBy>Microsoft Office User</cp:lastModifiedBy>
  <cp:revision>236</cp:revision>
  <dcterms:created xsi:type="dcterms:W3CDTF">2009-09-15T06:50:31Z</dcterms:created>
  <dcterms:modified xsi:type="dcterms:W3CDTF">2023-09-21T09:18:03Z</dcterms:modified>
</cp:coreProperties>
</file>