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A16D-AB81-449D-B064-A04796BDFEC3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2F032-2983-4716-A4EB-EC649546B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A1F9-AC7C-4C0D-8803-A4A452F165E7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473-D4A2-4DAE-BBD1-81C3F34B9060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8C3-B4E6-4859-A3E2-23AEF4BBFEC2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3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8F0E-7D0C-4B4A-B16F-3608E550A66B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F43F-8DF1-4EAC-A317-92293501283D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6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309-B7D8-4C58-9A9B-5EB24E943589}" type="datetime1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2469-2E59-41D4-9092-47616078F108}" type="datetime1">
              <a:rPr lang="cs-CZ" smtClean="0"/>
              <a:t>21.02.2018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2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83C9-6707-4B37-9489-489A9191C1BE}" type="datetime1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9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6D60-5DBD-459F-A12C-0BD734CE3195}" type="datetime1">
              <a:rPr lang="cs-CZ" smtClean="0"/>
              <a:t>21.02.2018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D0F7-34E2-402A-94C9-5F4EC44951CA}" type="datetime1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C969-C967-4535-8CC6-CE18299C269E}" type="datetime1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66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DEF4-DD4E-4581-990E-4F6B290F5269}" type="datetime1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:\Tomas\vyuka\MUvyuka\Mechanicke vlastnosti pl\stres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2"/>
          <a:stretch/>
        </p:blipFill>
        <p:spPr bwMode="auto">
          <a:xfrm>
            <a:off x="6053745" y="3109610"/>
            <a:ext cx="1713359" cy="11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31261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Napětí</a:t>
            </a:r>
            <a:endParaRPr lang="cs-CZ" sz="2000" b="1" dirty="0">
              <a:latin typeface="Bookman Old Style" pitchFamily="18" charset="0"/>
            </a:endParaRPr>
          </a:p>
        </p:txBody>
      </p:sp>
      <p:pic>
        <p:nvPicPr>
          <p:cNvPr id="1026" name="Picture 2" descr="2-1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614"/>
            <a:ext cx="5257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0" y="3665390"/>
            <a:ext cx="56698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Normálová složka napětí  (</a:t>
            </a:r>
            <a:r>
              <a:rPr lang="cs-CZ" dirty="0" smtClean="0">
                <a:latin typeface="Symbol" pitchFamily="18" charset="2"/>
              </a:rPr>
              <a:t>s</a:t>
            </a:r>
            <a:r>
              <a:rPr lang="cs-CZ" dirty="0" smtClean="0"/>
              <a:t>) je kolmá</a:t>
            </a:r>
            <a:r>
              <a:rPr lang="en-US" dirty="0" smtClean="0"/>
              <a:t> </a:t>
            </a:r>
            <a:r>
              <a:rPr lang="cs-CZ" dirty="0" smtClean="0"/>
              <a:t>na zvolenou plošku. </a:t>
            </a:r>
          </a:p>
          <a:p>
            <a:r>
              <a:rPr lang="cs-CZ" dirty="0" smtClean="0"/>
              <a:t>Tah = kladné hodnoty, tlak = záporné hodnoty.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cs-CZ" dirty="0" smtClean="0"/>
              <a:t>Smykové složky (</a:t>
            </a:r>
            <a:r>
              <a:rPr lang="cs-CZ" dirty="0" smtClean="0">
                <a:latin typeface="Symbol" pitchFamily="18" charset="2"/>
              </a:rPr>
              <a:t>t</a:t>
            </a:r>
            <a:r>
              <a:rPr lang="cs-CZ" dirty="0" smtClean="0"/>
              <a:t>) leží v rovině zvolené plošky,</a:t>
            </a:r>
            <a:endParaRPr lang="en-US" dirty="0" smtClean="0"/>
          </a:p>
          <a:p>
            <a:r>
              <a:rPr lang="cs-CZ" dirty="0" smtClean="0"/>
              <a:t>znaménko je otázkou konvence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5948917"/>
            <a:ext cx="7413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Napětí je tedy tenzor 2 řádu, pozor na literaturu: často se mluví o napětí jako </a:t>
            </a:r>
          </a:p>
          <a:p>
            <a:r>
              <a:rPr lang="cs-CZ" dirty="0"/>
              <a:t>s</a:t>
            </a:r>
            <a:r>
              <a:rPr lang="cs-CZ" dirty="0" smtClean="0"/>
              <a:t>kalární nebo vektorové veličině.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2924944"/>
            <a:ext cx="32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Homogenní izotropní kontinuum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44" name="Picture 20" descr="C:\Tomas\vyuka\MUvyuka\Mechanicke vlastnosti pl\stres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6"/>
          <a:stretch/>
        </p:blipFill>
        <p:spPr bwMode="auto">
          <a:xfrm>
            <a:off x="5921405" y="4542553"/>
            <a:ext cx="1680187" cy="10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7165504" y="1109539"/>
                <a:ext cx="950901" cy="68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/>
                          </m:ctrlPr>
                        </m:accPr>
                        <m:e>
                          <m:r>
                            <a:rPr lang="cs-CZ" i="1"/>
                            <m:t>𝑇</m:t>
                          </m:r>
                        </m:e>
                      </m:acc>
                      <m:r>
                        <a:rPr lang="cs-CZ" i="1"/>
                        <m:t>=</m:t>
                      </m:r>
                      <m:f>
                        <m:fPr>
                          <m:ctrlPr>
                            <a:rPr lang="cs-CZ" i="1"/>
                          </m:ctrlPr>
                        </m:fPr>
                        <m:num>
                          <m:r>
                            <a:rPr lang="cs-CZ" i="1"/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/>
                              </m:ctrlPr>
                            </m:accPr>
                            <m:e>
                              <m:r>
                                <a:rPr lang="cs-CZ" i="1"/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cs-CZ" i="1"/>
                            <m:t>𝑑𝑆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04" y="1109539"/>
                <a:ext cx="950901" cy="6826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3705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61964" y="720630"/>
            <a:ext cx="514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Jednoduché analytické výpočty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552" y="2996952"/>
            <a:ext cx="82285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odhad tvaru tělesa po deformaci, tj. "uhodnutí" vektoru přemístění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z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vypočítáme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 e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dirty="0" smtClean="0">
                <a:latin typeface="Bookman Old Style" pitchFamily="18" charset="0"/>
                <a:cs typeface="Arial" pitchFamily="34" charset="0"/>
              </a:rPr>
              <a:t> z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e 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vypočítáme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pro vztah mezi </a:t>
            </a:r>
            <a:r>
              <a:rPr lang="cs-CZ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se používají různé postupy</a:t>
            </a:r>
            <a:endParaRPr lang="cs-CZ" b="1" dirty="0" smtClean="0">
              <a:latin typeface="Symbol" pitchFamily="18" charset="2"/>
              <a:ea typeface="Times New Roman" pitchFamily="18" charset="0"/>
              <a:cs typeface="Arial" pitchFamily="34" charset="0"/>
            </a:endParaRP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" y="476672"/>
            <a:ext cx="5380365" cy="37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13078"/>
              </p:ext>
            </p:extLst>
          </p:nvPr>
        </p:nvGraphicFramePr>
        <p:xfrm>
          <a:off x="6372200" y="1412776"/>
          <a:ext cx="2327420" cy="11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Rovnice" r:id="rId4" imgW="1497950" imgH="710891" progId="Equation.3">
                  <p:embed/>
                </p:oleObj>
              </mc:Choice>
              <mc:Fallback>
                <p:oleObj name="Rovnice" r:id="rId4" imgW="1497950" imgH="7108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12776"/>
                        <a:ext cx="2327420" cy="111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30634"/>
              </p:ext>
            </p:extLst>
          </p:nvPr>
        </p:nvGraphicFramePr>
        <p:xfrm>
          <a:off x="6294412" y="3068961"/>
          <a:ext cx="2526060" cy="123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Rovnice" r:id="rId6" imgW="1498600" imgH="736600" progId="Equation.3">
                  <p:embed/>
                </p:oleObj>
              </mc:Choice>
              <mc:Fallback>
                <p:oleObj name="Rovnice" r:id="rId6" imgW="1498600" imgH="736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12" y="3068961"/>
                        <a:ext cx="2526060" cy="1238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5576" y="31261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Vlastnosti tenzoru napětí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268760"/>
            <a:ext cx="7097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Symetrický, tj. 6 nezávislých komponent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Rovnice rovnováhy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invarianty při změně souřadného systému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Vždy lze najít </a:t>
            </a:r>
            <a:r>
              <a:rPr lang="cs-CZ" dirty="0" err="1" smtClean="0"/>
              <a:t>s.s</a:t>
            </a:r>
            <a:r>
              <a:rPr lang="cs-CZ" dirty="0" smtClean="0"/>
              <a:t>., kdy je tenzor napětí diagonální – hlavní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volném povrchu jsou všechny složky napětí kolmé k povrchu nulové</a:t>
            </a: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59685" r="45750" b="33333"/>
          <a:stretch/>
        </p:blipFill>
        <p:spPr bwMode="auto">
          <a:xfrm>
            <a:off x="2673581" y="3212976"/>
            <a:ext cx="2209800" cy="5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36233" r="52190" b="47683"/>
          <a:stretch/>
        </p:blipFill>
        <p:spPr bwMode="auto">
          <a:xfrm>
            <a:off x="2915816" y="4757644"/>
            <a:ext cx="2183746" cy="11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27584" y="4149080"/>
            <a:ext cx="654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Příklad: Matice A pro přechod z válcových souřadnic do kartézských: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9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Bookman Old Style" pitchFamily="18" charset="0"/>
              </a:rPr>
              <a:t>Mohrův</a:t>
            </a:r>
            <a:r>
              <a:rPr lang="cs-CZ" sz="2000" b="1" dirty="0" smtClean="0">
                <a:latin typeface="Bookman Old Style" pitchFamily="18" charset="0"/>
              </a:rPr>
              <a:t> diagram</a:t>
            </a:r>
            <a:endParaRPr lang="cs-CZ" sz="2000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29121" r="41333" b="20000"/>
          <a:stretch/>
        </p:blipFill>
        <p:spPr bwMode="auto">
          <a:xfrm>
            <a:off x="515594" y="1006759"/>
            <a:ext cx="5602514" cy="4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4293096"/>
            <a:ext cx="3744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Symbol" pitchFamily="18" charset="2"/>
              </a:rPr>
              <a:t>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– trhliny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Symbol" pitchFamily="18" charset="2"/>
              </a:rPr>
              <a:t>s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vzpěr</a:t>
            </a: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>
                <a:latin typeface="Symbol" pitchFamily="18" charset="2"/>
              </a:rPr>
              <a:t>t</a:t>
            </a:r>
            <a:r>
              <a:rPr lang="cs-CZ" sz="2400" baseline="-25000" dirty="0" err="1" smtClean="0"/>
              <a:t>max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plastická deformace</a:t>
            </a: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58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Deformace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1268760"/>
            <a:ext cx="4045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Při působení sil na těleso dochází 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přemístění – nebudeme dále uvažovat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rotaci </a:t>
            </a:r>
            <a:r>
              <a:rPr lang="cs-CZ" dirty="0" smtClean="0">
                <a:latin typeface="Symbol" pitchFamily="18" charset="2"/>
              </a:rPr>
              <a:t>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deformaci </a:t>
            </a:r>
            <a:r>
              <a:rPr lang="cs-CZ" dirty="0" smtClean="0">
                <a:latin typeface="Symbol" pitchFamily="18" charset="2"/>
              </a:rPr>
              <a:t>e</a:t>
            </a:r>
            <a:endParaRPr lang="cs-CZ" dirty="0">
              <a:latin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43005" r="46286" b="31767"/>
          <a:stretch/>
        </p:blipFill>
        <p:spPr bwMode="auto">
          <a:xfrm>
            <a:off x="1619672" y="2708920"/>
            <a:ext cx="4542971" cy="216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79554" y="5445224"/>
            <a:ext cx="20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vektor přemístění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187624" y="5162524"/>
                <a:ext cx="618480" cy="642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cs-CZ" sz="2800" i="1" dirty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cs-CZ" sz="2800" i="1" dirty="0">
                              <a:latin typeface="Cambria Math"/>
                            </a:rPr>
                            <m:t>𝑢</m:t>
                          </m:r>
                        </m:e>
                      </m:groupChr>
                    </m:oMath>
                  </m:oMathPara>
                </a14:m>
                <a:endParaRPr lang="cs-CZ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62524"/>
                <a:ext cx="618480" cy="642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Vlastnosti tenzoru deformace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1268760"/>
            <a:ext cx="6460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Symetrický, tj. 6 nezávislých komponent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Normálové a smykové složky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Stejné 3 invarianty při změně souřadného systému jako u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Součet diagonály = relativní změna objemu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8" t="63831" r="58682" b="27196"/>
          <a:stretch/>
        </p:blipFill>
        <p:spPr bwMode="auto">
          <a:xfrm>
            <a:off x="6352268" y="3861048"/>
            <a:ext cx="1220738" cy="7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Tomas\vyuka\MUvyuka\Mechanicke vlastnosti pl\strai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30252"/>
            <a:ext cx="4639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1" t="63831" r="47618" b="27196"/>
          <a:stretch/>
        </p:blipFill>
        <p:spPr bwMode="auto">
          <a:xfrm>
            <a:off x="7734792" y="3861048"/>
            <a:ext cx="762138" cy="7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Bookman Old Style" pitchFamily="18" charset="0"/>
              </a:rPr>
              <a:t>Hookův</a:t>
            </a:r>
            <a:r>
              <a:rPr lang="cs-CZ" sz="2000" b="1" dirty="0" smtClean="0">
                <a:latin typeface="Bookman Old Style" pitchFamily="18" charset="0"/>
              </a:rPr>
              <a:t> zákon</a:t>
            </a:r>
            <a:endParaRPr lang="cs-CZ" sz="2000" b="1" dirty="0"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1560" y="1248594"/>
                <a:ext cx="651223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Pro tahovou zkoušku      	</a:t>
                </a:r>
                <a:r>
                  <a:rPr lang="cs-CZ" dirty="0" smtClean="0">
                    <a:latin typeface="Symbol" pitchFamily="18" charset="2"/>
                  </a:rPr>
                  <a:t>s</a:t>
                </a:r>
                <a:r>
                  <a:rPr lang="cs-CZ" baseline="-25000" dirty="0" smtClean="0"/>
                  <a:t>11</a:t>
                </a:r>
                <a:r>
                  <a:rPr lang="cs-CZ" dirty="0" smtClean="0"/>
                  <a:t> = E </a:t>
                </a:r>
                <a:r>
                  <a:rPr lang="cs-CZ" dirty="0" smtClean="0">
                    <a:latin typeface="Symbol" pitchFamily="18" charset="2"/>
                  </a:rPr>
                  <a:t>e</a:t>
                </a:r>
                <a:r>
                  <a:rPr lang="cs-CZ" baseline="-25000" dirty="0" smtClean="0"/>
                  <a:t>11</a:t>
                </a:r>
                <a:endParaRPr lang="cs-CZ" baseline="-25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Obecný 		</a:t>
                </a:r>
                <a:r>
                  <a:rPr lang="cs-CZ" dirty="0">
                    <a:latin typeface="Symbol" pitchFamily="18" charset="2"/>
                  </a:rPr>
                  <a:t> </a:t>
                </a:r>
                <a:r>
                  <a:rPr lang="cs-CZ" dirty="0" err="1" smtClean="0">
                    <a:latin typeface="Symbol" pitchFamily="18" charset="2"/>
                  </a:rPr>
                  <a:t>s</a:t>
                </a:r>
                <a:r>
                  <a:rPr lang="cs-CZ" baseline="-25000" dirty="0" err="1" smtClean="0"/>
                  <a:t>ij</a:t>
                </a:r>
                <a:r>
                  <a:rPr lang="cs-CZ" dirty="0" smtClean="0"/>
                  <a:t>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/>
                          </a:rPr>
                          <m:t>𝑘</m:t>
                        </m:r>
                        <m:r>
                          <a:rPr lang="cs-CZ" b="0" i="1" smtClean="0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cs-CZ" dirty="0"/>
                          <m:t>C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ijkl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m:rPr>
                            <m:nor/>
                          </m:rPr>
                          <a:rPr lang="cs-CZ" dirty="0">
                            <a:latin typeface="Symbol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nary>
                  </m:oMath>
                </a14:m>
                <a:r>
                  <a:rPr lang="cs-CZ" dirty="0" smtClean="0"/>
                  <a:t>          </a:t>
                </a:r>
                <a:r>
                  <a:rPr lang="cs-CZ" dirty="0" smtClean="0">
                    <a:latin typeface="Symbol" pitchFamily="18" charset="2"/>
                  </a:rPr>
                  <a:t>e</a:t>
                </a:r>
                <a:r>
                  <a:rPr lang="cs-CZ" baseline="-25000" dirty="0" smtClean="0"/>
                  <a:t>ij</a:t>
                </a:r>
                <a:r>
                  <a:rPr lang="cs-CZ" dirty="0" smtClean="0"/>
                  <a:t>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i="1">
                            <a:latin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cs-CZ" b="0" i="0" smtClean="0">
                            <a:latin typeface="Cambria Math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ijkl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m:rPr>
                            <m:nor/>
                          </m:rPr>
                          <a:rPr lang="cs-CZ" b="0" i="0" dirty="0" smtClean="0">
                            <a:latin typeface="Symbol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nary>
                  </m:oMath>
                </a14:m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  <a:p>
                <a:pPr lvl="1"/>
                <a:r>
                  <a:rPr lang="cs-CZ" dirty="0" smtClean="0"/>
                  <a:t>81 elastických konstant ? symetrie – 36, energetické úvahy: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21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,</a:t>
                </a:r>
              </a:p>
              <a:p>
                <a:pPr lvl="1"/>
                <a:r>
                  <a:rPr lang="cs-CZ" dirty="0" smtClean="0"/>
                  <a:t>krystalové mřížky – další symetrie (</a:t>
                </a:r>
                <a:r>
                  <a:rPr lang="cs-CZ" dirty="0" err="1" smtClean="0"/>
                  <a:t>hexa</a:t>
                </a:r>
                <a:r>
                  <a:rPr lang="cs-CZ" dirty="0" smtClean="0"/>
                  <a:t> – 5, kubické – 3)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Pro izotropní materiál – 2 nezávislé elastické konstanty</a:t>
                </a:r>
              </a:p>
              <a:p>
                <a:pPr lvl="6"/>
                <a:r>
                  <a:rPr lang="cs-CZ" dirty="0" err="1">
                    <a:latin typeface="Symbol" pitchFamily="18" charset="2"/>
                  </a:rPr>
                  <a:t>s</a:t>
                </a:r>
                <a:r>
                  <a:rPr lang="cs-CZ" baseline="-25000" dirty="0" err="1"/>
                  <a:t>ij</a:t>
                </a:r>
                <a:r>
                  <a:rPr lang="cs-CZ" dirty="0"/>
                  <a:t> = 2</a:t>
                </a:r>
                <a:r>
                  <a:rPr lang="cs-CZ" dirty="0" smtClean="0"/>
                  <a:t>G </a:t>
                </a:r>
                <a:r>
                  <a:rPr lang="cs-CZ" dirty="0" err="1" smtClean="0">
                    <a:latin typeface="Symbol" pitchFamily="18" charset="2"/>
                  </a:rPr>
                  <a:t>e</a:t>
                </a:r>
                <a:r>
                  <a:rPr lang="cs-CZ" baseline="-25000" dirty="0" err="1" smtClean="0"/>
                  <a:t>ij</a:t>
                </a:r>
                <a:r>
                  <a:rPr lang="cs-CZ" baseline="-25000" dirty="0"/>
                  <a:t> </a:t>
                </a:r>
                <a:r>
                  <a:rPr lang="cs-CZ" dirty="0" smtClean="0"/>
                  <a:t>+ </a:t>
                </a:r>
                <a:r>
                  <a:rPr lang="cs-CZ" dirty="0" smtClean="0">
                    <a:latin typeface="Symbol" pitchFamily="18" charset="2"/>
                  </a:rPr>
                  <a:t>l</a:t>
                </a:r>
                <a:r>
                  <a:rPr lang="cs-CZ" dirty="0" smtClean="0"/>
                  <a:t> I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 </a:t>
                </a:r>
                <a:r>
                  <a:rPr lang="cs-CZ" dirty="0" err="1" smtClean="0">
                    <a:latin typeface="Symbol" pitchFamily="18" charset="2"/>
                  </a:rPr>
                  <a:t>d</a:t>
                </a:r>
                <a:r>
                  <a:rPr lang="cs-CZ" baseline="-25000" dirty="0" err="1" smtClean="0"/>
                  <a:t>ij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48594"/>
                <a:ext cx="651223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61" t="-1493" b="-2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57274" r="63935" b="32222"/>
          <a:stretch/>
        </p:blipFill>
        <p:spPr bwMode="auto">
          <a:xfrm>
            <a:off x="3347864" y="4191632"/>
            <a:ext cx="3456384" cy="6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4869160"/>
            <a:ext cx="55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– </a:t>
            </a:r>
            <a:r>
              <a:rPr lang="cs-CZ" dirty="0" smtClean="0"/>
              <a:t>první invariant tenzoru deformace = součet diagonály</a:t>
            </a:r>
          </a:p>
          <a:p>
            <a:r>
              <a:rPr lang="cs-CZ" dirty="0" err="1" smtClean="0">
                <a:latin typeface="Symbol" panose="05050102010706020507" pitchFamily="18" charset="2"/>
              </a:rPr>
              <a:t>d</a:t>
            </a:r>
            <a:r>
              <a:rPr lang="cs-CZ" baseline="-25000" dirty="0" err="1" smtClean="0"/>
              <a:t>ij</a:t>
            </a:r>
            <a:r>
              <a:rPr lang="cs-CZ" dirty="0" smtClean="0"/>
              <a:t> – </a:t>
            </a:r>
            <a:r>
              <a:rPr lang="cs-CZ" dirty="0" err="1" smtClean="0"/>
              <a:t>Kroneckerovo</a:t>
            </a:r>
            <a:r>
              <a:rPr lang="cs-CZ" dirty="0" smtClean="0"/>
              <a:t> delta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91680" y="71272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Elastické konstanty</a:t>
            </a:r>
            <a:endParaRPr lang="cs-CZ" sz="2000" b="1" dirty="0">
              <a:latin typeface="Bookman Old Style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1403648" y="1196752"/>
            <a:ext cx="180020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347864" y="1196752"/>
            <a:ext cx="165618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flipH="1">
            <a:off x="948013" y="1772816"/>
            <a:ext cx="232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teorie (izotropní m.)</a:t>
            </a:r>
            <a:endParaRPr lang="cs-CZ" dirty="0"/>
          </a:p>
          <a:p>
            <a:r>
              <a:rPr lang="cs-CZ" dirty="0" smtClean="0"/>
              <a:t>C</a:t>
            </a:r>
            <a:r>
              <a:rPr lang="cs-CZ" baseline="-25000" dirty="0" smtClean="0"/>
              <a:t>1111</a:t>
            </a:r>
            <a:r>
              <a:rPr lang="cs-CZ" dirty="0" smtClean="0"/>
              <a:t> = 2G + </a:t>
            </a:r>
            <a:r>
              <a:rPr lang="cs-CZ" dirty="0" smtClean="0">
                <a:latin typeface="Symbol" pitchFamily="18" charset="2"/>
              </a:rPr>
              <a:t>l</a:t>
            </a:r>
          </a:p>
          <a:p>
            <a:r>
              <a:rPr lang="cs-CZ" dirty="0" smtClean="0"/>
              <a:t>C</a:t>
            </a:r>
            <a:r>
              <a:rPr lang="cs-CZ" baseline="-25000" dirty="0" smtClean="0"/>
              <a:t>1122</a:t>
            </a:r>
            <a:r>
              <a:rPr lang="cs-CZ" dirty="0" smtClean="0"/>
              <a:t> = </a:t>
            </a:r>
            <a:r>
              <a:rPr lang="cs-CZ" dirty="0" smtClean="0">
                <a:latin typeface="Symbol" pitchFamily="18" charset="2"/>
              </a:rPr>
              <a:t>l</a:t>
            </a:r>
          </a:p>
          <a:p>
            <a:r>
              <a:rPr lang="cs-CZ" dirty="0" smtClean="0"/>
              <a:t>C</a:t>
            </a:r>
            <a:r>
              <a:rPr lang="cs-CZ" baseline="-25000" dirty="0" smtClean="0"/>
              <a:t>2323</a:t>
            </a:r>
            <a:r>
              <a:rPr lang="cs-CZ" dirty="0" smtClean="0"/>
              <a:t> = G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4306826" y="1802557"/>
            <a:ext cx="18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experimentu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307967" y="2171889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s</a:t>
            </a:r>
            <a:r>
              <a:rPr lang="cs-CZ" baseline="-25000" dirty="0" smtClean="0"/>
              <a:t>11</a:t>
            </a:r>
            <a:r>
              <a:rPr lang="cs-CZ" dirty="0" smtClean="0"/>
              <a:t> = E </a:t>
            </a:r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11</a:t>
            </a:r>
            <a:endParaRPr lang="cs-CZ" baseline="-25000" dirty="0"/>
          </a:p>
        </p:txBody>
      </p:sp>
      <p:sp>
        <p:nvSpPr>
          <p:cNvPr id="14" name="Obdélník 13"/>
          <p:cNvSpPr/>
          <p:nvPr/>
        </p:nvSpPr>
        <p:spPr>
          <a:xfrm>
            <a:off x="4307967" y="2541221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22</a:t>
            </a:r>
            <a:r>
              <a:rPr lang="cs-CZ" dirty="0" smtClean="0"/>
              <a:t> =</a:t>
            </a:r>
            <a:r>
              <a:rPr lang="cs-CZ" dirty="0">
                <a:latin typeface="Symbol" pitchFamily="18" charset="2"/>
              </a:rPr>
              <a:t> </a:t>
            </a:r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33</a:t>
            </a:r>
            <a:r>
              <a:rPr lang="cs-CZ" dirty="0" smtClean="0"/>
              <a:t> = -</a:t>
            </a:r>
            <a:r>
              <a:rPr lang="cs-CZ" dirty="0" smtClean="0">
                <a:latin typeface="Symbol" pitchFamily="18" charset="2"/>
              </a:rPr>
              <a:t> n e</a:t>
            </a:r>
            <a:r>
              <a:rPr lang="cs-CZ" baseline="-25000" dirty="0" smtClean="0"/>
              <a:t>11</a:t>
            </a:r>
            <a:endParaRPr lang="cs-CZ" baseline="-25000" dirty="0"/>
          </a:p>
        </p:txBody>
      </p:sp>
      <p:sp>
        <p:nvSpPr>
          <p:cNvPr id="16" name="Obdélník 15"/>
          <p:cNvSpPr/>
          <p:nvPr/>
        </p:nvSpPr>
        <p:spPr>
          <a:xfrm>
            <a:off x="4307967" y="291055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t</a:t>
            </a:r>
            <a:r>
              <a:rPr lang="cs-CZ" dirty="0" smtClean="0"/>
              <a:t> = G </a:t>
            </a:r>
            <a:r>
              <a:rPr lang="cs-CZ" dirty="0" err="1" smtClean="0">
                <a:latin typeface="Symbol" pitchFamily="18" charset="2"/>
              </a:rPr>
              <a:t>g</a:t>
            </a:r>
            <a:endParaRPr lang="cs-CZ" baseline="-25000" dirty="0"/>
          </a:p>
        </p:txBody>
      </p:sp>
      <p:sp>
        <p:nvSpPr>
          <p:cNvPr id="17" name="TextovéPole 16"/>
          <p:cNvSpPr txBox="1"/>
          <p:nvPr/>
        </p:nvSpPr>
        <p:spPr>
          <a:xfrm flipH="1">
            <a:off x="4332390" y="3279885"/>
            <a:ext cx="232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r>
              <a:rPr lang="cs-CZ" baseline="-25000" dirty="0" smtClean="0"/>
              <a:t>1111</a:t>
            </a:r>
            <a:r>
              <a:rPr lang="cs-CZ" dirty="0" smtClean="0"/>
              <a:t> = 1/E</a:t>
            </a:r>
            <a:endParaRPr lang="cs-CZ" dirty="0" smtClean="0">
              <a:latin typeface="Symbol" pitchFamily="18" charset="2"/>
            </a:endParaRPr>
          </a:p>
          <a:p>
            <a:r>
              <a:rPr lang="cs-CZ" dirty="0" smtClean="0"/>
              <a:t>S</a:t>
            </a:r>
            <a:r>
              <a:rPr lang="cs-CZ" baseline="-25000" dirty="0" smtClean="0"/>
              <a:t>1122</a:t>
            </a:r>
            <a:r>
              <a:rPr lang="cs-CZ" dirty="0" smtClean="0"/>
              <a:t> = </a:t>
            </a:r>
            <a:r>
              <a:rPr lang="cs-CZ" dirty="0" smtClean="0">
                <a:latin typeface="Symbol" pitchFamily="18" charset="2"/>
              </a:rPr>
              <a:t>- n</a:t>
            </a:r>
            <a:r>
              <a:rPr lang="cs-CZ" dirty="0" smtClean="0"/>
              <a:t>/E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-2225461" y="4577179"/>
            <a:ext cx="6480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cs-CZ" dirty="0" err="1">
                <a:latin typeface="Symbol" pitchFamily="18" charset="2"/>
              </a:rPr>
              <a:t>s</a:t>
            </a:r>
            <a:r>
              <a:rPr lang="cs-CZ" baseline="-25000" dirty="0" err="1"/>
              <a:t>ij</a:t>
            </a:r>
            <a:r>
              <a:rPr lang="cs-CZ" dirty="0"/>
              <a:t> = 2G </a:t>
            </a:r>
            <a:r>
              <a:rPr lang="cs-CZ" dirty="0" err="1">
                <a:latin typeface="Symbol" pitchFamily="18" charset="2"/>
              </a:rPr>
              <a:t>e</a:t>
            </a:r>
            <a:r>
              <a:rPr lang="cs-CZ" baseline="-25000" dirty="0" err="1"/>
              <a:t>ij</a:t>
            </a:r>
            <a:r>
              <a:rPr lang="cs-CZ" baseline="-25000" dirty="0"/>
              <a:t> </a:t>
            </a:r>
            <a:r>
              <a:rPr lang="cs-CZ" dirty="0"/>
              <a:t>+ 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 I</a:t>
            </a:r>
            <a:r>
              <a:rPr lang="cs-CZ" baseline="-25000" dirty="0"/>
              <a:t>1</a:t>
            </a:r>
            <a:r>
              <a:rPr lang="cs-CZ" dirty="0"/>
              <a:t> </a:t>
            </a:r>
            <a:r>
              <a:rPr lang="cs-CZ" dirty="0" err="1">
                <a:latin typeface="Symbol" pitchFamily="18" charset="2"/>
              </a:rPr>
              <a:t>d</a:t>
            </a:r>
            <a:r>
              <a:rPr lang="cs-CZ" baseline="-25000" dirty="0" err="1"/>
              <a:t>ij</a:t>
            </a:r>
            <a:endParaRPr lang="cs-CZ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57274" r="63935" b="32222"/>
          <a:stretch/>
        </p:blipFill>
        <p:spPr bwMode="auto">
          <a:xfrm>
            <a:off x="3873827" y="4464042"/>
            <a:ext cx="3244967" cy="59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61964" y="72063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Obecná lineární elasticita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451" y="14127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Hledané veličiny: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složky vektoru přesunutí </a:t>
            </a:r>
            <a:r>
              <a:rPr lang="cs-CZ" b="1" dirty="0" smtClean="0"/>
              <a:t>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složek tenzoru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složek tenzoru deformace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2005" y="14127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Známé rovnice: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rovnic mezi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>
                <a:latin typeface="Symbol" pitchFamily="18" charset="2"/>
              </a:rPr>
              <a:t>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rovnice rovnováhy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rovnic </a:t>
            </a:r>
            <a:r>
              <a:rPr lang="cs-CZ" dirty="0" err="1" smtClean="0"/>
              <a:t>Hookova</a:t>
            </a:r>
            <a:r>
              <a:rPr lang="cs-CZ" dirty="0" smtClean="0"/>
              <a:t> zákona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27784" y="3059668"/>
            <a:ext cx="26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 neznámých … 15 rovnic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18282" y="4773245"/>
            <a:ext cx="494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rovnice jsou lineární = princip superpozice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4754" y="3789040"/>
            <a:ext cx="616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programy na výpočet </a:t>
            </a:r>
            <a:r>
              <a:rPr lang="cs-CZ" b="1" dirty="0" smtClean="0">
                <a:latin typeface="Symbol" pitchFamily="18" charset="2"/>
              </a:rPr>
              <a:t>e</a:t>
            </a:r>
            <a:r>
              <a:rPr lang="cs-CZ" dirty="0" smtClean="0"/>
              <a:t>, </a:t>
            </a:r>
            <a:r>
              <a:rPr lang="cs-CZ" b="1" dirty="0" smtClean="0">
                <a:latin typeface="Symbol" pitchFamily="18" charset="2"/>
              </a:rPr>
              <a:t>s</a:t>
            </a:r>
            <a:r>
              <a:rPr lang="cs-CZ" dirty="0" smtClean="0"/>
              <a:t>, </a:t>
            </a:r>
            <a:r>
              <a:rPr lang="cs-CZ" b="1" dirty="0" smtClean="0"/>
              <a:t>u</a:t>
            </a:r>
            <a:r>
              <a:rPr lang="cs-CZ" dirty="0" smtClean="0"/>
              <a:t> využívající metody konečných prvků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358</Words>
  <Application>Microsoft Office PowerPoint</Application>
  <PresentationFormat>Předvádění na obrazovce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SSČ AV ČR, v. v. 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Kruml Tomas</dc:creator>
  <cp:lastModifiedBy>Uživatel systému Windows</cp:lastModifiedBy>
  <cp:revision>35</cp:revision>
  <dcterms:created xsi:type="dcterms:W3CDTF">2013-09-17T16:27:56Z</dcterms:created>
  <dcterms:modified xsi:type="dcterms:W3CDTF">2018-02-21T10:22:09Z</dcterms:modified>
</cp:coreProperties>
</file>