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61" r:id="rId4"/>
    <p:sldId id="262" r:id="rId5"/>
    <p:sldId id="267" r:id="rId6"/>
    <p:sldId id="276" r:id="rId7"/>
    <p:sldId id="264" r:id="rId8"/>
    <p:sldId id="263" r:id="rId9"/>
    <p:sldId id="265" r:id="rId10"/>
    <p:sldId id="266" r:id="rId11"/>
    <p:sldId id="274" r:id="rId12"/>
    <p:sldId id="268" r:id="rId13"/>
    <p:sldId id="269" r:id="rId14"/>
    <p:sldId id="270" r:id="rId15"/>
    <p:sldId id="271" r:id="rId16"/>
    <p:sldId id="272" r:id="rId17"/>
    <p:sldId id="273" r:id="rId18"/>
    <p:sldId id="275" r:id="rId19"/>
  </p:sldIdLst>
  <p:sldSz cx="12192000" cy="6858000"/>
  <p:notesSz cx="6797675" cy="9926638"/>
  <p:embeddedFontLst>
    <p:embeddedFont>
      <p:font typeface="Noto Sans Symbols" panose="020B0604020202020204" charset="0"/>
      <p:regular r:id="rId21"/>
      <p:bold r:id="rId22"/>
    </p:embeddedFont>
    <p:embeddedFont>
      <p:font typeface="Tahoma" panose="020B0604030504040204" pitchFamily="34" charset="0"/>
      <p:regular r:id="rId23"/>
      <p:bold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17">
          <p15:clr>
            <a:srgbClr val="A4A3A4"/>
          </p15:clr>
        </p15:guide>
        <p15:guide id="2" orient="horz" pos="1253">
          <p15:clr>
            <a:srgbClr val="A4A3A4"/>
          </p15:clr>
        </p15:guide>
        <p15:guide id="3" orient="horz" pos="696" userDrawn="1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19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76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jR8Wd7RL0BZ3913tbahzz70/rj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>
        <p:guide orient="horz" pos="1117"/>
        <p:guide orient="horz" pos="1253"/>
        <p:guide orient="horz" pos="696"/>
        <p:guide orient="horz" pos="3861"/>
        <p:guide orient="horz" pos="3944"/>
        <p:guide pos="428"/>
        <p:guide pos="7219"/>
        <p:guide pos="909"/>
        <p:guide pos="3688"/>
        <p:guide pos="39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4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245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7785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214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1827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2578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5774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1678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9669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2852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5832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6664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6148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7417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259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4901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364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>
  <p:cSld name="Úvodní sníme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1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1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2325600" cy="67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1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images, two columns">
  <p:cSld name="Text, images, two column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2"/>
          <p:cNvSpPr txBox="1">
            <a:spLocks noGrp="1"/>
          </p:cNvSpPr>
          <p:nvPr>
            <p:ph type="body" idx="1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2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2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101" name="Google Shape;101;p42"/>
          <p:cNvSpPr txBox="1">
            <a:spLocks noGrp="1"/>
          </p:cNvSpPr>
          <p:nvPr>
            <p:ph type="body" idx="2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2"/>
          <p:cNvSpPr txBox="1">
            <a:spLocks noGrp="1"/>
          </p:cNvSpPr>
          <p:nvPr>
            <p:ph type="body" idx="3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2"/>
          <p:cNvSpPr txBox="1">
            <a:spLocks noGrp="1"/>
          </p:cNvSpPr>
          <p:nvPr>
            <p:ph type="body" idx="4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2"/>
          <p:cNvSpPr txBox="1">
            <a:spLocks noGrp="1"/>
          </p:cNvSpPr>
          <p:nvPr>
            <p:ph type="body" idx="5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2"/>
          <p:cNvSpPr txBox="1">
            <a:spLocks noGrp="1"/>
          </p:cNvSpPr>
          <p:nvPr>
            <p:ph type="body" idx="6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06" name="Google Shape;106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45200" y="6127200"/>
            <a:ext cx="1119600" cy="324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Empt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3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3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pic>
        <p:nvPicPr>
          <p:cNvPr id="110" name="Google Shape;110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45200" y="6127200"/>
            <a:ext cx="1119600" cy="324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image">
  <p:cSld name="Title slide with imag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113" name="Google Shape;113;p44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4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b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5" name="Google Shape;115;p44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44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492502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7" name="Google Shape;117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2325600" cy="67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inverse">
  <p:cSld name="Title slide - inverse">
    <p:bg>
      <p:bgPr>
        <a:solidFill>
          <a:srgbClr val="0000DC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5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121" name="Google Shape;121;p45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5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23" name="Google Shape;123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2" y="414000"/>
            <a:ext cx="2325596" cy="67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image - inverse">
  <p:cSld name="Title slide with image - inverse">
    <p:bg>
      <p:bgPr>
        <a:solidFill>
          <a:srgbClr val="0000DC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6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126" name="Google Shape;126;p46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6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46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46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492502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0" name="Google Shape;130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2" y="414000"/>
            <a:ext cx="2325596" cy="67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image">
  <p:cSld name="Inverse slide with image">
    <p:bg>
      <p:bgPr>
        <a:solidFill>
          <a:srgbClr val="0000DC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7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5842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33" name="Google Shape;133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45200" y="6127200"/>
            <a:ext cx="1119600" cy="32409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7"/>
          <p:cNvSpPr txBox="1">
            <a:spLocks noGrp="1"/>
          </p:cNvSpPr>
          <p:nvPr>
            <p:ph type="body" idx="1"/>
          </p:nvPr>
        </p:nvSpPr>
        <p:spPr>
          <a:xfrm>
            <a:off x="720000" y="6040795"/>
            <a:ext cx="8555976" cy="51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logo slide">
  <p:cSld name="MUNI logo slide">
    <p:bg>
      <p:bgPr>
        <a:solidFill>
          <a:srgbClr val="0000DC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7000" y="2618763"/>
            <a:ext cx="5598000" cy="162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slide">
  <p:cSld name="MUNI slide">
    <p:bg>
      <p:bgPr>
        <a:solidFill>
          <a:schemeClr val="dk2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content">
  <p:cSld name="Heading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2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5" name="Google Shape;2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45200" y="6127200"/>
            <a:ext cx="1119600" cy="324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ext">
  <p:cSld name="Heading, subheading and 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5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body" idx="1"/>
          </p:nvPr>
        </p:nvSpPr>
        <p:spPr>
          <a:xfrm>
            <a:off x="720725" y="1296001"/>
            <a:ext cx="10752138" cy="2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body" idx="2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7" name="Google Shape;47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45200" y="6127200"/>
            <a:ext cx="1119600" cy="324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comparison">
  <p:cSld name="Heading and 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6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6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body" idx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body" idx="2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54" name="Google Shape;54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45200" y="6127200"/>
            <a:ext cx="1119600" cy="324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comparison">
  <p:cSld name="Heading, subheading and comparis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7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body" idx="1"/>
          </p:nvPr>
        </p:nvSpPr>
        <p:spPr>
          <a:xfrm>
            <a:off x="720725" y="1296001"/>
            <a:ext cx="5220000" cy="2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body" idx="2"/>
          </p:nvPr>
        </p:nvSpPr>
        <p:spPr>
          <a:xfrm>
            <a:off x="6251278" y="1290515"/>
            <a:ext cx="5220000" cy="2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body" idx="3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body" idx="4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3" name="Google Shape;63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45200" y="6127200"/>
            <a:ext cx="1119600" cy="324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, text and image">
  <p:cSld name="Heading, subheading, text and imag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8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8"/>
          <p:cNvSpPr>
            <a:spLocks noGrp="1"/>
          </p:cNvSpPr>
          <p:nvPr>
            <p:ph type="pic" idx="2"/>
          </p:nvPr>
        </p:nvSpPr>
        <p:spPr>
          <a:xfrm>
            <a:off x="729509" y="1665288"/>
            <a:ext cx="6207791" cy="4139998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38"/>
          <p:cNvSpPr txBox="1">
            <a:spLocks noGrp="1"/>
          </p:cNvSpPr>
          <p:nvPr>
            <p:ph type="body" idx="3"/>
          </p:nvPr>
        </p:nvSpPr>
        <p:spPr>
          <a:xfrm>
            <a:off x="720725" y="1296001"/>
            <a:ext cx="10752138" cy="2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1" name="Google Shape;71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45200" y="6127200"/>
            <a:ext cx="1119600" cy="324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hree columns">
  <p:cSld name="Heading, subheading and three 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body" idx="1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body" idx="2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body" idx="3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body" idx="4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9"/>
          <p:cNvSpPr txBox="1">
            <a:spLocks noGrp="1"/>
          </p:cNvSpPr>
          <p:nvPr>
            <p:ph type="body" idx="5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body" idx="6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body" idx="7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body" idx="8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body" idx="9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9"/>
          <p:cNvSpPr txBox="1">
            <a:spLocks noGrp="1"/>
          </p:cNvSpPr>
          <p:nvPr>
            <p:ph type="body" idx="13"/>
          </p:nvPr>
        </p:nvSpPr>
        <p:spPr>
          <a:xfrm>
            <a:off x="720725" y="1296001"/>
            <a:ext cx="10752138" cy="2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9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45200" y="6127200"/>
            <a:ext cx="1119600" cy="324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out heading">
  <p:cSld name="Content without heading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0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0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90" name="Google Shape;90;p40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91" name="Google Shape;91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45200" y="6127200"/>
            <a:ext cx="1119600" cy="324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heading">
  <p:cSld name="Only heading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1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1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95" name="Google Shape;95;p41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6" name="Google Shape;96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45200" y="6127200"/>
            <a:ext cx="1119600" cy="324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sldNum" idx="12"/>
          </p:nvPr>
        </p:nvSpPr>
        <p:spPr>
          <a:xfrm rot="10800000" flipV="1">
            <a:off x="414000" y="5899355"/>
            <a:ext cx="10421148" cy="658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00006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6E"/>
              </a:solidFill>
            </a:endParaRPr>
          </a:p>
        </p:txBody>
      </p:sp>
      <p:sp>
        <p:nvSpPr>
          <p:cNvPr id="144" name="Google Shape;144;p1"/>
          <p:cNvSpPr txBox="1">
            <a:spLocks noGrp="1"/>
          </p:cNvSpPr>
          <p:nvPr>
            <p:ph type="title"/>
          </p:nvPr>
        </p:nvSpPr>
        <p:spPr>
          <a:xfrm>
            <a:off x="371475" y="1343666"/>
            <a:ext cx="11704428" cy="194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10000"/>
              </a:lnSpc>
            </a:pPr>
            <a:br>
              <a:rPr lang="en-US" sz="4800" b="1" i="0" u="none" strike="noStrike" cap="none" dirty="0">
                <a:solidFill>
                  <a:srgbClr val="0000DC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800" b="1" i="0" u="none" strike="noStrike" cap="none" dirty="0" err="1">
                <a:solidFill>
                  <a:srgbClr val="0000DC"/>
                </a:solidFill>
                <a:latin typeface="Verdana"/>
                <a:ea typeface="Verdana"/>
                <a:cs typeface="Verdana"/>
                <a:sym typeface="Verdana"/>
              </a:rPr>
              <a:t>Pulzní</a:t>
            </a:r>
            <a:r>
              <a:rPr lang="en-US" sz="4800" b="1" i="0" u="none" strike="noStrike" cap="none" dirty="0">
                <a:solidFill>
                  <a:srgbClr val="0000DC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i="0" u="none" strike="noStrike" cap="none" dirty="0" err="1">
                <a:solidFill>
                  <a:srgbClr val="0000DC"/>
                </a:solidFill>
                <a:latin typeface="Verdana"/>
                <a:ea typeface="Verdana"/>
                <a:cs typeface="Verdana"/>
                <a:sym typeface="Verdana"/>
              </a:rPr>
              <a:t>zdroje</a:t>
            </a:r>
            <a:endParaRPr sz="4800" dirty="0">
              <a:solidFill>
                <a:srgbClr val="0000D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6E"/>
                </a:solidFill>
              </a:rPr>
              <a:t>Pulzní</a:t>
            </a:r>
            <a:r>
              <a:rPr lang="en-US" dirty="0">
                <a:solidFill>
                  <a:srgbClr val="00006E"/>
                </a:solidFill>
              </a:rPr>
              <a:t> </a:t>
            </a:r>
            <a:r>
              <a:rPr lang="en-US" dirty="0" err="1">
                <a:solidFill>
                  <a:srgbClr val="00006E"/>
                </a:solidFill>
              </a:rPr>
              <a:t>zdroje</a:t>
            </a:r>
            <a:endParaRPr dirty="0"/>
          </a:p>
        </p:txBody>
      </p:sp>
      <p:sp>
        <p:nvSpPr>
          <p:cNvPr id="192" name="Google Shape;192;p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10</a:t>
            </a:fld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7823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4400"/>
              <a:buFont typeface="Verdana"/>
              <a:buNone/>
            </a:pP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Zdroje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4" name="Google Shape;194;p5"/>
          <p:cNvSpPr txBox="1"/>
          <p:nvPr/>
        </p:nvSpPr>
        <p:spPr>
          <a:xfrm>
            <a:off x="265472" y="1876662"/>
            <a:ext cx="32798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 i="0" u="none" strike="noStrike" cap="none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“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Rychlé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” MOSFET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tranzistory</a:t>
            </a: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i="0" u="none" strike="noStrike" cap="none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sz="2800" b="1" i="0" u="none" strike="noStrike" cap="none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51DC66-A64A-A260-CE98-1CB7F4A54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567" y="0"/>
            <a:ext cx="784500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A9F32D-1A91-E6DA-E490-EEF5DEE98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72" y="1680906"/>
            <a:ext cx="869632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91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6E"/>
                </a:solidFill>
              </a:rPr>
              <a:t>Pulzní</a:t>
            </a:r>
            <a:r>
              <a:rPr lang="en-US" dirty="0">
                <a:solidFill>
                  <a:srgbClr val="00006E"/>
                </a:solidFill>
              </a:rPr>
              <a:t> </a:t>
            </a:r>
            <a:r>
              <a:rPr lang="en-US" dirty="0" err="1">
                <a:solidFill>
                  <a:srgbClr val="00006E"/>
                </a:solidFill>
              </a:rPr>
              <a:t>zdroje</a:t>
            </a:r>
            <a:endParaRPr dirty="0"/>
          </a:p>
        </p:txBody>
      </p:sp>
      <p:sp>
        <p:nvSpPr>
          <p:cNvPr id="192" name="Google Shape;192;p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11</a:t>
            </a:fld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7823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4400"/>
              <a:buFont typeface="Verdana"/>
              <a:buNone/>
            </a:pP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Zdroje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4" name="Google Shape;194;p5"/>
          <p:cNvSpPr txBox="1"/>
          <p:nvPr/>
        </p:nvSpPr>
        <p:spPr>
          <a:xfrm>
            <a:off x="265471" y="1876662"/>
            <a:ext cx="1065816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Plazmové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spínací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prvky</a:t>
            </a: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i="0" u="none" strike="noStrike" cap="none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7800" lvl="1">
              <a:lnSpc>
                <a:spcPct val="90000"/>
              </a:lnSpc>
              <a:buClr>
                <a:srgbClr val="002776"/>
              </a:buClr>
              <a:buSzPts val="2800"/>
            </a:pPr>
            <a:r>
              <a:rPr lang="en-US" sz="2800" b="1" i="0" u="none" strike="noStrike" cap="none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		</a:t>
            </a:r>
            <a:r>
              <a:rPr lang="en-US" sz="2800" b="1" i="0" u="none" strike="noStrike" cap="none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Vysoké</a:t>
            </a:r>
            <a:r>
              <a:rPr lang="en-US" sz="2800" b="1" i="0" u="none" strike="noStrike" cap="none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strike="noStrike" cap="none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výkony</a:t>
            </a:r>
            <a:r>
              <a:rPr lang="en-US" sz="2800" b="1" i="0" u="none" strike="noStrike" cap="none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800" b="1" i="0" u="none" strike="noStrike" cap="none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vysoké</a:t>
            </a:r>
            <a:r>
              <a:rPr lang="en-US" sz="2800" b="1" i="0" u="none" strike="noStrike" cap="none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strike="noStrike" cap="none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napětí</a:t>
            </a:r>
            <a:r>
              <a:rPr lang="en-US" sz="2800" b="1" i="0" u="none" strike="noStrike" cap="none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800" b="1" i="0" u="none" strike="noStrike" cap="none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extrémně</a:t>
            </a:r>
            <a:r>
              <a:rPr lang="en-US" sz="2800" b="1" i="0" u="none" strike="noStrike" cap="none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		</a:t>
            </a:r>
            <a:r>
              <a:rPr lang="en-US" sz="2800" b="1" i="0" u="none" strike="noStrike" cap="none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rychlé</a:t>
            </a:r>
            <a:endParaRPr lang="en-US" sz="2800" b="1" i="0" u="none" strike="noStrike" cap="none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lvl="1" indent="-457200">
              <a:lnSpc>
                <a:spcPct val="90000"/>
              </a:lnSpc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lvl="1" indent="-457200">
              <a:lnSpc>
                <a:spcPct val="90000"/>
              </a:lnSpc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lvl="1" indent="-457200">
              <a:lnSpc>
                <a:spcPct val="90000"/>
              </a:lnSpc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Trigatron</a:t>
            </a: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lvl="1" indent="-457200">
              <a:lnSpc>
                <a:spcPct val="90000"/>
              </a:lnSpc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lvl="1" indent="-457200">
              <a:lnSpc>
                <a:spcPct val="90000"/>
              </a:lnSpc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Tyratron</a:t>
            </a: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lvl="1" indent="-457200">
              <a:lnSpc>
                <a:spcPct val="90000"/>
              </a:lnSpc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sz="2800" b="1" i="0" u="none" strike="noStrike" cap="none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2766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6E"/>
                </a:solidFill>
              </a:rPr>
              <a:t>Pulzní</a:t>
            </a:r>
            <a:r>
              <a:rPr lang="en-US" dirty="0">
                <a:solidFill>
                  <a:srgbClr val="00006E"/>
                </a:solidFill>
              </a:rPr>
              <a:t> </a:t>
            </a:r>
            <a:r>
              <a:rPr lang="en-US" dirty="0" err="1">
                <a:solidFill>
                  <a:srgbClr val="00006E"/>
                </a:solidFill>
              </a:rPr>
              <a:t>zdroje</a:t>
            </a:r>
            <a:endParaRPr dirty="0"/>
          </a:p>
        </p:txBody>
      </p:sp>
      <p:sp>
        <p:nvSpPr>
          <p:cNvPr id="192" name="Google Shape;192;p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12</a:t>
            </a:fld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7823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4400"/>
              <a:buFont typeface="Verdana"/>
              <a:buNone/>
            </a:pP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Topologie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spínačů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4" name="Google Shape;194;p5"/>
          <p:cNvSpPr txBox="1"/>
          <p:nvPr/>
        </p:nvSpPr>
        <p:spPr>
          <a:xfrm>
            <a:off x="235974" y="1989138"/>
            <a:ext cx="1047135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 i="0" u="none" strike="noStrike" cap="none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Přímé</a:t>
            </a:r>
            <a:r>
              <a:rPr lang="en-US" sz="2800" b="1" i="0" u="none" strike="noStrike" cap="none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strike="noStrike" cap="none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spínání</a:t>
            </a:r>
            <a:r>
              <a:rPr lang="en-US" sz="2800" b="1" i="0" u="none" strike="noStrike" cap="none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strike="noStrike" cap="none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napětí</a:t>
            </a:r>
            <a:endParaRPr lang="en-US" sz="2800" b="1" i="0" u="none" strike="noStrike" cap="none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78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</a:pPr>
            <a:r>
              <a:rPr lang="en-US" sz="2800" b="1" i="0" u="none" strike="noStrike" cap="none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		</a:t>
            </a:r>
            <a:r>
              <a:rPr lang="en-US" sz="2800" b="1" i="0" u="none" strike="noStrike" cap="none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Spínací</a:t>
            </a:r>
            <a:r>
              <a:rPr lang="en-US" sz="2800" b="1" i="0" u="none" strike="noStrike" cap="none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strike="noStrike" cap="none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člěn</a:t>
            </a:r>
            <a:r>
              <a:rPr lang="en-US" sz="2800" b="1" i="0" u="none" strike="noStrike" cap="none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je </a:t>
            </a:r>
            <a:r>
              <a:rPr lang="en-US" sz="2800" b="1" i="1" u="none" strike="noStrike" cap="none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sériově</a:t>
            </a:r>
            <a:r>
              <a:rPr lang="en-US" sz="2800" b="1" i="0" u="none" strike="noStrike" cap="none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se </a:t>
            </a:r>
            <a:r>
              <a:rPr lang="en-US" sz="2800" b="1" i="0" u="none" strike="noStrike" cap="none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zátěží</a:t>
            </a:r>
            <a:endParaRPr lang="en-US" sz="2800" b="1" i="0" u="none" strike="noStrike" cap="none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sz="2800" b="1" i="0" u="none" strike="noStrike" cap="none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4F8DF9-2F22-0DFE-D0E7-2E1708C04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975" y="3685195"/>
            <a:ext cx="5734050" cy="1962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484DE-5CEF-BBD8-0410-B713E3B51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675" y="3252787"/>
            <a:ext cx="62865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20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6E"/>
                </a:solidFill>
              </a:rPr>
              <a:t>Pulzní</a:t>
            </a:r>
            <a:r>
              <a:rPr lang="en-US" dirty="0">
                <a:solidFill>
                  <a:srgbClr val="00006E"/>
                </a:solidFill>
              </a:rPr>
              <a:t> </a:t>
            </a:r>
            <a:r>
              <a:rPr lang="en-US" dirty="0" err="1">
                <a:solidFill>
                  <a:srgbClr val="00006E"/>
                </a:solidFill>
              </a:rPr>
              <a:t>zdroje</a:t>
            </a:r>
            <a:endParaRPr dirty="0"/>
          </a:p>
        </p:txBody>
      </p:sp>
      <p:sp>
        <p:nvSpPr>
          <p:cNvPr id="192" name="Google Shape;192;p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13</a:t>
            </a:fld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7823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4400"/>
              <a:buFont typeface="Verdana"/>
              <a:buNone/>
            </a:pP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Topologie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spínačů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4" name="Google Shape;194;p5"/>
          <p:cNvSpPr txBox="1"/>
          <p:nvPr/>
        </p:nvSpPr>
        <p:spPr>
          <a:xfrm>
            <a:off x="235974" y="1989138"/>
            <a:ext cx="1047135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Zkratování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napětí</a:t>
            </a:r>
            <a:endParaRPr lang="en-US" sz="2800" b="1" i="0" u="none" strike="noStrike" cap="none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78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</a:pPr>
            <a:r>
              <a:rPr lang="en-US" sz="2800" b="1" i="0" u="none" strike="noStrike" cap="none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		</a:t>
            </a:r>
            <a:r>
              <a:rPr lang="en-US" sz="2800" b="1" i="0" u="none" strike="noStrike" cap="none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Spínací</a:t>
            </a:r>
            <a:r>
              <a:rPr lang="en-US" sz="2800" b="1" i="0" u="none" strike="noStrike" cap="none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strike="noStrike" cap="none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člěn</a:t>
            </a:r>
            <a:r>
              <a:rPr lang="en-US" sz="2800" b="1" i="0" u="none" strike="noStrike" cap="none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je </a:t>
            </a:r>
            <a:r>
              <a:rPr lang="en-US" sz="2800" b="1" i="1" u="none" strike="noStrike" cap="none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paralelně</a:t>
            </a:r>
            <a:r>
              <a:rPr lang="en-US" sz="2800" b="1" i="0" u="none" strike="noStrike" cap="none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se </a:t>
            </a:r>
            <a:r>
              <a:rPr lang="en-US" sz="2800" b="1" i="0" u="none" strike="noStrike" cap="none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zátěží</a:t>
            </a:r>
            <a:endParaRPr lang="en-US" sz="2800" b="1" i="0" u="none" strike="noStrike" cap="none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sz="2800" b="1" i="0" u="none" strike="noStrike" cap="none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4F8DF9-2F22-0DFE-D0E7-2E1708C04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975" y="3606537"/>
            <a:ext cx="5734050" cy="1962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DBA7B1-10BA-E26B-A5F0-84695350B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975" y="4006587"/>
            <a:ext cx="5743575" cy="1695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99AB9C-7342-EA09-B88E-2B26BA1E03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5326" y="3681150"/>
            <a:ext cx="855099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72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6E"/>
                </a:solidFill>
              </a:rPr>
              <a:t>Pulzní</a:t>
            </a:r>
            <a:r>
              <a:rPr lang="en-US" dirty="0">
                <a:solidFill>
                  <a:srgbClr val="00006E"/>
                </a:solidFill>
              </a:rPr>
              <a:t> </a:t>
            </a:r>
            <a:r>
              <a:rPr lang="en-US" dirty="0" err="1">
                <a:solidFill>
                  <a:srgbClr val="00006E"/>
                </a:solidFill>
              </a:rPr>
              <a:t>zdroje</a:t>
            </a:r>
            <a:endParaRPr dirty="0"/>
          </a:p>
        </p:txBody>
      </p:sp>
      <p:sp>
        <p:nvSpPr>
          <p:cNvPr id="192" name="Google Shape;192;p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14</a:t>
            </a:fld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7823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4400"/>
              <a:buFont typeface="Verdana"/>
              <a:buNone/>
            </a:pP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Formovací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linka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4" name="Google Shape;194;p5"/>
          <p:cNvSpPr txBox="1"/>
          <p:nvPr/>
        </p:nvSpPr>
        <p:spPr>
          <a:xfrm>
            <a:off x="235974" y="1989138"/>
            <a:ext cx="553556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Při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ns a sub-ns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pulsech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je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potřeba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myslet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na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odrazy</a:t>
            </a:r>
            <a:endParaRPr lang="en-US" sz="2800" b="1" i="0" u="none" strike="noStrike" cap="none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Zdroj</a:t>
            </a:r>
            <a:r>
              <a:rPr lang="en-US" sz="16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: en.wikipedia.org/wiki/Pulse-</a:t>
            </a:r>
            <a:r>
              <a:rPr lang="en-US" sz="16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forming_network</a:t>
            </a:r>
            <a:endParaRPr lang="en-US" sz="16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sz="2800" b="1" i="0" u="none" strike="noStrike" cap="none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99AB9C-7342-EA09-B88E-2B26BA1E0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326" y="3681150"/>
            <a:ext cx="855099" cy="352425"/>
          </a:xfrm>
          <a:prstGeom prst="rect">
            <a:avLst/>
          </a:prstGeom>
        </p:spPr>
      </p:pic>
      <p:pic>
        <p:nvPicPr>
          <p:cNvPr id="5" name="Picture 4" descr="A diagram of a line&#10;&#10;Description automatically generated with medium confidence">
            <a:extLst>
              <a:ext uri="{FF2B5EF4-FFF2-40B4-BE49-F238E27FC236}">
                <a16:creationId xmlns:a16="http://schemas.microsoft.com/office/drawing/2014/main" id="{CE221796-416A-DDFC-87C5-B0425E6D2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912" y="1690688"/>
            <a:ext cx="5972175" cy="396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A88BAC-2A0A-E56B-CD3F-D588E9EF8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115" y="3681150"/>
            <a:ext cx="3152468" cy="109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08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6E"/>
                </a:solidFill>
              </a:rPr>
              <a:t>Pulzní</a:t>
            </a:r>
            <a:r>
              <a:rPr lang="en-US" dirty="0">
                <a:solidFill>
                  <a:srgbClr val="00006E"/>
                </a:solidFill>
              </a:rPr>
              <a:t> </a:t>
            </a:r>
            <a:r>
              <a:rPr lang="en-US" dirty="0" err="1">
                <a:solidFill>
                  <a:srgbClr val="00006E"/>
                </a:solidFill>
              </a:rPr>
              <a:t>zdroje</a:t>
            </a:r>
            <a:endParaRPr dirty="0"/>
          </a:p>
        </p:txBody>
      </p:sp>
      <p:sp>
        <p:nvSpPr>
          <p:cNvPr id="192" name="Google Shape;192;p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15</a:t>
            </a:fld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7823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4400"/>
              <a:buFont typeface="Verdana"/>
              <a:buNone/>
            </a:pP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Formovací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linka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4" name="Google Shape;194;p5"/>
          <p:cNvSpPr txBox="1"/>
          <p:nvPr/>
        </p:nvSpPr>
        <p:spPr>
          <a:xfrm>
            <a:off x="235974" y="1989138"/>
            <a:ext cx="553556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Blumlein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transmission line</a:t>
            </a:r>
            <a:endParaRPr lang="en-US" sz="2800" b="1" i="0" u="none" strike="noStrike" cap="none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Zdroj</a:t>
            </a:r>
            <a:r>
              <a:rPr lang="en-US" sz="16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: en.wikipedia.org/wiki/Pulse-</a:t>
            </a:r>
            <a:r>
              <a:rPr lang="en-US" sz="16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forming_network</a:t>
            </a:r>
            <a:endParaRPr lang="en-US" sz="16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sz="2800" b="1" i="0" u="none" strike="noStrike" cap="none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99AB9C-7342-EA09-B88E-2B26BA1E0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326" y="3681150"/>
            <a:ext cx="855099" cy="352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A88BAC-2A0A-E56B-CD3F-D588E9EF8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115" y="3681150"/>
            <a:ext cx="3152468" cy="1097182"/>
          </a:xfrm>
          <a:prstGeom prst="rect">
            <a:avLst/>
          </a:prstGeom>
        </p:spPr>
      </p:pic>
      <p:pic>
        <p:nvPicPr>
          <p:cNvPr id="3" name="Picture 2" descr="A diagram of electrical wiring&#10;&#10;Description automatically generated">
            <a:extLst>
              <a:ext uri="{FF2B5EF4-FFF2-40B4-BE49-F238E27FC236}">
                <a16:creationId xmlns:a16="http://schemas.microsoft.com/office/drawing/2014/main" id="{37DE5F9D-90BD-59D5-173E-FAE166B4A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4052" y="1307746"/>
            <a:ext cx="6587612" cy="461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22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6E"/>
                </a:solidFill>
              </a:rPr>
              <a:t>Pulzní</a:t>
            </a:r>
            <a:r>
              <a:rPr lang="en-US" dirty="0">
                <a:solidFill>
                  <a:srgbClr val="00006E"/>
                </a:solidFill>
              </a:rPr>
              <a:t> </a:t>
            </a:r>
            <a:r>
              <a:rPr lang="en-US" dirty="0" err="1">
                <a:solidFill>
                  <a:srgbClr val="00006E"/>
                </a:solidFill>
              </a:rPr>
              <a:t>zdroje</a:t>
            </a:r>
            <a:endParaRPr dirty="0"/>
          </a:p>
        </p:txBody>
      </p:sp>
      <p:sp>
        <p:nvSpPr>
          <p:cNvPr id="192" name="Google Shape;192;p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16</a:t>
            </a:fld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7823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4400"/>
              <a:buFont typeface="Verdana"/>
              <a:buNone/>
            </a:pP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Invertory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4" name="Google Shape;194;p5"/>
          <p:cNvSpPr txBox="1"/>
          <p:nvPr/>
        </p:nvSpPr>
        <p:spPr>
          <a:xfrm>
            <a:off x="235974" y="1989138"/>
            <a:ext cx="553556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Trazistory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ale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dávají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vice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možností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lang="en-US" sz="2800" b="1" i="0" u="none" strike="noStrike" cap="none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https://circuitdigest.com/electronic-circuits/single-phase-half-bridge-and-full-bridge-inverter-circuit-using-matlab</a:t>
            </a: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sz="2800" b="1" i="0" u="none" strike="noStrike" cap="none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99AB9C-7342-EA09-B88E-2B26BA1E0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326" y="3681150"/>
            <a:ext cx="855099" cy="352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2D7078-65F2-A06A-99A8-8F28CA148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506" y="2136025"/>
            <a:ext cx="3982987" cy="309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65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6E"/>
                </a:solidFill>
              </a:rPr>
              <a:t>Pulzní</a:t>
            </a:r>
            <a:r>
              <a:rPr lang="en-US" dirty="0">
                <a:solidFill>
                  <a:srgbClr val="00006E"/>
                </a:solidFill>
              </a:rPr>
              <a:t> </a:t>
            </a:r>
            <a:r>
              <a:rPr lang="en-US" dirty="0" err="1">
                <a:solidFill>
                  <a:srgbClr val="00006E"/>
                </a:solidFill>
              </a:rPr>
              <a:t>zdroje</a:t>
            </a:r>
            <a:endParaRPr dirty="0"/>
          </a:p>
        </p:txBody>
      </p:sp>
      <p:sp>
        <p:nvSpPr>
          <p:cNvPr id="192" name="Google Shape;192;p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17</a:t>
            </a:fld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7823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4400"/>
              <a:buFont typeface="Verdana"/>
              <a:buNone/>
            </a:pP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Invertory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4" name="Google Shape;194;p5"/>
          <p:cNvSpPr txBox="1"/>
          <p:nvPr/>
        </p:nvSpPr>
        <p:spPr>
          <a:xfrm>
            <a:off x="235974" y="1989138"/>
            <a:ext cx="553556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Trazistory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ale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dávají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vice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možností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lang="en-US" sz="2800" b="1" i="0" u="none" strike="noStrike" cap="none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https://circuitdigest.com/electronic-circuits/single-phase-half-bridge-and-full-bridge-inverter-circuit-using-matlab</a:t>
            </a: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sz="2800" b="1" i="0" u="none" strike="noStrike" cap="none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99AB9C-7342-EA09-B88E-2B26BA1E0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326" y="3681150"/>
            <a:ext cx="855099" cy="352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199C7C-F254-4CF4-B2E2-29B7301AB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528" y="2404800"/>
            <a:ext cx="543877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39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6E"/>
                </a:solidFill>
              </a:rPr>
              <a:t>Pulzní</a:t>
            </a:r>
            <a:r>
              <a:rPr lang="en-US" dirty="0">
                <a:solidFill>
                  <a:srgbClr val="00006E"/>
                </a:solidFill>
              </a:rPr>
              <a:t> </a:t>
            </a:r>
            <a:r>
              <a:rPr lang="en-US" dirty="0" err="1">
                <a:solidFill>
                  <a:srgbClr val="00006E"/>
                </a:solidFill>
              </a:rPr>
              <a:t>zdroje</a:t>
            </a:r>
            <a:endParaRPr dirty="0"/>
          </a:p>
        </p:txBody>
      </p:sp>
      <p:sp>
        <p:nvSpPr>
          <p:cNvPr id="192" name="Google Shape;192;p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18</a:t>
            </a:fld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7823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4400"/>
              <a:buFont typeface="Verdana"/>
              <a:buNone/>
            </a:pP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Realne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invertory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4" name="Google Shape;194;p5"/>
          <p:cNvSpPr txBox="1"/>
          <p:nvPr/>
        </p:nvSpPr>
        <p:spPr>
          <a:xfrm>
            <a:off x="235974" y="1989138"/>
            <a:ext cx="553556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Realne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invertory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maji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spoustu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neduhu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..</a:t>
            </a:r>
          </a:p>
          <a:p>
            <a:pPr marL="635000" lvl="1" indent="-457200">
              <a:lnSpc>
                <a:spcPct val="90000"/>
              </a:lnSpc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i="0" u="none" strike="noStrike" cap="none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7800" lvl="2">
              <a:lnSpc>
                <a:spcPct val="90000"/>
              </a:lnSpc>
              <a:buClr>
                <a:srgbClr val="002776"/>
              </a:buClr>
              <a:buSzPts val="2800"/>
            </a:pPr>
            <a:r>
              <a:rPr lang="en-US" sz="2800" b="1" i="0" u="none" strike="noStrike" cap="none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	- </a:t>
            </a:r>
            <a:r>
              <a:rPr lang="en-US" sz="2800" b="1" i="0" u="none" strike="noStrike" cap="none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Dokmitavani</a:t>
            </a:r>
            <a:endParaRPr lang="en-US" sz="2800" b="1" i="0" u="none" strike="noStrike" cap="none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7800" lvl="2">
              <a:lnSpc>
                <a:spcPct val="90000"/>
              </a:lnSpc>
              <a:buClr>
                <a:srgbClr val="002776"/>
              </a:buClr>
              <a:buSzPts val="2800"/>
            </a:pP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	-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Oscilace</a:t>
            </a: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7800" lvl="2">
              <a:lnSpc>
                <a:spcPct val="90000"/>
              </a:lnSpc>
              <a:buClr>
                <a:srgbClr val="002776"/>
              </a:buClr>
              <a:buSzPts val="2800"/>
            </a:pPr>
            <a:r>
              <a:rPr lang="en-US" sz="2800" b="1" i="0" u="none" strike="noStrike" cap="none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	- </a:t>
            </a:r>
            <a:r>
              <a:rPr lang="en-US" sz="2800" b="1" i="0" u="none" strike="noStrike" cap="none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Oveshoot</a:t>
            </a: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Nezalezi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jen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na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soucastkach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ale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na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topologii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(layout)</a:t>
            </a: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sz="2800" b="1" i="0" u="none" strike="noStrike" cap="none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99AB9C-7342-EA09-B88E-2B26BA1E0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326" y="3681150"/>
            <a:ext cx="855099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5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6E"/>
                </a:solidFill>
              </a:rPr>
              <a:t>Pulzní</a:t>
            </a:r>
            <a:r>
              <a:rPr lang="en-US" dirty="0">
                <a:solidFill>
                  <a:srgbClr val="00006E"/>
                </a:solidFill>
              </a:rPr>
              <a:t> </a:t>
            </a:r>
            <a:r>
              <a:rPr lang="en-US" dirty="0" err="1">
                <a:solidFill>
                  <a:srgbClr val="00006E"/>
                </a:solidFill>
              </a:rPr>
              <a:t>zdroje</a:t>
            </a:r>
            <a:endParaRPr dirty="0"/>
          </a:p>
        </p:txBody>
      </p:sp>
      <p:sp>
        <p:nvSpPr>
          <p:cNvPr id="192" name="Google Shape;192;p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2</a:t>
            </a:fld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7823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4400"/>
              <a:buFont typeface="Verdana"/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Co </a:t>
            </a: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chceme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?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4" name="Google Shape;194;p5"/>
          <p:cNvSpPr txBox="1"/>
          <p:nvPr/>
        </p:nvSpPr>
        <p:spPr>
          <a:xfrm>
            <a:off x="540000" y="1876662"/>
            <a:ext cx="110805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207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000" b="1" i="0" u="none" strike="noStrike" cap="none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207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Generování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zpravidla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obdélníkového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signálu</a:t>
            </a: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207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207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Různé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zdroje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pro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různé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účely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</a:p>
          <a:p>
            <a:pPr marL="5207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7800" lvl="2">
              <a:lnSpc>
                <a:spcPct val="90000"/>
              </a:lnSpc>
              <a:buClr>
                <a:srgbClr val="002776"/>
              </a:buClr>
              <a:buSzPts val="2800"/>
            </a:pP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		</a:t>
            </a:r>
          </a:p>
          <a:p>
            <a:pPr marL="1778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</a:pPr>
            <a:r>
              <a:rPr lang="en-US" sz="2800" b="1" i="0" u="none" strike="noStrike" cap="none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lang="en-US" sz="2800" b="1" i="1" u="none" strike="noStrike" cap="none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Rise time 	</a:t>
            </a:r>
            <a:r>
              <a:rPr lang="en-US" sz="2800" i="1" u="none" strike="noStrike" cap="none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Frekvence</a:t>
            </a:r>
            <a:r>
              <a:rPr lang="en-US" sz="2800" b="1" i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		</a:t>
            </a:r>
            <a:r>
              <a:rPr lang="en-US" sz="2800" b="1" i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Napětí</a:t>
            </a:r>
            <a:r>
              <a:rPr lang="en-US" sz="2800" b="1" i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	</a:t>
            </a:r>
            <a:r>
              <a:rPr lang="en-US" sz="2800" b="1" i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Výkon</a:t>
            </a:r>
            <a:endParaRPr lang="en-US" sz="2800" b="1" i="1" u="none" strike="noStrike" cap="none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78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</a:pPr>
            <a:endParaRPr lang="en-US" sz="2800" b="1" i="0" u="none" strike="noStrike" cap="none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78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</a:pPr>
            <a:endParaRPr sz="2800" b="1" i="0" u="none" strike="noStrike" cap="none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6E"/>
                </a:solidFill>
              </a:rPr>
              <a:t>Pulzní</a:t>
            </a:r>
            <a:r>
              <a:rPr lang="en-US" dirty="0">
                <a:solidFill>
                  <a:srgbClr val="00006E"/>
                </a:solidFill>
              </a:rPr>
              <a:t> </a:t>
            </a:r>
            <a:r>
              <a:rPr lang="en-US" dirty="0" err="1">
                <a:solidFill>
                  <a:srgbClr val="00006E"/>
                </a:solidFill>
              </a:rPr>
              <a:t>zdroje</a:t>
            </a:r>
            <a:endParaRPr dirty="0"/>
          </a:p>
        </p:txBody>
      </p:sp>
      <p:sp>
        <p:nvSpPr>
          <p:cNvPr id="192" name="Google Shape;192;p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3</a:t>
            </a:fld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7823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4400"/>
              <a:buFont typeface="Verdana"/>
              <a:buNone/>
            </a:pP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Zdroje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4" name="Google Shape;194;p5"/>
          <p:cNvSpPr txBox="1"/>
          <p:nvPr/>
        </p:nvSpPr>
        <p:spPr>
          <a:xfrm>
            <a:off x="540000" y="1876662"/>
            <a:ext cx="110805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0" lvl="2" indent="-457200">
              <a:lnSpc>
                <a:spcPct val="90000"/>
              </a:lnSpc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 i="0" u="none" strike="noStrike" cap="none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Podle</a:t>
            </a:r>
            <a:r>
              <a:rPr lang="en-US" sz="2800" b="1" i="0" u="none" strike="noStrike" cap="none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doby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náběhu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(rise time)</a:t>
            </a:r>
          </a:p>
          <a:p>
            <a:pPr marL="635000" lvl="2" indent="-457200">
              <a:lnSpc>
                <a:spcPct val="90000"/>
              </a:lnSpc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i="0" u="none" strike="noStrike" cap="none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lvl="2" indent="-457200">
              <a:lnSpc>
                <a:spcPct val="90000"/>
              </a:lnSpc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Relátko</a:t>
            </a: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lvl="3" indent="-457200">
              <a:lnSpc>
                <a:spcPct val="90000"/>
              </a:lnSpc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i="0" u="none" strike="noStrike" cap="none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7800" lvl="4">
              <a:lnSpc>
                <a:spcPct val="90000"/>
              </a:lnSpc>
              <a:buClr>
                <a:srgbClr val="002776"/>
              </a:buClr>
              <a:buSzPts val="2800"/>
            </a:pPr>
            <a:r>
              <a:rPr lang="en-US" sz="2800" b="1" i="0" u="none" strike="noStrike" cap="none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př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. 10kV AC, </a:t>
            </a:r>
          </a:p>
          <a:p>
            <a:pPr marL="177800" lvl="4">
              <a:lnSpc>
                <a:spcPct val="90000"/>
              </a:lnSpc>
              <a:buClr>
                <a:srgbClr val="002776"/>
              </a:buClr>
              <a:buSzPts val="2800"/>
            </a:pPr>
            <a:r>
              <a:rPr lang="en-US" sz="2800" b="1" i="0" u="none" strike="noStrike" cap="none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	      5A</a:t>
            </a:r>
          </a:p>
          <a:p>
            <a:pPr marL="177800" lvl="4">
              <a:lnSpc>
                <a:spcPct val="90000"/>
              </a:lnSpc>
              <a:buClr>
                <a:srgbClr val="002776"/>
              </a:buClr>
              <a:buSzPts val="2800"/>
            </a:pP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	      rise time: 3ms</a:t>
            </a:r>
          </a:p>
          <a:p>
            <a:pPr marL="177800" lvl="4">
              <a:lnSpc>
                <a:spcPct val="90000"/>
              </a:lnSpc>
              <a:buClr>
                <a:srgbClr val="002776"/>
              </a:buClr>
              <a:buSzPts val="2800"/>
            </a:pPr>
            <a:r>
              <a:rPr lang="en-US" sz="2800" b="1" i="0" u="none" strike="noStrike" cap="none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	      fall time: 1.5ms</a:t>
            </a:r>
          </a:p>
          <a:p>
            <a:pPr marL="1778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</a:pPr>
            <a:endParaRPr sz="2800" b="1" i="0" u="none" strike="noStrike" cap="none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28" name="Picture 4" descr="MEDER H05-1A69 - Relé: jazýčková">
            <a:extLst>
              <a:ext uri="{FF2B5EF4-FFF2-40B4-BE49-F238E27FC236}">
                <a16:creationId xmlns:a16="http://schemas.microsoft.com/office/drawing/2014/main" id="{903820D8-9A4D-0D75-CEA2-13AFF9BAD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387" y="2436387"/>
            <a:ext cx="4719484" cy="353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9AD5B2-20FA-DE37-468F-28CE4413739F}"/>
              </a:ext>
            </a:extLst>
          </p:cNvPr>
          <p:cNvSpPr txBox="1"/>
          <p:nvPr/>
        </p:nvSpPr>
        <p:spPr>
          <a:xfrm>
            <a:off x="838200" y="5478003"/>
            <a:ext cx="67968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https://www.tme.eu/cz/details/h05-1a69/elektromagneticka-rele-jazyckove/meder/</a:t>
            </a:r>
          </a:p>
        </p:txBody>
      </p:sp>
    </p:spTree>
    <p:extLst>
      <p:ext uri="{BB962C8B-B14F-4D97-AF65-F5344CB8AC3E}">
        <p14:creationId xmlns:p14="http://schemas.microsoft.com/office/powerpoint/2010/main" val="2052532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6E"/>
                </a:solidFill>
              </a:rPr>
              <a:t>Pulzní</a:t>
            </a:r>
            <a:r>
              <a:rPr lang="en-US" dirty="0">
                <a:solidFill>
                  <a:srgbClr val="00006E"/>
                </a:solidFill>
              </a:rPr>
              <a:t> </a:t>
            </a:r>
            <a:r>
              <a:rPr lang="en-US" dirty="0" err="1">
                <a:solidFill>
                  <a:srgbClr val="00006E"/>
                </a:solidFill>
              </a:rPr>
              <a:t>zdroje</a:t>
            </a:r>
            <a:endParaRPr dirty="0"/>
          </a:p>
        </p:txBody>
      </p:sp>
      <p:sp>
        <p:nvSpPr>
          <p:cNvPr id="192" name="Google Shape;192;p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4</a:t>
            </a:fld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7823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4400"/>
              <a:buFont typeface="Verdana"/>
              <a:buNone/>
            </a:pP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Zdroje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4" name="Google Shape;194;p5"/>
          <p:cNvSpPr txBox="1"/>
          <p:nvPr/>
        </p:nvSpPr>
        <p:spPr>
          <a:xfrm>
            <a:off x="265471" y="1876662"/>
            <a:ext cx="715788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MOSFET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tranzistory</a:t>
            </a: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Řízení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polem</a:t>
            </a: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Přesto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potřeba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kvalitní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řízení</a:t>
            </a: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78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i="0" u="none" strike="noStrike" cap="none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sz="2800" b="1" i="0" u="none" strike="noStrike" cap="none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3B60031E-D1B3-688D-B7FA-5C9E0D3C0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554" y="277879"/>
            <a:ext cx="4731365" cy="368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92BDFB-E88A-8FEC-6B4F-F932B2E37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366" y="4638983"/>
            <a:ext cx="6210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2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6E"/>
                </a:solidFill>
              </a:rPr>
              <a:t>Pulzní</a:t>
            </a:r>
            <a:r>
              <a:rPr lang="en-US" dirty="0">
                <a:solidFill>
                  <a:srgbClr val="00006E"/>
                </a:solidFill>
              </a:rPr>
              <a:t> </a:t>
            </a:r>
            <a:r>
              <a:rPr lang="en-US" dirty="0" err="1">
                <a:solidFill>
                  <a:srgbClr val="00006E"/>
                </a:solidFill>
              </a:rPr>
              <a:t>zdroje</a:t>
            </a:r>
            <a:endParaRPr dirty="0"/>
          </a:p>
        </p:txBody>
      </p:sp>
      <p:sp>
        <p:nvSpPr>
          <p:cNvPr id="192" name="Google Shape;192;p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5</a:t>
            </a:fld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7823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4400"/>
              <a:buFont typeface="Verdana"/>
              <a:buNone/>
            </a:pP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Zdroje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4" name="Google Shape;194;p5"/>
          <p:cNvSpPr txBox="1"/>
          <p:nvPr/>
        </p:nvSpPr>
        <p:spPr>
          <a:xfrm>
            <a:off x="265471" y="1876662"/>
            <a:ext cx="715788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MOSFET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tranzistory</a:t>
            </a: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Dříve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pouze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Si</a:t>
            </a:r>
          </a:p>
          <a:p>
            <a:pPr marL="1778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</a:pP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          </a:t>
            </a:r>
          </a:p>
          <a:p>
            <a:pPr marL="1778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</a:pP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		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dnes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SiC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GaN</a:t>
            </a: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78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</a:pP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			-&gt;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vyšší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f, U</a:t>
            </a: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78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</a:pP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Max. </a:t>
            </a:r>
            <a:r>
              <a:rPr lang="en-US" sz="2800" b="1" i="0" u="none" strike="noStrike" cap="none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napětí</a:t>
            </a:r>
            <a:r>
              <a:rPr lang="en-US" sz="2800" b="1" i="0" u="none" strike="noStrike" cap="none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v </a:t>
            </a:r>
            <a:r>
              <a:rPr lang="en-US" sz="2800" b="1" i="0" u="none" strike="noStrike" cap="none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datasheetu</a:t>
            </a:r>
            <a:r>
              <a:rPr lang="en-US" sz="2800" b="1" i="0" u="none" strike="noStrike" cap="none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je BEZ tolerance!!!!</a:t>
            </a: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sz="2800" b="1" i="0" u="none" strike="noStrike" cap="none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3B60031E-D1B3-688D-B7FA-5C9E0D3C0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554" y="277879"/>
            <a:ext cx="4731365" cy="368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089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6E"/>
                </a:solidFill>
              </a:rPr>
              <a:t>Pulzní</a:t>
            </a:r>
            <a:r>
              <a:rPr lang="en-US" dirty="0">
                <a:solidFill>
                  <a:srgbClr val="00006E"/>
                </a:solidFill>
              </a:rPr>
              <a:t> </a:t>
            </a:r>
            <a:r>
              <a:rPr lang="en-US" dirty="0" err="1">
                <a:solidFill>
                  <a:srgbClr val="00006E"/>
                </a:solidFill>
              </a:rPr>
              <a:t>zdroje</a:t>
            </a:r>
            <a:endParaRPr dirty="0"/>
          </a:p>
        </p:txBody>
      </p:sp>
      <p:sp>
        <p:nvSpPr>
          <p:cNvPr id="192" name="Google Shape;192;p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6</a:t>
            </a:fld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7823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4400"/>
              <a:buFont typeface="Verdana"/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IGBT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4" name="Google Shape;194;p5"/>
          <p:cNvSpPr txBox="1"/>
          <p:nvPr/>
        </p:nvSpPr>
        <p:spPr>
          <a:xfrm>
            <a:off x="265471" y="1876662"/>
            <a:ext cx="715788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Note to myself …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pridat</a:t>
            </a:r>
            <a:r>
              <a:rPr lang="en-US" sz="2800" b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 IGBT + HIPIMS</a:t>
            </a:r>
            <a:endParaRPr lang="en-US" sz="2800" b="1" i="0" u="none" strike="noStrike" cap="none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sz="2800" b="1" i="0" u="none" strike="noStrike" cap="none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62600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6E"/>
                </a:solidFill>
              </a:rPr>
              <a:t>Pulzní</a:t>
            </a:r>
            <a:r>
              <a:rPr lang="en-US" dirty="0">
                <a:solidFill>
                  <a:srgbClr val="00006E"/>
                </a:solidFill>
              </a:rPr>
              <a:t> </a:t>
            </a:r>
            <a:r>
              <a:rPr lang="en-US" dirty="0" err="1">
                <a:solidFill>
                  <a:srgbClr val="00006E"/>
                </a:solidFill>
              </a:rPr>
              <a:t>zdroje</a:t>
            </a:r>
            <a:endParaRPr dirty="0"/>
          </a:p>
        </p:txBody>
      </p:sp>
      <p:sp>
        <p:nvSpPr>
          <p:cNvPr id="192" name="Google Shape;192;p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7</a:t>
            </a:fld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7823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4400"/>
              <a:buFont typeface="Verdana"/>
              <a:buNone/>
            </a:pP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Zdroje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4" name="Google Shape;194;p5"/>
          <p:cNvSpPr txBox="1"/>
          <p:nvPr/>
        </p:nvSpPr>
        <p:spPr>
          <a:xfrm>
            <a:off x="265472" y="1876662"/>
            <a:ext cx="32798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 i="0" u="none" strike="noStrike" cap="none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“</a:t>
            </a:r>
            <a:r>
              <a:rPr lang="en-US" sz="2800" b="1" i="0" u="none" strike="noStrike" cap="none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Pomal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é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” MOSFET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tranzistory</a:t>
            </a: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i="0" u="none" strike="noStrike" cap="none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sz="2800" b="1" i="0" u="none" strike="noStrike" cap="none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3C4462-B77D-9C14-2022-94C745E86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347" y="0"/>
            <a:ext cx="8646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50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6E"/>
                </a:solidFill>
              </a:rPr>
              <a:t>Pulzní</a:t>
            </a:r>
            <a:r>
              <a:rPr lang="en-US" dirty="0">
                <a:solidFill>
                  <a:srgbClr val="00006E"/>
                </a:solidFill>
              </a:rPr>
              <a:t> </a:t>
            </a:r>
            <a:r>
              <a:rPr lang="en-US" dirty="0" err="1">
                <a:solidFill>
                  <a:srgbClr val="00006E"/>
                </a:solidFill>
              </a:rPr>
              <a:t>zdroje</a:t>
            </a:r>
            <a:endParaRPr dirty="0"/>
          </a:p>
        </p:txBody>
      </p:sp>
      <p:sp>
        <p:nvSpPr>
          <p:cNvPr id="192" name="Google Shape;192;p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8</a:t>
            </a:fld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7823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4400"/>
              <a:buFont typeface="Verdana"/>
              <a:buNone/>
            </a:pP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Zdroje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4" name="Google Shape;194;p5"/>
          <p:cNvSpPr txBox="1"/>
          <p:nvPr/>
        </p:nvSpPr>
        <p:spPr>
          <a:xfrm>
            <a:off x="265472" y="1876662"/>
            <a:ext cx="32798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 i="0" u="none" strike="noStrike" cap="none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“</a:t>
            </a:r>
            <a:r>
              <a:rPr lang="en-US" sz="2800" b="1" i="0" u="none" strike="noStrike" cap="none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Pomal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é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” MOSFET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tranzistory</a:t>
            </a: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i="0" u="none" strike="noStrike" cap="none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sz="2800" b="1" i="0" u="none" strike="noStrike" cap="none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3C4462-B77D-9C14-2022-94C745E86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347" y="0"/>
            <a:ext cx="8646653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BC84F5-6137-5947-7834-6B6DC716B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00" y="1773238"/>
            <a:ext cx="88011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4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6E"/>
                </a:solidFill>
              </a:rPr>
              <a:t>Pulzní</a:t>
            </a:r>
            <a:r>
              <a:rPr lang="en-US" dirty="0">
                <a:solidFill>
                  <a:srgbClr val="00006E"/>
                </a:solidFill>
              </a:rPr>
              <a:t> </a:t>
            </a:r>
            <a:r>
              <a:rPr lang="en-US" dirty="0" err="1">
                <a:solidFill>
                  <a:srgbClr val="00006E"/>
                </a:solidFill>
              </a:rPr>
              <a:t>zdroje</a:t>
            </a:r>
            <a:endParaRPr dirty="0"/>
          </a:p>
        </p:txBody>
      </p:sp>
      <p:sp>
        <p:nvSpPr>
          <p:cNvPr id="192" name="Google Shape;192;p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9</a:t>
            </a:fld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7823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4400"/>
              <a:buFont typeface="Verdana"/>
              <a:buNone/>
            </a:pPr>
            <a:r>
              <a:rPr lang="en-US" dirty="0" err="1">
                <a:latin typeface="Verdana"/>
                <a:ea typeface="Verdana"/>
                <a:cs typeface="Verdana"/>
                <a:sym typeface="Verdana"/>
              </a:rPr>
              <a:t>Zdroje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4" name="Google Shape;194;p5"/>
          <p:cNvSpPr txBox="1"/>
          <p:nvPr/>
        </p:nvSpPr>
        <p:spPr>
          <a:xfrm>
            <a:off x="265472" y="1876662"/>
            <a:ext cx="32798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b="1" i="0" u="none" strike="noStrike" cap="none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“</a:t>
            </a:r>
            <a:r>
              <a:rPr lang="en-US" sz="2800" b="1" i="0" u="none" strike="noStrike" cap="none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Pomal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é</a:t>
            </a:r>
            <a:r>
              <a:rPr lang="en-US" sz="2800" b="1" dirty="0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” MOSFET </a:t>
            </a:r>
            <a:r>
              <a:rPr lang="en-US" sz="2800" b="1" dirty="0" err="1">
                <a:solidFill>
                  <a:srgbClr val="00287D"/>
                </a:solidFill>
                <a:latin typeface="Verdana"/>
                <a:ea typeface="Verdana"/>
                <a:cs typeface="Verdana"/>
                <a:sym typeface="Verdana"/>
              </a:rPr>
              <a:t>tranzistory</a:t>
            </a:r>
            <a:endParaRPr lang="en-US" sz="2800" b="1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lang="en-US" sz="2800" b="1" i="0" u="none" strike="noStrike" cap="none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76"/>
              </a:buClr>
              <a:buSzPts val="2800"/>
              <a:buFont typeface="Arial" panose="020B0604020202020204" pitchFamily="34" charset="0"/>
              <a:buChar char="•"/>
            </a:pPr>
            <a:endParaRPr sz="2800" b="1" i="0" u="none" strike="noStrike" cap="none" dirty="0">
              <a:solidFill>
                <a:srgbClr val="00287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3C4462-B77D-9C14-2022-94C745E86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347" y="0"/>
            <a:ext cx="8646653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BC84F5-6137-5947-7834-6B6DC716B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00" y="1773238"/>
            <a:ext cx="88011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4409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7930</TotalTime>
  <Words>346</Words>
  <Application>Microsoft Office PowerPoint</Application>
  <PresentationFormat>Widescreen</PresentationFormat>
  <Paragraphs>153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Tahoma</vt:lpstr>
      <vt:lpstr>Noto Sans Symbols</vt:lpstr>
      <vt:lpstr>Verdana</vt:lpstr>
      <vt:lpstr>Presentation_MU_EN</vt:lpstr>
      <vt:lpstr> Pulzní zdroje</vt:lpstr>
      <vt:lpstr>Co chceme?</vt:lpstr>
      <vt:lpstr>Zdroje</vt:lpstr>
      <vt:lpstr>Zdroje</vt:lpstr>
      <vt:lpstr>Zdroje</vt:lpstr>
      <vt:lpstr>IGBT</vt:lpstr>
      <vt:lpstr>Zdroje</vt:lpstr>
      <vt:lpstr>Zdroje</vt:lpstr>
      <vt:lpstr>Zdroje</vt:lpstr>
      <vt:lpstr>Zdroje</vt:lpstr>
      <vt:lpstr>Zdroje</vt:lpstr>
      <vt:lpstr>Topologie spínačů</vt:lpstr>
      <vt:lpstr>Topologie spínačů</vt:lpstr>
      <vt:lpstr>Formovací linka</vt:lpstr>
      <vt:lpstr>Formovací linka</vt:lpstr>
      <vt:lpstr>Invertory</vt:lpstr>
      <vt:lpstr>Invertory</vt:lpstr>
      <vt:lpstr>Realne invertory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selected ongoing plasma research at R&amp;D Centre CEPLANT </dc:title>
  <dc:creator>Pavlína Slavíková</dc:creator>
  <cp:lastModifiedBy>michal michal</cp:lastModifiedBy>
  <cp:revision>49</cp:revision>
  <dcterms:created xsi:type="dcterms:W3CDTF">2021-05-11T09:01:28Z</dcterms:created>
  <dcterms:modified xsi:type="dcterms:W3CDTF">2023-11-09T07:04:20Z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0x0101007D546EF52340104E89710A3AA7B905F1</vt:lpwstr>
  </property>
</Properties>
</file>