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>
      <p:cViewPr varScale="1">
        <p:scale>
          <a:sx n="103" d="100"/>
          <a:sy n="103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3B62E-700C-2849-964A-70613B101E56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A3F5E-587C-7549-8B88-33B46F15FF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49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A3F5E-587C-7549-8B88-33B46F15FF1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848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DA3F5E-587C-7549-8B88-33B46F15FF16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2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52FA37-5835-CA6F-4B5A-6D4391901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3DBA8B-CCC1-7330-60CD-5EEA7B1F4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A0975A-D214-AE0D-C59C-307E9BEB2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BF92C4-0BBA-5EDA-606D-FF4516269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06483-1B2D-9F02-2040-3772302A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80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43726-2E6B-6C19-F1B5-00D5740B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83C840-6F29-9E57-5DD4-17824A3FC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5909DC-DB79-8DD5-31A3-48298E7F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7177DC-FCF6-19CF-7E02-08F5525FC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8DE647-F17C-E3E8-A838-E527DA378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22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A42AC5B-C1C5-AC8F-D7BD-C7946A69A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D6DBC2-D1C4-051F-3DAA-A7B51E6C4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615EDF-15D3-64E9-8972-AE69C4D5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82F226-0B4F-BAE1-04CC-DBFA4F7D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256784-E00B-AE93-D601-BA287A67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1499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EE03-E973-D130-3A67-11FABD4B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79973-5ED8-8170-56BD-406C90389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56FAD5-1783-1771-49D8-31BFC7A6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647F06-3565-3A4E-B7C0-4BFDC3BD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62180A-1F9B-9069-7C32-C536637C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75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5ACD9-892B-339A-5988-7997BFAE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23A691-E92C-9EB7-E81D-917C4D4F8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E8C0FA-EFEE-8914-8261-08FCF2F5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AC16F7-2DCE-ADC8-254D-865004EA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CB92DD-1E51-B3D1-528D-C31ABA68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00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EB1D5-6C69-62F0-3DD4-49CB1763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079F49-F7FE-4CF5-18AD-31C1B6FB1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740C7B-48A5-2237-C757-1F3DD4C86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660B50-A362-E389-D0E5-BB1DE9A1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0DD631-039F-64F5-CF2F-6CE0BC11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C52188-B582-A8B0-EBB7-3D63A443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977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EEE501-939F-57F6-6666-31B73B97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2C1A08-EE3B-B055-9432-E83E4656A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12AA7B6-F0F9-ECA2-604B-A618417FF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75E210A-F81B-7B08-700A-291DB0CD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6B4456-344E-AB51-DD3E-122CE6037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54DE225-7A22-F1F3-124C-A6201B3E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BB4218C-BD64-1886-5BFF-53313ABC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722321-6257-4193-A76E-065FAD98D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28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D7B47-109A-E60B-F9DC-BC1AD7506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A1F2C19-D292-3E02-83E4-AA793AD58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647067-FB5C-6428-F5CC-07F10DE0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9783D1-9B3D-BAFF-C578-4F50C860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09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C8CF88-97E4-CE64-C8AC-C0906D1BF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33DC64-E919-8F39-A5AB-3C1E0D26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C68950-454D-9104-868C-D934ED0FB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7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5A4357-CC7E-0A7F-A332-987E4C1F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7D1470-B7D4-0164-60F8-747767F08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EF1E413-25A2-1356-CF3A-04D3CDBAC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535AC7-7550-FA05-8448-11D8A29C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FF0220-2D40-8768-1F25-AE58E795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CF813E-B04C-85D1-9928-C9D8702E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63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6D409-91DC-6C6C-ABF5-C5ED21C5E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4A6739E-665A-707F-C43C-EEDF7903C7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B8301B-622D-C3F7-658A-949C95EE7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8F0BC2-28E0-ABA8-479A-E53C8F35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1C07B5-5731-C6B7-18F6-B995A1DE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6FC712-8E8A-67BC-49CF-E50B77A1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74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79E686-B063-ABE1-178C-0B4B6775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DB385D-6F69-4860-5808-BF545D0C5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006463-C743-900E-C939-E5AB7FE83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2F94B-A8FA-6F42-84D0-0C63AC0D4EAD}" type="datetimeFigureOut">
              <a:rPr lang="cs-CZ" smtClean="0"/>
              <a:t>05.11.2023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C3A849-9BC0-938A-D6CB-2B9AEB750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6B6F1B-4708-7839-4EE7-CC926BF54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2441F-9B0C-4741-85F3-077FEDBF5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54AF3-4E6B-3A5D-DFB7-88EAF2C59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petrologie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70D0AD-2A73-EE6F-36F9-FB0C7AC570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Cvičení č.4 – 30/10/2023</a:t>
            </a:r>
          </a:p>
          <a:p>
            <a:r>
              <a:rPr lang="cs-CZ" dirty="0"/>
              <a:t>Dynamická geologie </a:t>
            </a:r>
          </a:p>
          <a:p>
            <a:r>
              <a:rPr lang="cs-CZ" dirty="0"/>
              <a:t>Mgr. Petr Nečas </a:t>
            </a:r>
          </a:p>
        </p:txBody>
      </p:sp>
    </p:spTree>
    <p:extLst>
      <p:ext uri="{BB962C8B-B14F-4D97-AF65-F5344CB8AC3E}">
        <p14:creationId xmlns:p14="http://schemas.microsoft.com/office/powerpoint/2010/main" val="338473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3781AED-402A-036B-5A5F-D5946620ECCF}"/>
              </a:ext>
            </a:extLst>
          </p:cNvPr>
          <p:cNvSpPr txBox="1"/>
          <p:nvPr/>
        </p:nvSpPr>
        <p:spPr>
          <a:xfrm>
            <a:off x="0" y="98983"/>
            <a:ext cx="213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Žilné horniny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4BC601E-D748-AF94-0707-E6442C740486}"/>
              </a:ext>
            </a:extLst>
          </p:cNvPr>
          <p:cNvSpPr txBox="1"/>
          <p:nvPr/>
        </p:nvSpPr>
        <p:spPr>
          <a:xfrm>
            <a:off x="575846" y="878134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effectLst/>
              </a:rPr>
              <a:t>Aplit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851E6D-68E2-0E66-596B-0D5A17E6DF4F}"/>
              </a:ext>
            </a:extLst>
          </p:cNvPr>
          <p:cNvSpPr txBox="1"/>
          <p:nvPr/>
        </p:nvSpPr>
        <p:spPr>
          <a:xfrm>
            <a:off x="7045864" y="819853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effectLst/>
              </a:rPr>
              <a:t>Pegmatit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C4CE01-7481-1077-60C8-816200294F10}"/>
              </a:ext>
            </a:extLst>
          </p:cNvPr>
          <p:cNvSpPr txBox="1"/>
          <p:nvPr/>
        </p:nvSpPr>
        <p:spPr>
          <a:xfrm>
            <a:off x="102613" y="5139146"/>
            <a:ext cx="4756466" cy="900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bíla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narůžověla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červena</a:t>
            </a:r>
            <a:r>
              <a:rPr lang="cs-CZ" sz="1050" dirty="0">
                <a:effectLst/>
                <a:latin typeface="ArialMT"/>
              </a:rPr>
              <a:t>́ Stavba: </a:t>
            </a:r>
            <a:r>
              <a:rPr lang="cs-CZ" sz="1050" dirty="0" err="1">
                <a:effectLst/>
                <a:latin typeface="ArialMT"/>
              </a:rPr>
              <a:t>jemnozrnna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masivni</a:t>
            </a:r>
            <a:r>
              <a:rPr lang="cs-CZ" sz="1050" dirty="0">
                <a:effectLst/>
                <a:latin typeface="ArialMT"/>
              </a:rPr>
              <a:t>́ stavba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nejčastěji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odpovída</a:t>
            </a:r>
            <a:r>
              <a:rPr lang="cs-CZ" sz="1050" dirty="0">
                <a:effectLst/>
                <a:latin typeface="ArialMT"/>
              </a:rPr>
              <a:t>́ granitu: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desítky</a:t>
            </a:r>
            <a:r>
              <a:rPr lang="cs-CZ" sz="1050" dirty="0">
                <a:effectLst/>
                <a:latin typeface="ArialMT"/>
              </a:rPr>
              <a:t> % </a:t>
            </a:r>
            <a:r>
              <a:rPr lang="cs-CZ" sz="1050" dirty="0"/>
              <a:t>,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dirty="0" err="1">
                <a:effectLst/>
                <a:latin typeface="ArialMT"/>
              </a:rPr>
              <a:t>živce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desítky</a:t>
            </a:r>
            <a:r>
              <a:rPr lang="cs-CZ" sz="1050" dirty="0">
                <a:effectLst/>
                <a:latin typeface="ArialMT"/>
              </a:rPr>
              <a:t> %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v </a:t>
            </a:r>
            <a:r>
              <a:rPr lang="cs-CZ" sz="1050" dirty="0" err="1">
                <a:effectLst/>
                <a:latin typeface="ArialMT"/>
              </a:rPr>
              <a:t>různém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množstvi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Tmave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minerály</a:t>
            </a:r>
            <a:r>
              <a:rPr lang="cs-CZ" sz="1050" dirty="0">
                <a:effectLst/>
                <a:latin typeface="ArialMT"/>
              </a:rPr>
              <a:t>: do 5 %, 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muskovit a biotit </a:t>
            </a:r>
            <a:r>
              <a:rPr lang="cs-CZ" sz="1050" dirty="0" err="1">
                <a:effectLst/>
                <a:latin typeface="ArialMT"/>
              </a:rPr>
              <a:t>Běžne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tvoři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vytvářejíci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žíly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čočky</a:t>
            </a:r>
            <a:r>
              <a:rPr lang="cs-CZ" sz="1050" dirty="0">
                <a:effectLst/>
                <a:latin typeface="ArialMT"/>
              </a:rPr>
              <a:t> nebo </a:t>
            </a:r>
            <a:r>
              <a:rPr lang="cs-CZ" sz="1050" dirty="0" err="1">
                <a:effectLst/>
                <a:latin typeface="ArialMT"/>
              </a:rPr>
              <a:t>okrajove</a:t>
            </a:r>
            <a:r>
              <a:rPr lang="cs-CZ" sz="1050" dirty="0">
                <a:effectLst/>
                <a:latin typeface="ArialMT"/>
              </a:rPr>
              <a:t>́ partie </a:t>
            </a:r>
            <a:r>
              <a:rPr lang="cs-CZ" sz="1050" dirty="0" err="1">
                <a:effectLst/>
                <a:latin typeface="ArialMT"/>
              </a:rPr>
              <a:t>magmatických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těles</a:t>
            </a:r>
            <a:r>
              <a:rPr lang="cs-CZ" sz="1050" dirty="0">
                <a:effectLst/>
                <a:latin typeface="ArialMT"/>
              </a:rPr>
              <a:t>. </a:t>
            </a:r>
            <a:endParaRPr lang="cs-CZ" sz="1050" dirty="0"/>
          </a:p>
        </p:txBody>
      </p:sp>
      <p:pic>
        <p:nvPicPr>
          <p:cNvPr id="8" name="Obrázek 7" descr="Obsah obrázku venku, příroda, geologie, Skála&#10;&#10;Popis byl vytvořen automaticky">
            <a:extLst>
              <a:ext uri="{FF2B5EF4-FFF2-40B4-BE49-F238E27FC236}">
                <a16:creationId xmlns:a16="http://schemas.microsoft.com/office/drawing/2014/main" id="{FD6C40B4-ABD7-212B-5E34-B82B51BD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3" y="1268731"/>
            <a:ext cx="4756466" cy="3562896"/>
          </a:xfrm>
          <a:prstGeom prst="rect">
            <a:avLst/>
          </a:prstGeom>
        </p:spPr>
      </p:pic>
      <p:pic>
        <p:nvPicPr>
          <p:cNvPr id="10" name="Obrázek 9" descr="Obsah obrázku Nerost, skála, Magmatická hornina, Chemická látka&#10;&#10;Popis byl vytvořen automaticky">
            <a:extLst>
              <a:ext uri="{FF2B5EF4-FFF2-40B4-BE49-F238E27FC236}">
                <a16:creationId xmlns:a16="http://schemas.microsoft.com/office/drawing/2014/main" id="{A246C0B3-853D-DB89-1CBE-C352EC5E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599" y="1268730"/>
            <a:ext cx="5326531" cy="35628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43E590-E94C-C421-7DD2-8A6BAA61903E}"/>
              </a:ext>
            </a:extLst>
          </p:cNvPr>
          <p:cNvSpPr txBox="1"/>
          <p:nvPr/>
        </p:nvSpPr>
        <p:spPr>
          <a:xfrm>
            <a:off x="6287598" y="4977563"/>
            <a:ext cx="5326531" cy="1223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bíla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světle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načervenala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(dle typu horniny)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Stavba: </a:t>
            </a:r>
            <a:r>
              <a:rPr lang="cs-CZ" sz="1050" dirty="0" err="1">
                <a:effectLst/>
                <a:latin typeface="ArialMT"/>
              </a:rPr>
              <a:t>hrube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velmi </a:t>
            </a:r>
            <a:r>
              <a:rPr lang="cs-CZ" sz="1050" dirty="0" err="1">
                <a:effectLst/>
                <a:latin typeface="ArialMT"/>
              </a:rPr>
              <a:t>hrube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zrnita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někdy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kavernózni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́: pegmatity mohou </a:t>
            </a:r>
            <a:r>
              <a:rPr lang="cs-CZ" sz="1050" dirty="0" err="1">
                <a:effectLst/>
                <a:latin typeface="ArialMT"/>
              </a:rPr>
              <a:t>svým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složením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odpovídat</a:t>
            </a:r>
            <a:r>
              <a:rPr lang="cs-CZ" sz="1050" dirty="0">
                <a:effectLst/>
                <a:latin typeface="ArialMT"/>
              </a:rPr>
              <a:t> mnoha </a:t>
            </a:r>
            <a:r>
              <a:rPr lang="cs-CZ" sz="1050" dirty="0" err="1">
                <a:effectLst/>
                <a:latin typeface="ArialMT"/>
              </a:rPr>
              <a:t>typům</a:t>
            </a:r>
            <a:r>
              <a:rPr lang="cs-CZ" sz="1050" dirty="0">
                <a:effectLst/>
                <a:latin typeface="ArialMT"/>
              </a:rPr>
              <a:t> hornin (</a:t>
            </a:r>
            <a:r>
              <a:rPr lang="cs-CZ" sz="1050" dirty="0" err="1">
                <a:effectLst/>
                <a:latin typeface="ArialMT"/>
              </a:rPr>
              <a:t>dioritovy</a:t>
            </a:r>
            <a:r>
              <a:rPr lang="cs-CZ" sz="1050" dirty="0">
                <a:effectLst/>
                <a:latin typeface="ArialMT"/>
              </a:rPr>
              <a:t>́ pegmatit, </a:t>
            </a:r>
            <a:r>
              <a:rPr lang="cs-CZ" sz="1050" dirty="0" err="1">
                <a:effectLst/>
                <a:latin typeface="ArialMT"/>
              </a:rPr>
              <a:t>syenitovy</a:t>
            </a:r>
            <a:r>
              <a:rPr lang="cs-CZ" sz="1050" dirty="0">
                <a:effectLst/>
                <a:latin typeface="ArialMT"/>
              </a:rPr>
              <a:t>́ pegmatit), 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odpovída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složením</a:t>
            </a:r>
            <a:r>
              <a:rPr lang="cs-CZ" sz="1050" dirty="0">
                <a:effectLst/>
                <a:latin typeface="ArialMT"/>
              </a:rPr>
              <a:t> granitu.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Graniticke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pegmatity </a:t>
            </a:r>
            <a:r>
              <a:rPr lang="cs-CZ" sz="1050" dirty="0">
                <a:effectLst/>
                <a:latin typeface="ArialMT"/>
              </a:rPr>
              <a:t>obsahují </a:t>
            </a:r>
            <a:r>
              <a:rPr lang="cs-CZ" sz="1050" dirty="0" err="1">
                <a:effectLst/>
                <a:latin typeface="ArialMT"/>
              </a:rPr>
              <a:t>křemen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živce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slídy</a:t>
            </a:r>
            <a:r>
              <a:rPr lang="cs-CZ" sz="1050" dirty="0">
                <a:effectLst/>
                <a:latin typeface="ArialMT"/>
              </a:rPr>
              <a:t>. Pegmatity </a:t>
            </a:r>
            <a:r>
              <a:rPr lang="cs-CZ" sz="1050" dirty="0" err="1">
                <a:effectLst/>
                <a:latin typeface="ArialMT"/>
              </a:rPr>
              <a:t>vznikaji</a:t>
            </a:r>
            <a:r>
              <a:rPr lang="cs-CZ" sz="1050" dirty="0">
                <a:effectLst/>
                <a:latin typeface="ArialMT"/>
              </a:rPr>
              <a:t>́ z </a:t>
            </a:r>
            <a:r>
              <a:rPr lang="cs-CZ" sz="1050" dirty="0" err="1">
                <a:effectLst/>
                <a:latin typeface="ArialMT"/>
              </a:rPr>
              <a:t>odštěpených</a:t>
            </a:r>
            <a:r>
              <a:rPr lang="cs-CZ" sz="1050" dirty="0">
                <a:effectLst/>
                <a:latin typeface="ArialMT"/>
              </a:rPr>
              <a:t> magmat, </a:t>
            </a:r>
            <a:r>
              <a:rPr lang="cs-CZ" sz="1050" dirty="0" err="1">
                <a:effectLst/>
                <a:latin typeface="ArialMT"/>
              </a:rPr>
              <a:t>ktera</a:t>
            </a:r>
            <a:r>
              <a:rPr lang="cs-CZ" sz="1050" dirty="0">
                <a:effectLst/>
                <a:latin typeface="ArialMT"/>
              </a:rPr>
              <a:t>́ jsou obohacena o </a:t>
            </a:r>
            <a:r>
              <a:rPr lang="cs-CZ" sz="1050" dirty="0" err="1">
                <a:effectLst/>
                <a:latin typeface="ArialMT"/>
              </a:rPr>
              <a:t>těkave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složky</a:t>
            </a:r>
            <a:r>
              <a:rPr lang="cs-CZ" sz="1050" dirty="0">
                <a:effectLst/>
                <a:latin typeface="ArialMT"/>
              </a:rPr>
              <a:t> a </a:t>
            </a:r>
            <a:r>
              <a:rPr lang="cs-CZ" sz="1050" dirty="0" err="1">
                <a:effectLst/>
                <a:latin typeface="ArialMT"/>
              </a:rPr>
              <a:t>některe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vzácnějši</a:t>
            </a:r>
            <a:r>
              <a:rPr lang="cs-CZ" sz="1050" dirty="0">
                <a:effectLst/>
                <a:latin typeface="ArialMT"/>
              </a:rPr>
              <a:t>́ prvky. 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861300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21FAC-33A9-DB2F-C2B4-BF62A9E5CB5B}"/>
              </a:ext>
            </a:extLst>
          </p:cNvPr>
          <p:cNvSpPr txBox="1">
            <a:spLocks/>
          </p:cNvSpPr>
          <p:nvPr/>
        </p:nvSpPr>
        <p:spPr>
          <a:xfrm>
            <a:off x="125818" y="205638"/>
            <a:ext cx="4860556" cy="570540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FF0000"/>
                </a:solidFill>
              </a:rPr>
              <a:t>Metamorfované horniny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C991C2-2041-EB41-A0EB-C8A4D5D2C3AE}"/>
              </a:ext>
            </a:extLst>
          </p:cNvPr>
          <p:cNvSpPr txBox="1"/>
          <p:nvPr/>
        </p:nvSpPr>
        <p:spPr>
          <a:xfrm>
            <a:off x="125818" y="1318736"/>
            <a:ext cx="1137683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Metamorfovane</a:t>
            </a:r>
            <a:r>
              <a:rPr lang="cs-CZ" sz="1800" dirty="0">
                <a:effectLst/>
                <a:latin typeface="ArialMT"/>
              </a:rPr>
              <a:t>́ horniny </a:t>
            </a:r>
            <a:r>
              <a:rPr lang="cs-CZ" sz="1800" dirty="0" err="1">
                <a:effectLst/>
                <a:latin typeface="ArialMT"/>
              </a:rPr>
              <a:t>vznikaji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přeměnou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původních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magmatických</a:t>
            </a:r>
            <a:r>
              <a:rPr lang="cs-CZ" sz="1800" dirty="0">
                <a:effectLst/>
                <a:latin typeface="ArialMT"/>
              </a:rPr>
              <a:t>, </a:t>
            </a:r>
            <a:r>
              <a:rPr lang="cs-CZ" sz="1800" dirty="0" err="1">
                <a:effectLst/>
                <a:latin typeface="ArialMT"/>
              </a:rPr>
              <a:t>sedimentárních</a:t>
            </a:r>
            <a:r>
              <a:rPr lang="cs-CZ" sz="1800" dirty="0">
                <a:effectLst/>
                <a:latin typeface="ArialMT"/>
              </a:rPr>
              <a:t> nebo </a:t>
            </a:r>
            <a:r>
              <a:rPr lang="cs-CZ" sz="1800" dirty="0" err="1">
                <a:effectLst/>
                <a:latin typeface="ArialMT"/>
              </a:rPr>
              <a:t>starši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metamorfovaných</a:t>
            </a:r>
            <a:r>
              <a:rPr lang="cs-CZ" sz="1800" dirty="0">
                <a:effectLst/>
                <a:latin typeface="ArialMT"/>
              </a:rPr>
              <a:t> hornin.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Minerály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původních</a:t>
            </a:r>
            <a:r>
              <a:rPr lang="cs-CZ" sz="1800" dirty="0">
                <a:effectLst/>
                <a:latin typeface="ArialMT"/>
              </a:rPr>
              <a:t> hornin se </a:t>
            </a:r>
            <a:r>
              <a:rPr lang="cs-CZ" sz="1800" dirty="0" err="1">
                <a:effectLst/>
                <a:latin typeface="ArialMT"/>
              </a:rPr>
              <a:t>měni</a:t>
            </a:r>
            <a:r>
              <a:rPr lang="cs-CZ" sz="1800" dirty="0">
                <a:effectLst/>
                <a:latin typeface="ArialMT"/>
              </a:rPr>
              <a:t>́ na nové, </a:t>
            </a:r>
            <a:r>
              <a:rPr lang="cs-CZ" sz="1800" dirty="0" err="1">
                <a:effectLst/>
                <a:latin typeface="ArialMT"/>
              </a:rPr>
              <a:t>aniz</a:t>
            </a:r>
            <a:r>
              <a:rPr lang="cs-CZ" sz="1800" dirty="0">
                <a:effectLst/>
                <a:latin typeface="ArialMT"/>
              </a:rPr>
              <a:t>̌ by ztratily </a:t>
            </a:r>
            <a:r>
              <a:rPr lang="cs-CZ" sz="1800" dirty="0" err="1">
                <a:effectLst/>
                <a:latin typeface="ArialMT"/>
              </a:rPr>
              <a:t>sve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pevne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skupenstvi</a:t>
            </a:r>
            <a:r>
              <a:rPr lang="cs-CZ" sz="1800" dirty="0">
                <a:effectLst/>
                <a:latin typeface="ArialMT"/>
              </a:rPr>
              <a:t>́ – </a:t>
            </a:r>
            <a:r>
              <a:rPr lang="cs-CZ" sz="1800" dirty="0" err="1">
                <a:effectLst/>
                <a:latin typeface="ArialMT"/>
              </a:rPr>
              <a:t>docházi</a:t>
            </a:r>
            <a:r>
              <a:rPr lang="cs-CZ" sz="1800" dirty="0">
                <a:effectLst/>
                <a:latin typeface="ArialMT"/>
              </a:rPr>
              <a:t>́ k rekrystalizaci.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 K </a:t>
            </a:r>
            <a:r>
              <a:rPr lang="cs-CZ" sz="1800" dirty="0" err="1">
                <a:effectLst/>
                <a:latin typeface="ArialMT"/>
              </a:rPr>
              <a:t>hlavním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metamorfním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činitelům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patři</a:t>
            </a:r>
            <a:r>
              <a:rPr lang="cs-CZ" sz="1800" dirty="0">
                <a:effectLst/>
                <a:latin typeface="ArialMT"/>
              </a:rPr>
              <a:t>́: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006DBF"/>
                </a:solidFill>
                <a:effectLst/>
                <a:latin typeface="Wingdings" pitchFamily="2" charset="2"/>
              </a:rPr>
              <a:t> </a:t>
            </a:r>
            <a:r>
              <a:rPr lang="cs-CZ" sz="1800" dirty="0">
                <a:effectLst/>
                <a:latin typeface="ArialMT"/>
              </a:rPr>
              <a:t>teplota (obvykle </a:t>
            </a:r>
            <a:r>
              <a:rPr lang="cs-CZ" sz="1800" dirty="0" err="1">
                <a:effectLst/>
                <a:latin typeface="ArialMT"/>
              </a:rPr>
              <a:t>kolísa</a:t>
            </a:r>
            <a:r>
              <a:rPr lang="cs-CZ" sz="1800" dirty="0">
                <a:effectLst/>
                <a:latin typeface="ArialMT"/>
              </a:rPr>
              <a:t>́ v intervalu 250 – 1000° C) </a:t>
            </a:r>
            <a:r>
              <a:rPr lang="cs-CZ" sz="1800" dirty="0">
                <a:solidFill>
                  <a:srgbClr val="006DBF"/>
                </a:solidFill>
                <a:effectLst/>
                <a:latin typeface="Wingdings" pitchFamily="2" charset="2"/>
              </a:rPr>
              <a:t> </a:t>
            </a:r>
            <a:r>
              <a:rPr lang="cs-CZ" sz="1800" dirty="0">
                <a:effectLst/>
                <a:latin typeface="ArialMT"/>
              </a:rPr>
              <a:t>tlak (</a:t>
            </a:r>
            <a:r>
              <a:rPr lang="cs-CZ" sz="1800" dirty="0" err="1">
                <a:effectLst/>
                <a:latin typeface="ArialMT"/>
              </a:rPr>
              <a:t>az</a:t>
            </a:r>
            <a:r>
              <a:rPr lang="cs-CZ" sz="1800" dirty="0">
                <a:effectLst/>
                <a:latin typeface="ArialMT"/>
              </a:rPr>
              <a:t>̌ 40 </a:t>
            </a:r>
            <a:r>
              <a:rPr lang="cs-CZ" sz="1800" dirty="0" err="1">
                <a:effectLst/>
                <a:latin typeface="ArialMT"/>
              </a:rPr>
              <a:t>kbar</a:t>
            </a:r>
            <a:r>
              <a:rPr lang="cs-CZ" sz="1800" dirty="0">
                <a:effectLst/>
                <a:latin typeface="ArialMT"/>
              </a:rPr>
              <a:t>, v </a:t>
            </a:r>
            <a:r>
              <a:rPr lang="cs-CZ" sz="1800" dirty="0" err="1">
                <a:effectLst/>
                <a:latin typeface="ArialMT"/>
              </a:rPr>
              <a:t>závislosti</a:t>
            </a:r>
            <a:r>
              <a:rPr lang="cs-CZ" sz="1800" dirty="0">
                <a:effectLst/>
                <a:latin typeface="ArialMT"/>
              </a:rPr>
              <a:t> na hloubce)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006DBF"/>
                </a:solidFill>
                <a:effectLst/>
                <a:latin typeface="Wingdings" pitchFamily="2" charset="2"/>
              </a:rPr>
              <a:t> </a:t>
            </a:r>
            <a:r>
              <a:rPr lang="cs-CZ" sz="1800" dirty="0">
                <a:effectLst/>
                <a:latin typeface="ArialMT"/>
              </a:rPr>
              <a:t>roztoky </a:t>
            </a:r>
            <a:r>
              <a:rPr lang="cs-CZ" sz="1800" dirty="0" err="1">
                <a:effectLst/>
                <a:latin typeface="ArialMT"/>
              </a:rPr>
              <a:t>kolujíci</a:t>
            </a:r>
            <a:r>
              <a:rPr lang="cs-CZ" sz="1800" dirty="0">
                <a:effectLst/>
                <a:latin typeface="ArialMT"/>
              </a:rPr>
              <a:t>́ v </a:t>
            </a:r>
            <a:r>
              <a:rPr lang="cs-CZ" sz="1800" dirty="0" err="1">
                <a:effectLst/>
                <a:latin typeface="ArialMT"/>
              </a:rPr>
              <a:t>hornine</a:t>
            </a:r>
            <a:r>
              <a:rPr lang="cs-CZ" sz="1800" dirty="0">
                <a:effectLst/>
                <a:latin typeface="ArialMT"/>
              </a:rPr>
              <a:t>̌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006DBF"/>
                </a:solidFill>
                <a:effectLst/>
                <a:latin typeface="Wingdings" pitchFamily="2" charset="2"/>
              </a:rPr>
              <a:t> </a:t>
            </a:r>
            <a:r>
              <a:rPr lang="cs-CZ" sz="1800" dirty="0" err="1">
                <a:effectLst/>
                <a:latin typeface="ArialMT"/>
              </a:rPr>
              <a:t>čas</a:t>
            </a:r>
            <a:r>
              <a:rPr lang="cs-CZ" sz="1800" dirty="0">
                <a:effectLst/>
                <a:latin typeface="ArialMT"/>
              </a:rPr>
              <a:t> (zpravidla stovky </a:t>
            </a:r>
            <a:r>
              <a:rPr lang="cs-CZ" sz="1800" dirty="0" err="1">
                <a:effectLst/>
                <a:latin typeface="ArialMT"/>
              </a:rPr>
              <a:t>tisíc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az</a:t>
            </a:r>
            <a:r>
              <a:rPr lang="cs-CZ" sz="1800" dirty="0">
                <a:effectLst/>
                <a:latin typeface="ArialMT"/>
              </a:rPr>
              <a:t>̌ miliony let) 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K </a:t>
            </a:r>
            <a:r>
              <a:rPr lang="cs-CZ" sz="1800" dirty="0" err="1">
                <a:effectLst/>
                <a:latin typeface="ArialMT"/>
              </a:rPr>
              <a:t>hlavním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typům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metamorfózy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patři</a:t>
            </a:r>
            <a:r>
              <a:rPr lang="cs-CZ" sz="1800" dirty="0">
                <a:effectLst/>
                <a:latin typeface="ArialMT"/>
              </a:rPr>
              <a:t>́: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006DBF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800" dirty="0" err="1">
                <a:effectLst/>
                <a:latin typeface="ArialMT"/>
              </a:rPr>
              <a:t>regionálni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metamorfóza</a:t>
            </a:r>
            <a:r>
              <a:rPr lang="cs-CZ" sz="1800" dirty="0">
                <a:effectLst/>
                <a:latin typeface="ArialMT"/>
              </a:rPr>
              <a:t> (</a:t>
            </a:r>
            <a:r>
              <a:rPr lang="cs-CZ" sz="1800" dirty="0" err="1">
                <a:effectLst/>
                <a:latin typeface="ArialMT"/>
              </a:rPr>
              <a:t>přeměna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obrovských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areálu</a:t>
            </a:r>
            <a:r>
              <a:rPr lang="cs-CZ" sz="1800" dirty="0">
                <a:effectLst/>
                <a:latin typeface="ArialMT"/>
              </a:rPr>
              <a:t>̊ hornin) </a:t>
            </a:r>
            <a:r>
              <a:rPr lang="cs-CZ" sz="1800" dirty="0">
                <a:solidFill>
                  <a:srgbClr val="006DBF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800" dirty="0" err="1">
                <a:effectLst/>
                <a:latin typeface="ArialMT"/>
              </a:rPr>
              <a:t>metamorfóza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oceánského</a:t>
            </a:r>
            <a:r>
              <a:rPr lang="cs-CZ" sz="1800" dirty="0">
                <a:effectLst/>
                <a:latin typeface="ArialMT"/>
              </a:rPr>
              <a:t> dna (</a:t>
            </a:r>
            <a:r>
              <a:rPr lang="cs-CZ" sz="1800" dirty="0" err="1">
                <a:effectLst/>
                <a:latin typeface="ArialMT"/>
              </a:rPr>
              <a:t>spodni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část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oceánske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kůry</a:t>
            </a:r>
            <a:r>
              <a:rPr lang="cs-CZ" sz="1800" dirty="0">
                <a:effectLst/>
                <a:latin typeface="ArialMT"/>
              </a:rPr>
              <a:t>) </a:t>
            </a:r>
            <a:r>
              <a:rPr lang="cs-CZ" sz="1800" dirty="0">
                <a:solidFill>
                  <a:srgbClr val="006DBF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800" dirty="0" err="1">
                <a:effectLst/>
                <a:latin typeface="ArialMT"/>
              </a:rPr>
              <a:t>kontaktni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metamorfóza</a:t>
            </a:r>
            <a:r>
              <a:rPr lang="cs-CZ" sz="1800" dirty="0">
                <a:effectLst/>
                <a:latin typeface="ArialMT"/>
              </a:rPr>
              <a:t> (na </a:t>
            </a:r>
            <a:r>
              <a:rPr lang="cs-CZ" sz="1800" dirty="0" err="1">
                <a:effectLst/>
                <a:latin typeface="ArialMT"/>
              </a:rPr>
              <a:t>okrajích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plutonických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těles</a:t>
            </a:r>
            <a:r>
              <a:rPr lang="cs-CZ" sz="1800" dirty="0">
                <a:effectLst/>
                <a:latin typeface="ArialMT"/>
              </a:rPr>
              <a:t>)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006DBF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800" dirty="0" err="1">
                <a:effectLst/>
                <a:latin typeface="ArialMT"/>
              </a:rPr>
              <a:t>šokova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metamorfóza</a:t>
            </a:r>
            <a:r>
              <a:rPr lang="cs-CZ" sz="1800" dirty="0">
                <a:effectLst/>
                <a:latin typeface="ArialMT"/>
              </a:rPr>
              <a:t> (impakt </a:t>
            </a:r>
            <a:r>
              <a:rPr lang="cs-CZ" sz="1800" dirty="0" err="1">
                <a:effectLst/>
                <a:latin typeface="ArialMT"/>
              </a:rPr>
              <a:t>mimozemských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těles</a:t>
            </a:r>
            <a:r>
              <a:rPr lang="cs-CZ" sz="1800" dirty="0">
                <a:effectLst/>
                <a:latin typeface="ArialMT"/>
              </a:rPr>
              <a:t>) </a:t>
            </a: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2F9AE70-3879-80F2-4766-66BBBA2ED09B}"/>
              </a:ext>
            </a:extLst>
          </p:cNvPr>
          <p:cNvSpPr txBox="1"/>
          <p:nvPr/>
        </p:nvSpPr>
        <p:spPr>
          <a:xfrm>
            <a:off x="4008729" y="795516"/>
            <a:ext cx="4275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Vznik magmatických hornin</a:t>
            </a:r>
          </a:p>
        </p:txBody>
      </p:sp>
    </p:spTree>
    <p:extLst>
      <p:ext uri="{BB962C8B-B14F-4D97-AF65-F5344CB8AC3E}">
        <p14:creationId xmlns:p14="http://schemas.microsoft.com/office/powerpoint/2010/main" val="39488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B0421E9-1F13-66F4-7142-B256D6C53814}"/>
              </a:ext>
            </a:extLst>
          </p:cNvPr>
          <p:cNvSpPr txBox="1"/>
          <p:nvPr/>
        </p:nvSpPr>
        <p:spPr>
          <a:xfrm>
            <a:off x="221511" y="734222"/>
            <a:ext cx="11748977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Klasifikaci </a:t>
            </a:r>
            <a:r>
              <a:rPr lang="cs-CZ" sz="1800" dirty="0" err="1">
                <a:effectLst/>
                <a:latin typeface="ArialMT"/>
              </a:rPr>
              <a:t>metamorfovaných</a:t>
            </a:r>
            <a:r>
              <a:rPr lang="cs-CZ" sz="1800" dirty="0">
                <a:effectLst/>
                <a:latin typeface="ArialMT"/>
              </a:rPr>
              <a:t> hornin lze </a:t>
            </a:r>
            <a:r>
              <a:rPr lang="cs-CZ" sz="1800" dirty="0" err="1">
                <a:effectLst/>
                <a:latin typeface="ArialMT"/>
              </a:rPr>
              <a:t>provádět</a:t>
            </a:r>
            <a:r>
              <a:rPr lang="cs-CZ" sz="1800" dirty="0">
                <a:effectLst/>
                <a:latin typeface="ArialMT"/>
              </a:rPr>
              <a:t> na </a:t>
            </a:r>
            <a:r>
              <a:rPr lang="cs-CZ" sz="1800" dirty="0" err="1">
                <a:effectLst/>
                <a:latin typeface="ArialMT"/>
              </a:rPr>
              <a:t>základe</a:t>
            </a:r>
            <a:r>
              <a:rPr lang="cs-CZ" sz="1800" dirty="0">
                <a:effectLst/>
                <a:latin typeface="ArialMT"/>
              </a:rPr>
              <a:t>̌ mnoha </a:t>
            </a:r>
            <a:r>
              <a:rPr lang="cs-CZ" sz="1800" dirty="0" err="1">
                <a:effectLst/>
                <a:latin typeface="ArialMT"/>
              </a:rPr>
              <a:t>kritérii</a:t>
            </a:r>
            <a:r>
              <a:rPr lang="cs-CZ" sz="1800" dirty="0">
                <a:effectLst/>
                <a:latin typeface="ArialMT"/>
              </a:rPr>
              <a:t>́, </a:t>
            </a:r>
            <a:r>
              <a:rPr lang="cs-CZ" sz="1800" dirty="0" err="1">
                <a:effectLst/>
                <a:latin typeface="ArialMT"/>
              </a:rPr>
              <a:t>určite</a:t>
            </a:r>
            <a:r>
              <a:rPr lang="cs-CZ" sz="1800" dirty="0">
                <a:effectLst/>
                <a:latin typeface="ArialMT"/>
              </a:rPr>
              <a:t>̌ nefunguje </a:t>
            </a:r>
            <a:r>
              <a:rPr lang="cs-CZ" sz="1800" dirty="0" err="1">
                <a:effectLst/>
                <a:latin typeface="ArialMT"/>
              </a:rPr>
              <a:t>minerálni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složeni</a:t>
            </a:r>
            <a:r>
              <a:rPr lang="cs-CZ" sz="1800" dirty="0">
                <a:effectLst/>
                <a:latin typeface="ArialMT"/>
              </a:rPr>
              <a:t>́ (analogie </a:t>
            </a:r>
            <a:r>
              <a:rPr lang="cs-CZ" sz="1800" dirty="0" err="1">
                <a:effectLst/>
                <a:latin typeface="ArialMT"/>
              </a:rPr>
              <a:t>magmatity</a:t>
            </a:r>
            <a:r>
              <a:rPr lang="cs-CZ" sz="1800" dirty="0">
                <a:effectLst/>
                <a:latin typeface="ArialMT"/>
              </a:rPr>
              <a:t>) nebo zrnitost (analogie </a:t>
            </a:r>
            <a:r>
              <a:rPr lang="cs-CZ" sz="1800" dirty="0" err="1">
                <a:effectLst/>
                <a:latin typeface="ArialMT"/>
              </a:rPr>
              <a:t>klasticke</a:t>
            </a:r>
            <a:r>
              <a:rPr lang="cs-CZ" sz="1800" dirty="0">
                <a:effectLst/>
                <a:latin typeface="ArialMT"/>
              </a:rPr>
              <a:t>́ sedimenty).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E88EB97-F509-51B1-E1A9-FD9E3BCA7051}"/>
              </a:ext>
            </a:extLst>
          </p:cNvPr>
          <p:cNvSpPr txBox="1"/>
          <p:nvPr/>
        </p:nvSpPr>
        <p:spPr>
          <a:xfrm>
            <a:off x="380555" y="1711351"/>
            <a:ext cx="11430885" cy="17543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ArialMT"/>
              </a:rPr>
              <a:t>Jedním</a:t>
            </a:r>
            <a:r>
              <a:rPr lang="cs-CZ" sz="1800" dirty="0">
                <a:effectLst/>
                <a:latin typeface="ArialMT"/>
              </a:rPr>
              <a:t> ze </a:t>
            </a:r>
            <a:r>
              <a:rPr lang="cs-CZ" sz="1800" dirty="0" err="1">
                <a:effectLst/>
                <a:latin typeface="ArialMT"/>
              </a:rPr>
              <a:t>kritérii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systematického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rozděleni</a:t>
            </a:r>
            <a:r>
              <a:rPr lang="cs-CZ" sz="1800" dirty="0">
                <a:effectLst/>
                <a:latin typeface="ArialMT"/>
              </a:rPr>
              <a:t>́ Jsou </a:t>
            </a:r>
            <a:r>
              <a:rPr lang="cs-CZ" sz="1800" dirty="0" err="1">
                <a:effectLst/>
                <a:latin typeface="ArialMT"/>
              </a:rPr>
              <a:t>metamorfni</a:t>
            </a:r>
            <a:r>
              <a:rPr lang="cs-CZ" sz="1800" dirty="0">
                <a:effectLst/>
                <a:latin typeface="ArialMT"/>
              </a:rPr>
              <a:t>́ formace, tedy soubory hornin, </a:t>
            </a:r>
            <a:r>
              <a:rPr lang="cs-CZ" sz="1800" dirty="0" err="1">
                <a:effectLst/>
                <a:latin typeface="ArialMT"/>
              </a:rPr>
              <a:t>ktere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maji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shodny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vývoj</a:t>
            </a:r>
            <a:r>
              <a:rPr lang="cs-CZ" sz="1800" dirty="0">
                <a:effectLst/>
                <a:latin typeface="ArialMT"/>
              </a:rPr>
              <a:t>: </a:t>
            </a:r>
          </a:p>
          <a:p>
            <a:r>
              <a:rPr lang="cs-CZ" sz="1800" dirty="0">
                <a:effectLst/>
                <a:latin typeface="Wingdings" pitchFamily="2" charset="2"/>
              </a:rPr>
              <a:t></a:t>
            </a:r>
            <a:r>
              <a:rPr lang="cs-CZ" sz="1800" dirty="0">
                <a:solidFill>
                  <a:srgbClr val="FFBF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 err="1">
                <a:effectLst/>
                <a:latin typeface="ArialMT"/>
              </a:rPr>
              <a:t>kontaktne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metamorfovane</a:t>
            </a:r>
            <a:r>
              <a:rPr lang="cs-CZ" sz="1800" dirty="0">
                <a:effectLst/>
                <a:latin typeface="ArialMT"/>
              </a:rPr>
              <a:t>́ </a:t>
            </a:r>
            <a:endParaRPr lang="cs-CZ" dirty="0"/>
          </a:p>
          <a:p>
            <a:pPr marL="285750" indent="-285750">
              <a:buFont typeface="Wingdings" pitchFamily="2" charset="2"/>
              <a:buChar char="§"/>
            </a:pPr>
            <a:r>
              <a:rPr lang="cs-CZ" sz="1800" dirty="0" err="1">
                <a:effectLst/>
                <a:latin typeface="ArialMT"/>
              </a:rPr>
              <a:t>regionálne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metamorfovane</a:t>
            </a:r>
            <a:r>
              <a:rPr lang="cs-CZ" sz="1800" dirty="0">
                <a:effectLst/>
                <a:latin typeface="ArialMT"/>
              </a:rPr>
              <a:t>́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1800" dirty="0" err="1">
                <a:effectLst/>
                <a:latin typeface="ArialMT"/>
              </a:rPr>
              <a:t>šokove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metamorfovane</a:t>
            </a:r>
            <a:r>
              <a:rPr lang="cs-CZ" sz="1800" dirty="0">
                <a:effectLst/>
                <a:latin typeface="ArialMT"/>
              </a:rPr>
              <a:t>́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1800" dirty="0" err="1">
                <a:effectLst/>
                <a:latin typeface="ArialMT"/>
              </a:rPr>
              <a:t>metasomaticky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metamorfovane</a:t>
            </a:r>
            <a:r>
              <a:rPr lang="cs-CZ" sz="1800" dirty="0">
                <a:effectLst/>
                <a:latin typeface="ArialMT"/>
              </a:rPr>
              <a:t>́. </a:t>
            </a:r>
            <a:r>
              <a:rPr lang="cs-CZ" sz="1600" dirty="0">
                <a:effectLst/>
                <a:latin typeface="ArialMT"/>
              </a:rPr>
              <a:t>Toto </a:t>
            </a:r>
            <a:r>
              <a:rPr lang="cs-CZ" sz="1600" dirty="0" err="1">
                <a:effectLst/>
                <a:latin typeface="ArialMT"/>
              </a:rPr>
              <a:t>kritérium</a:t>
            </a:r>
            <a:r>
              <a:rPr lang="cs-CZ" sz="1600" dirty="0">
                <a:effectLst/>
                <a:latin typeface="ArialMT"/>
              </a:rPr>
              <a:t> je ale </a:t>
            </a:r>
            <a:r>
              <a:rPr lang="cs-CZ" sz="1600" dirty="0" err="1">
                <a:effectLst/>
                <a:latin typeface="ArialMT"/>
              </a:rPr>
              <a:t>přílis</a:t>
            </a:r>
            <a:r>
              <a:rPr lang="cs-CZ" sz="1600" dirty="0">
                <a:effectLst/>
                <a:latin typeface="ArialMT"/>
              </a:rPr>
              <a:t>̌ </a:t>
            </a:r>
            <a:r>
              <a:rPr lang="cs-CZ" sz="1600" dirty="0" err="1">
                <a:effectLst/>
                <a:latin typeface="ArialMT"/>
              </a:rPr>
              <a:t>obecne</a:t>
            </a:r>
            <a:r>
              <a:rPr lang="cs-CZ" sz="1600" dirty="0">
                <a:effectLst/>
                <a:latin typeface="ArialMT"/>
              </a:rPr>
              <a:t>́.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CAB303-77DE-828B-1EA2-4A95E067D315}"/>
              </a:ext>
            </a:extLst>
          </p:cNvPr>
          <p:cNvSpPr txBox="1"/>
          <p:nvPr/>
        </p:nvSpPr>
        <p:spPr>
          <a:xfrm>
            <a:off x="380554" y="3533039"/>
            <a:ext cx="11430885" cy="33271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ArialMT"/>
              </a:rPr>
              <a:t>Jinou </a:t>
            </a:r>
            <a:r>
              <a:rPr lang="cs-CZ" sz="1800" dirty="0" err="1">
                <a:effectLst/>
                <a:latin typeface="ArialMT"/>
              </a:rPr>
              <a:t>možnosti</a:t>
            </a:r>
            <a:r>
              <a:rPr lang="cs-CZ" sz="1800" dirty="0">
                <a:effectLst/>
                <a:latin typeface="ArialMT"/>
              </a:rPr>
              <a:t>́ klasifikace </a:t>
            </a:r>
            <a:r>
              <a:rPr lang="cs-CZ" sz="1800" dirty="0" err="1">
                <a:effectLst/>
                <a:latin typeface="ArialMT"/>
              </a:rPr>
              <a:t>metamorfovaných</a:t>
            </a:r>
            <a:r>
              <a:rPr lang="cs-CZ" sz="1800" dirty="0">
                <a:effectLst/>
                <a:latin typeface="ArialMT"/>
              </a:rPr>
              <a:t> horniny je podle skupin facií, </a:t>
            </a:r>
            <a:r>
              <a:rPr lang="cs-CZ" sz="1800" dirty="0" err="1">
                <a:effectLst/>
                <a:latin typeface="ArialMT"/>
              </a:rPr>
              <a:t>ktere</a:t>
            </a:r>
            <a:r>
              <a:rPr lang="cs-CZ" sz="1800" dirty="0">
                <a:effectLst/>
                <a:latin typeface="ArialMT"/>
              </a:rPr>
              <a:t>́ k sobě </a:t>
            </a:r>
            <a:r>
              <a:rPr lang="cs-CZ" sz="1800" dirty="0" err="1">
                <a:effectLst/>
                <a:latin typeface="ArialMT"/>
              </a:rPr>
              <a:t>řadi</a:t>
            </a:r>
            <a:r>
              <a:rPr lang="cs-CZ" sz="1800" dirty="0">
                <a:effectLst/>
                <a:latin typeface="ArialMT"/>
              </a:rPr>
              <a:t>́ horniny </a:t>
            </a:r>
            <a:r>
              <a:rPr lang="cs-CZ" sz="1800" dirty="0" err="1">
                <a:effectLst/>
                <a:latin typeface="ArialMT"/>
              </a:rPr>
              <a:t>vznikle</a:t>
            </a:r>
            <a:r>
              <a:rPr lang="cs-CZ" sz="1800" dirty="0">
                <a:effectLst/>
                <a:latin typeface="ArialMT"/>
              </a:rPr>
              <a:t>́ za </a:t>
            </a:r>
            <a:r>
              <a:rPr lang="cs-CZ" sz="1800" dirty="0" err="1">
                <a:effectLst/>
                <a:latin typeface="ArialMT"/>
              </a:rPr>
              <a:t>podobných</a:t>
            </a:r>
            <a:r>
              <a:rPr lang="cs-CZ" sz="1800" dirty="0">
                <a:effectLst/>
                <a:latin typeface="ArialMT"/>
              </a:rPr>
              <a:t> teplot a tlaků: 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Wingdings" pitchFamily="2" charset="2"/>
              </a:rPr>
              <a:t> </a:t>
            </a:r>
            <a:r>
              <a:rPr lang="cs-CZ" sz="1800" dirty="0">
                <a:effectLst/>
                <a:latin typeface="ArialMT"/>
              </a:rPr>
              <a:t>facie velmi </a:t>
            </a:r>
            <a:r>
              <a:rPr lang="cs-CZ" sz="1800" dirty="0" err="1">
                <a:effectLst/>
                <a:latin typeface="ArialMT"/>
              </a:rPr>
              <a:t>nízke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metamorfózy</a:t>
            </a:r>
            <a:r>
              <a:rPr lang="cs-CZ" sz="1800" dirty="0">
                <a:effectLst/>
                <a:latin typeface="ArialMT"/>
              </a:rPr>
              <a:t> (</a:t>
            </a:r>
            <a:r>
              <a:rPr lang="cs-CZ" sz="1800" dirty="0" err="1">
                <a:effectLst/>
                <a:latin typeface="ArialMT"/>
              </a:rPr>
              <a:t>napr</a:t>
            </a:r>
            <a:r>
              <a:rPr lang="cs-CZ" sz="1800" dirty="0">
                <a:effectLst/>
                <a:latin typeface="ArialMT"/>
              </a:rPr>
              <a:t>̌. </a:t>
            </a:r>
            <a:r>
              <a:rPr lang="cs-CZ" sz="1800" dirty="0" err="1">
                <a:effectLst/>
                <a:latin typeface="ArialMT"/>
              </a:rPr>
              <a:t>zeolitova</a:t>
            </a:r>
            <a:r>
              <a:rPr lang="cs-CZ" sz="1800" dirty="0">
                <a:effectLst/>
                <a:latin typeface="ArialMT"/>
              </a:rPr>
              <a:t>́) 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Wingdings" pitchFamily="2" charset="2"/>
              </a:rPr>
              <a:t> </a:t>
            </a:r>
            <a:r>
              <a:rPr lang="cs-CZ" sz="1800" dirty="0">
                <a:effectLst/>
                <a:latin typeface="ArialMT"/>
              </a:rPr>
              <a:t>facie </a:t>
            </a:r>
            <a:r>
              <a:rPr lang="cs-CZ" sz="1800" dirty="0" err="1">
                <a:effectLst/>
                <a:latin typeface="ArialMT"/>
              </a:rPr>
              <a:t>nízke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metamorfózy</a:t>
            </a:r>
            <a:r>
              <a:rPr lang="cs-CZ" sz="1800" dirty="0">
                <a:effectLst/>
                <a:latin typeface="ArialMT"/>
              </a:rPr>
              <a:t> (</a:t>
            </a:r>
            <a:r>
              <a:rPr lang="cs-CZ" sz="1800" dirty="0" err="1">
                <a:effectLst/>
                <a:latin typeface="ArialMT"/>
              </a:rPr>
              <a:t>napr</a:t>
            </a:r>
            <a:r>
              <a:rPr lang="cs-CZ" sz="1800" dirty="0">
                <a:effectLst/>
                <a:latin typeface="ArialMT"/>
              </a:rPr>
              <a:t>̌. </a:t>
            </a:r>
            <a:r>
              <a:rPr lang="cs-CZ" sz="1800" dirty="0" err="1">
                <a:effectLst/>
                <a:latin typeface="ArialMT"/>
              </a:rPr>
              <a:t>zelených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břidlic</a:t>
            </a:r>
            <a:r>
              <a:rPr lang="cs-CZ" sz="1800" dirty="0">
                <a:effectLst/>
                <a:latin typeface="ArialMT"/>
              </a:rPr>
              <a:t>) 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Wingdings" pitchFamily="2" charset="2"/>
              </a:rPr>
              <a:t> </a:t>
            </a:r>
            <a:r>
              <a:rPr lang="cs-CZ" sz="1800" dirty="0">
                <a:effectLst/>
                <a:latin typeface="ArialMT"/>
              </a:rPr>
              <a:t>facie </a:t>
            </a:r>
            <a:r>
              <a:rPr lang="cs-CZ" sz="1800" dirty="0" err="1">
                <a:effectLst/>
                <a:latin typeface="ArialMT"/>
              </a:rPr>
              <a:t>středních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stupňu</a:t>
            </a:r>
            <a:r>
              <a:rPr lang="cs-CZ" sz="1800" dirty="0">
                <a:effectLst/>
                <a:latin typeface="ArialMT"/>
              </a:rPr>
              <a:t>̊ </a:t>
            </a:r>
            <a:r>
              <a:rPr lang="cs-CZ" sz="1800" dirty="0" err="1">
                <a:effectLst/>
                <a:latin typeface="ArialMT"/>
              </a:rPr>
              <a:t>metamorfózy</a:t>
            </a:r>
            <a:r>
              <a:rPr lang="cs-CZ" sz="1800" dirty="0">
                <a:effectLst/>
                <a:latin typeface="ArialMT"/>
              </a:rPr>
              <a:t> (</a:t>
            </a:r>
            <a:r>
              <a:rPr lang="cs-CZ" sz="1800" dirty="0" err="1">
                <a:effectLst/>
                <a:latin typeface="ArialMT"/>
              </a:rPr>
              <a:t>napr</a:t>
            </a:r>
            <a:r>
              <a:rPr lang="cs-CZ" sz="1800" dirty="0">
                <a:effectLst/>
                <a:latin typeface="ArialMT"/>
              </a:rPr>
              <a:t>̌. </a:t>
            </a:r>
            <a:r>
              <a:rPr lang="cs-CZ" sz="1800" dirty="0" err="1">
                <a:effectLst/>
                <a:latin typeface="ArialMT"/>
              </a:rPr>
              <a:t>amfibolitova</a:t>
            </a:r>
            <a:r>
              <a:rPr lang="cs-CZ" sz="1800" dirty="0">
                <a:effectLst/>
                <a:latin typeface="ArialMT"/>
              </a:rPr>
              <a:t>́) 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sz="1800" dirty="0">
                <a:effectLst/>
                <a:latin typeface="Wingdings" pitchFamily="2" charset="2"/>
              </a:rPr>
              <a:t></a:t>
            </a:r>
            <a:r>
              <a:rPr lang="cs-CZ" sz="1800" dirty="0">
                <a:solidFill>
                  <a:srgbClr val="FFBF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>
                <a:effectLst/>
                <a:latin typeface="ArialMT"/>
              </a:rPr>
              <a:t>facie </a:t>
            </a:r>
            <a:r>
              <a:rPr lang="cs-CZ" sz="1800" dirty="0" err="1">
                <a:effectLst/>
                <a:latin typeface="ArialMT"/>
              </a:rPr>
              <a:t>vysoke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metamorfózy</a:t>
            </a:r>
            <a:r>
              <a:rPr lang="cs-CZ" sz="1800" dirty="0">
                <a:effectLst/>
                <a:latin typeface="ArialMT"/>
              </a:rPr>
              <a:t> (</a:t>
            </a:r>
            <a:r>
              <a:rPr lang="cs-CZ" sz="1800" dirty="0" err="1">
                <a:effectLst/>
                <a:latin typeface="ArialMT"/>
              </a:rPr>
              <a:t>napr</a:t>
            </a:r>
            <a:r>
              <a:rPr lang="cs-CZ" sz="1800" dirty="0">
                <a:effectLst/>
                <a:latin typeface="ArialMT"/>
              </a:rPr>
              <a:t>̌. </a:t>
            </a:r>
            <a:r>
              <a:rPr lang="cs-CZ" sz="1800" dirty="0" err="1">
                <a:effectLst/>
                <a:latin typeface="ArialMT"/>
              </a:rPr>
              <a:t>granulitova</a:t>
            </a:r>
            <a:r>
              <a:rPr lang="cs-CZ" sz="1800" dirty="0">
                <a:effectLst/>
                <a:latin typeface="ArialMT"/>
              </a:rPr>
              <a:t>́) 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sz="1600" dirty="0">
                <a:effectLst/>
                <a:latin typeface="ArialMT"/>
              </a:rPr>
              <a:t>Pro </a:t>
            </a:r>
            <a:r>
              <a:rPr lang="cs-CZ" sz="1600" dirty="0" err="1">
                <a:effectLst/>
                <a:latin typeface="ArialMT"/>
              </a:rPr>
              <a:t>běžne</a:t>
            </a:r>
            <a:r>
              <a:rPr lang="cs-CZ" sz="1600" dirty="0">
                <a:effectLst/>
                <a:latin typeface="ArialMT"/>
              </a:rPr>
              <a:t>́ </a:t>
            </a:r>
            <a:r>
              <a:rPr lang="cs-CZ" sz="1600" dirty="0" err="1">
                <a:effectLst/>
                <a:latin typeface="ArialMT"/>
              </a:rPr>
              <a:t>využiti</a:t>
            </a:r>
            <a:r>
              <a:rPr lang="cs-CZ" sz="1600" dirty="0">
                <a:effectLst/>
                <a:latin typeface="ArialMT"/>
              </a:rPr>
              <a:t>́ je to trochu </a:t>
            </a:r>
            <a:r>
              <a:rPr lang="cs-CZ" sz="1600" dirty="0" err="1">
                <a:effectLst/>
                <a:latin typeface="ArialMT"/>
              </a:rPr>
              <a:t>komplikovane</a:t>
            </a:r>
            <a:r>
              <a:rPr lang="cs-CZ" sz="1600" dirty="0">
                <a:effectLst/>
                <a:latin typeface="ArialMT"/>
              </a:rPr>
              <a:t>́.</a:t>
            </a:r>
            <a:br>
              <a:rPr lang="cs-CZ" sz="1600" dirty="0">
                <a:effectLst/>
                <a:latin typeface="ArialMT"/>
              </a:rPr>
            </a:b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AB5A37E-B727-384D-4F07-92A271BABA29}"/>
              </a:ext>
            </a:extLst>
          </p:cNvPr>
          <p:cNvSpPr txBox="1"/>
          <p:nvPr/>
        </p:nvSpPr>
        <p:spPr>
          <a:xfrm>
            <a:off x="3047110" y="228010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Systém magmatických hornin</a:t>
            </a:r>
          </a:p>
        </p:txBody>
      </p:sp>
    </p:spTree>
    <p:extLst>
      <p:ext uri="{BB962C8B-B14F-4D97-AF65-F5344CB8AC3E}">
        <p14:creationId xmlns:p14="http://schemas.microsoft.com/office/powerpoint/2010/main" val="310631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E74E017-F526-3E1B-6896-663492B879BD}"/>
              </a:ext>
            </a:extLst>
          </p:cNvPr>
          <p:cNvSpPr txBox="1"/>
          <p:nvPr/>
        </p:nvSpPr>
        <p:spPr>
          <a:xfrm>
            <a:off x="349101" y="1042842"/>
            <a:ext cx="11493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Jako velmi </a:t>
            </a:r>
            <a:r>
              <a:rPr lang="cs-CZ" sz="1800" dirty="0" err="1">
                <a:effectLst/>
                <a:latin typeface="ArialMT"/>
              </a:rPr>
              <a:t>přehledne</a:t>
            </a:r>
            <a:r>
              <a:rPr lang="cs-CZ" sz="1800" dirty="0">
                <a:effectLst/>
                <a:latin typeface="ArialMT"/>
              </a:rPr>
              <a:t>́ a </a:t>
            </a:r>
            <a:r>
              <a:rPr lang="cs-CZ" sz="1800" dirty="0" err="1">
                <a:effectLst/>
                <a:latin typeface="ArialMT"/>
              </a:rPr>
              <a:t>logicke</a:t>
            </a:r>
            <a:r>
              <a:rPr lang="cs-CZ" sz="1800" dirty="0">
                <a:effectLst/>
                <a:latin typeface="ArialMT"/>
              </a:rPr>
              <a:t>́ se jeví klasifikovat </a:t>
            </a:r>
            <a:r>
              <a:rPr lang="cs-CZ" sz="1800" dirty="0" err="1">
                <a:effectLst/>
                <a:latin typeface="ArialMT"/>
              </a:rPr>
              <a:t>metamorfovane</a:t>
            </a:r>
            <a:r>
              <a:rPr lang="cs-CZ" sz="1800" dirty="0">
                <a:effectLst/>
                <a:latin typeface="ArialMT"/>
              </a:rPr>
              <a:t>́ horniny na </a:t>
            </a:r>
            <a:r>
              <a:rPr lang="cs-CZ" sz="1800" dirty="0" err="1">
                <a:effectLst/>
                <a:latin typeface="ArialMT"/>
              </a:rPr>
              <a:t>základe</a:t>
            </a:r>
            <a:r>
              <a:rPr lang="cs-CZ" sz="1800" dirty="0">
                <a:effectLst/>
                <a:latin typeface="ArialMT"/>
              </a:rPr>
              <a:t>̌ dvou </a:t>
            </a:r>
            <a:r>
              <a:rPr lang="cs-CZ" sz="1800" dirty="0" err="1">
                <a:effectLst/>
                <a:latin typeface="ArialMT"/>
              </a:rPr>
              <a:t>následujících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kritérii</a:t>
            </a:r>
            <a:r>
              <a:rPr lang="cs-CZ" sz="1800" dirty="0">
                <a:effectLst/>
                <a:latin typeface="ArialMT"/>
              </a:rPr>
              <a:t>́: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153FDF8-E677-F2C9-F408-549FC9A38F06}"/>
              </a:ext>
            </a:extLst>
          </p:cNvPr>
          <p:cNvSpPr txBox="1"/>
          <p:nvPr/>
        </p:nvSpPr>
        <p:spPr>
          <a:xfrm>
            <a:off x="349101" y="1912226"/>
            <a:ext cx="11729485" cy="2219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</a:rPr>
              <a:t>Typ </a:t>
            </a:r>
            <a:r>
              <a:rPr lang="cs-CZ" sz="1400" b="1" dirty="0" err="1">
                <a:effectLst/>
                <a:latin typeface="Arial" panose="020B0604020202020204" pitchFamily="34" charset="0"/>
              </a:rPr>
              <a:t>výchozi</a:t>
            </a:r>
            <a:r>
              <a:rPr lang="cs-CZ" sz="1400" b="1" dirty="0">
                <a:effectLst/>
                <a:latin typeface="Arial" panose="020B0604020202020204" pitchFamily="34" charset="0"/>
              </a:rPr>
              <a:t>́ horniny </a:t>
            </a:r>
            <a:r>
              <a:rPr lang="cs-CZ" sz="1400" dirty="0">
                <a:effectLst/>
                <a:latin typeface="ArialMT"/>
              </a:rPr>
              <a:t>redukujeme na </a:t>
            </a:r>
            <a:r>
              <a:rPr lang="cs-CZ" sz="1400" dirty="0" err="1">
                <a:effectLst/>
                <a:latin typeface="ArialMT"/>
              </a:rPr>
              <a:t>několik</a:t>
            </a:r>
            <a:r>
              <a:rPr lang="cs-CZ" sz="1400" dirty="0">
                <a:effectLst/>
                <a:latin typeface="ArialMT"/>
              </a:rPr>
              <a:t> </a:t>
            </a:r>
            <a:r>
              <a:rPr lang="cs-CZ" sz="1400" dirty="0" err="1">
                <a:effectLst/>
                <a:latin typeface="ArialMT"/>
              </a:rPr>
              <a:t>horninových</a:t>
            </a:r>
            <a:r>
              <a:rPr lang="cs-CZ" sz="1400" dirty="0">
                <a:effectLst/>
                <a:latin typeface="ArialMT"/>
              </a:rPr>
              <a:t> skupin a </a:t>
            </a:r>
            <a:r>
              <a:rPr lang="cs-CZ" sz="1400" dirty="0" err="1">
                <a:effectLst/>
                <a:latin typeface="ArialMT"/>
              </a:rPr>
              <a:t>požíváme</a:t>
            </a:r>
            <a:r>
              <a:rPr lang="cs-CZ" sz="1400" dirty="0">
                <a:effectLst/>
                <a:latin typeface="ArialMT"/>
              </a:rPr>
              <a:t> </a:t>
            </a:r>
            <a:r>
              <a:rPr lang="cs-CZ" sz="1400" dirty="0" err="1">
                <a:effectLst/>
                <a:latin typeface="ArialMT"/>
              </a:rPr>
              <a:t>obecnějšího</a:t>
            </a:r>
            <a:r>
              <a:rPr lang="cs-CZ" sz="1400" dirty="0">
                <a:effectLst/>
                <a:latin typeface="ArialMT"/>
              </a:rPr>
              <a:t> </a:t>
            </a:r>
            <a:r>
              <a:rPr lang="cs-CZ" sz="1400" dirty="0" err="1">
                <a:effectLst/>
                <a:latin typeface="ArialMT"/>
              </a:rPr>
              <a:t>označeni</a:t>
            </a:r>
            <a:r>
              <a:rPr lang="cs-CZ" sz="1400" dirty="0">
                <a:effectLst/>
                <a:latin typeface="ArialMT"/>
              </a:rPr>
              <a:t>́ </a:t>
            </a:r>
            <a:r>
              <a:rPr lang="cs-CZ" sz="1400" dirty="0" err="1">
                <a:effectLst/>
                <a:latin typeface="ArialMT"/>
              </a:rPr>
              <a:t>původni</a:t>
            </a:r>
            <a:r>
              <a:rPr lang="cs-CZ" sz="1400" dirty="0">
                <a:effectLst/>
                <a:latin typeface="ArialMT"/>
              </a:rPr>
              <a:t>́ horniny: 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aleuritickéapelitickésedimenty</a:t>
            </a:r>
            <a:r>
              <a:rPr lang="cs-CZ" sz="1400" dirty="0">
                <a:effectLst/>
                <a:latin typeface="ArialMT"/>
              </a:rPr>
              <a:t> (typicky </a:t>
            </a:r>
            <a:r>
              <a:rPr lang="cs-CZ" sz="1400" dirty="0" err="1">
                <a:effectLst/>
                <a:latin typeface="ArialMT"/>
              </a:rPr>
              <a:t>prachove</a:t>
            </a:r>
            <a:r>
              <a:rPr lang="cs-CZ" sz="1400" dirty="0">
                <a:effectLst/>
                <a:latin typeface="ArialMT"/>
              </a:rPr>
              <a:t>́ a </a:t>
            </a:r>
            <a:r>
              <a:rPr lang="cs-CZ" sz="1400" dirty="0" err="1">
                <a:effectLst/>
                <a:latin typeface="ArialMT"/>
              </a:rPr>
              <a:t>jílove</a:t>
            </a:r>
            <a:r>
              <a:rPr lang="cs-CZ" sz="1400" dirty="0">
                <a:effectLst/>
                <a:latin typeface="ArialMT"/>
              </a:rPr>
              <a:t>́ sedimenty) 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křemen-živcovéhorniny</a:t>
            </a:r>
            <a:r>
              <a:rPr lang="cs-CZ" sz="1400" dirty="0">
                <a:effectLst/>
                <a:latin typeface="ArialMT"/>
              </a:rPr>
              <a:t> (granitoidy, ale </a:t>
            </a:r>
            <a:r>
              <a:rPr lang="cs-CZ" sz="1400" dirty="0" err="1">
                <a:effectLst/>
                <a:latin typeface="ArialMT"/>
              </a:rPr>
              <a:t>téz</a:t>
            </a:r>
            <a:r>
              <a:rPr lang="cs-CZ" sz="1400" dirty="0">
                <a:effectLst/>
                <a:latin typeface="ArialMT"/>
              </a:rPr>
              <a:t>̌ </a:t>
            </a:r>
            <a:r>
              <a:rPr lang="cs-CZ" sz="1400" dirty="0" err="1">
                <a:effectLst/>
                <a:latin typeface="ArialMT"/>
              </a:rPr>
              <a:t>arkózy</a:t>
            </a:r>
            <a:r>
              <a:rPr lang="cs-CZ" sz="1400" dirty="0">
                <a:effectLst/>
                <a:latin typeface="ArialMT"/>
              </a:rPr>
              <a:t>)</a:t>
            </a:r>
            <a:br>
              <a:rPr lang="cs-CZ" sz="1400" dirty="0">
                <a:effectLst/>
                <a:latin typeface="ArialMT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křemitéhorniny</a:t>
            </a:r>
            <a:r>
              <a:rPr lang="cs-CZ" sz="1400" dirty="0">
                <a:effectLst/>
                <a:latin typeface="ArialMT"/>
              </a:rPr>
              <a:t> (typicky </a:t>
            </a:r>
            <a:r>
              <a:rPr lang="cs-CZ" sz="1400" dirty="0" err="1">
                <a:effectLst/>
                <a:latin typeface="ArialMT"/>
              </a:rPr>
              <a:t>pískovce</a:t>
            </a:r>
            <a:r>
              <a:rPr lang="cs-CZ" sz="1400" dirty="0">
                <a:effectLst/>
                <a:latin typeface="ArialMT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bazickéhorniny</a:t>
            </a:r>
            <a:r>
              <a:rPr lang="cs-CZ" sz="1400" dirty="0">
                <a:effectLst/>
                <a:latin typeface="ArialMT"/>
              </a:rPr>
              <a:t> (</a:t>
            </a:r>
            <a:r>
              <a:rPr lang="cs-CZ" sz="1400" dirty="0" err="1">
                <a:effectLst/>
                <a:latin typeface="ArialMT"/>
              </a:rPr>
              <a:t>bazalty,gabra</a:t>
            </a:r>
            <a:r>
              <a:rPr lang="cs-CZ" sz="1400" dirty="0">
                <a:effectLst/>
                <a:latin typeface="ArialMT"/>
              </a:rPr>
              <a:t> ale </a:t>
            </a:r>
            <a:r>
              <a:rPr lang="cs-CZ" sz="1400" dirty="0" err="1">
                <a:effectLst/>
                <a:latin typeface="ArialMT"/>
              </a:rPr>
              <a:t>take</a:t>
            </a:r>
            <a:r>
              <a:rPr lang="cs-CZ" sz="1400" dirty="0">
                <a:effectLst/>
                <a:latin typeface="ArialMT"/>
              </a:rPr>
              <a:t>́ droby)</a:t>
            </a:r>
            <a:br>
              <a:rPr lang="cs-CZ" sz="1400" dirty="0">
                <a:effectLst/>
                <a:latin typeface="ArialMT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ultrabazickéhorniny</a:t>
            </a:r>
            <a:r>
              <a:rPr lang="cs-CZ" sz="1400" dirty="0">
                <a:effectLst/>
                <a:latin typeface="ArialMT"/>
              </a:rPr>
              <a:t> (</a:t>
            </a:r>
            <a:r>
              <a:rPr lang="cs-CZ" sz="1400" dirty="0" err="1">
                <a:effectLst/>
                <a:latin typeface="ArialMT"/>
              </a:rPr>
              <a:t>pr</a:t>
            </a:r>
            <a:r>
              <a:rPr lang="cs-CZ" sz="1400" dirty="0">
                <a:effectLst/>
                <a:latin typeface="ArialMT"/>
              </a:rPr>
              <a:t>̌.peridotity) 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karbonátovéhorniny</a:t>
            </a:r>
            <a:r>
              <a:rPr lang="cs-CZ" sz="1400" dirty="0">
                <a:effectLst/>
                <a:latin typeface="ArialMT"/>
              </a:rPr>
              <a:t> (</a:t>
            </a:r>
            <a:r>
              <a:rPr lang="cs-CZ" sz="1400" dirty="0" err="1">
                <a:effectLst/>
                <a:latin typeface="ArialMT"/>
              </a:rPr>
              <a:t>vápence</a:t>
            </a:r>
            <a:r>
              <a:rPr lang="cs-CZ" sz="1400" dirty="0">
                <a:effectLst/>
                <a:latin typeface="ArialMT"/>
              </a:rPr>
              <a:t> nebo </a:t>
            </a:r>
            <a:r>
              <a:rPr lang="cs-CZ" sz="1400" dirty="0" err="1">
                <a:effectLst/>
                <a:latin typeface="ArialMT"/>
              </a:rPr>
              <a:t>slínovce</a:t>
            </a:r>
            <a:r>
              <a:rPr lang="cs-CZ" sz="1400" dirty="0">
                <a:effectLst/>
                <a:latin typeface="ArialMT"/>
              </a:rPr>
              <a:t>)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1970B9-7308-8C53-DF5F-906A8A2051A4}"/>
              </a:ext>
            </a:extLst>
          </p:cNvPr>
          <p:cNvSpPr txBox="1"/>
          <p:nvPr/>
        </p:nvSpPr>
        <p:spPr>
          <a:xfrm>
            <a:off x="349101" y="4354348"/>
            <a:ext cx="11729484" cy="1680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1" dirty="0">
                <a:effectLst/>
                <a:latin typeface="ArialMT"/>
              </a:rPr>
              <a:t>Stupeň </a:t>
            </a:r>
            <a:r>
              <a:rPr lang="cs-CZ" sz="1400" b="1" dirty="0" err="1">
                <a:effectLst/>
                <a:latin typeface="ArialMT"/>
              </a:rPr>
              <a:t>metamorfózy</a:t>
            </a:r>
            <a:r>
              <a:rPr lang="cs-CZ" sz="1400" b="1" dirty="0">
                <a:effectLst/>
                <a:latin typeface="ArialMT"/>
              </a:rPr>
              <a:t> </a:t>
            </a:r>
            <a:r>
              <a:rPr lang="cs-CZ" sz="1400" dirty="0">
                <a:effectLst/>
                <a:latin typeface="ArialMT"/>
              </a:rPr>
              <a:t>se stanovuje na </a:t>
            </a:r>
            <a:r>
              <a:rPr lang="cs-CZ" sz="1400" dirty="0" err="1">
                <a:effectLst/>
                <a:latin typeface="ArialMT"/>
              </a:rPr>
              <a:t>základe</a:t>
            </a:r>
            <a:r>
              <a:rPr lang="cs-CZ" sz="1400" dirty="0">
                <a:effectLst/>
                <a:latin typeface="ArialMT"/>
              </a:rPr>
              <a:t>̌ odhadu </a:t>
            </a:r>
            <a:r>
              <a:rPr lang="cs-CZ" sz="1400" dirty="0" err="1">
                <a:effectLst/>
                <a:latin typeface="ArialMT"/>
              </a:rPr>
              <a:t>metamorfni</a:t>
            </a:r>
            <a:r>
              <a:rPr lang="cs-CZ" sz="1400" dirty="0">
                <a:effectLst/>
                <a:latin typeface="ArialMT"/>
              </a:rPr>
              <a:t>́ teploty, tlak se </a:t>
            </a:r>
            <a:r>
              <a:rPr lang="cs-CZ" sz="1400" dirty="0" err="1">
                <a:effectLst/>
                <a:latin typeface="ArialMT"/>
              </a:rPr>
              <a:t>nezohledňuje</a:t>
            </a:r>
            <a:r>
              <a:rPr lang="cs-CZ" sz="1400" dirty="0">
                <a:effectLst/>
                <a:latin typeface="ArialMT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>
                <a:effectLst/>
                <a:latin typeface="ArialMT"/>
              </a:rPr>
              <a:t>velmi </a:t>
            </a:r>
            <a:r>
              <a:rPr lang="cs-CZ" sz="1400" dirty="0" err="1">
                <a:effectLst/>
                <a:latin typeface="ArialMT"/>
              </a:rPr>
              <a:t>nízkoteplotni</a:t>
            </a:r>
            <a:r>
              <a:rPr lang="cs-CZ" sz="1400" dirty="0">
                <a:effectLst/>
                <a:latin typeface="ArialMT"/>
              </a:rPr>
              <a:t>́ stupeň, </a:t>
            </a:r>
            <a:r>
              <a:rPr lang="cs-CZ" sz="1400" dirty="0" err="1">
                <a:effectLst/>
                <a:latin typeface="ArialMT"/>
              </a:rPr>
              <a:t>anchimetamorfóza</a:t>
            </a:r>
            <a:r>
              <a:rPr lang="cs-CZ" sz="1400" dirty="0">
                <a:effectLst/>
                <a:latin typeface="ArialMT"/>
              </a:rPr>
              <a:t> </a:t>
            </a:r>
            <a:r>
              <a:rPr lang="cs-CZ" sz="1400" dirty="0"/>
              <a:t> </a:t>
            </a:r>
            <a:r>
              <a:rPr lang="cs-CZ" sz="1400" dirty="0">
                <a:effectLst/>
                <a:latin typeface="ArialMT"/>
              </a:rPr>
              <a:t>(150–300 °C)</a:t>
            </a:r>
            <a:br>
              <a:rPr lang="cs-CZ" sz="1400" dirty="0">
                <a:effectLst/>
                <a:latin typeface="ArialMT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nízkoteplotni</a:t>
            </a:r>
            <a:r>
              <a:rPr lang="cs-CZ" sz="1400" dirty="0">
                <a:effectLst/>
                <a:latin typeface="ArialMT"/>
              </a:rPr>
              <a:t>́ stupeň (300–500 °C)</a:t>
            </a:r>
            <a:br>
              <a:rPr lang="cs-CZ" sz="1400" dirty="0">
                <a:effectLst/>
                <a:latin typeface="ArialMT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středněteplotni</a:t>
            </a:r>
            <a:r>
              <a:rPr lang="cs-CZ" sz="1400" dirty="0">
                <a:effectLst/>
                <a:latin typeface="ArialMT"/>
              </a:rPr>
              <a:t>́ stupeň (500–700 °C)</a:t>
            </a:r>
            <a:br>
              <a:rPr lang="cs-CZ" sz="1400" dirty="0">
                <a:effectLst/>
                <a:latin typeface="ArialMT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vysokoteplotni</a:t>
            </a:r>
            <a:r>
              <a:rPr lang="cs-CZ" sz="1400" dirty="0">
                <a:effectLst/>
                <a:latin typeface="ArialMT"/>
              </a:rPr>
              <a:t>́ stupeň (700–900 °C) a </a:t>
            </a:r>
            <a:r>
              <a:rPr lang="cs-CZ" sz="1400" dirty="0">
                <a:solidFill>
                  <a:srgbClr val="FF0000"/>
                </a:solidFill>
                <a:effectLst/>
                <a:latin typeface="CourierNewPSMT" panose="02070309020205020404" pitchFamily="49" charset="0"/>
              </a:rPr>
              <a:t>o </a:t>
            </a:r>
            <a:r>
              <a:rPr lang="cs-CZ" sz="1400" dirty="0" err="1">
                <a:effectLst/>
                <a:latin typeface="ArialMT"/>
              </a:rPr>
              <a:t>ultravysokoteplotni</a:t>
            </a:r>
            <a:r>
              <a:rPr lang="cs-CZ" sz="1400" dirty="0">
                <a:effectLst/>
                <a:latin typeface="ArialMT"/>
              </a:rPr>
              <a:t>́ stupeň (nad 900 °C) </a:t>
            </a:r>
            <a:endParaRPr lang="cs-CZ" sz="1400" dirty="0"/>
          </a:p>
        </p:txBody>
      </p:sp>
      <p:pic>
        <p:nvPicPr>
          <p:cNvPr id="9" name="Obrázek 8" descr="Obsah obrázku text, Písmo, žlutá, snímek obrazovky&#10;&#10;Popis byl vytvořen automaticky">
            <a:extLst>
              <a:ext uri="{FF2B5EF4-FFF2-40B4-BE49-F238E27FC236}">
                <a16:creationId xmlns:a16="http://schemas.microsoft.com/office/drawing/2014/main" id="{F594A926-65D7-840A-67BA-4FF04299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386" y="2626242"/>
            <a:ext cx="3813693" cy="987719"/>
          </a:xfrm>
          <a:prstGeom prst="rect">
            <a:avLst/>
          </a:prstGeom>
        </p:spPr>
      </p:pic>
      <p:pic>
        <p:nvPicPr>
          <p:cNvPr id="11" name="Obrázek 10" descr="Obsah obrázku text, Písmo, žlutá, snímek obrazovky&#10;&#10;Popis byl vytvořen automaticky">
            <a:extLst>
              <a:ext uri="{FF2B5EF4-FFF2-40B4-BE49-F238E27FC236}">
                <a16:creationId xmlns:a16="http://schemas.microsoft.com/office/drawing/2014/main" id="{84F0B3FE-6D78-F204-833B-C401B8DD6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86" y="5047089"/>
            <a:ext cx="4038027" cy="98771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23FE4F-0465-A582-8F61-88A9E3ABA467}"/>
              </a:ext>
            </a:extLst>
          </p:cNvPr>
          <p:cNvSpPr txBox="1"/>
          <p:nvPr/>
        </p:nvSpPr>
        <p:spPr>
          <a:xfrm>
            <a:off x="174550" y="6239903"/>
            <a:ext cx="12078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Tato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dve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̌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kritéria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 vedou k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pojmenováni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́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výsledne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́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metamorfovane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́ horniny,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napr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̌.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původne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̌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peliticky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́ sediment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metamorfovany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́ ve facii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zelených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břidlic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 (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nízky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́ stupeň </a:t>
            </a:r>
            <a:r>
              <a:rPr lang="cs-CZ" sz="1200" i="1" dirty="0" err="1">
                <a:solidFill>
                  <a:srgbClr val="FF0000"/>
                </a:solidFill>
                <a:effectLst/>
                <a:latin typeface="ArialMT"/>
              </a:rPr>
              <a:t>metamorfózy</a:t>
            </a:r>
            <a:r>
              <a:rPr lang="cs-CZ" sz="1200" i="1" dirty="0">
                <a:solidFill>
                  <a:srgbClr val="FF0000"/>
                </a:solidFill>
                <a:effectLst/>
                <a:latin typeface="ArialMT"/>
              </a:rPr>
              <a:t>) vede ke vzniku fylitu. </a:t>
            </a:r>
            <a:endParaRPr lang="cs-CZ" sz="1200" i="1" dirty="0">
              <a:solidFill>
                <a:srgbClr val="FF00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62487A2-BEC9-65CF-7240-92EFED9C8E20}"/>
              </a:ext>
            </a:extLst>
          </p:cNvPr>
          <p:cNvSpPr txBox="1"/>
          <p:nvPr/>
        </p:nvSpPr>
        <p:spPr>
          <a:xfrm>
            <a:off x="3164956" y="272248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/>
              <a:t>Systém magmatických hornin</a:t>
            </a:r>
          </a:p>
        </p:txBody>
      </p:sp>
    </p:spTree>
    <p:extLst>
      <p:ext uri="{BB962C8B-B14F-4D97-AF65-F5344CB8AC3E}">
        <p14:creationId xmlns:p14="http://schemas.microsoft.com/office/powerpoint/2010/main" val="885677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E0A4CFF-412D-B9BD-7E26-D91188F47554}"/>
              </a:ext>
            </a:extLst>
          </p:cNvPr>
          <p:cNvSpPr txBox="1"/>
          <p:nvPr/>
        </p:nvSpPr>
        <p:spPr>
          <a:xfrm>
            <a:off x="74428" y="118362"/>
            <a:ext cx="2541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7030A0"/>
                </a:solidFill>
              </a:rPr>
              <a:t>Metamorfované horniny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F16EF89-2D8D-41BE-1C5F-36E17D0B7ABA}"/>
              </a:ext>
            </a:extLst>
          </p:cNvPr>
          <p:cNvSpPr txBox="1"/>
          <p:nvPr/>
        </p:nvSpPr>
        <p:spPr>
          <a:xfrm>
            <a:off x="74428" y="1294365"/>
            <a:ext cx="381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rgbClr val="002060"/>
                </a:solidFill>
                <a:effectLst/>
              </a:rPr>
              <a:t>Amfibolit</a:t>
            </a:r>
            <a:endParaRPr lang="cs-CZ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47A98ED-56A0-E6D6-3234-878616D9F8CD}"/>
              </a:ext>
            </a:extLst>
          </p:cNvPr>
          <p:cNvSpPr txBox="1"/>
          <p:nvPr/>
        </p:nvSpPr>
        <p:spPr>
          <a:xfrm>
            <a:off x="74428" y="3538646"/>
            <a:ext cx="11780874" cy="127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50" dirty="0">
                <a:effectLst/>
                <a:latin typeface="ArialMT"/>
              </a:rPr>
              <a:t>Podle typu </a:t>
            </a:r>
            <a:r>
              <a:rPr lang="cs-CZ" sz="1050" dirty="0" err="1">
                <a:effectLst/>
                <a:latin typeface="ArialMT"/>
              </a:rPr>
              <a:t>výchozích</a:t>
            </a:r>
            <a:r>
              <a:rPr lang="cs-CZ" sz="1050" dirty="0">
                <a:effectLst/>
                <a:latin typeface="ArialMT"/>
              </a:rPr>
              <a:t> hornin se </a:t>
            </a:r>
            <a:r>
              <a:rPr lang="cs-CZ" sz="1050" dirty="0" err="1">
                <a:effectLst/>
                <a:latin typeface="ArialMT"/>
              </a:rPr>
              <a:t>někdy</a:t>
            </a:r>
            <a:r>
              <a:rPr lang="cs-CZ" sz="1050" dirty="0">
                <a:effectLst/>
                <a:latin typeface="ArialMT"/>
              </a:rPr>
              <a:t> amfibolity </a:t>
            </a:r>
            <a:r>
              <a:rPr lang="cs-CZ" sz="1050" dirty="0" err="1">
                <a:effectLst/>
                <a:latin typeface="ArialMT"/>
              </a:rPr>
              <a:t>rozděluji</a:t>
            </a:r>
            <a:r>
              <a:rPr lang="cs-CZ" sz="1050" dirty="0">
                <a:effectLst/>
                <a:latin typeface="ArialMT"/>
              </a:rPr>
              <a:t>́ na </a:t>
            </a:r>
            <a:r>
              <a:rPr lang="cs-CZ" sz="1050" dirty="0" err="1">
                <a:effectLst/>
                <a:latin typeface="ArialMT"/>
              </a:rPr>
              <a:t>dve</a:t>
            </a:r>
            <a:r>
              <a:rPr lang="cs-CZ" sz="1050" dirty="0">
                <a:effectLst/>
                <a:latin typeface="ArialMT"/>
              </a:rPr>
              <a:t>̌ skupiny: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solidFill>
                  <a:srgbClr val="FF0000"/>
                </a:solidFill>
                <a:effectLst/>
                <a:latin typeface="Wingdings" pitchFamily="2" charset="2"/>
              </a:rPr>
              <a:t> </a:t>
            </a:r>
            <a:r>
              <a:rPr lang="cs-CZ" sz="1050" dirty="0" err="1">
                <a:effectLst/>
                <a:latin typeface="ArialMT"/>
              </a:rPr>
              <a:t>paraamfibolity</a:t>
            </a:r>
            <a:r>
              <a:rPr lang="cs-CZ" sz="1050" dirty="0">
                <a:effectLst/>
                <a:latin typeface="ArialMT"/>
              </a:rPr>
              <a:t> vznikly </a:t>
            </a:r>
            <a:r>
              <a:rPr lang="cs-CZ" sz="1050" dirty="0" err="1">
                <a:effectLst/>
                <a:latin typeface="ArialMT"/>
              </a:rPr>
              <a:t>metamorfózou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slínitých</a:t>
            </a:r>
            <a:r>
              <a:rPr lang="cs-CZ" sz="1050" dirty="0">
                <a:effectLst/>
                <a:latin typeface="ArialMT"/>
              </a:rPr>
              <a:t> sedimentů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solidFill>
                  <a:srgbClr val="FF0000"/>
                </a:solidFill>
                <a:effectLst/>
                <a:latin typeface="Wingdings" pitchFamily="2" charset="2"/>
              </a:rPr>
              <a:t> </a:t>
            </a:r>
            <a:r>
              <a:rPr lang="cs-CZ" sz="1050" dirty="0" err="1">
                <a:effectLst/>
                <a:latin typeface="ArialMT"/>
              </a:rPr>
              <a:t>ortoamfibolity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pocházi</a:t>
            </a:r>
            <a:r>
              <a:rPr lang="cs-CZ" sz="1050" dirty="0">
                <a:effectLst/>
                <a:latin typeface="ArialMT"/>
              </a:rPr>
              <a:t>́ z gaber a </a:t>
            </a:r>
            <a:r>
              <a:rPr lang="cs-CZ" sz="1050" dirty="0" err="1">
                <a:effectLst/>
                <a:latin typeface="ArialMT"/>
              </a:rPr>
              <a:t>bazických</a:t>
            </a:r>
            <a:r>
              <a:rPr lang="cs-CZ" sz="1050" dirty="0">
                <a:effectLst/>
                <a:latin typeface="ArialMT"/>
              </a:rPr>
              <a:t> tufů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 err="1">
                <a:effectLst/>
                <a:latin typeface="ArialMT"/>
              </a:rPr>
              <a:t>Metamorfni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podmínky</a:t>
            </a:r>
            <a:r>
              <a:rPr lang="cs-CZ" sz="1050" dirty="0">
                <a:effectLst/>
                <a:latin typeface="ArialMT"/>
              </a:rPr>
              <a:t> vzniku amfibolitů </a:t>
            </a:r>
            <a:r>
              <a:rPr lang="cs-CZ" sz="1050" dirty="0" err="1">
                <a:effectLst/>
                <a:latin typeface="ArialMT"/>
              </a:rPr>
              <a:t>odpovídaji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amfibolitove</a:t>
            </a:r>
            <a:r>
              <a:rPr lang="cs-CZ" sz="1050" dirty="0">
                <a:effectLst/>
                <a:latin typeface="ArialMT"/>
              </a:rPr>
              <a:t>́ facii, tj. </a:t>
            </a:r>
            <a:r>
              <a:rPr lang="cs-CZ" sz="1050" dirty="0" err="1">
                <a:effectLst/>
                <a:latin typeface="ArialMT"/>
              </a:rPr>
              <a:t>středním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vyšším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tlakům</a:t>
            </a:r>
            <a:r>
              <a:rPr lang="cs-CZ" sz="1050" dirty="0">
                <a:effectLst/>
                <a:latin typeface="ArialMT"/>
              </a:rPr>
              <a:t> a </a:t>
            </a:r>
            <a:r>
              <a:rPr lang="cs-CZ" sz="1050" dirty="0" err="1">
                <a:effectLst/>
                <a:latin typeface="ArialMT"/>
              </a:rPr>
              <a:t>teplotám</a:t>
            </a:r>
            <a:r>
              <a:rPr lang="cs-CZ" sz="1050" dirty="0">
                <a:effectLst/>
                <a:latin typeface="ArialMT"/>
              </a:rPr>
              <a:t>. </a:t>
            </a:r>
            <a:endParaRPr lang="cs-CZ" sz="1050" dirty="0"/>
          </a:p>
          <a:p>
            <a:pPr>
              <a:lnSpc>
                <a:spcPct val="150000"/>
              </a:lnSpc>
            </a:pPr>
            <a:r>
              <a:rPr lang="cs-CZ" sz="1050" dirty="0" err="1">
                <a:effectLst/>
                <a:latin typeface="ArialMT"/>
              </a:rPr>
              <a:t>Základni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 amfibolitu je </a:t>
            </a:r>
            <a:r>
              <a:rPr lang="cs-CZ" sz="1050" dirty="0" err="1">
                <a:effectLst/>
                <a:latin typeface="ArialMT"/>
              </a:rPr>
              <a:t>obecny</a:t>
            </a:r>
            <a:r>
              <a:rPr lang="cs-CZ" sz="1050" dirty="0">
                <a:effectLst/>
                <a:latin typeface="ArialMT"/>
              </a:rPr>
              <a:t>́ amfibol a plagioklas, ve </a:t>
            </a:r>
            <a:r>
              <a:rPr lang="cs-CZ" sz="1050" dirty="0" err="1">
                <a:effectLst/>
                <a:latin typeface="ArialMT"/>
              </a:rPr>
              <a:t>vedlejším</a:t>
            </a:r>
            <a:r>
              <a:rPr lang="cs-CZ" sz="1050" dirty="0">
                <a:effectLst/>
                <a:latin typeface="ArialMT"/>
              </a:rPr>
              <a:t> nebo </a:t>
            </a:r>
            <a:r>
              <a:rPr lang="cs-CZ" sz="1050" dirty="0" err="1">
                <a:effectLst/>
                <a:latin typeface="ArialMT"/>
              </a:rPr>
              <a:t>akcesorickém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množstvi</a:t>
            </a:r>
            <a:r>
              <a:rPr lang="cs-CZ" sz="1050" dirty="0">
                <a:effectLst/>
                <a:latin typeface="ArialMT"/>
              </a:rPr>
              <a:t>́ najdeme </a:t>
            </a:r>
            <a:r>
              <a:rPr lang="cs-CZ" sz="1050" dirty="0" err="1">
                <a:effectLst/>
                <a:latin typeface="ArialMT"/>
              </a:rPr>
              <a:t>granát</a:t>
            </a:r>
            <a:r>
              <a:rPr lang="cs-CZ" sz="1050" dirty="0">
                <a:effectLst/>
                <a:latin typeface="ArialMT"/>
              </a:rPr>
              <a:t>, biotit, </a:t>
            </a:r>
            <a:r>
              <a:rPr lang="cs-CZ" sz="1050" dirty="0" err="1">
                <a:effectLst/>
                <a:latin typeface="ArialMT"/>
              </a:rPr>
              <a:t>karbonát</a:t>
            </a:r>
            <a:r>
              <a:rPr lang="cs-CZ" sz="1050" dirty="0">
                <a:effectLst/>
                <a:latin typeface="ArialMT"/>
              </a:rPr>
              <a:t>, epidot nebo diopsid. </a:t>
            </a:r>
            <a:endParaRPr lang="cs-CZ" sz="105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2A8D5C7-633A-4A18-BE92-59131054B616}"/>
              </a:ext>
            </a:extLst>
          </p:cNvPr>
          <p:cNvSpPr txBox="1"/>
          <p:nvPr/>
        </p:nvSpPr>
        <p:spPr>
          <a:xfrm>
            <a:off x="74428" y="4847839"/>
            <a:ext cx="12117572" cy="79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50" b="1" dirty="0">
                <a:effectLst/>
                <a:latin typeface="Arial" panose="020B0604020202020204" pitchFamily="34" charset="0"/>
              </a:rPr>
              <a:t>Barva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černošeda</a:t>
            </a:r>
            <a:r>
              <a:rPr lang="cs-CZ" sz="1050" dirty="0">
                <a:effectLst/>
                <a:latin typeface="ArialMT"/>
              </a:rPr>
              <a:t>́ nebo </a:t>
            </a:r>
            <a:r>
              <a:rPr lang="cs-CZ" sz="1050" dirty="0" err="1">
                <a:effectLst/>
                <a:latin typeface="ArialMT"/>
              </a:rPr>
              <a:t>černozelena</a:t>
            </a:r>
            <a:r>
              <a:rPr lang="cs-CZ" sz="1050" dirty="0">
                <a:effectLst/>
                <a:latin typeface="ArialMT"/>
              </a:rPr>
              <a:t>́,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>
                <a:effectLst/>
                <a:latin typeface="Arial" panose="020B0604020202020204" pitchFamily="34" charset="0"/>
              </a:rPr>
              <a:t>Stavba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masivni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plošne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paralelni</a:t>
            </a:r>
            <a:r>
              <a:rPr lang="cs-CZ" sz="1050" dirty="0">
                <a:effectLst/>
                <a:latin typeface="ArialMT"/>
              </a:rPr>
              <a:t>́ nebo </a:t>
            </a:r>
            <a:r>
              <a:rPr lang="cs-CZ" sz="1050" dirty="0" err="1">
                <a:effectLst/>
                <a:latin typeface="ArialMT"/>
              </a:rPr>
              <a:t>páskovana</a:t>
            </a:r>
            <a:r>
              <a:rPr lang="cs-CZ" sz="1050" dirty="0">
                <a:effectLst/>
                <a:latin typeface="ArialMT"/>
              </a:rPr>
              <a:t>́.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Stavby </a:t>
            </a:r>
            <a:r>
              <a:rPr lang="cs-CZ" sz="1050" dirty="0" err="1">
                <a:effectLst/>
                <a:latin typeface="ArialMT"/>
              </a:rPr>
              <a:t>některých</a:t>
            </a:r>
            <a:r>
              <a:rPr lang="cs-CZ" sz="1050" dirty="0">
                <a:effectLst/>
                <a:latin typeface="ArialMT"/>
              </a:rPr>
              <a:t> amfibolitů jsou </a:t>
            </a:r>
            <a:r>
              <a:rPr lang="cs-CZ" sz="1050" dirty="0" err="1">
                <a:effectLst/>
                <a:latin typeface="ArialMT"/>
              </a:rPr>
              <a:t>podobne</a:t>
            </a:r>
            <a:r>
              <a:rPr lang="cs-CZ" sz="1050" dirty="0">
                <a:effectLst/>
                <a:latin typeface="ArialMT"/>
              </a:rPr>
              <a:t>́ jako u migmatitů a </a:t>
            </a:r>
            <a:r>
              <a:rPr lang="cs-CZ" sz="1050" dirty="0" err="1">
                <a:effectLst/>
                <a:latin typeface="ArialMT"/>
              </a:rPr>
              <a:t>někdy</a:t>
            </a:r>
            <a:r>
              <a:rPr lang="cs-CZ" sz="1050" dirty="0">
                <a:effectLst/>
                <a:latin typeface="ArialMT"/>
              </a:rPr>
              <a:t> se </a:t>
            </a:r>
            <a:r>
              <a:rPr lang="cs-CZ" sz="1050" dirty="0" err="1">
                <a:effectLst/>
                <a:latin typeface="ArialMT"/>
              </a:rPr>
              <a:t>používa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označeni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polyschematicke</a:t>
            </a:r>
            <a:r>
              <a:rPr lang="cs-CZ" sz="1050" dirty="0">
                <a:effectLst/>
                <a:latin typeface="ArialMT"/>
              </a:rPr>
              <a:t>́ amfibolity. </a:t>
            </a:r>
            <a:endParaRPr lang="cs-CZ" sz="1050" dirty="0"/>
          </a:p>
        </p:txBody>
      </p:sp>
      <p:pic>
        <p:nvPicPr>
          <p:cNvPr id="10" name="Obrázek 9" descr="Obsah obrázku Magmatická hornina, Nerost, Kamenné nástroje, grafit&#10;&#10;Popis byl vytvořen automaticky">
            <a:extLst>
              <a:ext uri="{FF2B5EF4-FFF2-40B4-BE49-F238E27FC236}">
                <a16:creationId xmlns:a16="http://schemas.microsoft.com/office/drawing/2014/main" id="{1E2DBE96-211B-2ACB-A652-6704A1A06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747" y="487694"/>
            <a:ext cx="5603653" cy="36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3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3F696F4-CEBD-EE23-6B7D-D0F9170E45FE}"/>
              </a:ext>
            </a:extLst>
          </p:cNvPr>
          <p:cNvSpPr txBox="1"/>
          <p:nvPr/>
        </p:nvSpPr>
        <p:spPr>
          <a:xfrm>
            <a:off x="74428" y="118362"/>
            <a:ext cx="2541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7030A0"/>
                </a:solidFill>
              </a:rPr>
              <a:t>Metamorfované horniny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71F9EF8-D744-694B-6AAE-8FF12EE53213}"/>
              </a:ext>
            </a:extLst>
          </p:cNvPr>
          <p:cNvSpPr txBox="1"/>
          <p:nvPr/>
        </p:nvSpPr>
        <p:spPr>
          <a:xfrm>
            <a:off x="99237" y="1778483"/>
            <a:ext cx="381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rgbClr val="002060"/>
                </a:solidFill>
                <a:effectLst/>
              </a:rPr>
              <a:t>Svor</a:t>
            </a:r>
            <a:endParaRPr lang="cs-CZ" dirty="0">
              <a:solidFill>
                <a:srgbClr val="002060"/>
              </a:solidFill>
              <a:effectLst/>
            </a:endParaRPr>
          </a:p>
        </p:txBody>
      </p:sp>
      <p:pic>
        <p:nvPicPr>
          <p:cNvPr id="5" name="Obrázek 4" descr="Obsah obrázku Nerost, Magmatická hornina, Kamenné nástroje, skála&#10;&#10;Popis byl vytvořen automaticky">
            <a:extLst>
              <a:ext uri="{FF2B5EF4-FFF2-40B4-BE49-F238E27FC236}">
                <a16:creationId xmlns:a16="http://schemas.microsoft.com/office/drawing/2014/main" id="{B8D6B4FB-F571-078F-621A-D98FE150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51" y="610930"/>
            <a:ext cx="5157086" cy="34323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68A5EA7-C33F-EC7F-46B0-A05BD4D815D1}"/>
              </a:ext>
            </a:extLst>
          </p:cNvPr>
          <p:cNvSpPr txBox="1"/>
          <p:nvPr/>
        </p:nvSpPr>
        <p:spPr>
          <a:xfrm>
            <a:off x="99237" y="4238823"/>
            <a:ext cx="11993525" cy="1035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50" dirty="0">
                <a:effectLst/>
                <a:latin typeface="ArialMT"/>
              </a:rPr>
              <a:t>Svory </a:t>
            </a:r>
            <a:r>
              <a:rPr lang="cs-CZ" sz="1050" dirty="0" err="1">
                <a:effectLst/>
                <a:latin typeface="ArialMT"/>
              </a:rPr>
              <a:t>vznikaji</a:t>
            </a:r>
            <a:r>
              <a:rPr lang="cs-CZ" sz="1050" dirty="0">
                <a:effectLst/>
                <a:latin typeface="ArialMT"/>
              </a:rPr>
              <a:t>́ z </a:t>
            </a:r>
            <a:r>
              <a:rPr lang="cs-CZ" sz="1050" dirty="0" err="1">
                <a:effectLst/>
                <a:latin typeface="ArialMT"/>
              </a:rPr>
              <a:t>pelitických</a:t>
            </a:r>
            <a:r>
              <a:rPr lang="cs-CZ" sz="1050" dirty="0">
                <a:effectLst/>
                <a:latin typeface="ArialMT"/>
              </a:rPr>
              <a:t> sedimentů v </a:t>
            </a:r>
            <a:r>
              <a:rPr lang="cs-CZ" sz="1050" dirty="0" err="1">
                <a:effectLst/>
                <a:latin typeface="ArialMT"/>
              </a:rPr>
              <a:t>podmínkách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nízkého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středního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metamorfního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stupne</a:t>
            </a:r>
            <a:r>
              <a:rPr lang="cs-CZ" sz="1050" dirty="0">
                <a:effectLst/>
                <a:latin typeface="ArialMT"/>
              </a:rPr>
              <a:t>̌ (facie </a:t>
            </a:r>
            <a:r>
              <a:rPr lang="cs-CZ" sz="1050" dirty="0" err="1">
                <a:effectLst/>
                <a:latin typeface="ArialMT"/>
              </a:rPr>
              <a:t>zelených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břidlic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facie </a:t>
            </a:r>
            <a:r>
              <a:rPr lang="cs-CZ" sz="1050" dirty="0" err="1">
                <a:effectLst/>
                <a:latin typeface="ArialMT"/>
              </a:rPr>
              <a:t>amfibolitova</a:t>
            </a:r>
            <a:r>
              <a:rPr lang="cs-CZ" sz="1050" dirty="0">
                <a:effectLst/>
                <a:latin typeface="ArialMT"/>
              </a:rPr>
              <a:t>́).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 err="1">
                <a:effectLst/>
                <a:latin typeface="ArialMT"/>
              </a:rPr>
              <a:t>Základni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minerálni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 svoru </a:t>
            </a:r>
            <a:r>
              <a:rPr lang="cs-CZ" sz="1050" dirty="0" err="1">
                <a:effectLst/>
                <a:latin typeface="ArialMT"/>
              </a:rPr>
              <a:t>tvoři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křemen</a:t>
            </a:r>
            <a:r>
              <a:rPr lang="cs-CZ" sz="1050" dirty="0">
                <a:effectLst/>
                <a:latin typeface="ArialMT"/>
              </a:rPr>
              <a:t>, muskovit, biotit, chlorit a </a:t>
            </a:r>
            <a:r>
              <a:rPr lang="cs-CZ" sz="1050" dirty="0" err="1">
                <a:effectLst/>
                <a:latin typeface="ArialMT"/>
              </a:rPr>
              <a:t>zřídka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býva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přítomen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take</a:t>
            </a:r>
            <a:r>
              <a:rPr lang="cs-CZ" sz="1050" dirty="0">
                <a:effectLst/>
                <a:latin typeface="ArialMT"/>
              </a:rPr>
              <a:t>́ plagioklas (do 10 % ze </a:t>
            </a:r>
            <a:r>
              <a:rPr lang="cs-CZ" sz="1050" dirty="0" err="1">
                <a:effectLst/>
                <a:latin typeface="ArialMT"/>
              </a:rPr>
              <a:t>světlých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̊). </a:t>
            </a:r>
            <a:endParaRPr lang="cs-CZ" sz="1050" dirty="0"/>
          </a:p>
          <a:p>
            <a:pPr>
              <a:lnSpc>
                <a:spcPct val="150000"/>
              </a:lnSpc>
            </a:pPr>
            <a:r>
              <a:rPr lang="cs-CZ" sz="1050" dirty="0">
                <a:effectLst/>
                <a:latin typeface="ArialMT"/>
              </a:rPr>
              <a:t>Mezi </a:t>
            </a:r>
            <a:r>
              <a:rPr lang="cs-CZ" sz="1050" dirty="0" err="1">
                <a:effectLst/>
                <a:latin typeface="ArialMT"/>
              </a:rPr>
              <a:t>běžne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akcesoricke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minerály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ktere</a:t>
            </a:r>
            <a:r>
              <a:rPr lang="cs-CZ" sz="1050" dirty="0">
                <a:effectLst/>
                <a:latin typeface="ArialMT"/>
              </a:rPr>
              <a:t>́ obvykle </a:t>
            </a:r>
            <a:r>
              <a:rPr lang="cs-CZ" sz="1050" dirty="0" err="1">
                <a:effectLst/>
                <a:latin typeface="ArialMT"/>
              </a:rPr>
              <a:t>tvoři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porfyroblasty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patři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granát</a:t>
            </a:r>
            <a:r>
              <a:rPr lang="cs-CZ" sz="1050" dirty="0">
                <a:effectLst/>
                <a:latin typeface="ArialMT"/>
              </a:rPr>
              <a:t>, staurolit, kyanit nebo andalusit.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Hornina </a:t>
            </a:r>
            <a:r>
              <a:rPr lang="cs-CZ" sz="1050" dirty="0" err="1">
                <a:effectLst/>
                <a:latin typeface="ArialMT"/>
              </a:rPr>
              <a:t>může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přecházet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do tzv. </a:t>
            </a:r>
            <a:r>
              <a:rPr lang="cs-CZ" sz="1050" dirty="0" err="1">
                <a:effectLst/>
                <a:latin typeface="ArialMT"/>
              </a:rPr>
              <a:t>svorových</a:t>
            </a:r>
            <a:r>
              <a:rPr lang="cs-CZ" sz="1050" dirty="0">
                <a:effectLst/>
                <a:latin typeface="ArialMT"/>
              </a:rPr>
              <a:t> rul nebo </a:t>
            </a:r>
            <a:r>
              <a:rPr lang="cs-CZ" sz="1050" dirty="0" err="1">
                <a:effectLst/>
                <a:latin typeface="ArialMT"/>
              </a:rPr>
              <a:t>fylitických</a:t>
            </a:r>
            <a:r>
              <a:rPr lang="cs-CZ" sz="1050" dirty="0">
                <a:effectLst/>
                <a:latin typeface="ArialMT"/>
              </a:rPr>
              <a:t> svorů. </a:t>
            </a:r>
            <a:endParaRPr lang="cs-CZ" sz="105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AECAB28-F5EF-B881-CDFC-66ACD40AB134}"/>
              </a:ext>
            </a:extLst>
          </p:cNvPr>
          <p:cNvSpPr txBox="1"/>
          <p:nvPr/>
        </p:nvSpPr>
        <p:spPr>
          <a:xfrm>
            <a:off x="99237" y="5470084"/>
            <a:ext cx="11546958" cy="759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dirty="0">
                <a:effectLst/>
                <a:latin typeface="Arial" panose="020B0604020202020204" pitchFamily="34" charset="0"/>
              </a:rPr>
              <a:t>Barva</a:t>
            </a:r>
            <a:r>
              <a:rPr lang="cs-CZ" sz="1000" dirty="0">
                <a:effectLst/>
                <a:latin typeface="ArialMT"/>
              </a:rPr>
              <a:t>: </a:t>
            </a:r>
            <a:r>
              <a:rPr lang="cs-CZ" sz="1000" dirty="0" err="1">
                <a:effectLst/>
                <a:latin typeface="ArialMT"/>
              </a:rPr>
              <a:t>světle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šeda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světle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hněda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červenohněda</a:t>
            </a:r>
            <a:r>
              <a:rPr lang="cs-CZ" sz="1000" dirty="0">
                <a:effectLst/>
                <a:latin typeface="ArialMT"/>
              </a:rPr>
              <a:t>́ nebo </a:t>
            </a:r>
            <a:r>
              <a:rPr lang="cs-CZ" sz="1000" dirty="0" err="1">
                <a:effectLst/>
                <a:latin typeface="ArialMT"/>
              </a:rPr>
              <a:t>šedočerna</a:t>
            </a:r>
            <a:r>
              <a:rPr lang="cs-CZ" sz="1000" dirty="0">
                <a:effectLst/>
                <a:latin typeface="ArialMT"/>
              </a:rPr>
              <a:t>́</a:t>
            </a:r>
            <a:br>
              <a:rPr lang="cs-CZ" sz="1000" dirty="0">
                <a:effectLst/>
                <a:latin typeface="ArialMT"/>
              </a:rPr>
            </a:br>
            <a:r>
              <a:rPr lang="cs-CZ" sz="1000" b="1" dirty="0">
                <a:effectLst/>
                <a:latin typeface="Arial" panose="020B0604020202020204" pitchFamily="34" charset="0"/>
              </a:rPr>
              <a:t>Stavba</a:t>
            </a:r>
            <a:r>
              <a:rPr lang="cs-CZ" sz="1000" dirty="0">
                <a:effectLst/>
                <a:latin typeface="ArialMT"/>
              </a:rPr>
              <a:t>: </a:t>
            </a:r>
            <a:r>
              <a:rPr lang="cs-CZ" sz="1000" dirty="0" err="1">
                <a:effectLst/>
                <a:latin typeface="ArialMT"/>
              </a:rPr>
              <a:t>plošne</a:t>
            </a:r>
            <a:r>
              <a:rPr lang="cs-CZ" sz="1000" dirty="0">
                <a:effectLst/>
                <a:latin typeface="ArialMT"/>
              </a:rPr>
              <a:t>̌ </a:t>
            </a:r>
            <a:r>
              <a:rPr lang="cs-CZ" sz="1000" dirty="0" err="1">
                <a:effectLst/>
                <a:latin typeface="ArialMT"/>
              </a:rPr>
              <a:t>paralelni</a:t>
            </a:r>
            <a:r>
              <a:rPr lang="cs-CZ" sz="1000" dirty="0">
                <a:effectLst/>
                <a:latin typeface="ArialMT"/>
              </a:rPr>
              <a:t>́ s </a:t>
            </a:r>
            <a:r>
              <a:rPr lang="cs-CZ" sz="1000" dirty="0" err="1">
                <a:effectLst/>
                <a:latin typeface="ArialMT"/>
              </a:rPr>
              <a:t>výraznou</a:t>
            </a:r>
            <a:r>
              <a:rPr lang="cs-CZ" sz="1000" dirty="0">
                <a:effectLst/>
                <a:latin typeface="ArialMT"/>
              </a:rPr>
              <a:t> foliací, plochy foliace jsou </a:t>
            </a:r>
            <a:r>
              <a:rPr lang="cs-CZ" sz="1000" dirty="0" err="1">
                <a:effectLst/>
                <a:latin typeface="ArialMT"/>
              </a:rPr>
              <a:t>často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nápadne</a:t>
            </a:r>
            <a:r>
              <a:rPr lang="cs-CZ" sz="1000" dirty="0">
                <a:effectLst/>
                <a:latin typeface="ArialMT"/>
              </a:rPr>
              <a:t>̌ lesklé.</a:t>
            </a:r>
            <a:br>
              <a:rPr lang="cs-CZ" sz="1000" dirty="0">
                <a:effectLst/>
                <a:latin typeface="ArialMT"/>
              </a:rPr>
            </a:br>
            <a:r>
              <a:rPr lang="cs-CZ" sz="1000" dirty="0" err="1">
                <a:effectLst/>
                <a:latin typeface="ArialMT"/>
              </a:rPr>
              <a:t>Běžne</a:t>
            </a:r>
            <a:r>
              <a:rPr lang="cs-CZ" sz="1000" dirty="0">
                <a:effectLst/>
                <a:latin typeface="ArialMT"/>
              </a:rPr>
              <a:t>̌ se ve svoru </a:t>
            </a:r>
            <a:r>
              <a:rPr lang="cs-CZ" sz="1000" dirty="0" err="1">
                <a:effectLst/>
                <a:latin typeface="ArialMT"/>
              </a:rPr>
              <a:t>střídaji</a:t>
            </a:r>
            <a:r>
              <a:rPr lang="cs-CZ" sz="1000" dirty="0">
                <a:effectLst/>
                <a:latin typeface="ArialMT"/>
              </a:rPr>
              <a:t>́ polohy </a:t>
            </a:r>
            <a:r>
              <a:rPr lang="cs-CZ" sz="1000" dirty="0" err="1">
                <a:effectLst/>
                <a:latin typeface="ArialMT"/>
              </a:rPr>
              <a:t>slídových</a:t>
            </a:r>
            <a:r>
              <a:rPr lang="cs-CZ" sz="1000" dirty="0">
                <a:effectLst/>
                <a:latin typeface="ArialMT"/>
              </a:rPr>
              <a:t> (</a:t>
            </a:r>
            <a:r>
              <a:rPr lang="cs-CZ" sz="1000" dirty="0" err="1">
                <a:effectLst/>
                <a:latin typeface="ArialMT"/>
              </a:rPr>
              <a:t>lepidoblasticka</a:t>
            </a:r>
            <a:r>
              <a:rPr lang="cs-CZ" sz="1000" dirty="0">
                <a:effectLst/>
                <a:latin typeface="ArialMT"/>
              </a:rPr>
              <a:t>́ stavba) a </a:t>
            </a:r>
            <a:r>
              <a:rPr lang="cs-CZ" sz="1000" dirty="0" err="1">
                <a:effectLst/>
                <a:latin typeface="ArialMT"/>
              </a:rPr>
              <a:t>zrnitých</a:t>
            </a:r>
            <a:r>
              <a:rPr lang="cs-CZ" sz="1000" dirty="0">
                <a:effectLst/>
                <a:latin typeface="ArialMT"/>
              </a:rPr>
              <a:t> (</a:t>
            </a:r>
            <a:r>
              <a:rPr lang="cs-CZ" sz="1000" dirty="0" err="1">
                <a:effectLst/>
                <a:latin typeface="ArialMT"/>
              </a:rPr>
              <a:t>granoblasticka</a:t>
            </a:r>
            <a:r>
              <a:rPr lang="cs-CZ" sz="1000" dirty="0">
                <a:effectLst/>
                <a:latin typeface="ArialMT"/>
              </a:rPr>
              <a:t>́ stavba) </a:t>
            </a:r>
            <a:r>
              <a:rPr lang="cs-CZ" sz="1000" dirty="0" err="1">
                <a:effectLst/>
                <a:latin typeface="ArialMT"/>
              </a:rPr>
              <a:t>minerálu</a:t>
            </a:r>
            <a:r>
              <a:rPr lang="cs-CZ" sz="1000" dirty="0">
                <a:effectLst/>
                <a:latin typeface="ArialMT"/>
              </a:rPr>
              <a:t>̊, </a:t>
            </a:r>
            <a:r>
              <a:rPr lang="cs-CZ" sz="1000" dirty="0" err="1">
                <a:effectLst/>
                <a:latin typeface="ArialMT"/>
              </a:rPr>
              <a:t>četne</a:t>
            </a:r>
            <a:r>
              <a:rPr lang="cs-CZ" sz="1000" dirty="0">
                <a:effectLst/>
                <a:latin typeface="ArialMT"/>
              </a:rPr>
              <a:t>́ </a:t>
            </a:r>
            <a:r>
              <a:rPr lang="cs-CZ" sz="1000" dirty="0" err="1">
                <a:effectLst/>
                <a:latin typeface="ArialMT"/>
              </a:rPr>
              <a:t>bývaji</a:t>
            </a:r>
            <a:r>
              <a:rPr lang="cs-CZ" sz="1000" dirty="0">
                <a:effectLst/>
                <a:latin typeface="ArialMT"/>
              </a:rPr>
              <a:t>́ polohy a </a:t>
            </a:r>
            <a:r>
              <a:rPr lang="cs-CZ" sz="1000" dirty="0" err="1">
                <a:effectLst/>
                <a:latin typeface="ArialMT"/>
              </a:rPr>
              <a:t>čočky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sekrečního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křemene</a:t>
            </a:r>
            <a:r>
              <a:rPr lang="cs-CZ" sz="1000" dirty="0">
                <a:effectLst/>
                <a:latin typeface="ArialMT"/>
              </a:rPr>
              <a:t>. 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08278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59C1B4E-CBB3-93FC-7A13-5B8689D08EDC}"/>
              </a:ext>
            </a:extLst>
          </p:cNvPr>
          <p:cNvSpPr txBox="1"/>
          <p:nvPr/>
        </p:nvSpPr>
        <p:spPr>
          <a:xfrm>
            <a:off x="99237" y="286703"/>
            <a:ext cx="2541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7030A0"/>
                </a:solidFill>
              </a:rPr>
              <a:t>Metamorfované horniny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46A925-CAAD-13E6-9CE9-59200042B58D}"/>
              </a:ext>
            </a:extLst>
          </p:cNvPr>
          <p:cNvSpPr txBox="1"/>
          <p:nvPr/>
        </p:nvSpPr>
        <p:spPr>
          <a:xfrm>
            <a:off x="-102782" y="1638143"/>
            <a:ext cx="381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200" dirty="0">
                <a:solidFill>
                  <a:srgbClr val="002060"/>
                </a:solidFill>
              </a:rPr>
              <a:t>Parar</a:t>
            </a:r>
            <a:r>
              <a:rPr lang="cs-CZ" sz="3200" dirty="0">
                <a:solidFill>
                  <a:srgbClr val="002060"/>
                </a:solidFill>
                <a:effectLst/>
              </a:rPr>
              <a:t>ula</a:t>
            </a:r>
            <a:endParaRPr lang="cs-CZ" dirty="0">
              <a:solidFill>
                <a:srgbClr val="002060"/>
              </a:solidFill>
              <a:effectLst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76B79A3-A622-69E3-8313-8356453CC277}"/>
              </a:ext>
            </a:extLst>
          </p:cNvPr>
          <p:cNvSpPr txBox="1"/>
          <p:nvPr/>
        </p:nvSpPr>
        <p:spPr>
          <a:xfrm>
            <a:off x="0" y="3160700"/>
            <a:ext cx="12192000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000" dirty="0">
                <a:effectLst/>
                <a:latin typeface="ArialMT"/>
              </a:rPr>
              <a:t>Pararula je </a:t>
            </a:r>
            <a:r>
              <a:rPr lang="cs-CZ" sz="1000" dirty="0" err="1">
                <a:effectLst/>
                <a:latin typeface="ArialMT"/>
              </a:rPr>
              <a:t>označeni</a:t>
            </a:r>
            <a:r>
              <a:rPr lang="cs-CZ" sz="1000" dirty="0">
                <a:effectLst/>
                <a:latin typeface="ArialMT"/>
              </a:rPr>
              <a:t>́ pro metamorfovanou horninu vzniklou </a:t>
            </a:r>
            <a:r>
              <a:rPr lang="cs-CZ" sz="1000" dirty="0" err="1">
                <a:effectLst/>
                <a:latin typeface="ArialMT"/>
              </a:rPr>
              <a:t>přeměnou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původne</a:t>
            </a:r>
            <a:r>
              <a:rPr lang="cs-CZ" sz="1000" dirty="0">
                <a:effectLst/>
                <a:latin typeface="ArialMT"/>
              </a:rPr>
              <a:t>̌ </a:t>
            </a:r>
            <a:r>
              <a:rPr lang="cs-CZ" sz="1000" dirty="0" err="1">
                <a:effectLst/>
                <a:latin typeface="ArialMT"/>
              </a:rPr>
              <a:t>pelitického</a:t>
            </a:r>
            <a:r>
              <a:rPr lang="cs-CZ" sz="1000" dirty="0">
                <a:effectLst/>
                <a:latin typeface="ArialMT"/>
              </a:rPr>
              <a:t> nebo </a:t>
            </a:r>
            <a:r>
              <a:rPr lang="cs-CZ" sz="1000" dirty="0" err="1">
                <a:effectLst/>
                <a:latin typeface="ArialMT"/>
              </a:rPr>
              <a:t>aleuritického</a:t>
            </a:r>
            <a:r>
              <a:rPr lang="cs-CZ" sz="1000" dirty="0">
                <a:effectLst/>
                <a:latin typeface="ArialMT"/>
              </a:rPr>
              <a:t> sedimentu ve </a:t>
            </a:r>
            <a:r>
              <a:rPr lang="cs-CZ" sz="1000" dirty="0" err="1">
                <a:effectLst/>
                <a:latin typeface="ArialMT"/>
              </a:rPr>
              <a:t>vysokoteplotním</a:t>
            </a:r>
            <a:r>
              <a:rPr lang="cs-CZ" sz="1000" dirty="0">
                <a:effectLst/>
                <a:latin typeface="ArialMT"/>
              </a:rPr>
              <a:t> stupni </a:t>
            </a:r>
            <a:r>
              <a:rPr lang="cs-CZ" sz="1000" dirty="0" err="1">
                <a:effectLst/>
                <a:latin typeface="ArialMT"/>
              </a:rPr>
              <a:t>metamorfózy</a:t>
            </a:r>
            <a:r>
              <a:rPr lang="cs-CZ" sz="1000" dirty="0">
                <a:effectLst/>
                <a:latin typeface="ArialMT"/>
              </a:rPr>
              <a:t> (</a:t>
            </a:r>
            <a:r>
              <a:rPr lang="cs-CZ" sz="1000" dirty="0" err="1">
                <a:effectLst/>
                <a:latin typeface="ArialMT"/>
              </a:rPr>
              <a:t>amfibolitova</a:t>
            </a:r>
            <a:r>
              <a:rPr lang="cs-CZ" sz="1000" dirty="0">
                <a:effectLst/>
                <a:latin typeface="ArialMT"/>
              </a:rPr>
              <a:t>́ </a:t>
            </a:r>
            <a:r>
              <a:rPr lang="cs-CZ" sz="1000" dirty="0" err="1">
                <a:effectLst/>
                <a:latin typeface="ArialMT"/>
              </a:rPr>
              <a:t>az</a:t>
            </a:r>
            <a:r>
              <a:rPr lang="cs-CZ" sz="1000" dirty="0">
                <a:effectLst/>
                <a:latin typeface="ArialMT"/>
              </a:rPr>
              <a:t>̌ </a:t>
            </a:r>
            <a:r>
              <a:rPr lang="cs-CZ" sz="1000" dirty="0" err="1">
                <a:effectLst/>
                <a:latin typeface="ArialMT"/>
              </a:rPr>
              <a:t>granulitova</a:t>
            </a:r>
            <a:r>
              <a:rPr lang="cs-CZ" sz="1000" dirty="0">
                <a:effectLst/>
                <a:latin typeface="ArialMT"/>
              </a:rPr>
              <a:t>́ facie).</a:t>
            </a:r>
            <a:br>
              <a:rPr lang="cs-CZ" sz="1000" dirty="0">
                <a:effectLst/>
                <a:latin typeface="ArialMT"/>
              </a:rPr>
            </a:br>
            <a:r>
              <a:rPr lang="cs-CZ" sz="1000" dirty="0">
                <a:effectLst/>
                <a:latin typeface="ArialMT"/>
              </a:rPr>
              <a:t>Mezi hlavní </a:t>
            </a:r>
            <a:r>
              <a:rPr lang="cs-CZ" sz="1000" dirty="0" err="1">
                <a:effectLst/>
                <a:latin typeface="ArialMT"/>
              </a:rPr>
              <a:t>minerály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patři</a:t>
            </a:r>
            <a:r>
              <a:rPr lang="cs-CZ" sz="1000" dirty="0">
                <a:effectLst/>
                <a:latin typeface="ArialMT"/>
              </a:rPr>
              <a:t>́ </a:t>
            </a:r>
            <a:r>
              <a:rPr lang="cs-CZ" sz="1000" dirty="0" err="1">
                <a:effectLst/>
                <a:latin typeface="ArialMT"/>
              </a:rPr>
              <a:t>křemen</a:t>
            </a:r>
            <a:r>
              <a:rPr lang="cs-CZ" sz="1000" dirty="0">
                <a:effectLst/>
                <a:latin typeface="ArialMT"/>
              </a:rPr>
              <a:t>, plagioklas, </a:t>
            </a:r>
            <a:r>
              <a:rPr lang="cs-CZ" sz="1000" dirty="0" err="1">
                <a:effectLst/>
                <a:latin typeface="ArialMT"/>
              </a:rPr>
              <a:t>K-živec</a:t>
            </a:r>
            <a:r>
              <a:rPr lang="cs-CZ" sz="1000" dirty="0">
                <a:effectLst/>
                <a:latin typeface="ArialMT"/>
              </a:rPr>
              <a:t>, muskovit, biotit a amfibol. </a:t>
            </a:r>
            <a:r>
              <a:rPr lang="cs-CZ" sz="1000" dirty="0" err="1">
                <a:effectLst/>
                <a:latin typeface="ArialMT"/>
              </a:rPr>
              <a:t>Méne</a:t>
            </a:r>
            <a:r>
              <a:rPr lang="cs-CZ" sz="1000" dirty="0">
                <a:effectLst/>
                <a:latin typeface="ArialMT"/>
              </a:rPr>
              <a:t>̌ </a:t>
            </a:r>
            <a:r>
              <a:rPr lang="cs-CZ" sz="1000" dirty="0" err="1">
                <a:effectLst/>
                <a:latin typeface="ArialMT"/>
              </a:rPr>
              <a:t>běžne</a:t>
            </a:r>
            <a:r>
              <a:rPr lang="cs-CZ" sz="1000" dirty="0">
                <a:effectLst/>
                <a:latin typeface="ArialMT"/>
              </a:rPr>
              <a:t>́ jsou pyroxeny, cordierit, </a:t>
            </a:r>
            <a:r>
              <a:rPr lang="cs-CZ" sz="1000" dirty="0" err="1">
                <a:effectLst/>
                <a:latin typeface="ArialMT"/>
              </a:rPr>
              <a:t>granát</a:t>
            </a:r>
            <a:r>
              <a:rPr lang="cs-CZ" sz="1000" dirty="0">
                <a:effectLst/>
                <a:latin typeface="ArialMT"/>
              </a:rPr>
              <a:t>, sillimanit nebo </a:t>
            </a:r>
            <a:r>
              <a:rPr lang="cs-CZ" sz="1000" dirty="0" err="1">
                <a:effectLst/>
                <a:latin typeface="ArialMT"/>
              </a:rPr>
              <a:t>turmalín</a:t>
            </a:r>
            <a:r>
              <a:rPr lang="cs-CZ" sz="1000" dirty="0">
                <a:effectLst/>
                <a:latin typeface="ArialMT"/>
              </a:rPr>
              <a:t>. </a:t>
            </a:r>
            <a:endParaRPr lang="cs-CZ" sz="1000" dirty="0"/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000" dirty="0" err="1">
                <a:effectLst/>
                <a:latin typeface="ArialMT"/>
              </a:rPr>
              <a:t>Jednotlive</a:t>
            </a:r>
            <a:r>
              <a:rPr lang="cs-CZ" sz="1000" dirty="0">
                <a:effectLst/>
                <a:latin typeface="ArialMT"/>
              </a:rPr>
              <a:t>́ typy pararul </a:t>
            </a:r>
            <a:r>
              <a:rPr lang="cs-CZ" sz="1000" dirty="0" err="1">
                <a:effectLst/>
                <a:latin typeface="ArialMT"/>
              </a:rPr>
              <a:t>můžeme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rozlišovat</a:t>
            </a:r>
            <a:r>
              <a:rPr lang="cs-CZ" sz="1000" dirty="0">
                <a:effectLst/>
                <a:latin typeface="ArialMT"/>
              </a:rPr>
              <a:t> podle </a:t>
            </a:r>
            <a:r>
              <a:rPr lang="cs-CZ" sz="1000" dirty="0" err="1">
                <a:effectLst/>
                <a:latin typeface="ArialMT"/>
              </a:rPr>
              <a:t>různých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kritérii</a:t>
            </a:r>
            <a:r>
              <a:rPr lang="cs-CZ" sz="1000" dirty="0">
                <a:effectLst/>
                <a:latin typeface="ArialMT"/>
              </a:rPr>
              <a:t>́: </a:t>
            </a:r>
            <a:endParaRPr lang="cs-CZ" sz="1000" dirty="0">
              <a:latin typeface="ArialMT"/>
            </a:endParaRP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000" dirty="0">
                <a:effectLst/>
                <a:latin typeface="ArialMT"/>
              </a:rPr>
              <a:t>obsah </a:t>
            </a:r>
            <a:r>
              <a:rPr lang="cs-CZ" sz="1000" dirty="0" err="1">
                <a:effectLst/>
                <a:latin typeface="ArialMT"/>
              </a:rPr>
              <a:t>živcu</a:t>
            </a:r>
            <a:r>
              <a:rPr lang="cs-CZ" sz="1000" dirty="0">
                <a:effectLst/>
                <a:latin typeface="ArialMT"/>
              </a:rPr>
              <a:t>̊ (</a:t>
            </a:r>
            <a:r>
              <a:rPr lang="cs-CZ" sz="1000" dirty="0" err="1">
                <a:effectLst/>
                <a:latin typeface="ArialMT"/>
              </a:rPr>
              <a:t>plagioklasove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ortoklasove</a:t>
            </a:r>
            <a:r>
              <a:rPr lang="cs-CZ" sz="1000" dirty="0">
                <a:effectLst/>
                <a:latin typeface="ArialMT"/>
              </a:rPr>
              <a:t>́, s </a:t>
            </a:r>
            <a:r>
              <a:rPr lang="cs-CZ" sz="1000" dirty="0" err="1">
                <a:effectLst/>
                <a:latin typeface="ArialMT"/>
              </a:rPr>
              <a:t>převahou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draselného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živce</a:t>
            </a:r>
            <a:r>
              <a:rPr lang="cs-CZ" sz="1000" dirty="0">
                <a:effectLst/>
                <a:latin typeface="ArialMT"/>
              </a:rPr>
              <a:t> a pod.)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000" dirty="0">
                <a:effectLst/>
                <a:latin typeface="ArialMT"/>
              </a:rPr>
              <a:t>obsah </a:t>
            </a:r>
            <a:r>
              <a:rPr lang="cs-CZ" sz="1000" dirty="0" err="1">
                <a:effectLst/>
                <a:latin typeface="ArialMT"/>
              </a:rPr>
              <a:t>slíd</a:t>
            </a:r>
            <a:r>
              <a:rPr lang="cs-CZ" sz="1000" dirty="0">
                <a:effectLst/>
                <a:latin typeface="ArialMT"/>
              </a:rPr>
              <a:t> (</a:t>
            </a:r>
            <a:r>
              <a:rPr lang="cs-CZ" sz="1000" dirty="0" err="1">
                <a:effectLst/>
                <a:latin typeface="ArialMT"/>
              </a:rPr>
              <a:t>muskovitove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dvojslídne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biotitove</a:t>
            </a:r>
            <a:r>
              <a:rPr lang="cs-CZ" sz="1000" dirty="0">
                <a:effectLst/>
                <a:latin typeface="ArialMT"/>
              </a:rPr>
              <a:t>́)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000" dirty="0">
                <a:effectLst/>
                <a:latin typeface="ArialMT"/>
              </a:rPr>
              <a:t>obsah </a:t>
            </a:r>
            <a:r>
              <a:rPr lang="cs-CZ" sz="1000" dirty="0" err="1">
                <a:effectLst/>
                <a:latin typeface="ArialMT"/>
              </a:rPr>
              <a:t>charakteristických</a:t>
            </a:r>
            <a:r>
              <a:rPr lang="cs-CZ" sz="1000" dirty="0">
                <a:effectLst/>
                <a:latin typeface="ArialMT"/>
              </a:rPr>
              <a:t> </a:t>
            </a:r>
            <a:r>
              <a:rPr lang="cs-CZ" sz="1000" dirty="0" err="1">
                <a:effectLst/>
                <a:latin typeface="ArialMT"/>
              </a:rPr>
              <a:t>minerálu</a:t>
            </a:r>
            <a:r>
              <a:rPr lang="cs-CZ" sz="1000" dirty="0">
                <a:effectLst/>
                <a:latin typeface="ArialMT"/>
              </a:rPr>
              <a:t>̊ (</a:t>
            </a:r>
            <a:r>
              <a:rPr lang="cs-CZ" sz="1000" dirty="0" err="1">
                <a:effectLst/>
                <a:latin typeface="ArialMT"/>
              </a:rPr>
              <a:t>cordieritove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sillimanitove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granátove</a:t>
            </a:r>
            <a:r>
              <a:rPr lang="cs-CZ" sz="1000" dirty="0">
                <a:effectLst/>
                <a:latin typeface="ArialMT"/>
              </a:rPr>
              <a:t>́) </a:t>
            </a:r>
          </a:p>
          <a:p>
            <a:pPr marL="628650" lvl="1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000" dirty="0">
                <a:effectLst/>
                <a:latin typeface="ArialMT"/>
              </a:rPr>
              <a:t>stavba horniny (</a:t>
            </a:r>
            <a:r>
              <a:rPr lang="cs-CZ" sz="1000" dirty="0" err="1">
                <a:effectLst/>
                <a:latin typeface="ArialMT"/>
              </a:rPr>
              <a:t>páskovane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okate</a:t>
            </a:r>
            <a:r>
              <a:rPr lang="cs-CZ" sz="1000" dirty="0">
                <a:effectLst/>
                <a:latin typeface="ArialMT"/>
              </a:rPr>
              <a:t>́, </a:t>
            </a:r>
            <a:r>
              <a:rPr lang="cs-CZ" sz="1000" dirty="0" err="1">
                <a:effectLst/>
                <a:latin typeface="ArialMT"/>
              </a:rPr>
              <a:t>stébelnate</a:t>
            </a:r>
            <a:r>
              <a:rPr lang="cs-CZ" sz="1000" dirty="0">
                <a:effectLst/>
                <a:latin typeface="ArialMT"/>
              </a:rPr>
              <a:t>́)  </a:t>
            </a:r>
            <a:endParaRPr lang="cs-CZ" sz="1000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21DA72-21D2-CA1B-F4E4-8338621A59EC}"/>
              </a:ext>
            </a:extLst>
          </p:cNvPr>
          <p:cNvSpPr txBox="1"/>
          <p:nvPr/>
        </p:nvSpPr>
        <p:spPr>
          <a:xfrm>
            <a:off x="37214" y="5036264"/>
            <a:ext cx="12117572" cy="79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50" b="1" dirty="0">
                <a:effectLst/>
                <a:latin typeface="ArialMT"/>
              </a:rPr>
              <a:t>Barva:</a:t>
            </a:r>
            <a:r>
              <a:rPr lang="cs-CZ" sz="1050" dirty="0">
                <a:effectLst/>
                <a:latin typeface="ArialMT"/>
              </a:rPr>
              <a:t> vzhledem k </a:t>
            </a:r>
            <a:r>
              <a:rPr lang="cs-CZ" sz="1050" dirty="0" err="1">
                <a:effectLst/>
                <a:latin typeface="ArialMT"/>
              </a:rPr>
              <a:t>variabilite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 velmi </a:t>
            </a:r>
            <a:r>
              <a:rPr lang="cs-CZ" sz="1050" dirty="0" err="1">
                <a:effectLst/>
                <a:latin typeface="ArialMT"/>
              </a:rPr>
              <a:t>proměnliva</a:t>
            </a:r>
            <a:r>
              <a:rPr lang="cs-CZ" sz="1050" dirty="0">
                <a:effectLst/>
                <a:latin typeface="ArialMT"/>
              </a:rPr>
              <a:t>́.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>
                <a:effectLst/>
                <a:latin typeface="ArialMT"/>
              </a:rPr>
              <a:t>Stavby: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drobne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hrube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zrnite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masivni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plástevnate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páskovane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okate</a:t>
            </a:r>
            <a:r>
              <a:rPr lang="cs-CZ" sz="1050" dirty="0">
                <a:effectLst/>
                <a:latin typeface="ArialMT"/>
              </a:rPr>
              <a:t>́ nebo </a:t>
            </a:r>
            <a:r>
              <a:rPr lang="cs-CZ" sz="1050" dirty="0" err="1">
                <a:effectLst/>
                <a:latin typeface="ArialMT"/>
              </a:rPr>
              <a:t>stébelnate</a:t>
            </a:r>
            <a:r>
              <a:rPr lang="cs-CZ" sz="1050" dirty="0">
                <a:effectLst/>
                <a:latin typeface="ArialMT"/>
              </a:rPr>
              <a:t>́ (v </a:t>
            </a:r>
            <a:r>
              <a:rPr lang="cs-CZ" sz="1050" dirty="0" err="1">
                <a:effectLst/>
                <a:latin typeface="ArialMT"/>
              </a:rPr>
              <a:t>závislosti</a:t>
            </a:r>
            <a:r>
              <a:rPr lang="cs-CZ" sz="1050" dirty="0">
                <a:effectLst/>
                <a:latin typeface="ArialMT"/>
              </a:rPr>
              <a:t> na </a:t>
            </a:r>
            <a:r>
              <a:rPr lang="cs-CZ" sz="1050" dirty="0" err="1">
                <a:effectLst/>
                <a:latin typeface="ArialMT"/>
              </a:rPr>
              <a:t>přítomných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minerálech</a:t>
            </a:r>
            <a:r>
              <a:rPr lang="cs-CZ" sz="1050" dirty="0">
                <a:effectLst/>
                <a:latin typeface="ArialMT"/>
              </a:rPr>
              <a:t>).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 err="1">
                <a:effectLst/>
                <a:latin typeface="ArialMT"/>
              </a:rPr>
              <a:t>Některe</a:t>
            </a:r>
            <a:r>
              <a:rPr lang="cs-CZ" sz="1050" dirty="0">
                <a:effectLst/>
                <a:latin typeface="ArialMT"/>
              </a:rPr>
              <a:t>́ typy </a:t>
            </a:r>
            <a:r>
              <a:rPr lang="cs-CZ" sz="1050" dirty="0" err="1">
                <a:effectLst/>
                <a:latin typeface="ArialMT"/>
              </a:rPr>
              <a:t>maji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výraznou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břidličnatost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ktera</a:t>
            </a:r>
            <a:r>
              <a:rPr lang="cs-CZ" sz="1050" dirty="0">
                <a:effectLst/>
                <a:latin typeface="ArialMT"/>
              </a:rPr>
              <a:t>́ je </a:t>
            </a:r>
            <a:r>
              <a:rPr lang="cs-CZ" sz="1050" dirty="0" err="1">
                <a:effectLst/>
                <a:latin typeface="ArialMT"/>
              </a:rPr>
              <a:t>často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zvýrazněna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zvětráváním</a:t>
            </a:r>
            <a:r>
              <a:rPr lang="cs-CZ" sz="1050" dirty="0">
                <a:effectLst/>
                <a:latin typeface="ArialMT"/>
              </a:rPr>
              <a:t>. Je </a:t>
            </a:r>
            <a:r>
              <a:rPr lang="cs-CZ" sz="1050" dirty="0" err="1">
                <a:effectLst/>
                <a:latin typeface="ArialMT"/>
              </a:rPr>
              <a:t>třeba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rozlišovat</a:t>
            </a:r>
            <a:r>
              <a:rPr lang="cs-CZ" sz="1050" dirty="0">
                <a:effectLst/>
                <a:latin typeface="ArialMT"/>
              </a:rPr>
              <a:t> pojmy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pararula </a:t>
            </a:r>
            <a:r>
              <a:rPr lang="cs-CZ" sz="1050" dirty="0">
                <a:effectLst/>
                <a:latin typeface="ArialMT"/>
              </a:rPr>
              <a:t>a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ortorula</a:t>
            </a:r>
            <a:r>
              <a:rPr lang="cs-CZ" sz="1050" dirty="0">
                <a:effectLst/>
                <a:latin typeface="ArialMT"/>
              </a:rPr>
              <a:t>. </a:t>
            </a:r>
            <a:r>
              <a:rPr lang="cs-CZ" sz="1050" dirty="0" err="1">
                <a:effectLst/>
                <a:latin typeface="ArialMT"/>
              </a:rPr>
              <a:t>Použije-li</a:t>
            </a:r>
            <a:r>
              <a:rPr lang="cs-CZ" sz="1050" dirty="0">
                <a:effectLst/>
                <a:latin typeface="ArialMT"/>
              </a:rPr>
              <a:t> se </a:t>
            </a:r>
            <a:r>
              <a:rPr lang="cs-CZ" sz="1050" dirty="0" err="1">
                <a:effectLst/>
                <a:latin typeface="ArialMT"/>
              </a:rPr>
              <a:t>označeni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rula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se </a:t>
            </a:r>
            <a:r>
              <a:rPr lang="cs-CZ" sz="1050" dirty="0" err="1">
                <a:effectLst/>
                <a:latin typeface="ArialMT"/>
              </a:rPr>
              <a:t>míni</a:t>
            </a:r>
            <a:r>
              <a:rPr lang="cs-CZ" sz="1050" dirty="0">
                <a:effectLst/>
                <a:latin typeface="ArialMT"/>
              </a:rPr>
              <a:t>́ pararula. </a:t>
            </a:r>
            <a:endParaRPr lang="cs-CZ" sz="1050" dirty="0"/>
          </a:p>
        </p:txBody>
      </p:sp>
      <p:pic>
        <p:nvPicPr>
          <p:cNvPr id="11" name="Obrázek 10" descr="Obsah obrázku text, rukopis, venku, cedule&#10;&#10;Popis byl vytvořen automaticky">
            <a:extLst>
              <a:ext uri="{FF2B5EF4-FFF2-40B4-BE49-F238E27FC236}">
                <a16:creationId xmlns:a16="http://schemas.microsoft.com/office/drawing/2014/main" id="{6E8A4F42-4E7D-1881-D64F-582F1EA8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546" y="139648"/>
            <a:ext cx="4008475" cy="29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6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F6EDE16-EDB9-0C1B-5D33-131D50799465}"/>
              </a:ext>
            </a:extLst>
          </p:cNvPr>
          <p:cNvSpPr txBox="1"/>
          <p:nvPr/>
        </p:nvSpPr>
        <p:spPr>
          <a:xfrm>
            <a:off x="3048646" y="106846"/>
            <a:ext cx="609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Sedimentární  horniny 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FD7F32A-7C8D-7E7C-076A-A28981E52785}"/>
              </a:ext>
            </a:extLst>
          </p:cNvPr>
          <p:cNvSpPr txBox="1"/>
          <p:nvPr/>
        </p:nvSpPr>
        <p:spPr>
          <a:xfrm>
            <a:off x="0" y="646331"/>
            <a:ext cx="1219200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Sedimentární horniny jsou nedílnou součástí horninového cyklu a jejich vznik a výskyt je nejčastěji svázán se zemským povrchem.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Sedimentární horniny vznikají na souši nebo ve vodním prostředí (</a:t>
            </a:r>
            <a:r>
              <a:rPr lang="cs-CZ" dirty="0" err="1"/>
              <a:t>řeky,jezera</a:t>
            </a:r>
            <a:r>
              <a:rPr lang="cs-CZ" dirty="0"/>
              <a:t>, moře) a způsob jejich vzniku je využíván pro jejich klasifikaci.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208350A-BBF7-0367-3900-5A7F0D359D39}"/>
              </a:ext>
            </a:extLst>
          </p:cNvPr>
          <p:cNvSpPr txBox="1"/>
          <p:nvPr/>
        </p:nvSpPr>
        <p:spPr>
          <a:xfrm>
            <a:off x="0" y="2448142"/>
            <a:ext cx="1219200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Provádět klasifikaci sedimentárních hornin není na základě chemického nebo minerálního složení praktické.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Proto se používají kritéria související s jejich </a:t>
            </a:r>
            <a:r>
              <a:rPr lang="cs-CZ" b="1" dirty="0"/>
              <a:t>genezí.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E0D5E31-AF99-2908-E5C3-45AD91200DA8}"/>
              </a:ext>
            </a:extLst>
          </p:cNvPr>
          <p:cNvSpPr txBox="1"/>
          <p:nvPr/>
        </p:nvSpPr>
        <p:spPr>
          <a:xfrm>
            <a:off x="77492" y="4154054"/>
            <a:ext cx="12191999" cy="205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cs-CZ" b="1" dirty="0"/>
              <a:t>Klastické sedimenty: </a:t>
            </a:r>
            <a:r>
              <a:rPr lang="cs-CZ" dirty="0"/>
              <a:t>vznikají ukládáním, případně následným zpevněním úlomků starších minerálů nebo hornin.</a:t>
            </a:r>
          </a:p>
          <a:p>
            <a:pPr>
              <a:lnSpc>
                <a:spcPct val="250000"/>
              </a:lnSpc>
            </a:pPr>
            <a:r>
              <a:rPr lang="cs-CZ" b="1" dirty="0"/>
              <a:t>Chemické (</a:t>
            </a:r>
            <a:r>
              <a:rPr lang="cs-CZ" b="1" dirty="0" err="1"/>
              <a:t>chemogenní</a:t>
            </a:r>
            <a:r>
              <a:rPr lang="cs-CZ" b="1" dirty="0"/>
              <a:t>) sedimenty: </a:t>
            </a:r>
            <a:r>
              <a:rPr lang="cs-CZ" dirty="0"/>
              <a:t>vznikají fyzikálními nebo chemickými procesy, nejčastěji ve vodním prostředí.</a:t>
            </a:r>
          </a:p>
          <a:p>
            <a:pPr>
              <a:lnSpc>
                <a:spcPct val="250000"/>
              </a:lnSpc>
            </a:pPr>
            <a:r>
              <a:rPr lang="cs-CZ" b="1" dirty="0"/>
              <a:t>Organogenní sedimenty: </a:t>
            </a:r>
            <a:r>
              <a:rPr lang="cs-CZ" dirty="0"/>
              <a:t>vznikají v souvislosti s činností různých typů organismů (rostlin i živočichů)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A0E6282-CE5F-6A4A-6779-9056AE826F14}"/>
              </a:ext>
            </a:extLst>
          </p:cNvPr>
          <p:cNvSpPr txBox="1"/>
          <p:nvPr/>
        </p:nvSpPr>
        <p:spPr>
          <a:xfrm>
            <a:off x="77492" y="3721415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i="1" dirty="0"/>
              <a:t>Rozdělení :</a:t>
            </a:r>
          </a:p>
        </p:txBody>
      </p:sp>
    </p:spTree>
    <p:extLst>
      <p:ext uri="{BB962C8B-B14F-4D97-AF65-F5344CB8AC3E}">
        <p14:creationId xmlns:p14="http://schemas.microsoft.com/office/powerpoint/2010/main" val="3127319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1748177-00F6-3A68-59E8-8ED8FA69A46D}"/>
              </a:ext>
            </a:extLst>
          </p:cNvPr>
          <p:cNvSpPr txBox="1"/>
          <p:nvPr/>
        </p:nvSpPr>
        <p:spPr>
          <a:xfrm>
            <a:off x="123987" y="79314"/>
            <a:ext cx="4517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Stavba sedimentárních hornin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FC9A3B-70A5-8F08-00E1-A5460A7291FF}"/>
              </a:ext>
            </a:extLst>
          </p:cNvPr>
          <p:cNvSpPr txBox="1"/>
          <p:nvPr/>
        </p:nvSpPr>
        <p:spPr>
          <a:xfrm>
            <a:off x="0" y="602534"/>
            <a:ext cx="12192000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Typickým stavebním znakem sedimentů je jejich vrstevnatost , která vzniká nejčastěji při vlastní sedimentaci nebo krátce po jejím ukončení.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K dalším typickým znakům můžeme počítat barvu sedimentu, zvrstvení, obsah konkrecí nebo hlíz.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65B165B-F0DA-DDF8-07EC-9EA52A6E8DBC}"/>
              </a:ext>
            </a:extLst>
          </p:cNvPr>
          <p:cNvSpPr txBox="1"/>
          <p:nvPr/>
        </p:nvSpPr>
        <p:spPr>
          <a:xfrm>
            <a:off x="0" y="1898402"/>
            <a:ext cx="1219200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Některé sedimenty mají masivní stavbu – vrstevnatost není na jejich stavbě patrná.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Z hlediska soudržnosti se sedimentární horniny dělí na:</a:t>
            </a:r>
          </a:p>
          <a:p>
            <a:pPr>
              <a:lnSpc>
                <a:spcPct val="150000"/>
              </a:lnSpc>
            </a:pPr>
            <a:r>
              <a:rPr lang="cs-CZ" dirty="0"/>
              <a:t>-  </a:t>
            </a:r>
            <a:r>
              <a:rPr lang="cs-CZ" i="1" dirty="0"/>
              <a:t>nezpevněné (písek)</a:t>
            </a:r>
          </a:p>
          <a:p>
            <a:pPr>
              <a:lnSpc>
                <a:spcPct val="150000"/>
              </a:lnSpc>
            </a:pPr>
            <a:r>
              <a:rPr lang="cs-CZ" dirty="0"/>
              <a:t>-  </a:t>
            </a:r>
            <a:r>
              <a:rPr lang="cs-CZ" i="1" dirty="0"/>
              <a:t>zpevněné (pískovec)</a:t>
            </a:r>
          </a:p>
        </p:txBody>
      </p:sp>
      <p:pic>
        <p:nvPicPr>
          <p:cNvPr id="10" name="Obrázek 9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3A337B76-99E3-F5DC-308E-00EA5FA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" t="4262" r="3671" b="4387"/>
          <a:stretch/>
        </p:blipFill>
        <p:spPr>
          <a:xfrm>
            <a:off x="2410691" y="3805382"/>
            <a:ext cx="7656946" cy="24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5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2EAD675-CFE5-D59E-2D73-F791A4FE53C8}"/>
              </a:ext>
            </a:extLst>
          </p:cNvPr>
          <p:cNvSpPr txBox="1"/>
          <p:nvPr/>
        </p:nvSpPr>
        <p:spPr>
          <a:xfrm>
            <a:off x="92364" y="1432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Klastické sedimenty – </a:t>
            </a:r>
            <a:r>
              <a:rPr lang="cs-CZ" sz="2800" dirty="0" err="1">
                <a:solidFill>
                  <a:srgbClr val="00B050"/>
                </a:solidFill>
              </a:rPr>
              <a:t>psefity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56F0A5-CB73-674B-142B-E4C0789E1F64}"/>
              </a:ext>
            </a:extLst>
          </p:cNvPr>
          <p:cNvSpPr txBox="1"/>
          <p:nvPr/>
        </p:nvSpPr>
        <p:spPr>
          <a:xfrm>
            <a:off x="0" y="78041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Jako </a:t>
            </a:r>
            <a:r>
              <a:rPr lang="cs-CZ" dirty="0" err="1"/>
              <a:t>psefity</a:t>
            </a:r>
            <a:r>
              <a:rPr lang="cs-CZ" dirty="0"/>
              <a:t> označujeme horniny, které obsahují více jak 50 % klastických částic psefitického charakteru, tj. s velikostí nad 2mm.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68AF0FE-B348-1829-D99E-557ACD47AF86}"/>
              </a:ext>
            </a:extLst>
          </p:cNvPr>
          <p:cNvSpPr txBox="1"/>
          <p:nvPr/>
        </p:nvSpPr>
        <p:spPr>
          <a:xfrm>
            <a:off x="92364" y="1426742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effectLst/>
              </a:rPr>
              <a:t>Slepenec</a:t>
            </a:r>
          </a:p>
        </p:txBody>
      </p:sp>
      <p:pic>
        <p:nvPicPr>
          <p:cNvPr id="8" name="Obrázek 7" descr="Obsah obrázku skála&#10;&#10;Popis byl vytvořen automaticky">
            <a:extLst>
              <a:ext uri="{FF2B5EF4-FFF2-40B4-BE49-F238E27FC236}">
                <a16:creationId xmlns:a16="http://schemas.microsoft.com/office/drawing/2014/main" id="{A3138E5F-023D-51DC-3F76-9C991F6D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7" y="1796074"/>
            <a:ext cx="3324173" cy="224756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40555D-7B3C-3E00-C4E0-E4779F3BECC0}"/>
              </a:ext>
            </a:extLst>
          </p:cNvPr>
          <p:cNvSpPr txBox="1"/>
          <p:nvPr/>
        </p:nvSpPr>
        <p:spPr>
          <a:xfrm>
            <a:off x="3883890" y="1796074"/>
            <a:ext cx="8224982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Psefitický zpevněný sediment se zaoblenými nebo </a:t>
            </a:r>
            <a:r>
              <a:rPr lang="cs-CZ" dirty="0" err="1"/>
              <a:t>polozaoblenými</a:t>
            </a:r>
            <a:r>
              <a:rPr lang="cs-CZ" dirty="0"/>
              <a:t> valouny s velikostí nad 2 mm.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Valouny mohou být tvořeny křemenem, nebo různými typy hornin.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Stavba je běžně lavicovitá, pojivo je nejčastěji tvořeno psamitickým nebo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 err="1"/>
              <a:t>aleuritickým</a:t>
            </a:r>
            <a:r>
              <a:rPr lang="cs-CZ" dirty="0"/>
              <a:t> materiálem.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95C98ED-5DBA-4A01-11A3-DF317837E4B5}"/>
              </a:ext>
            </a:extLst>
          </p:cNvPr>
          <p:cNvSpPr txBox="1"/>
          <p:nvPr/>
        </p:nvSpPr>
        <p:spPr>
          <a:xfrm>
            <a:off x="-18472" y="4621646"/>
            <a:ext cx="611447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002060"/>
                </a:solidFill>
              </a:rPr>
              <a:t>Kamenná suť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Sediment je tvořený ostrohrannými úlomky hornin. Hornina vzniká mechanickým rozpadem horninových výchozů, významnou roli hraje obvykle mrazové zvětrávání.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Pravidelně se s tímto typem sedimentu setkáme v hornatých terénech.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120342C-6259-2AE0-CA68-BDBD9B8B77D3}"/>
              </a:ext>
            </a:extLst>
          </p:cNvPr>
          <p:cNvSpPr txBox="1"/>
          <p:nvPr/>
        </p:nvSpPr>
        <p:spPr>
          <a:xfrm>
            <a:off x="6188364" y="4621646"/>
            <a:ext cx="600363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002060"/>
                </a:solidFill>
              </a:rPr>
              <a:t>Štěrk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Sediment tvořený </a:t>
            </a:r>
            <a:r>
              <a:rPr lang="cs-CZ" sz="1400" dirty="0" err="1"/>
              <a:t>polozaoblenými</a:t>
            </a:r>
            <a:r>
              <a:rPr lang="cs-CZ" sz="1400" dirty="0"/>
              <a:t> nebo zaoblenými valouny různých typů hornin. Můžeme ho považovat za nezpevněný ekvivalent slepence.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Pojmenování sedimentu se řídí zastoupením valounů různé velikosti:</a:t>
            </a:r>
          </a:p>
          <a:p>
            <a:r>
              <a:rPr lang="cs-CZ" sz="1400" dirty="0"/>
              <a:t>• 50–100 % psefitických klastů – štěrk</a:t>
            </a:r>
          </a:p>
          <a:p>
            <a:r>
              <a:rPr lang="cs-CZ" sz="1400" dirty="0"/>
              <a:t>• 25–50 % psefitických klastů – písčitý štěrk</a:t>
            </a:r>
          </a:p>
          <a:p>
            <a:r>
              <a:rPr lang="cs-CZ" sz="1400" dirty="0"/>
              <a:t>• 10–25 % psefitických klastů – valounový písek</a:t>
            </a:r>
          </a:p>
          <a:p>
            <a:r>
              <a:rPr lang="cs-CZ" sz="1400" dirty="0"/>
              <a:t>• do 10 % psefitických klastů – písek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939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E83EC-401F-9BF5-1F8D-56F0D14DF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18" y="205638"/>
            <a:ext cx="4860556" cy="57054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Magmatické horniny </a:t>
            </a:r>
          </a:p>
        </p:txBody>
      </p:sp>
      <p:pic>
        <p:nvPicPr>
          <p:cNvPr id="6" name="Obrázek 5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479CE982-B7A6-94DF-D296-CBBFFC51A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2"/>
          <a:stretch/>
        </p:blipFill>
        <p:spPr>
          <a:xfrm>
            <a:off x="6947699" y="205638"/>
            <a:ext cx="4822711" cy="2923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 descr="Obsah obrázku text, snímek obrazovky, Písmo, žlutá&#10;&#10;Popis byl vytvořen automaticky">
            <a:extLst>
              <a:ext uri="{FF2B5EF4-FFF2-40B4-BE49-F238E27FC236}">
                <a16:creationId xmlns:a16="http://schemas.microsoft.com/office/drawing/2014/main" id="{AA3A8721-DEF1-6305-DA47-CE7801CA0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59" y="4095292"/>
            <a:ext cx="4689254" cy="1739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5DE9098-41E5-1151-C4EB-BE196042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929" y="4973212"/>
            <a:ext cx="4476602" cy="17678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 descr="Obsah obrázku text, snímek obrazovky, Písmo, žlutá&#10;&#10;Popis byl vytvořen automaticky">
            <a:extLst>
              <a:ext uri="{FF2B5EF4-FFF2-40B4-BE49-F238E27FC236}">
                <a16:creationId xmlns:a16="http://schemas.microsoft.com/office/drawing/2014/main" id="{4F04D0B8-7522-760C-C11A-F7CFB26F2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788" y="3339021"/>
            <a:ext cx="5052534" cy="1512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971E4AD-914F-738A-F333-3922D9319880}"/>
              </a:ext>
            </a:extLst>
          </p:cNvPr>
          <p:cNvSpPr txBox="1"/>
          <p:nvPr/>
        </p:nvSpPr>
        <p:spPr>
          <a:xfrm>
            <a:off x="421590" y="1534379"/>
            <a:ext cx="442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Dělení magmatických hornin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AC0AC6-9F40-711A-E28E-5DC79D2F4A54}"/>
              </a:ext>
            </a:extLst>
          </p:cNvPr>
          <p:cNvSpPr txBox="1"/>
          <p:nvPr/>
        </p:nvSpPr>
        <p:spPr>
          <a:xfrm>
            <a:off x="442781" y="2948708"/>
            <a:ext cx="4379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Stavba magmatických hornin</a:t>
            </a:r>
          </a:p>
        </p:txBody>
      </p: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083CE6EE-B6AC-BE84-FEFE-2AFE2E1C50A0}"/>
              </a:ext>
            </a:extLst>
          </p:cNvPr>
          <p:cNvCxnSpPr/>
          <p:nvPr/>
        </p:nvCxnSpPr>
        <p:spPr>
          <a:xfrm>
            <a:off x="5146158" y="1786270"/>
            <a:ext cx="157361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A63FDF72-80E5-F204-9B58-249E9CAFF8F1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374080" y="4095292"/>
            <a:ext cx="1458708" cy="8601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DACFA5C2-69B9-AE40-11AE-03A59DF4572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359213" y="4964823"/>
            <a:ext cx="1855716" cy="10000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92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E50457D-16F9-46D5-B7E5-4803DE4DE4AF}"/>
              </a:ext>
            </a:extLst>
          </p:cNvPr>
          <p:cNvSpPr txBox="1"/>
          <p:nvPr/>
        </p:nvSpPr>
        <p:spPr>
          <a:xfrm>
            <a:off x="92364" y="1432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Klastické sedimenty – </a:t>
            </a:r>
            <a:r>
              <a:rPr lang="cs-CZ" sz="2800" dirty="0" err="1">
                <a:solidFill>
                  <a:srgbClr val="00B050"/>
                </a:solidFill>
              </a:rPr>
              <a:t>psamity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A65DC0A-BAE9-1D85-DF15-0F81F8B88D6A}"/>
              </a:ext>
            </a:extLst>
          </p:cNvPr>
          <p:cNvSpPr txBox="1"/>
          <p:nvPr/>
        </p:nvSpPr>
        <p:spPr>
          <a:xfrm>
            <a:off x="0" y="799329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Jako </a:t>
            </a:r>
            <a:r>
              <a:rPr lang="cs-CZ" dirty="0" err="1"/>
              <a:t>psamity</a:t>
            </a:r>
            <a:r>
              <a:rPr lang="cs-CZ" dirty="0"/>
              <a:t> označujeme klastické sedimenty s obsahem více jak 50 % zrn velikosti 0,063–2 mm. Klasifikace zpevněných psefitických sedimentů je založena na poměrném zastoupení třech složek horniny: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křemen a úlomky stabilních hornin (silicity, kvarcity)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živce a úlomky nestabilních hornin (ostatní horniny)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matrix zahrnující jílovité a prachovité částice.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E97E04-D9C9-9E7B-3AA0-80A17A605188}"/>
              </a:ext>
            </a:extLst>
          </p:cNvPr>
          <p:cNvSpPr txBox="1"/>
          <p:nvPr/>
        </p:nvSpPr>
        <p:spPr>
          <a:xfrm>
            <a:off x="92364" y="2276657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effectLst/>
              </a:rPr>
              <a:t>Křemenný pískovec</a:t>
            </a:r>
          </a:p>
        </p:txBody>
      </p:sp>
      <p:pic>
        <p:nvPicPr>
          <p:cNvPr id="7" name="Obrázek 6" descr="Obsah obrázku text, žula, území&#10;&#10;Popis byl vytvořen automaticky">
            <a:extLst>
              <a:ext uri="{FF2B5EF4-FFF2-40B4-BE49-F238E27FC236}">
                <a16:creationId xmlns:a16="http://schemas.microsoft.com/office/drawing/2014/main" id="{CFDC99FC-564B-B712-2F44-DAAB30C7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2645989"/>
            <a:ext cx="3453133" cy="26225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53FBCB6-C317-2183-4B19-94D2962A5B04}"/>
              </a:ext>
            </a:extLst>
          </p:cNvPr>
          <p:cNvSpPr txBox="1"/>
          <p:nvPr/>
        </p:nvSpPr>
        <p:spPr>
          <a:xfrm>
            <a:off x="3902364" y="2869978"/>
            <a:ext cx="8110795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Obsahuje více než z 90 % křemene nebo stabilních hornin. Pokud živce a úlomky nestabilních hornin tvoří do 25 %, označujeme sediment jako arkózový pískovec.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Pokud živce a úlomky nestabilních hornin jsou do 10 % a podíl matrix kolísá mezi 25 % až 75 %, horninu označíme jako drobový pískovec.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C069D69-8590-82A7-E30A-497B71B2F11F}"/>
              </a:ext>
            </a:extLst>
          </p:cNvPr>
          <p:cNvSpPr txBox="1"/>
          <p:nvPr/>
        </p:nvSpPr>
        <p:spPr>
          <a:xfrm>
            <a:off x="4032143" y="5330638"/>
            <a:ext cx="74999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1400" dirty="0"/>
              <a:t>Písek je nezpevněný psamitický sediment s porozitou až kolem 35 %.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400" dirty="0"/>
              <a:t>Převažují zrna o velikosti 0,063–2 mm, existuje však řada přechodných typů: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nad 50 % psamitických zrn – písek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25–50 % psamitických zrn – prachovitý nebo jílovitý písek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10–25 % psamitických zrn – písčitý prach nebo písčitý jíl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pod 10 % psamitických zrn – prach nebo jíl.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D313ECC-07DF-5ABC-E590-EFD422E83A85}"/>
              </a:ext>
            </a:extLst>
          </p:cNvPr>
          <p:cNvSpPr txBox="1"/>
          <p:nvPr/>
        </p:nvSpPr>
        <p:spPr>
          <a:xfrm>
            <a:off x="2524286" y="5605265"/>
            <a:ext cx="747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002060"/>
                </a:solidFill>
              </a:rPr>
              <a:t>Písek</a:t>
            </a:r>
          </a:p>
        </p:txBody>
      </p: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9893B5C6-6D28-C6BB-0269-B2E7A597EDF8}"/>
              </a:ext>
            </a:extLst>
          </p:cNvPr>
          <p:cNvCxnSpPr>
            <a:cxnSpLocks/>
          </p:cNvCxnSpPr>
          <p:nvPr/>
        </p:nvCxnSpPr>
        <p:spPr>
          <a:xfrm>
            <a:off x="2115519" y="5974597"/>
            <a:ext cx="156532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856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8372A3B-F936-7B8E-0EBC-C638BFBE8603}"/>
              </a:ext>
            </a:extLst>
          </p:cNvPr>
          <p:cNvSpPr txBox="1"/>
          <p:nvPr/>
        </p:nvSpPr>
        <p:spPr>
          <a:xfrm>
            <a:off x="92364" y="1432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Klastické sedimenty – zpevněné </a:t>
            </a:r>
            <a:r>
              <a:rPr lang="cs-CZ" sz="2800" dirty="0" err="1">
                <a:solidFill>
                  <a:srgbClr val="00B050"/>
                </a:solidFill>
              </a:rPr>
              <a:t>aleurity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D1CC449-C1DA-8C8F-E5A7-537B3F590C8E}"/>
              </a:ext>
            </a:extLst>
          </p:cNvPr>
          <p:cNvSpPr txBox="1"/>
          <p:nvPr/>
        </p:nvSpPr>
        <p:spPr>
          <a:xfrm>
            <a:off x="92364" y="666445"/>
            <a:ext cx="1219200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 err="1"/>
              <a:t>Aleuritické</a:t>
            </a:r>
            <a:r>
              <a:rPr lang="cs-CZ" dirty="0"/>
              <a:t> sedimenty (české označení prachové sedimenty) obsahují více jak 50 % klastů o velikosti 0,004 – 0,063 mm.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dirty="0"/>
              <a:t>Mohou volně přecházet do hrubších psamitických sedimentů (písčitých) nebo naopak jemnějších </a:t>
            </a:r>
            <a:r>
              <a:rPr lang="cs-CZ" dirty="0" err="1"/>
              <a:t>pelitických</a:t>
            </a:r>
            <a:r>
              <a:rPr lang="cs-CZ" dirty="0"/>
              <a:t> hornin.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F5EEBCF-E649-E6C6-8444-E2FD5169754E}"/>
              </a:ext>
            </a:extLst>
          </p:cNvPr>
          <p:cNvSpPr txBox="1"/>
          <p:nvPr/>
        </p:nvSpPr>
        <p:spPr>
          <a:xfrm>
            <a:off x="5108070" y="1915026"/>
            <a:ext cx="615670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Prachovec (siltovec)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Zpevněný </a:t>
            </a:r>
            <a:r>
              <a:rPr lang="cs-CZ" dirty="0" err="1"/>
              <a:t>aleuritický</a:t>
            </a:r>
            <a:r>
              <a:rPr lang="cs-CZ" dirty="0"/>
              <a:t> sediment s obsahem více jak 50 % prachových klastů.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Barva horniny je obvykle tmavě šedá.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Stavba je masivní bez zjevné laminace.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Prachové částice jsou tvořeny křemenem, živci, slídami, karbonáty nebo jílovými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minerály, poměrně vzácná je přítomnost úlomků hornin.</a:t>
            </a:r>
          </a:p>
        </p:txBody>
      </p:sp>
      <p:pic>
        <p:nvPicPr>
          <p:cNvPr id="11" name="Obrázek 10" descr="Obsah obrázku stavební materiál, skála, budova&#10;&#10;Popis byl vytvořen automaticky">
            <a:extLst>
              <a:ext uri="{FF2B5EF4-FFF2-40B4-BE49-F238E27FC236}">
                <a16:creationId xmlns:a16="http://schemas.microsoft.com/office/drawing/2014/main" id="{285A13A4-2B71-8908-49D6-2A6F8C12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96" y="1586387"/>
            <a:ext cx="4538104" cy="311184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5F480C4-4510-97E1-EAC3-2963F42F9E73}"/>
              </a:ext>
            </a:extLst>
          </p:cNvPr>
          <p:cNvSpPr txBox="1"/>
          <p:nvPr/>
        </p:nvSpPr>
        <p:spPr>
          <a:xfrm>
            <a:off x="5108070" y="4406451"/>
            <a:ext cx="58690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002060"/>
                </a:solidFill>
              </a:rPr>
              <a:t>Prach (</a:t>
            </a:r>
            <a:r>
              <a:rPr lang="cs-CZ" i="1" dirty="0" err="1">
                <a:solidFill>
                  <a:srgbClr val="002060"/>
                </a:solidFill>
              </a:rPr>
              <a:t>silt</a:t>
            </a:r>
            <a:r>
              <a:rPr lang="cs-CZ" i="1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400" dirty="0" err="1"/>
              <a:t>Aleuritický</a:t>
            </a:r>
            <a:r>
              <a:rPr lang="cs-CZ" sz="1400" dirty="0"/>
              <a:t> nezpevněný sediment, který obsahuje více jak 50 % zrn prachové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400" dirty="0"/>
              <a:t>velikosti (0,063–0,004 mm), obsah </a:t>
            </a:r>
            <a:r>
              <a:rPr lang="cs-CZ" sz="1400" dirty="0" err="1"/>
              <a:t>psefitových</a:t>
            </a:r>
            <a:r>
              <a:rPr lang="cs-CZ" sz="1400" dirty="0"/>
              <a:t> úlomků a tmele není vyšší než 10 % a podíl jílových částic nepřekračuje 20 %.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1400" dirty="0"/>
              <a:t>Prach se často vyskytuje ve směsi s jílovou frakcí: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nad 90 % prachových klastů – prach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50–90 % prachových klastů – jílovitý prach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10–50 % prachových klastů – prachovitý jíl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pod 10 % prachových klastů – jíl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BDC3CDB-3F21-F3D3-5A65-7CE91DCBFC20}"/>
              </a:ext>
            </a:extLst>
          </p:cNvPr>
          <p:cNvSpPr txBox="1"/>
          <p:nvPr/>
        </p:nvSpPr>
        <p:spPr>
          <a:xfrm>
            <a:off x="255373" y="5066442"/>
            <a:ext cx="47914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Pelitické</a:t>
            </a:r>
            <a:r>
              <a:rPr lang="cs-CZ" dirty="0"/>
              <a:t> sedimenty (české označení jílovité sedimenty) obsahují více</a:t>
            </a:r>
          </a:p>
          <a:p>
            <a:r>
              <a:rPr lang="cs-CZ" dirty="0"/>
              <a:t>jak 50 % klastů o velikosti do 0,004 mm. Běžně přecházejí do</a:t>
            </a:r>
          </a:p>
          <a:p>
            <a:r>
              <a:rPr lang="cs-CZ" dirty="0"/>
              <a:t>hrubších </a:t>
            </a:r>
            <a:r>
              <a:rPr lang="cs-CZ" dirty="0" err="1"/>
              <a:t>aleuritických</a:t>
            </a:r>
            <a:r>
              <a:rPr lang="cs-CZ" dirty="0"/>
              <a:t> sedimentů nebo do karbonátových hornin.</a:t>
            </a:r>
          </a:p>
        </p:txBody>
      </p:sp>
    </p:spTree>
    <p:extLst>
      <p:ext uri="{BB962C8B-B14F-4D97-AF65-F5344CB8AC3E}">
        <p14:creationId xmlns:p14="http://schemas.microsoft.com/office/powerpoint/2010/main" val="2766817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9E60B3-96FB-7DA3-B2BC-F19B2FBCDCC5}"/>
              </a:ext>
            </a:extLst>
          </p:cNvPr>
          <p:cNvSpPr txBox="1"/>
          <p:nvPr/>
        </p:nvSpPr>
        <p:spPr>
          <a:xfrm>
            <a:off x="92364" y="666445"/>
            <a:ext cx="118377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dirty="0" err="1"/>
              <a:t>Pelitické</a:t>
            </a:r>
            <a:r>
              <a:rPr lang="cs-CZ" dirty="0"/>
              <a:t> sedimenty (české označení jílovité sedimenty) obsahují více jak 50 % klastů o velikosti do 0,004 mm. Běžně přecházejí do hrubších </a:t>
            </a:r>
            <a:r>
              <a:rPr lang="cs-CZ" dirty="0" err="1"/>
              <a:t>aleuritických</a:t>
            </a:r>
            <a:r>
              <a:rPr lang="cs-CZ" dirty="0"/>
              <a:t> sedimentů nebo do karbonátových hornin.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61987FB-38EC-CFB0-E6E0-413454FDEFAD}"/>
              </a:ext>
            </a:extLst>
          </p:cNvPr>
          <p:cNvSpPr txBox="1"/>
          <p:nvPr/>
        </p:nvSpPr>
        <p:spPr>
          <a:xfrm>
            <a:off x="92364" y="1432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Klastické sedimenty – </a:t>
            </a:r>
            <a:r>
              <a:rPr lang="cs-CZ" sz="2800" dirty="0" err="1">
                <a:solidFill>
                  <a:srgbClr val="00B050"/>
                </a:solidFill>
              </a:rPr>
              <a:t>pelity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5673EC6-0B96-45B8-6C2B-F618C408CEA5}"/>
              </a:ext>
            </a:extLst>
          </p:cNvPr>
          <p:cNvSpPr txBox="1"/>
          <p:nvPr/>
        </p:nvSpPr>
        <p:spPr>
          <a:xfrm>
            <a:off x="5558169" y="1826716"/>
            <a:ext cx="61124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Jílovec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Jako jílovec označujeme částečně zpevněný </a:t>
            </a:r>
            <a:r>
              <a:rPr lang="cs-CZ" dirty="0" err="1"/>
              <a:t>pelitický</a:t>
            </a:r>
            <a:r>
              <a:rPr lang="cs-CZ" dirty="0"/>
              <a:t> sediment, který obsahuje vysoký podíl částic o velikosti pod 0,004 mm.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Barva bývá světle až tmavě šedá, nazelenalá nebo hnědá.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Textura je lavicovitá, deskovitá nebo laminární.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Obsahuje křemen, živce a jílové minerály, jejich identifikace je problematická.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Ve vodě se jílovce rozplavují pouze částečně.</a:t>
            </a:r>
          </a:p>
        </p:txBody>
      </p:sp>
      <p:pic>
        <p:nvPicPr>
          <p:cNvPr id="9" name="Obrázek 8" descr="Obsah obrázku text, budova, venku, příroda&#10;&#10;Popis byl vytvořen automaticky">
            <a:extLst>
              <a:ext uri="{FF2B5EF4-FFF2-40B4-BE49-F238E27FC236}">
                <a16:creationId xmlns:a16="http://schemas.microsoft.com/office/drawing/2014/main" id="{5BA7BA2E-A1FF-F0AC-3719-BC31E3AB3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530" y="1515762"/>
            <a:ext cx="4006114" cy="299333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6CD414-05D1-3146-3B12-17E3C9B34C6B}"/>
              </a:ext>
            </a:extLst>
          </p:cNvPr>
          <p:cNvSpPr txBox="1"/>
          <p:nvPr/>
        </p:nvSpPr>
        <p:spPr>
          <a:xfrm>
            <a:off x="5558169" y="4683450"/>
            <a:ext cx="6112474" cy="195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002060"/>
                </a:solidFill>
              </a:rPr>
              <a:t>Jíl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Jako jíl označujeme nezpevněný </a:t>
            </a:r>
            <a:r>
              <a:rPr lang="cs-CZ" sz="1400" dirty="0" err="1"/>
              <a:t>pelitický</a:t>
            </a:r>
            <a:r>
              <a:rPr lang="cs-CZ" sz="1400" dirty="0"/>
              <a:t> sediment, který obsahuje vysoký podíl částic o velikosti pod 0,004 mm, většinou reprezentované jílovými minerály.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Zpevněním jílu vzniká jílovec nebo jílová břidlice.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Jíl lze rozplavit ve vodě.</a:t>
            </a:r>
          </a:p>
        </p:txBody>
      </p:sp>
    </p:spTree>
    <p:extLst>
      <p:ext uri="{BB962C8B-B14F-4D97-AF65-F5344CB8AC3E}">
        <p14:creationId xmlns:p14="http://schemas.microsoft.com/office/powerpoint/2010/main" val="519428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C36D030-BC7D-0223-8910-1D89BDFBCDB1}"/>
              </a:ext>
            </a:extLst>
          </p:cNvPr>
          <p:cNvSpPr txBox="1"/>
          <p:nvPr/>
        </p:nvSpPr>
        <p:spPr>
          <a:xfrm>
            <a:off x="92364" y="1432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 err="1">
                <a:solidFill>
                  <a:srgbClr val="00B050"/>
                </a:solidFill>
              </a:rPr>
              <a:t>Chemogenní</a:t>
            </a:r>
            <a:r>
              <a:rPr lang="cs-CZ" sz="2800" dirty="0">
                <a:solidFill>
                  <a:srgbClr val="00B050"/>
                </a:solidFill>
              </a:rPr>
              <a:t> sedimenty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99752C-46AD-9418-81D1-464E05E71417}"/>
              </a:ext>
            </a:extLst>
          </p:cNvPr>
          <p:cNvSpPr txBox="1"/>
          <p:nvPr/>
        </p:nvSpPr>
        <p:spPr>
          <a:xfrm>
            <a:off x="0" y="747746"/>
            <a:ext cx="121920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solidFill>
                  <a:srgbClr val="002060"/>
                </a:solidFill>
              </a:rPr>
              <a:t>Ality</a:t>
            </a:r>
            <a:endParaRPr lang="cs-CZ" sz="14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Jako </a:t>
            </a:r>
            <a:r>
              <a:rPr lang="cs-CZ" sz="1400" b="1" dirty="0" err="1"/>
              <a:t>ality</a:t>
            </a:r>
            <a:r>
              <a:rPr lang="cs-CZ" sz="1400" b="1" dirty="0"/>
              <a:t> </a:t>
            </a:r>
            <a:r>
              <a:rPr lang="cs-CZ" sz="1400" dirty="0"/>
              <a:t>se označují reziduální horniny nebo sedimenty s vysokým podílem Al2O3.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Hliník je vázán zpravidla ve formě hydroxidů, přítomny jsou rovněž křemen, jílové minerály, živce, karbonáty, fosfáty nebo oxidy a hydroxidy </a:t>
            </a:r>
            <a:r>
              <a:rPr lang="cs-CZ" sz="1400" dirty="0" err="1"/>
              <a:t>Fe</a:t>
            </a:r>
            <a:r>
              <a:rPr lang="cs-CZ" sz="1400" dirty="0"/>
              <a:t> (v závislosti na matečné hornině).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Stavby </a:t>
            </a:r>
            <a:r>
              <a:rPr lang="cs-CZ" sz="1400" dirty="0" err="1"/>
              <a:t>alitů</a:t>
            </a:r>
            <a:r>
              <a:rPr lang="cs-CZ" sz="1400" dirty="0"/>
              <a:t> jsou masivní, úlomkovité, oolitické, </a:t>
            </a:r>
            <a:r>
              <a:rPr lang="cs-CZ" sz="1400" dirty="0" err="1"/>
              <a:t>peletové</a:t>
            </a:r>
            <a:r>
              <a:rPr lang="cs-CZ" sz="1400" dirty="0"/>
              <a:t> nebo hlízovité.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Barva je velmi variabilní, často velmi pestrá žlutá, červená nebo zelená.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0DE170D-840B-3898-9905-4C7A6F5414A0}"/>
              </a:ext>
            </a:extLst>
          </p:cNvPr>
          <p:cNvSpPr txBox="1"/>
          <p:nvPr/>
        </p:nvSpPr>
        <p:spPr>
          <a:xfrm>
            <a:off x="0" y="2163518"/>
            <a:ext cx="1219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</a:rPr>
              <a:t>Ferolity</a:t>
            </a:r>
            <a:endParaRPr lang="cs-CZ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Jako </a:t>
            </a:r>
            <a:r>
              <a:rPr lang="cs-CZ" sz="1400" dirty="0" err="1"/>
              <a:t>ferolity</a:t>
            </a:r>
            <a:r>
              <a:rPr lang="cs-CZ" sz="1400" dirty="0"/>
              <a:t> se označují mineralogicky i geneticky rozdílné sedimenty, jejichž společným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znakem je zvýšený podíl železa. Minimální hranice není stanovena, někdy se jedná o ekonomicky významné rudy.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Stavba </a:t>
            </a:r>
            <a:r>
              <a:rPr lang="cs-CZ" sz="1400" dirty="0" err="1"/>
              <a:t>ferolitů</a:t>
            </a:r>
            <a:r>
              <a:rPr lang="cs-CZ" sz="1400" dirty="0"/>
              <a:t> bývá úlomkovitá, oolitická, masivní či vrstevnatá.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Barva sedimentu je zpravidla rezavá, červená nebo světle hnědá.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Kromě minerálů železa (hematit, goethit, chlorit, siderit, pyrit) obsahují klastické úlomky hornin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a minerálů, např. křemene, karbonátů nebo jílové minerály.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39DAFA-B706-BFDD-BFB4-A26F48217AC5}"/>
              </a:ext>
            </a:extLst>
          </p:cNvPr>
          <p:cNvSpPr txBox="1"/>
          <p:nvPr/>
        </p:nvSpPr>
        <p:spPr>
          <a:xfrm>
            <a:off x="0" y="3825511"/>
            <a:ext cx="121920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</a:rPr>
              <a:t>Manganolity</a:t>
            </a:r>
            <a:endParaRPr lang="cs-CZ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Jako </a:t>
            </a:r>
            <a:r>
              <a:rPr lang="cs-CZ" sz="1400" dirty="0" err="1"/>
              <a:t>manganolity</a:t>
            </a:r>
            <a:r>
              <a:rPr lang="cs-CZ" sz="1400" dirty="0"/>
              <a:t> se označují zpevněné i nezpevněné </a:t>
            </a:r>
            <a:r>
              <a:rPr lang="cs-CZ" sz="1400" dirty="0" err="1"/>
              <a:t>chemogenní</a:t>
            </a:r>
            <a:r>
              <a:rPr lang="cs-CZ" sz="1400" dirty="0"/>
              <a:t> sedimenty, které obsahují nad 10 % manganových minerálů.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Nejčastějšími manganovými minerály jsou pyrolusit, manganit, </a:t>
            </a:r>
            <a:r>
              <a:rPr lang="cs-CZ" sz="1400" dirty="0" err="1"/>
              <a:t>psilomelan</a:t>
            </a:r>
            <a:r>
              <a:rPr lang="cs-CZ" sz="1400" dirty="0"/>
              <a:t>, </a:t>
            </a:r>
            <a:r>
              <a:rPr lang="cs-CZ" sz="1400" dirty="0" err="1"/>
              <a:t>todorokit</a:t>
            </a:r>
            <a:r>
              <a:rPr lang="cs-CZ" sz="1400" dirty="0"/>
              <a:t>, </a:t>
            </a:r>
            <a:r>
              <a:rPr lang="cs-CZ" sz="1400" dirty="0" err="1"/>
              <a:t>rodochrosit</a:t>
            </a:r>
            <a:r>
              <a:rPr lang="cs-CZ" sz="1400" dirty="0"/>
              <a:t> nebo </a:t>
            </a:r>
            <a:r>
              <a:rPr lang="cs-CZ" sz="1400" dirty="0" err="1"/>
              <a:t>oligonit</a:t>
            </a:r>
            <a:r>
              <a:rPr lang="cs-CZ" sz="1400" dirty="0"/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4927579-5C36-6362-A621-E5BDACFB9333}"/>
              </a:ext>
            </a:extLst>
          </p:cNvPr>
          <p:cNvSpPr txBox="1"/>
          <p:nvPr/>
        </p:nvSpPr>
        <p:spPr>
          <a:xfrm>
            <a:off x="0" y="4741060"/>
            <a:ext cx="1219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Fosfority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Jako fosfority se označují zpevněné i nezpevněné sedimenty, které obsahují nad 50 % minerálů fosforu (převážně apatit), což odpovídá asi 19,5 % P2O5.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Fosfority tvoří horninové řady s jíly, karbonáty nebo silicity, v případě míšení s karbonátovou složkou je pojmenování následující: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nad 80 % fosfátů – fosforit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50–80 % fosfátů – vápnitý fosforit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10–50 % fosfátů – </a:t>
            </a:r>
            <a:r>
              <a:rPr lang="cs-CZ" sz="1400" dirty="0" err="1"/>
              <a:t>fosfátický</a:t>
            </a:r>
            <a:r>
              <a:rPr lang="cs-CZ" sz="1400" dirty="0"/>
              <a:t> vápenec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cs-CZ" sz="1400" dirty="0"/>
              <a:t>pod 10 % fosfátů – vápenec</a:t>
            </a:r>
          </a:p>
        </p:txBody>
      </p:sp>
    </p:spTree>
    <p:extLst>
      <p:ext uri="{BB962C8B-B14F-4D97-AF65-F5344CB8AC3E}">
        <p14:creationId xmlns:p14="http://schemas.microsoft.com/office/powerpoint/2010/main" val="3936278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46AE89C-0553-EC9A-4592-48682B1E3030}"/>
              </a:ext>
            </a:extLst>
          </p:cNvPr>
          <p:cNvSpPr txBox="1"/>
          <p:nvPr/>
        </p:nvSpPr>
        <p:spPr>
          <a:xfrm>
            <a:off x="98854" y="7414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 err="1">
                <a:solidFill>
                  <a:srgbClr val="00B050"/>
                </a:solidFill>
              </a:rPr>
              <a:t>Chemogenní</a:t>
            </a:r>
            <a:r>
              <a:rPr lang="cs-CZ" sz="2800" dirty="0">
                <a:solidFill>
                  <a:srgbClr val="00B050"/>
                </a:solidFill>
              </a:rPr>
              <a:t> sedimenty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A5C87A6-031A-3427-D9C0-9659C1A94C29}"/>
              </a:ext>
            </a:extLst>
          </p:cNvPr>
          <p:cNvSpPr txBox="1"/>
          <p:nvPr/>
        </p:nvSpPr>
        <p:spPr>
          <a:xfrm>
            <a:off x="0" y="692145"/>
            <a:ext cx="12192000" cy="130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Silicity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Jako silicity označujeme zpevněné i nezpevněné </a:t>
            </a:r>
            <a:r>
              <a:rPr lang="cs-CZ" sz="1400" dirty="0" err="1"/>
              <a:t>neklastické</a:t>
            </a:r>
            <a:r>
              <a:rPr lang="cs-CZ" sz="1400" dirty="0"/>
              <a:t> sedimenty </a:t>
            </a:r>
            <a:r>
              <a:rPr lang="cs-CZ" sz="1400" dirty="0" err="1"/>
              <a:t>chemogenního</a:t>
            </a:r>
            <a:r>
              <a:rPr lang="cs-CZ" sz="1400" dirty="0"/>
              <a:t> nebo organogenního původu. Tento křemitý sediment je tvořen různými formami oxidu křemičitého, nejčastěji křemenem, chalcedonem nebo opálem.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Tvoří horninové řady s vápenci, dolomity, </a:t>
            </a:r>
            <a:r>
              <a:rPr lang="cs-CZ" sz="1400" dirty="0" err="1"/>
              <a:t>ferolity</a:t>
            </a:r>
            <a:r>
              <a:rPr lang="cs-CZ" sz="1400" dirty="0"/>
              <a:t> nebo jíly.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6985586-714B-0505-0B0C-CA3BA9FA30E9}"/>
              </a:ext>
            </a:extLst>
          </p:cNvPr>
          <p:cNvSpPr txBox="1"/>
          <p:nvPr/>
        </p:nvSpPr>
        <p:spPr>
          <a:xfrm>
            <a:off x="0" y="2208932"/>
            <a:ext cx="12191999" cy="1628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Evapority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Evapority jsou </a:t>
            </a:r>
            <a:r>
              <a:rPr lang="cs-CZ" sz="1400" dirty="0" err="1"/>
              <a:t>chemogenní</a:t>
            </a:r>
            <a:r>
              <a:rPr lang="cs-CZ" sz="1400" dirty="0"/>
              <a:t> sedimenty vzniklé vysrážením některých minerálů ve vhodném prostředí. Pojmenovávají se podle převládajícího minerálu (např. sádrovec, halit), obsah jiných složek by neměl překročit 10 %. Evapority často tvoří horninové řady s jílovými sedimenty nebo karbonáty.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Barva evaporitů je zpravidla šedá, bílá, červenavá nebo namodralá.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400" dirty="0"/>
              <a:t>Stavba bývá masivní nebo vrstevnatá, vláknitá, zrnitá, oolitická, sférolitická nebo </a:t>
            </a:r>
            <a:r>
              <a:rPr lang="cs-CZ" sz="1400" dirty="0" err="1"/>
              <a:t>krustifikační</a:t>
            </a:r>
            <a:r>
              <a:rPr lang="cs-CZ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268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89C74FC-CB9D-7F2E-12FD-BCBB51A4630C}"/>
              </a:ext>
            </a:extLst>
          </p:cNvPr>
          <p:cNvSpPr txBox="1"/>
          <p:nvPr/>
        </p:nvSpPr>
        <p:spPr>
          <a:xfrm>
            <a:off x="98854" y="7414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Organogenní sedimenty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8D1E96-B6D6-18BF-D49D-03C4CB1E1B2F}"/>
              </a:ext>
            </a:extLst>
          </p:cNvPr>
          <p:cNvSpPr txBox="1"/>
          <p:nvPr/>
        </p:nvSpPr>
        <p:spPr>
          <a:xfrm>
            <a:off x="0" y="693174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Mezi karbonátovými horninami převládají </a:t>
            </a:r>
            <a:r>
              <a:rPr lang="cs-CZ" b="1" dirty="0"/>
              <a:t>vápence.</a:t>
            </a:r>
            <a:r>
              <a:rPr lang="cs-CZ" dirty="0"/>
              <a:t> Většina karbonátových hornin vzniká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ze schránek organismů. Organogenní charakter vápenců je často setřen následnými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diagenetickými pochody. Vápenec je </a:t>
            </a:r>
            <a:r>
              <a:rPr lang="cs-CZ" dirty="0" err="1"/>
              <a:t>neklastický</a:t>
            </a:r>
            <a:r>
              <a:rPr lang="cs-CZ" dirty="0"/>
              <a:t> zpevněný sediment tvořený kalcitem. Příměs klastických částic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dirty="0"/>
              <a:t>nepřesahuje 10 %.</a:t>
            </a:r>
          </a:p>
        </p:txBody>
      </p:sp>
      <p:pic>
        <p:nvPicPr>
          <p:cNvPr id="10" name="Obrázek 9" descr="Obsah obrázku budova, vápenec, Skála, venku&#10;&#10;Popis byl vytvořen automaticky">
            <a:extLst>
              <a:ext uri="{FF2B5EF4-FFF2-40B4-BE49-F238E27FC236}">
                <a16:creationId xmlns:a16="http://schemas.microsoft.com/office/drawing/2014/main" id="{1E2945ED-5F39-E86A-09B6-B2FD50EB9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5534"/>
            <a:ext cx="4096436" cy="271959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0995C1C-358C-1AFB-993D-DC95B15E1A9D}"/>
              </a:ext>
            </a:extLst>
          </p:cNvPr>
          <p:cNvSpPr txBox="1"/>
          <p:nvPr/>
        </p:nvSpPr>
        <p:spPr>
          <a:xfrm>
            <a:off x="0" y="5974233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 organogenním sedimentům řadíme rovněž zbytky organismů přetvořené do podoby tzv. </a:t>
            </a:r>
            <a:r>
              <a:rPr lang="cs-CZ" b="1" dirty="0" err="1"/>
              <a:t>kaustobiolitů</a:t>
            </a:r>
            <a:r>
              <a:rPr lang="cs-CZ" dirty="0"/>
              <a:t> – sedimentů, které se dnes využívají především jako energetické suroviny a suroviny pro chemický a petrochemický průmysl.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6AFFEA7-3C38-CC72-FBF8-1BC5C10D685E}"/>
              </a:ext>
            </a:extLst>
          </p:cNvPr>
          <p:cNvSpPr txBox="1"/>
          <p:nvPr/>
        </p:nvSpPr>
        <p:spPr>
          <a:xfrm>
            <a:off x="5718089" y="3564536"/>
            <a:ext cx="6122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lignit – hnědé uhlí – černé uhlí – antracit</a:t>
            </a:r>
          </a:p>
        </p:txBody>
      </p: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CABAF6B9-A989-FD66-D41A-1C1DBFF1531D}"/>
              </a:ext>
            </a:extLst>
          </p:cNvPr>
          <p:cNvCxnSpPr>
            <a:cxnSpLocks/>
          </p:cNvCxnSpPr>
          <p:nvPr/>
        </p:nvCxnSpPr>
        <p:spPr>
          <a:xfrm flipV="1">
            <a:off x="8994253" y="4114800"/>
            <a:ext cx="0" cy="183359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B5E83F3-AB34-87EE-B4AE-A5C22A16F25C}"/>
              </a:ext>
            </a:extLst>
          </p:cNvPr>
          <p:cNvSpPr txBox="1"/>
          <p:nvPr/>
        </p:nvSpPr>
        <p:spPr>
          <a:xfrm>
            <a:off x="143218" y="2083727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effectLst/>
              </a:rPr>
              <a:t>Vápenec</a:t>
            </a:r>
          </a:p>
        </p:txBody>
      </p:sp>
    </p:spTree>
    <p:extLst>
      <p:ext uri="{BB962C8B-B14F-4D97-AF65-F5344CB8AC3E}">
        <p14:creationId xmlns:p14="http://schemas.microsoft.com/office/powerpoint/2010/main" val="237188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4A5208F-BD14-2619-B520-CA3D9B7A51CF}"/>
              </a:ext>
            </a:extLst>
          </p:cNvPr>
          <p:cNvSpPr txBox="1"/>
          <p:nvPr/>
        </p:nvSpPr>
        <p:spPr>
          <a:xfrm>
            <a:off x="219571" y="215942"/>
            <a:ext cx="4921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Klasifikace magmatických hornin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26D4B9-5830-96FC-F632-F7B761640B47}"/>
              </a:ext>
            </a:extLst>
          </p:cNvPr>
          <p:cNvSpPr txBox="1"/>
          <p:nvPr/>
        </p:nvSpPr>
        <p:spPr>
          <a:xfrm>
            <a:off x="219571" y="739162"/>
            <a:ext cx="11972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ArialMT"/>
              </a:rPr>
              <a:t>Magmaticke</a:t>
            </a:r>
            <a:r>
              <a:rPr lang="cs-CZ" sz="1800" dirty="0">
                <a:effectLst/>
                <a:latin typeface="ArialMT"/>
              </a:rPr>
              <a:t>́ horniny lze klasifikovat podle mnoha </a:t>
            </a:r>
            <a:r>
              <a:rPr lang="cs-CZ" sz="1800" dirty="0" err="1">
                <a:effectLst/>
                <a:latin typeface="ArialMT"/>
              </a:rPr>
              <a:t>systému</a:t>
            </a:r>
            <a:r>
              <a:rPr lang="cs-CZ" sz="1800" dirty="0">
                <a:effectLst/>
                <a:latin typeface="ArialMT"/>
              </a:rPr>
              <a:t>̊, pro </a:t>
            </a:r>
            <a:r>
              <a:rPr lang="cs-CZ" sz="1800" dirty="0" err="1">
                <a:effectLst/>
                <a:latin typeface="ArialMT"/>
              </a:rPr>
              <a:t>běžne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určováni</a:t>
            </a:r>
            <a:r>
              <a:rPr lang="cs-CZ" sz="1800" dirty="0">
                <a:effectLst/>
                <a:latin typeface="ArialMT"/>
              </a:rPr>
              <a:t> hornin je </a:t>
            </a:r>
            <a:r>
              <a:rPr lang="cs-CZ" sz="1800" dirty="0" err="1">
                <a:effectLst/>
                <a:latin typeface="ArialMT"/>
              </a:rPr>
              <a:t>nejvhodnějši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systém</a:t>
            </a:r>
            <a:r>
              <a:rPr lang="cs-CZ" sz="1800" dirty="0">
                <a:effectLst/>
                <a:latin typeface="ArialMT"/>
              </a:rPr>
              <a:t>, </a:t>
            </a:r>
            <a:r>
              <a:rPr lang="cs-CZ" sz="1800" dirty="0" err="1">
                <a:effectLst/>
                <a:latin typeface="ArialMT"/>
              </a:rPr>
              <a:t>ktery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zohledňuje</a:t>
            </a:r>
            <a:r>
              <a:rPr lang="cs-CZ" sz="1800" dirty="0">
                <a:effectLst/>
                <a:latin typeface="ArialMT"/>
              </a:rPr>
              <a:t> jejich </a:t>
            </a:r>
            <a:r>
              <a:rPr lang="cs-CZ" sz="1800" b="1" dirty="0" err="1">
                <a:effectLst/>
                <a:latin typeface="Arial" panose="020B0604020202020204" pitchFamily="34" charset="0"/>
              </a:rPr>
              <a:t>minerálni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800" b="1" dirty="0" err="1">
                <a:effectLst/>
                <a:latin typeface="Arial" panose="020B0604020202020204" pitchFamily="34" charset="0"/>
              </a:rPr>
              <a:t>složeni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́</a:t>
            </a:r>
            <a:r>
              <a:rPr lang="cs-CZ" sz="1800" dirty="0">
                <a:effectLst/>
                <a:latin typeface="ArialMT"/>
              </a:rPr>
              <a:t>. </a:t>
            </a:r>
            <a:endParaRPr lang="cs-CZ" dirty="0">
              <a:effectLst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0864B4-D9E7-B796-ADC6-5DA2550EA4C3}"/>
              </a:ext>
            </a:extLst>
          </p:cNvPr>
          <p:cNvSpPr txBox="1"/>
          <p:nvPr/>
        </p:nvSpPr>
        <p:spPr>
          <a:xfrm>
            <a:off x="219571" y="1477949"/>
            <a:ext cx="109977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>
                <a:effectLst/>
                <a:latin typeface="ArialMT"/>
              </a:rPr>
              <a:t>Klasifikačni</a:t>
            </a:r>
            <a:r>
              <a:rPr lang="cs-CZ" sz="1800" dirty="0">
                <a:effectLst/>
                <a:latin typeface="ArialMT"/>
              </a:rPr>
              <a:t>́ diagram 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QAPF </a:t>
            </a:r>
            <a:r>
              <a:rPr lang="cs-CZ" sz="1800" dirty="0">
                <a:effectLst/>
                <a:latin typeface="ArialMT"/>
              </a:rPr>
              <a:t>(</a:t>
            </a:r>
            <a:r>
              <a:rPr lang="cs-CZ" sz="1800" dirty="0" err="1">
                <a:effectLst/>
                <a:latin typeface="ArialMT"/>
              </a:rPr>
              <a:t>Streckaisenův</a:t>
            </a:r>
            <a:r>
              <a:rPr lang="cs-CZ" sz="1800" dirty="0">
                <a:effectLst/>
                <a:latin typeface="ArialMT"/>
              </a:rPr>
              <a:t>) klasifikuje </a:t>
            </a:r>
            <a:r>
              <a:rPr lang="cs-CZ" sz="1800" dirty="0" err="1">
                <a:effectLst/>
                <a:latin typeface="ArialMT"/>
              </a:rPr>
              <a:t>magmaticke</a:t>
            </a:r>
            <a:r>
              <a:rPr lang="cs-CZ" sz="1800" dirty="0">
                <a:effectLst/>
                <a:latin typeface="ArialMT"/>
              </a:rPr>
              <a:t>́ horniny podle obsahu </a:t>
            </a:r>
            <a:r>
              <a:rPr lang="cs-CZ" sz="1800" dirty="0" err="1">
                <a:effectLst/>
                <a:latin typeface="ArialMT"/>
              </a:rPr>
              <a:t>světlých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minerálu</a:t>
            </a:r>
            <a:r>
              <a:rPr lang="cs-CZ" sz="1800" dirty="0">
                <a:effectLst/>
                <a:latin typeface="ArialMT"/>
              </a:rPr>
              <a:t>̊: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996633"/>
                </a:solidFill>
                <a:effectLst/>
                <a:latin typeface="Wingdings" pitchFamily="2" charset="2"/>
              </a:rPr>
              <a:t> </a:t>
            </a:r>
            <a:r>
              <a:rPr lang="cs-CZ" sz="1800" b="1" dirty="0" err="1">
                <a:effectLst/>
                <a:latin typeface="Arial" panose="020B0604020202020204" pitchFamily="34" charset="0"/>
              </a:rPr>
              <a:t>křemene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MT"/>
              </a:rPr>
              <a:t>(</a:t>
            </a:r>
            <a:r>
              <a:rPr lang="cs-CZ" sz="1800" dirty="0" err="1">
                <a:effectLst/>
                <a:latin typeface="ArialMT"/>
              </a:rPr>
              <a:t>Q</a:t>
            </a:r>
            <a:r>
              <a:rPr lang="cs-CZ" sz="1800" dirty="0">
                <a:effectLst/>
                <a:latin typeface="ArialMT"/>
              </a:rPr>
              <a:t>),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996633"/>
                </a:solidFill>
                <a:effectLst/>
                <a:latin typeface="Wingdings" pitchFamily="2" charset="2"/>
              </a:rPr>
              <a:t> </a:t>
            </a:r>
            <a:r>
              <a:rPr lang="cs-CZ" sz="1800" b="1" dirty="0" err="1">
                <a:effectLst/>
                <a:latin typeface="Arial" panose="020B0604020202020204" pitchFamily="34" charset="0"/>
              </a:rPr>
              <a:t>alkalických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MT"/>
              </a:rPr>
              <a:t>(</a:t>
            </a:r>
            <a:r>
              <a:rPr lang="cs-CZ" sz="1800" dirty="0" err="1">
                <a:effectLst/>
                <a:latin typeface="ArialMT"/>
              </a:rPr>
              <a:t>draselných</a:t>
            </a:r>
            <a:r>
              <a:rPr lang="cs-CZ" sz="1800" dirty="0">
                <a:effectLst/>
                <a:latin typeface="ArialMT"/>
              </a:rPr>
              <a:t>) </a:t>
            </a:r>
            <a:r>
              <a:rPr lang="cs-CZ" sz="1800" b="1" dirty="0" err="1">
                <a:effectLst/>
                <a:latin typeface="Arial" panose="020B0604020202020204" pitchFamily="34" charset="0"/>
              </a:rPr>
              <a:t>živcu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̊ </a:t>
            </a:r>
            <a:r>
              <a:rPr lang="cs-CZ" sz="1800" dirty="0">
                <a:effectLst/>
                <a:latin typeface="ArialMT"/>
              </a:rPr>
              <a:t>(A), </a:t>
            </a:r>
            <a:endParaRPr lang="cs-CZ" dirty="0">
              <a:effectLst/>
            </a:endParaRPr>
          </a:p>
          <a:p>
            <a:r>
              <a:rPr lang="cs-CZ" sz="1800" dirty="0">
                <a:solidFill>
                  <a:srgbClr val="996633"/>
                </a:solidFill>
                <a:effectLst/>
                <a:latin typeface="Wingdings" pitchFamily="2" charset="2"/>
              </a:rPr>
              <a:t> 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plagioklasů </a:t>
            </a:r>
            <a:r>
              <a:rPr lang="cs-CZ" sz="1800" dirty="0">
                <a:effectLst/>
                <a:latin typeface="ArialMT"/>
              </a:rPr>
              <a:t>(P)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solidFill>
                  <a:srgbClr val="996633"/>
                </a:solidFill>
                <a:effectLst/>
                <a:latin typeface="Wingdings" pitchFamily="2" charset="2"/>
              </a:rPr>
              <a:t> </a:t>
            </a:r>
            <a:r>
              <a:rPr lang="cs-CZ" sz="1800" b="1" dirty="0" err="1">
                <a:effectLst/>
                <a:latin typeface="Arial" panose="020B0604020202020204" pitchFamily="34" charset="0"/>
              </a:rPr>
              <a:t>foidu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̊ </a:t>
            </a:r>
            <a:r>
              <a:rPr lang="cs-CZ" sz="1800" dirty="0">
                <a:effectLst/>
                <a:latin typeface="ArialMT"/>
              </a:rPr>
              <a:t>– nefelin, leucit (F). </a:t>
            </a:r>
            <a:endParaRPr lang="cs-CZ" dirty="0">
              <a:effectLst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6C763790-BD2F-FEC1-5DBA-CB0D0F08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3" y="1908713"/>
            <a:ext cx="4433776" cy="466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72A034F-4421-CF8F-1E70-25C564DEFEDC}"/>
              </a:ext>
            </a:extLst>
          </p:cNvPr>
          <p:cNvSpPr txBox="1"/>
          <p:nvPr/>
        </p:nvSpPr>
        <p:spPr>
          <a:xfrm>
            <a:off x="219572" y="3232275"/>
            <a:ext cx="7159424" cy="3648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Arial" panose="020B0604020202020204" pitchFamily="34" charset="0"/>
              </a:rPr>
              <a:t>Pravidla pro klasifikaci </a:t>
            </a:r>
            <a:r>
              <a:rPr lang="cs-CZ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plutonických</a:t>
            </a: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hornin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: </a:t>
            </a:r>
            <a:endParaRPr lang="cs-CZ" dirty="0">
              <a:effectLst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ArialMT"/>
              </a:rPr>
              <a:t> V </a:t>
            </a:r>
            <a:r>
              <a:rPr lang="cs-CZ" sz="1800" dirty="0" err="1">
                <a:effectLst/>
                <a:latin typeface="ArialMT"/>
              </a:rPr>
              <a:t>žádne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hornine</a:t>
            </a:r>
            <a:r>
              <a:rPr lang="cs-CZ" sz="1800" dirty="0">
                <a:effectLst/>
                <a:latin typeface="ArialMT"/>
              </a:rPr>
              <a:t>̌ se </a:t>
            </a:r>
            <a:r>
              <a:rPr lang="cs-CZ" sz="1800" dirty="0" err="1">
                <a:effectLst/>
                <a:latin typeface="ArialMT"/>
              </a:rPr>
              <a:t>společne</a:t>
            </a:r>
            <a:r>
              <a:rPr lang="cs-CZ" sz="1800" dirty="0">
                <a:effectLst/>
                <a:latin typeface="ArialMT"/>
              </a:rPr>
              <a:t>̌ nevyskytuje </a:t>
            </a:r>
            <a:r>
              <a:rPr lang="cs-CZ" sz="1800" dirty="0" err="1">
                <a:effectLst/>
                <a:latin typeface="ArialMT"/>
              </a:rPr>
              <a:t>křemen</a:t>
            </a:r>
            <a:r>
              <a:rPr lang="cs-CZ" sz="1800" dirty="0">
                <a:effectLst/>
                <a:latin typeface="ArialMT"/>
              </a:rPr>
              <a:t> s </a:t>
            </a:r>
            <a:r>
              <a:rPr lang="cs-CZ" sz="1800" dirty="0" err="1">
                <a:effectLst/>
                <a:latin typeface="ArialMT"/>
              </a:rPr>
              <a:t>foidy</a:t>
            </a:r>
            <a:r>
              <a:rPr lang="cs-CZ" sz="1800" dirty="0">
                <a:effectLst/>
                <a:latin typeface="ArialMT"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Procentuálni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podíl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křemene</a:t>
            </a:r>
            <a:r>
              <a:rPr lang="cs-CZ" sz="1800" dirty="0">
                <a:effectLst/>
                <a:latin typeface="ArialMT"/>
              </a:rPr>
              <a:t> se </a:t>
            </a:r>
            <a:r>
              <a:rPr lang="cs-CZ" sz="1800" dirty="0" err="1">
                <a:effectLst/>
                <a:latin typeface="ArialMT"/>
              </a:rPr>
              <a:t>počíta</a:t>
            </a:r>
            <a:r>
              <a:rPr lang="cs-CZ" sz="1800" dirty="0">
                <a:effectLst/>
                <a:latin typeface="ArialMT"/>
              </a:rPr>
              <a:t>́ z </a:t>
            </a:r>
            <a:r>
              <a:rPr lang="cs-CZ" sz="1800" dirty="0" err="1">
                <a:effectLst/>
                <a:latin typeface="ArialMT"/>
              </a:rPr>
              <a:t>celkového</a:t>
            </a:r>
            <a:r>
              <a:rPr lang="cs-CZ" sz="1800" dirty="0">
                <a:effectLst/>
                <a:latin typeface="ArialMT"/>
              </a:rPr>
              <a:t> zastoupení </a:t>
            </a:r>
            <a:r>
              <a:rPr lang="cs-CZ" sz="1800" dirty="0" err="1">
                <a:effectLst/>
                <a:latin typeface="ArialMT"/>
              </a:rPr>
              <a:t>Q</a:t>
            </a:r>
            <a:r>
              <a:rPr lang="cs-CZ" sz="1800" dirty="0">
                <a:effectLst/>
                <a:latin typeface="ArialMT"/>
              </a:rPr>
              <a:t> + A + P (</a:t>
            </a:r>
            <a:r>
              <a:rPr lang="cs-CZ" sz="1800" dirty="0" err="1">
                <a:effectLst/>
                <a:latin typeface="ArialMT"/>
              </a:rPr>
              <a:t>obdobne</a:t>
            </a:r>
            <a:r>
              <a:rPr lang="cs-CZ" sz="1800" dirty="0">
                <a:effectLst/>
                <a:latin typeface="ArialMT"/>
              </a:rPr>
              <a:t>̌ pro </a:t>
            </a:r>
            <a:r>
              <a:rPr lang="cs-CZ" sz="1800" dirty="0" err="1">
                <a:effectLst/>
                <a:latin typeface="ArialMT"/>
              </a:rPr>
              <a:t>foidy</a:t>
            </a:r>
            <a:r>
              <a:rPr lang="cs-CZ" sz="1800" dirty="0">
                <a:effectLst/>
                <a:latin typeface="ArialMT"/>
              </a:rPr>
              <a:t>). </a:t>
            </a:r>
            <a:r>
              <a:rPr lang="cs-CZ" sz="1800" dirty="0" err="1">
                <a:effectLst/>
                <a:latin typeface="ArialMT"/>
              </a:rPr>
              <a:t>Zásadni</a:t>
            </a:r>
            <a:r>
              <a:rPr lang="cs-CZ" sz="1800" dirty="0">
                <a:effectLst/>
                <a:latin typeface="ArialMT"/>
              </a:rPr>
              <a:t>́ jsou hodnoty 5, 20 a 60 %.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Procentuálni</a:t>
            </a:r>
            <a:r>
              <a:rPr lang="cs-CZ" sz="1800" dirty="0">
                <a:effectLst/>
                <a:latin typeface="ArialMT"/>
              </a:rPr>
              <a:t>́ zastoupení plagioklasů se </a:t>
            </a:r>
            <a:r>
              <a:rPr lang="cs-CZ" sz="1800" dirty="0" err="1">
                <a:effectLst/>
                <a:latin typeface="ArialMT"/>
              </a:rPr>
              <a:t>počíta</a:t>
            </a:r>
            <a:r>
              <a:rPr lang="cs-CZ" sz="1800" dirty="0">
                <a:effectLst/>
                <a:latin typeface="ArialMT"/>
              </a:rPr>
              <a:t>́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effectLst/>
                <a:latin typeface="ArialMT"/>
              </a:rPr>
              <a:t>z </a:t>
            </a:r>
            <a:r>
              <a:rPr lang="cs-CZ" sz="1800" dirty="0" err="1">
                <a:effectLst/>
                <a:latin typeface="ArialMT"/>
              </a:rPr>
              <a:t>celkového</a:t>
            </a:r>
            <a:r>
              <a:rPr lang="cs-CZ" sz="1800" dirty="0">
                <a:effectLst/>
                <a:latin typeface="ArialMT"/>
              </a:rPr>
              <a:t> zastoupení </a:t>
            </a:r>
            <a:r>
              <a:rPr lang="cs-CZ" sz="1800" dirty="0" err="1">
                <a:effectLst/>
                <a:latin typeface="ArialMT"/>
              </a:rPr>
              <a:t>všech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živcu</a:t>
            </a:r>
            <a:r>
              <a:rPr lang="cs-CZ" sz="1800" dirty="0">
                <a:effectLst/>
                <a:latin typeface="ArialMT"/>
              </a:rPr>
              <a:t>̊. </a:t>
            </a:r>
            <a:r>
              <a:rPr lang="cs-CZ" sz="1800" dirty="0" err="1">
                <a:effectLst/>
                <a:latin typeface="ArialMT"/>
              </a:rPr>
              <a:t>Klíčova</a:t>
            </a:r>
            <a:r>
              <a:rPr lang="cs-CZ" sz="1800" dirty="0">
                <a:effectLst/>
                <a:latin typeface="ArialMT"/>
              </a:rPr>
              <a:t>́ jsou hodnoty 10, 35, 65 a 90 %. Zastoupení </a:t>
            </a:r>
            <a:r>
              <a:rPr lang="cs-CZ" sz="1800" dirty="0" err="1">
                <a:effectLst/>
                <a:latin typeface="ArialMT"/>
              </a:rPr>
              <a:t>alkalických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živcu</a:t>
            </a:r>
            <a:r>
              <a:rPr lang="cs-CZ" sz="1800" dirty="0">
                <a:effectLst/>
                <a:latin typeface="ArialMT"/>
              </a:rPr>
              <a:t>̊ je </a:t>
            </a:r>
            <a:r>
              <a:rPr lang="cs-CZ" sz="1800" dirty="0" err="1">
                <a:effectLst/>
                <a:latin typeface="ArialMT"/>
              </a:rPr>
              <a:t>doplněk</a:t>
            </a:r>
            <a:r>
              <a:rPr lang="cs-CZ" sz="1800" dirty="0">
                <a:effectLst/>
                <a:latin typeface="ArialMT"/>
              </a:rPr>
              <a:t> do 100 %. </a:t>
            </a:r>
          </a:p>
          <a:p>
            <a:pPr>
              <a:lnSpc>
                <a:spcPct val="150000"/>
              </a:lnSpc>
            </a:pPr>
            <a:r>
              <a:rPr lang="cs-CZ" sz="1800" dirty="0" err="1">
                <a:effectLst/>
                <a:latin typeface="ArialMT"/>
              </a:rPr>
              <a:t>Pr</a:t>
            </a:r>
            <a:r>
              <a:rPr lang="cs-CZ" sz="1800" dirty="0">
                <a:effectLst/>
                <a:latin typeface="ArialMT"/>
              </a:rPr>
              <a:t>̌. hornina obsahuje 20 % </a:t>
            </a:r>
            <a:r>
              <a:rPr lang="cs-CZ" sz="1800" dirty="0" err="1">
                <a:effectLst/>
                <a:latin typeface="ArialMT"/>
              </a:rPr>
              <a:t>Q</a:t>
            </a:r>
            <a:r>
              <a:rPr lang="cs-CZ" sz="1800" dirty="0">
                <a:effectLst/>
                <a:latin typeface="ArialMT"/>
              </a:rPr>
              <a:t>, 30 % A, 30 % P. V diagramu je </a:t>
            </a:r>
            <a:r>
              <a:rPr lang="cs-CZ" sz="1800" dirty="0" err="1">
                <a:effectLst/>
                <a:latin typeface="ArialMT"/>
              </a:rPr>
              <a:t>Q</a:t>
            </a:r>
            <a:r>
              <a:rPr lang="cs-CZ" sz="1800" dirty="0">
                <a:effectLst/>
                <a:latin typeface="ArialMT"/>
              </a:rPr>
              <a:t> = 25 %, A = 50 %, P = 50 %. 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4725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Use QAPF Diagram to Classify Igneous Rocks? - Geology In">
            <a:extLst>
              <a:ext uri="{FF2B5EF4-FFF2-40B4-BE49-F238E27FC236}">
                <a16:creationId xmlns:a16="http://schemas.microsoft.com/office/drawing/2014/main" id="{6C7D3DB2-6240-BA69-6720-2AA14B470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77" y="47845"/>
            <a:ext cx="3186223" cy="394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AA20874-A850-6CE2-2BAE-17E27C445D61}"/>
              </a:ext>
            </a:extLst>
          </p:cNvPr>
          <p:cNvSpPr txBox="1"/>
          <p:nvPr/>
        </p:nvSpPr>
        <p:spPr>
          <a:xfrm>
            <a:off x="103667" y="16089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Arial" panose="020B0604020202020204" pitchFamily="34" charset="0"/>
              </a:rPr>
              <a:t>Pravidla pro klasifikaci </a:t>
            </a: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vulkanických hornin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: </a:t>
            </a:r>
            <a:endParaRPr lang="cs-CZ" dirty="0"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9DBF85-1FA5-EA92-1C2E-5C1B5FF6A5E9}"/>
              </a:ext>
            </a:extLst>
          </p:cNvPr>
          <p:cNvSpPr txBox="1"/>
          <p:nvPr/>
        </p:nvSpPr>
        <p:spPr>
          <a:xfrm>
            <a:off x="0" y="605803"/>
            <a:ext cx="9178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Princip </a:t>
            </a:r>
            <a:r>
              <a:rPr lang="cs-CZ" sz="1800" i="1" dirty="0">
                <a:effectLst/>
                <a:latin typeface="Arial" panose="020B0604020202020204" pitchFamily="34" charset="0"/>
              </a:rPr>
              <a:t>QAPF </a:t>
            </a:r>
            <a:r>
              <a:rPr lang="cs-CZ" sz="1800" dirty="0">
                <a:effectLst/>
                <a:latin typeface="ArialMT"/>
              </a:rPr>
              <a:t>klasifikace pro </a:t>
            </a:r>
            <a:r>
              <a:rPr lang="cs-CZ" sz="1800" dirty="0" err="1">
                <a:effectLst/>
                <a:latin typeface="ArialMT"/>
              </a:rPr>
              <a:t>vulkanicke</a:t>
            </a:r>
            <a:r>
              <a:rPr lang="cs-CZ" sz="1800" dirty="0">
                <a:effectLst/>
                <a:latin typeface="ArialMT"/>
              </a:rPr>
              <a:t>́ horniny je </a:t>
            </a:r>
            <a:r>
              <a:rPr lang="cs-CZ" sz="1800" dirty="0" err="1">
                <a:effectLst/>
                <a:latin typeface="ArialMT"/>
              </a:rPr>
              <a:t>stejny</a:t>
            </a:r>
            <a:r>
              <a:rPr lang="cs-CZ" sz="1800" dirty="0">
                <a:effectLst/>
                <a:latin typeface="ArialMT"/>
              </a:rPr>
              <a:t>́, diagram je mnohem </a:t>
            </a:r>
            <a:r>
              <a:rPr lang="cs-CZ" sz="1800" dirty="0" err="1">
                <a:effectLst/>
                <a:latin typeface="ArialMT"/>
              </a:rPr>
              <a:t>jednodušši</a:t>
            </a:r>
            <a:r>
              <a:rPr lang="cs-CZ" sz="1800" dirty="0">
                <a:effectLst/>
                <a:latin typeface="ArialMT"/>
              </a:rPr>
              <a:t>́. </a:t>
            </a:r>
            <a:endParaRPr lang="cs-CZ" dirty="0"/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Problém</a:t>
            </a:r>
            <a:r>
              <a:rPr lang="cs-CZ" sz="1800" dirty="0">
                <a:effectLst/>
                <a:latin typeface="ArialMT"/>
              </a:rPr>
              <a:t> klasifikace </a:t>
            </a:r>
            <a:r>
              <a:rPr lang="cs-CZ" sz="1800" dirty="0" err="1">
                <a:effectLst/>
                <a:latin typeface="ArialMT"/>
              </a:rPr>
              <a:t>vulkanických</a:t>
            </a:r>
            <a:r>
              <a:rPr lang="cs-CZ" sz="1800" dirty="0">
                <a:effectLst/>
                <a:latin typeface="ArialMT"/>
              </a:rPr>
              <a:t> hornin je jejich </a:t>
            </a:r>
            <a:r>
              <a:rPr lang="cs-CZ" sz="1800" dirty="0" err="1">
                <a:effectLst/>
                <a:latin typeface="ArialMT"/>
              </a:rPr>
              <a:t>časta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celistva</a:t>
            </a:r>
            <a:r>
              <a:rPr lang="cs-CZ" sz="1800" dirty="0">
                <a:effectLst/>
                <a:latin typeface="ArialMT"/>
              </a:rPr>
              <a:t>́ nebo </a:t>
            </a:r>
            <a:r>
              <a:rPr lang="cs-CZ" sz="1800" dirty="0" err="1">
                <a:effectLst/>
                <a:latin typeface="ArialMT"/>
              </a:rPr>
              <a:t>sklovita</a:t>
            </a:r>
            <a:r>
              <a:rPr lang="cs-CZ" sz="1800" dirty="0">
                <a:effectLst/>
                <a:latin typeface="ArialMT"/>
              </a:rPr>
              <a:t>́ stavba, </a:t>
            </a:r>
            <a:r>
              <a:rPr lang="cs-CZ" sz="1800" dirty="0" err="1">
                <a:effectLst/>
                <a:latin typeface="ArialMT"/>
              </a:rPr>
              <a:t>takže</a:t>
            </a:r>
            <a:r>
              <a:rPr lang="cs-CZ" sz="1800" dirty="0">
                <a:effectLst/>
                <a:latin typeface="ArialMT"/>
              </a:rPr>
              <a:t> nejsme schopni </a:t>
            </a:r>
            <a:r>
              <a:rPr lang="cs-CZ" sz="1800" dirty="0" err="1">
                <a:effectLst/>
                <a:latin typeface="ArialMT"/>
              </a:rPr>
              <a:t>určit</a:t>
            </a:r>
            <a:r>
              <a:rPr lang="cs-CZ" sz="1800" dirty="0">
                <a:effectLst/>
                <a:latin typeface="ArialMT"/>
              </a:rPr>
              <a:t> jejich </a:t>
            </a:r>
            <a:r>
              <a:rPr lang="cs-CZ" sz="1800" dirty="0" err="1">
                <a:effectLst/>
                <a:latin typeface="ArialMT"/>
              </a:rPr>
              <a:t>minerálni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složeni</a:t>
            </a:r>
            <a:r>
              <a:rPr lang="cs-CZ" sz="1800" dirty="0">
                <a:effectLst/>
                <a:latin typeface="ArialMT"/>
              </a:rPr>
              <a:t>́. </a:t>
            </a:r>
            <a:endParaRPr lang="cs-CZ" dirty="0"/>
          </a:p>
          <a:p>
            <a:pPr marL="285750" indent="-285750"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Pro jejich klasifikaci se </a:t>
            </a:r>
            <a:r>
              <a:rPr lang="cs-CZ" sz="1800" dirty="0" err="1">
                <a:effectLst/>
                <a:latin typeface="ArialMT"/>
              </a:rPr>
              <a:t>častěji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používa</a:t>
            </a:r>
            <a:r>
              <a:rPr lang="cs-CZ" sz="1800" dirty="0">
                <a:effectLst/>
                <a:latin typeface="ArialMT"/>
              </a:rPr>
              <a:t>́ diagram </a:t>
            </a:r>
            <a:r>
              <a:rPr lang="cs-CZ" sz="1800" dirty="0" err="1">
                <a:effectLst/>
                <a:latin typeface="ArialMT"/>
              </a:rPr>
              <a:t>vycházejíci</a:t>
            </a:r>
            <a:r>
              <a:rPr lang="cs-CZ" sz="1800" dirty="0">
                <a:effectLst/>
                <a:latin typeface="ArialMT"/>
              </a:rPr>
              <a:t>́ z jejich </a:t>
            </a:r>
            <a:r>
              <a:rPr lang="cs-CZ" sz="1800" dirty="0" err="1">
                <a:effectLst/>
                <a:latin typeface="ArialMT"/>
              </a:rPr>
              <a:t>chemického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složeni</a:t>
            </a:r>
            <a:r>
              <a:rPr lang="cs-CZ" sz="1800" dirty="0">
                <a:effectLst/>
                <a:latin typeface="ArialMT"/>
              </a:rPr>
              <a:t>́.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2C23B80-F625-E126-BF83-16CA1E3D7A11}"/>
              </a:ext>
            </a:extLst>
          </p:cNvPr>
          <p:cNvSpPr txBox="1"/>
          <p:nvPr/>
        </p:nvSpPr>
        <p:spPr>
          <a:xfrm>
            <a:off x="103667" y="2548755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TAS diagram</a:t>
            </a:r>
            <a:endParaRPr lang="cs-CZ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C1BD800-E61B-8F85-EFD5-80854B203ADA}"/>
              </a:ext>
            </a:extLst>
          </p:cNvPr>
          <p:cNvSpPr txBox="1"/>
          <p:nvPr/>
        </p:nvSpPr>
        <p:spPr>
          <a:xfrm>
            <a:off x="103667" y="2918087"/>
            <a:ext cx="90323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ArialMT"/>
              </a:rPr>
              <a:t>Z </a:t>
            </a:r>
            <a:r>
              <a:rPr lang="cs-CZ" sz="1800" dirty="0" err="1">
                <a:effectLst/>
                <a:latin typeface="ArialMT"/>
              </a:rPr>
              <a:t>řady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známých</a:t>
            </a:r>
            <a:r>
              <a:rPr lang="cs-CZ" sz="1800" dirty="0">
                <a:effectLst/>
                <a:latin typeface="ArialMT"/>
              </a:rPr>
              <a:t> klasifikací je v </a:t>
            </a:r>
            <a:r>
              <a:rPr lang="cs-CZ" sz="1800" dirty="0" err="1">
                <a:effectLst/>
                <a:latin typeface="ArialMT"/>
              </a:rPr>
              <a:t>současnosti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nejvíce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rozšířeny</a:t>
            </a:r>
            <a:r>
              <a:rPr lang="cs-CZ" sz="1800" dirty="0">
                <a:effectLst/>
                <a:latin typeface="ArialMT"/>
              </a:rPr>
              <a:t>́ a </a:t>
            </a:r>
            <a:r>
              <a:rPr lang="cs-CZ" sz="1800" dirty="0" err="1">
                <a:effectLst/>
                <a:latin typeface="ArialMT"/>
              </a:rPr>
              <a:t>využívany</a:t>
            </a:r>
            <a:r>
              <a:rPr lang="cs-CZ" sz="1800" dirty="0">
                <a:effectLst/>
                <a:latin typeface="ArialMT"/>
              </a:rPr>
              <a:t>́ tzv. 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TAS diagram</a:t>
            </a:r>
            <a:r>
              <a:rPr lang="cs-CZ" sz="1800" dirty="0">
                <a:effectLst/>
                <a:latin typeface="ArialMT"/>
              </a:rPr>
              <a:t>: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dirty="0">
                <a:effectLst/>
                <a:latin typeface="Wingdings" pitchFamily="2" charset="2"/>
              </a:rPr>
              <a:t> </a:t>
            </a:r>
            <a:r>
              <a:rPr lang="cs-CZ" sz="1800" dirty="0">
                <a:effectLst/>
                <a:latin typeface="ArialMT"/>
              </a:rPr>
              <a:t>na osu </a:t>
            </a:r>
            <a:r>
              <a:rPr lang="cs-CZ" sz="1800" dirty="0" err="1">
                <a:effectLst/>
                <a:latin typeface="ArialMT"/>
              </a:rPr>
              <a:t>y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vynášíme</a:t>
            </a:r>
            <a:r>
              <a:rPr lang="cs-CZ" sz="1800" dirty="0">
                <a:effectLst/>
                <a:latin typeface="ArialMT"/>
              </a:rPr>
              <a:t> % zastoupení 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Na</a:t>
            </a:r>
            <a:r>
              <a:rPr lang="cs-CZ" sz="1200" b="1" dirty="0">
                <a:effectLst/>
                <a:latin typeface="Arial" panose="020B0604020202020204" pitchFamily="34" charset="0"/>
              </a:rPr>
              <a:t>2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O + K</a:t>
            </a:r>
            <a:r>
              <a:rPr lang="cs-CZ" sz="1200" b="1" dirty="0">
                <a:effectLst/>
                <a:latin typeface="Arial" panose="020B0604020202020204" pitchFamily="34" charset="0"/>
              </a:rPr>
              <a:t>2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O</a:t>
            </a:r>
            <a:br>
              <a:rPr lang="cs-CZ" sz="1800" b="1" dirty="0">
                <a:effectLst/>
                <a:latin typeface="Arial" panose="020B0604020202020204" pitchFamily="34" charset="0"/>
              </a:rPr>
            </a:br>
            <a:r>
              <a:rPr lang="cs-CZ" sz="1800" dirty="0">
                <a:effectLst/>
                <a:latin typeface="Wingdings" pitchFamily="2" charset="2"/>
              </a:rPr>
              <a:t> </a:t>
            </a:r>
            <a:r>
              <a:rPr lang="cs-CZ" sz="1800" dirty="0">
                <a:effectLst/>
                <a:latin typeface="ArialMT"/>
              </a:rPr>
              <a:t>na osu </a:t>
            </a:r>
            <a:r>
              <a:rPr lang="cs-CZ" sz="1800" dirty="0" err="1">
                <a:effectLst/>
                <a:latin typeface="ArialMT"/>
              </a:rPr>
              <a:t>x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vynášíme</a:t>
            </a:r>
            <a:r>
              <a:rPr lang="cs-CZ" sz="1800" dirty="0">
                <a:effectLst/>
                <a:latin typeface="ArialMT"/>
              </a:rPr>
              <a:t> % zastoupení 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SiO</a:t>
            </a:r>
            <a:r>
              <a:rPr lang="cs-CZ" sz="1200" b="1" dirty="0">
                <a:effectLst/>
                <a:latin typeface="Arial" panose="020B0604020202020204" pitchFamily="34" charset="0"/>
              </a:rPr>
              <a:t>2 </a:t>
            </a:r>
            <a:endParaRPr lang="cs-CZ" dirty="0"/>
          </a:p>
        </p:txBody>
      </p:sp>
      <p:pic>
        <p:nvPicPr>
          <p:cNvPr id="10" name="Obrázek 9" descr="Obsah obrázku text, diagram, řada/pruh, Plán&#10;&#10;Popis byl vytvořen automaticky">
            <a:extLst>
              <a:ext uri="{FF2B5EF4-FFF2-40B4-BE49-F238E27FC236}">
                <a16:creationId xmlns:a16="http://schemas.microsoft.com/office/drawing/2014/main" id="{DAADAE6B-6C05-3605-5042-C9ED75F0D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73" y="3406188"/>
            <a:ext cx="4203120" cy="33465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7C4544F-E7FE-0509-6893-3EB5C226F507}"/>
              </a:ext>
            </a:extLst>
          </p:cNvPr>
          <p:cNvSpPr txBox="1"/>
          <p:nvPr/>
        </p:nvSpPr>
        <p:spPr>
          <a:xfrm>
            <a:off x="-34555" y="5129683"/>
            <a:ext cx="61190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ffectLst/>
                <a:latin typeface="ArialMT"/>
              </a:rPr>
              <a:t>Tento diagram je </a:t>
            </a:r>
            <a:r>
              <a:rPr lang="cs-CZ" sz="1400" dirty="0" err="1">
                <a:effectLst/>
                <a:latin typeface="ArialMT"/>
              </a:rPr>
              <a:t>rozděleny</a:t>
            </a:r>
            <a:r>
              <a:rPr lang="cs-CZ" sz="1400" dirty="0">
                <a:effectLst/>
                <a:latin typeface="ArialMT"/>
              </a:rPr>
              <a:t>́ na 14 polí, </a:t>
            </a:r>
            <a:r>
              <a:rPr lang="cs-CZ" sz="1400" dirty="0" err="1">
                <a:effectLst/>
                <a:latin typeface="ArialMT"/>
              </a:rPr>
              <a:t>reprezentujících</a:t>
            </a:r>
            <a:r>
              <a:rPr lang="cs-CZ" sz="1400" dirty="0">
                <a:effectLst/>
                <a:latin typeface="ArialMT"/>
              </a:rPr>
              <a:t> </a:t>
            </a:r>
            <a:r>
              <a:rPr lang="cs-CZ" sz="1400" dirty="0" err="1">
                <a:effectLst/>
                <a:latin typeface="ArialMT"/>
              </a:rPr>
              <a:t>základni</a:t>
            </a:r>
            <a:r>
              <a:rPr lang="cs-CZ" sz="1400" dirty="0">
                <a:effectLst/>
                <a:latin typeface="ArialMT"/>
              </a:rPr>
              <a:t>́ </a:t>
            </a:r>
            <a:r>
              <a:rPr lang="cs-CZ" sz="1400" dirty="0" err="1">
                <a:effectLst/>
                <a:latin typeface="ArialMT"/>
              </a:rPr>
              <a:t>vulkanicke</a:t>
            </a:r>
            <a:r>
              <a:rPr lang="cs-CZ" sz="1400" dirty="0">
                <a:effectLst/>
                <a:latin typeface="ArialMT"/>
              </a:rPr>
              <a:t>́ </a:t>
            </a:r>
            <a:r>
              <a:rPr lang="cs-CZ" sz="1400" dirty="0" err="1">
                <a:effectLst/>
                <a:latin typeface="ArialMT"/>
              </a:rPr>
              <a:t>horninove</a:t>
            </a:r>
            <a:r>
              <a:rPr lang="cs-CZ" sz="1400" dirty="0">
                <a:effectLst/>
                <a:latin typeface="ArialMT"/>
              </a:rPr>
              <a:t>́ typy.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ffectLst/>
                <a:latin typeface="ArialMT"/>
              </a:rPr>
              <a:t>Osa </a:t>
            </a:r>
            <a:r>
              <a:rPr lang="cs-CZ" sz="1400" dirty="0" err="1">
                <a:effectLst/>
                <a:latin typeface="ArialMT"/>
              </a:rPr>
              <a:t>x</a:t>
            </a:r>
            <a:r>
              <a:rPr lang="cs-CZ" sz="1400" dirty="0">
                <a:effectLst/>
                <a:latin typeface="ArialMT"/>
              </a:rPr>
              <a:t> </a:t>
            </a:r>
            <a:r>
              <a:rPr lang="cs-CZ" sz="1400" dirty="0" err="1">
                <a:effectLst/>
                <a:latin typeface="ArialMT"/>
              </a:rPr>
              <a:t>děli</a:t>
            </a:r>
            <a:r>
              <a:rPr lang="cs-CZ" sz="1400" dirty="0">
                <a:effectLst/>
                <a:latin typeface="ArialMT"/>
              </a:rPr>
              <a:t>́ horniny na kyselé, </a:t>
            </a:r>
            <a:r>
              <a:rPr lang="cs-CZ" sz="1400" dirty="0" err="1">
                <a:effectLst/>
                <a:latin typeface="ArialMT"/>
              </a:rPr>
              <a:t>intermediálni</a:t>
            </a:r>
            <a:r>
              <a:rPr lang="cs-CZ" sz="1400" dirty="0">
                <a:effectLst/>
                <a:latin typeface="ArialMT"/>
              </a:rPr>
              <a:t>́, </a:t>
            </a:r>
            <a:r>
              <a:rPr lang="cs-CZ" sz="1400" dirty="0" err="1">
                <a:effectLst/>
                <a:latin typeface="ArialMT"/>
              </a:rPr>
              <a:t>bazicke</a:t>
            </a:r>
            <a:r>
              <a:rPr lang="cs-CZ" sz="1400" dirty="0">
                <a:effectLst/>
                <a:latin typeface="ArialMT"/>
              </a:rPr>
              <a:t>́ a </a:t>
            </a:r>
            <a:r>
              <a:rPr lang="cs-CZ" sz="1400" dirty="0" err="1">
                <a:effectLst/>
                <a:latin typeface="ArialMT"/>
              </a:rPr>
              <a:t>ultrabazicke</a:t>
            </a:r>
            <a:r>
              <a:rPr lang="cs-CZ" sz="1400" dirty="0">
                <a:effectLst/>
                <a:latin typeface="ArialMT"/>
              </a:rPr>
              <a:t>́. </a:t>
            </a:r>
            <a:endParaRPr lang="cs-CZ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6320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BF1FED5-F442-9895-B1D6-128E5390DC8D}"/>
              </a:ext>
            </a:extLst>
          </p:cNvPr>
          <p:cNvSpPr txBox="1"/>
          <p:nvPr/>
        </p:nvSpPr>
        <p:spPr>
          <a:xfrm>
            <a:off x="102613" y="141514"/>
            <a:ext cx="2973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Plutonické horniny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03213B6-6FFC-5BC6-CE38-7AF1928FBEB0}"/>
              </a:ext>
            </a:extLst>
          </p:cNvPr>
          <p:cNvSpPr txBox="1"/>
          <p:nvPr/>
        </p:nvSpPr>
        <p:spPr>
          <a:xfrm>
            <a:off x="102613" y="664734"/>
            <a:ext cx="4260998" cy="1571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 err="1">
                <a:effectLst/>
                <a:latin typeface="ArialMT"/>
              </a:rPr>
              <a:t>Typicke</a:t>
            </a:r>
            <a:r>
              <a:rPr lang="cs-CZ" sz="1800" i="1" dirty="0">
                <a:effectLst/>
                <a:latin typeface="ArialMT"/>
              </a:rPr>
              <a:t>́ znaky </a:t>
            </a:r>
            <a:r>
              <a:rPr lang="cs-CZ" sz="1800" i="1" dirty="0" err="1">
                <a:effectLst/>
                <a:latin typeface="ArialMT"/>
              </a:rPr>
              <a:t>plutonických</a:t>
            </a:r>
            <a:r>
              <a:rPr lang="cs-CZ" sz="1800" i="1" dirty="0">
                <a:effectLst/>
                <a:latin typeface="ArialMT"/>
              </a:rPr>
              <a:t> hornin: </a:t>
            </a:r>
            <a:endParaRPr lang="cs-CZ" i="1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1800" dirty="0" err="1">
                <a:effectLst/>
                <a:latin typeface="ArialMT"/>
              </a:rPr>
              <a:t>plne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vykrystalovane</a:t>
            </a:r>
            <a:r>
              <a:rPr lang="cs-CZ" sz="1800" dirty="0">
                <a:effectLst/>
                <a:latin typeface="ArialMT"/>
              </a:rPr>
              <a:t>́, </a:t>
            </a:r>
            <a:r>
              <a:rPr lang="cs-CZ" sz="1800" dirty="0" err="1">
                <a:effectLst/>
                <a:latin typeface="ArialMT"/>
              </a:rPr>
              <a:t>masivni</a:t>
            </a:r>
            <a:r>
              <a:rPr lang="cs-CZ" sz="1800" dirty="0">
                <a:effectLst/>
                <a:latin typeface="ArialMT"/>
              </a:rPr>
              <a:t>́ stavba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1800" dirty="0" err="1">
                <a:effectLst/>
                <a:latin typeface="ArialMT"/>
              </a:rPr>
              <a:t>častěji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všesměrne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zrnite</a:t>
            </a:r>
            <a:r>
              <a:rPr lang="cs-CZ" sz="1800" dirty="0">
                <a:effectLst/>
                <a:latin typeface="ArialMT"/>
              </a:rPr>
              <a:t>́, </a:t>
            </a:r>
            <a:r>
              <a:rPr lang="cs-CZ" sz="1800" dirty="0" err="1">
                <a:effectLst/>
                <a:latin typeface="ArialMT"/>
              </a:rPr>
              <a:t>hrube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zrnite</a:t>
            </a:r>
            <a:r>
              <a:rPr lang="cs-CZ" sz="1800" dirty="0">
                <a:effectLst/>
                <a:latin typeface="ArialMT"/>
              </a:rPr>
              <a:t>́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1800" dirty="0" err="1">
                <a:effectLst/>
                <a:latin typeface="ArialMT"/>
              </a:rPr>
              <a:t>dobře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rozeznatelne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minerály</a:t>
            </a:r>
            <a:r>
              <a:rPr lang="cs-CZ" sz="1800" dirty="0">
                <a:effectLst/>
                <a:latin typeface="ArialMT"/>
              </a:rPr>
              <a:t>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EA6DFA6-4558-FEA5-4579-19BA224ECEBB}"/>
              </a:ext>
            </a:extLst>
          </p:cNvPr>
          <p:cNvSpPr txBox="1"/>
          <p:nvPr/>
        </p:nvSpPr>
        <p:spPr>
          <a:xfrm>
            <a:off x="102613" y="2389693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effectLst/>
              </a:rPr>
              <a:t>Granit – žula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704A6AA-E059-8410-710B-969B4E719010}"/>
              </a:ext>
            </a:extLst>
          </p:cNvPr>
          <p:cNvSpPr txBox="1"/>
          <p:nvPr/>
        </p:nvSpPr>
        <p:spPr>
          <a:xfrm>
            <a:off x="0" y="5668357"/>
            <a:ext cx="391261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světla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světle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narůžověla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20–60 % ze </a:t>
            </a:r>
            <a:r>
              <a:rPr lang="cs-CZ" sz="1050" dirty="0" err="1">
                <a:effectLst/>
                <a:latin typeface="ArialMT"/>
              </a:rPr>
              <a:t>všech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světlých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35–90 %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10–65 %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 err="1">
                <a:effectLst/>
                <a:latin typeface="ArialMT"/>
              </a:rPr>
              <a:t>Množstvi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tmavých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 5–20 %: muskovit, biotit, amfibol </a:t>
            </a:r>
            <a:endParaRPr lang="cs-CZ" sz="1050" dirty="0"/>
          </a:p>
        </p:txBody>
      </p:sp>
      <p:pic>
        <p:nvPicPr>
          <p:cNvPr id="9" name="Obrázek 8" descr="Obsah obrázku Nerost, Magmatická hornina, skála, Kamenné nástroje&#10;&#10;Popis byl vytvořen automaticky">
            <a:extLst>
              <a:ext uri="{FF2B5EF4-FFF2-40B4-BE49-F238E27FC236}">
                <a16:creationId xmlns:a16="http://schemas.microsoft.com/office/drawing/2014/main" id="{1AFBD1D5-2D6B-0550-AA34-50DB65CE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3" y="2827286"/>
            <a:ext cx="3810000" cy="2540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132DEB0-73D0-C988-4FB3-278AC98EE8DD}"/>
              </a:ext>
            </a:extLst>
          </p:cNvPr>
          <p:cNvSpPr txBox="1"/>
          <p:nvPr/>
        </p:nvSpPr>
        <p:spPr>
          <a:xfrm>
            <a:off x="4096995" y="2386777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effectLst/>
              </a:rPr>
              <a:t>Granodiorit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E25F5C6-4159-1138-A234-19E4935B9307}"/>
              </a:ext>
            </a:extLst>
          </p:cNvPr>
          <p:cNvSpPr txBox="1"/>
          <p:nvPr/>
        </p:nvSpPr>
        <p:spPr>
          <a:xfrm>
            <a:off x="4047292" y="5587566"/>
            <a:ext cx="3998009" cy="900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světle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 </a:t>
            </a:r>
            <a:r>
              <a:rPr lang="cs-CZ" sz="1050" dirty="0">
                <a:effectLst/>
                <a:latin typeface="ArialMT"/>
              </a:rPr>
              <a:t>20–60 % ze </a:t>
            </a:r>
            <a:r>
              <a:rPr lang="cs-CZ" sz="1050" dirty="0" err="1">
                <a:effectLst/>
                <a:latin typeface="ArialMT"/>
              </a:rPr>
              <a:t>světlých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10–35%</a:t>
            </a:r>
            <a:r>
              <a:rPr lang="cs-CZ" sz="1050" dirty="0">
                <a:latin typeface="ArialMT"/>
              </a:rPr>
              <a:t>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65–90 %.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Obsah </a:t>
            </a:r>
            <a:r>
              <a:rPr lang="cs-CZ" sz="1050" dirty="0" err="1">
                <a:effectLst/>
                <a:latin typeface="ArialMT"/>
              </a:rPr>
              <a:t>tmavých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 v celé </a:t>
            </a:r>
            <a:r>
              <a:rPr lang="cs-CZ" sz="1050" dirty="0" err="1">
                <a:effectLst/>
                <a:latin typeface="ArialMT"/>
              </a:rPr>
              <a:t>hornine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kolísa</a:t>
            </a:r>
            <a:r>
              <a:rPr lang="cs-CZ" sz="1050" dirty="0">
                <a:effectLst/>
                <a:latin typeface="ArialMT"/>
              </a:rPr>
              <a:t>́ od 5 do 25 %, </a:t>
            </a:r>
            <a:r>
              <a:rPr lang="cs-CZ" sz="1050" dirty="0" err="1">
                <a:effectLst/>
                <a:latin typeface="ArialMT"/>
              </a:rPr>
              <a:t>nejčastěji</a:t>
            </a:r>
            <a:r>
              <a:rPr lang="cs-CZ" sz="1050" dirty="0">
                <a:effectLst/>
                <a:latin typeface="ArialMT"/>
              </a:rPr>
              <a:t> biotit, amfibol, pyroxen. </a:t>
            </a:r>
            <a:endParaRPr lang="cs-CZ" sz="1050" dirty="0"/>
          </a:p>
        </p:txBody>
      </p:sp>
      <p:pic>
        <p:nvPicPr>
          <p:cNvPr id="14" name="Obrázek 13" descr="Obsah obrázku Nerost, Magmatická hornina, Kamenné nástroje, Sopečná hornina&#10;&#10;Popis byl vytvořen automaticky">
            <a:extLst>
              <a:ext uri="{FF2B5EF4-FFF2-40B4-BE49-F238E27FC236}">
                <a16:creationId xmlns:a16="http://schemas.microsoft.com/office/drawing/2014/main" id="{897A4660-FAAA-3033-60EE-389913DDE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49" y="2814586"/>
            <a:ext cx="3797300" cy="25527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E3B1718-54C0-98AB-A0D9-F13082C459E9}"/>
              </a:ext>
            </a:extLst>
          </p:cNvPr>
          <p:cNvSpPr txBox="1"/>
          <p:nvPr/>
        </p:nvSpPr>
        <p:spPr>
          <a:xfrm>
            <a:off x="8231287" y="2418440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effectLst/>
              </a:rPr>
              <a:t>Syenit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0D2ED6D-1C0D-6BDF-4C99-88336289DFC4}"/>
              </a:ext>
            </a:extLst>
          </p:cNvPr>
          <p:cNvSpPr txBox="1"/>
          <p:nvPr/>
        </p:nvSpPr>
        <p:spPr>
          <a:xfrm>
            <a:off x="8179980" y="5587566"/>
            <a:ext cx="3912613" cy="900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šedomodra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do 5 %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65–90 %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</a:t>
            </a:r>
            <a:r>
              <a:rPr lang="cs-CZ" sz="1050" dirty="0">
                <a:effectLst/>
                <a:latin typeface="ArialMT"/>
              </a:rPr>
              <a:t>: 10–35% </a:t>
            </a:r>
            <a:endParaRPr lang="cs-CZ" sz="1050" dirty="0"/>
          </a:p>
          <a:p>
            <a:r>
              <a:rPr lang="cs-CZ" sz="1050" dirty="0">
                <a:effectLst/>
                <a:latin typeface="ArialMT"/>
              </a:rPr>
              <a:t>Obsah </a:t>
            </a:r>
            <a:r>
              <a:rPr lang="cs-CZ" sz="1050" dirty="0" err="1">
                <a:effectLst/>
                <a:latin typeface="ArialMT"/>
              </a:rPr>
              <a:t>tmavých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 v syenitu je 10–35 %, </a:t>
            </a:r>
            <a:r>
              <a:rPr lang="cs-CZ" sz="1050" dirty="0" err="1">
                <a:effectLst/>
                <a:latin typeface="ArialMT"/>
              </a:rPr>
              <a:t>nejčastěji</a:t>
            </a:r>
            <a:r>
              <a:rPr lang="cs-CZ" sz="1050" dirty="0">
                <a:effectLst/>
                <a:latin typeface="ArialMT"/>
              </a:rPr>
              <a:t> biotit, amfibol, pyroxen </a:t>
            </a:r>
            <a:endParaRPr lang="cs-CZ" sz="1050" dirty="0"/>
          </a:p>
        </p:txBody>
      </p:sp>
      <p:pic>
        <p:nvPicPr>
          <p:cNvPr id="18" name="Obrázek 17" descr="Obsah obrázku Nerost, Magmatická hornina, Sopečná hornina, grafit&#10;&#10;Popis byl vytvořen automaticky">
            <a:extLst>
              <a:ext uri="{FF2B5EF4-FFF2-40B4-BE49-F238E27FC236}">
                <a16:creationId xmlns:a16="http://schemas.microsoft.com/office/drawing/2014/main" id="{616293B2-942A-2376-7C10-31F0088E4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385" y="2814586"/>
            <a:ext cx="37973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7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44F7D03-44CA-7C4B-D0F8-4C0CAE1D4A9D}"/>
              </a:ext>
            </a:extLst>
          </p:cNvPr>
          <p:cNvSpPr txBox="1"/>
          <p:nvPr/>
        </p:nvSpPr>
        <p:spPr>
          <a:xfrm>
            <a:off x="102613" y="141514"/>
            <a:ext cx="2973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Plutonické horniny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4E183A-CB50-CF80-F627-184698137613}"/>
              </a:ext>
            </a:extLst>
          </p:cNvPr>
          <p:cNvSpPr txBox="1"/>
          <p:nvPr/>
        </p:nvSpPr>
        <p:spPr>
          <a:xfrm>
            <a:off x="31880" y="954297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effectLst/>
              </a:rPr>
              <a:t>Diorit</a:t>
            </a:r>
          </a:p>
        </p:txBody>
      </p:sp>
      <p:pic>
        <p:nvPicPr>
          <p:cNvPr id="5" name="Obrázek 4" descr="Obsah obrázku Nerost, Magmatická hornina, grafit, Sopečná hornina&#10;&#10;Popis byl vytvořen automaticky">
            <a:extLst>
              <a:ext uri="{FF2B5EF4-FFF2-40B4-BE49-F238E27FC236}">
                <a16:creationId xmlns:a16="http://schemas.microsoft.com/office/drawing/2014/main" id="{D8AAD378-2408-6567-C856-8C85025AF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3" y="1467884"/>
            <a:ext cx="3797300" cy="2540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AC3745-AABE-90AA-9731-523B9D953DC7}"/>
              </a:ext>
            </a:extLst>
          </p:cNvPr>
          <p:cNvSpPr txBox="1"/>
          <p:nvPr/>
        </p:nvSpPr>
        <p:spPr>
          <a:xfrm>
            <a:off x="31880" y="4119651"/>
            <a:ext cx="3868033" cy="1061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šedočerna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do 5 % (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chybi</a:t>
            </a:r>
            <a:r>
              <a:rPr lang="cs-CZ" sz="1050" dirty="0">
                <a:effectLst/>
                <a:latin typeface="ArialMT"/>
              </a:rPr>
              <a:t>́)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K-živec</a:t>
            </a:r>
            <a:r>
              <a:rPr lang="cs-CZ" sz="1050" dirty="0">
                <a:effectLst/>
                <a:latin typeface="ArialMT"/>
              </a:rPr>
              <a:t>: do 10 % (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chybi</a:t>
            </a:r>
            <a:r>
              <a:rPr lang="cs-CZ" sz="1050" dirty="0">
                <a:effectLst/>
                <a:latin typeface="ArialMT"/>
              </a:rPr>
              <a:t>́)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</a:t>
            </a:r>
            <a:r>
              <a:rPr lang="cs-CZ" sz="1050" dirty="0">
                <a:effectLst/>
                <a:latin typeface="ArialMT"/>
              </a:rPr>
              <a:t>: 90–100 % (ve </a:t>
            </a: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převláda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albitova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složka</a:t>
            </a:r>
            <a:r>
              <a:rPr lang="cs-CZ" sz="1050" dirty="0">
                <a:effectLst/>
                <a:latin typeface="ArialMT"/>
              </a:rPr>
              <a:t>) </a:t>
            </a:r>
          </a:p>
          <a:p>
            <a:r>
              <a:rPr lang="cs-CZ" sz="1050" dirty="0">
                <a:effectLst/>
                <a:latin typeface="ArialMT"/>
              </a:rPr>
              <a:t>Zastoupení </a:t>
            </a:r>
            <a:r>
              <a:rPr lang="cs-CZ" sz="1050" dirty="0" err="1">
                <a:effectLst/>
                <a:latin typeface="ArialMT"/>
              </a:rPr>
              <a:t>tmavých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minerálu</a:t>
            </a:r>
            <a:r>
              <a:rPr lang="cs-CZ" sz="1050" dirty="0">
                <a:effectLst/>
                <a:latin typeface="ArialMT"/>
              </a:rPr>
              <a:t>̊: 25–50 %, </a:t>
            </a:r>
            <a:r>
              <a:rPr lang="cs-CZ" sz="1050" dirty="0" err="1">
                <a:effectLst/>
                <a:latin typeface="ArialMT"/>
              </a:rPr>
              <a:t>běžne</a:t>
            </a:r>
            <a:r>
              <a:rPr lang="cs-CZ" sz="1050" dirty="0">
                <a:effectLst/>
                <a:latin typeface="ArialMT"/>
              </a:rPr>
              <a:t>̌ biotit, pyroxen, amfibol </a:t>
            </a:r>
            <a:endParaRPr lang="cs-CZ" sz="105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2645B9E-DF89-1C91-C69C-F9AC3F7FFAB4}"/>
              </a:ext>
            </a:extLst>
          </p:cNvPr>
          <p:cNvSpPr txBox="1"/>
          <p:nvPr/>
        </p:nvSpPr>
        <p:spPr>
          <a:xfrm>
            <a:off x="4028704" y="954297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effectLst/>
              </a:rPr>
              <a:t>Skupina gabra </a:t>
            </a:r>
          </a:p>
        </p:txBody>
      </p:sp>
      <p:pic>
        <p:nvPicPr>
          <p:cNvPr id="10" name="Obrázek 9" descr="Obsah obrázku Nerost, Magmatická hornina, Sopečná hornina, Kamenné nástroje&#10;&#10;Popis byl vytvořen automaticky">
            <a:extLst>
              <a:ext uri="{FF2B5EF4-FFF2-40B4-BE49-F238E27FC236}">
                <a16:creationId xmlns:a16="http://schemas.microsoft.com/office/drawing/2014/main" id="{32051477-198C-36D3-8989-D38A3B53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91" y="1629440"/>
            <a:ext cx="3822700" cy="21844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9D726C-B56F-6C5B-F1CE-7F73511A41C9}"/>
              </a:ext>
            </a:extLst>
          </p:cNvPr>
          <p:cNvSpPr txBox="1"/>
          <p:nvPr/>
        </p:nvSpPr>
        <p:spPr>
          <a:xfrm>
            <a:off x="4067691" y="4034000"/>
            <a:ext cx="3822700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černa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 err="1">
                <a:effectLst/>
                <a:latin typeface="ArialMT"/>
              </a:rPr>
              <a:t>Složeni</a:t>
            </a:r>
            <a:r>
              <a:rPr lang="cs-CZ" sz="1050" dirty="0">
                <a:effectLst/>
                <a:latin typeface="ArialMT"/>
              </a:rPr>
              <a:t>́ hornin skupiny gabra: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do 5 % (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chybi</a:t>
            </a:r>
            <a:r>
              <a:rPr lang="cs-CZ" sz="1050" dirty="0">
                <a:effectLst/>
                <a:latin typeface="ArialMT"/>
              </a:rPr>
              <a:t>́)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>
                <a:effectLst/>
                <a:latin typeface="Arial" panose="020B0604020202020204" pitchFamily="34" charset="0"/>
              </a:rPr>
              <a:t>Alkalický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živec</a:t>
            </a:r>
            <a:r>
              <a:rPr lang="cs-CZ" sz="1050" dirty="0">
                <a:effectLst/>
                <a:latin typeface="ArialMT"/>
              </a:rPr>
              <a:t>: do 10% (</a:t>
            </a:r>
            <a:r>
              <a:rPr lang="cs-CZ" sz="1050" dirty="0" err="1">
                <a:effectLst/>
                <a:latin typeface="ArialMT"/>
              </a:rPr>
              <a:t>většinou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chybi</a:t>
            </a:r>
            <a:r>
              <a:rPr lang="cs-CZ" sz="1050" dirty="0">
                <a:effectLst/>
                <a:latin typeface="ArialMT"/>
              </a:rPr>
              <a:t>́)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</a:t>
            </a:r>
            <a:r>
              <a:rPr lang="cs-CZ" sz="1050" dirty="0">
                <a:effectLst/>
                <a:latin typeface="ArialMT"/>
              </a:rPr>
              <a:t>: 90–100 % (</a:t>
            </a:r>
            <a:r>
              <a:rPr lang="cs-CZ" sz="1050" dirty="0" err="1">
                <a:effectLst/>
                <a:latin typeface="ArialMT"/>
              </a:rPr>
              <a:t>převláda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anortitova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složka</a:t>
            </a:r>
            <a:r>
              <a:rPr lang="cs-CZ" sz="1050" dirty="0">
                <a:effectLst/>
                <a:latin typeface="ArialMT"/>
              </a:rPr>
              <a:t>) </a:t>
            </a:r>
            <a:r>
              <a:rPr lang="cs-CZ" sz="1050" dirty="0" err="1">
                <a:effectLst/>
                <a:latin typeface="ArialMT"/>
              </a:rPr>
              <a:t>Převládajíci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minerály</a:t>
            </a:r>
            <a:r>
              <a:rPr lang="cs-CZ" sz="1050" dirty="0">
                <a:effectLst/>
                <a:latin typeface="ArialMT"/>
              </a:rPr>
              <a:t>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solidFill>
                  <a:srgbClr val="006DBF"/>
                </a:solidFill>
                <a:effectLst/>
                <a:latin typeface="Wingdings" pitchFamily="2" charset="2"/>
              </a:rPr>
              <a:t> </a:t>
            </a:r>
            <a:r>
              <a:rPr lang="cs-CZ" sz="1050" dirty="0">
                <a:effectLst/>
                <a:latin typeface="ArialMT"/>
              </a:rPr>
              <a:t>monoklinický pyroxen = gabro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solidFill>
                  <a:srgbClr val="006DBF"/>
                </a:solidFill>
                <a:effectLst/>
                <a:latin typeface="Wingdings" pitchFamily="2" charset="2"/>
              </a:rPr>
              <a:t> </a:t>
            </a:r>
            <a:r>
              <a:rPr lang="cs-CZ" sz="1050" dirty="0">
                <a:effectLst/>
                <a:latin typeface="ArialMT"/>
              </a:rPr>
              <a:t>amfibol = </a:t>
            </a:r>
            <a:r>
              <a:rPr lang="cs-CZ" sz="1050" dirty="0" err="1">
                <a:effectLst/>
                <a:latin typeface="ArialMT"/>
              </a:rPr>
              <a:t>amfibolove</a:t>
            </a:r>
            <a:r>
              <a:rPr lang="cs-CZ" sz="1050" dirty="0">
                <a:effectLst/>
                <a:latin typeface="ArialMT"/>
              </a:rPr>
              <a:t>́ gabro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solidFill>
                  <a:srgbClr val="006DBF"/>
                </a:solidFill>
                <a:effectLst/>
                <a:latin typeface="Wingdings" pitchFamily="2" charset="2"/>
              </a:rPr>
              <a:t> </a:t>
            </a:r>
            <a:r>
              <a:rPr lang="cs-CZ" sz="1050" dirty="0">
                <a:effectLst/>
                <a:latin typeface="ArialMT"/>
              </a:rPr>
              <a:t>rombický pyroxen = </a:t>
            </a:r>
            <a:r>
              <a:rPr lang="cs-CZ" sz="1050" dirty="0" err="1">
                <a:effectLst/>
                <a:latin typeface="ArialMT"/>
              </a:rPr>
              <a:t>norit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solidFill>
                  <a:srgbClr val="006DBF"/>
                </a:solidFill>
                <a:effectLst/>
                <a:latin typeface="Wingdings" pitchFamily="2" charset="2"/>
              </a:rPr>
              <a:t> </a:t>
            </a:r>
            <a:r>
              <a:rPr lang="cs-CZ" sz="1050" dirty="0" err="1">
                <a:effectLst/>
                <a:latin typeface="ArialMT"/>
              </a:rPr>
              <a:t>olivín</a:t>
            </a:r>
            <a:r>
              <a:rPr lang="cs-CZ" sz="1050" dirty="0">
                <a:effectLst/>
                <a:latin typeface="ArialMT"/>
              </a:rPr>
              <a:t> = </a:t>
            </a:r>
            <a:r>
              <a:rPr lang="cs-CZ" sz="1050" dirty="0" err="1">
                <a:effectLst/>
                <a:latin typeface="ArialMT"/>
              </a:rPr>
              <a:t>troktolit</a:t>
            </a:r>
            <a:r>
              <a:rPr lang="cs-CZ" sz="1050" dirty="0">
                <a:effectLst/>
                <a:latin typeface="ArialMT"/>
              </a:rPr>
              <a:t> 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72908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FE2CCA2-13F7-B665-9FFA-9DD24780B296}"/>
              </a:ext>
            </a:extLst>
          </p:cNvPr>
          <p:cNvSpPr txBox="1"/>
          <p:nvPr/>
        </p:nvSpPr>
        <p:spPr>
          <a:xfrm>
            <a:off x="102613" y="141514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Vulkanické horniny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79F63C-A5BA-1812-E21B-1CD2CE2407A6}"/>
              </a:ext>
            </a:extLst>
          </p:cNvPr>
          <p:cNvSpPr txBox="1"/>
          <p:nvPr/>
        </p:nvSpPr>
        <p:spPr>
          <a:xfrm>
            <a:off x="102613" y="552641"/>
            <a:ext cx="6108404" cy="2956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i="1" dirty="0" err="1">
                <a:effectLst/>
                <a:latin typeface="ArialMT"/>
              </a:rPr>
              <a:t>Typicke</a:t>
            </a:r>
            <a:r>
              <a:rPr lang="cs-CZ" sz="1800" i="1" dirty="0">
                <a:effectLst/>
                <a:latin typeface="ArialMT"/>
              </a:rPr>
              <a:t>́ znaky </a:t>
            </a:r>
            <a:r>
              <a:rPr lang="cs-CZ" sz="1800" i="1" dirty="0" err="1">
                <a:effectLst/>
                <a:latin typeface="ArialMT"/>
              </a:rPr>
              <a:t>vulkanických</a:t>
            </a:r>
            <a:r>
              <a:rPr lang="cs-CZ" sz="1800" i="1" dirty="0">
                <a:effectLst/>
                <a:latin typeface="ArialMT"/>
              </a:rPr>
              <a:t> hornin: </a:t>
            </a:r>
            <a:endParaRPr lang="cs-CZ" i="1" dirty="0"/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  <a:effectLst/>
                <a:latin typeface="Wingdings" pitchFamily="2" charset="2"/>
              </a:rPr>
              <a:t></a:t>
            </a:r>
            <a:r>
              <a:rPr lang="cs-CZ" sz="1800" dirty="0">
                <a:solidFill>
                  <a:srgbClr val="FF00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 err="1">
                <a:effectLst/>
                <a:latin typeface="ArialMT"/>
              </a:rPr>
              <a:t>běžně</a:t>
            </a:r>
            <a:r>
              <a:rPr lang="cs-CZ" sz="1800" dirty="0">
                <a:effectLst/>
                <a:latin typeface="ArialMT"/>
              </a:rPr>
              <a:t> obsahují sklovitou </a:t>
            </a:r>
            <a:r>
              <a:rPr lang="cs-CZ" sz="1800" dirty="0" err="1">
                <a:effectLst/>
                <a:latin typeface="ArialMT"/>
              </a:rPr>
              <a:t>fázi</a:t>
            </a:r>
            <a:r>
              <a:rPr lang="cs-CZ" sz="1800" dirty="0">
                <a:effectLst/>
                <a:latin typeface="ArialMT"/>
              </a:rPr>
              <a:t> </a:t>
            </a:r>
            <a:endParaRPr lang="cs-CZ" dirty="0">
              <a:effectLst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  <a:effectLst/>
                <a:latin typeface="Wingdings" pitchFamily="2" charset="2"/>
              </a:rPr>
              <a:t></a:t>
            </a:r>
            <a:r>
              <a:rPr lang="cs-CZ" sz="1800" dirty="0">
                <a:solidFill>
                  <a:srgbClr val="FF00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 err="1">
                <a:effectLst/>
                <a:latin typeface="ArialMT"/>
              </a:rPr>
              <a:t>běžnějši</a:t>
            </a:r>
            <a:r>
              <a:rPr lang="cs-CZ" sz="1800" dirty="0">
                <a:effectLst/>
                <a:latin typeface="ArialMT"/>
              </a:rPr>
              <a:t>́ je </a:t>
            </a:r>
            <a:r>
              <a:rPr lang="cs-CZ" sz="1800" dirty="0" err="1">
                <a:effectLst/>
                <a:latin typeface="ArialMT"/>
              </a:rPr>
              <a:t>porfyricka</a:t>
            </a:r>
            <a:r>
              <a:rPr lang="cs-CZ" sz="1800" dirty="0">
                <a:effectLst/>
                <a:latin typeface="ArialMT"/>
              </a:rPr>
              <a:t>́ stavba </a:t>
            </a:r>
            <a:endParaRPr lang="cs-CZ" dirty="0">
              <a:effectLst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  <a:effectLst/>
                <a:latin typeface="Wingdings" pitchFamily="2" charset="2"/>
              </a:rPr>
              <a:t></a:t>
            </a:r>
            <a:r>
              <a:rPr lang="cs-CZ" sz="1800" dirty="0">
                <a:solidFill>
                  <a:srgbClr val="FF00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 err="1">
                <a:effectLst/>
                <a:latin typeface="ArialMT"/>
              </a:rPr>
              <a:t>dobře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rozeznatelne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porfyricke</a:t>
            </a:r>
            <a:r>
              <a:rPr lang="cs-CZ" sz="1800" dirty="0">
                <a:effectLst/>
                <a:latin typeface="ArialMT"/>
              </a:rPr>
              <a:t>́ </a:t>
            </a:r>
            <a:endParaRPr lang="cs-CZ" dirty="0">
              <a:effectLst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ArialMT"/>
              </a:rPr>
              <a:t>vyrostlice </a:t>
            </a:r>
            <a:r>
              <a:rPr lang="cs-CZ" sz="1800" dirty="0" err="1">
                <a:effectLst/>
                <a:latin typeface="ArialMT"/>
              </a:rPr>
              <a:t>minerálu</a:t>
            </a:r>
            <a:r>
              <a:rPr lang="cs-CZ" sz="1800" dirty="0">
                <a:effectLst/>
                <a:latin typeface="ArialMT"/>
              </a:rPr>
              <a:t>̊ </a:t>
            </a:r>
            <a:endParaRPr lang="cs-CZ" dirty="0">
              <a:effectLst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  <a:effectLst/>
                <a:latin typeface="Wingdings" pitchFamily="2" charset="2"/>
              </a:rPr>
              <a:t></a:t>
            </a:r>
            <a:r>
              <a:rPr lang="cs-CZ" sz="1800" dirty="0">
                <a:solidFill>
                  <a:srgbClr val="FF00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 err="1">
                <a:effectLst/>
                <a:latin typeface="ArialMT"/>
              </a:rPr>
              <a:t>nerozlišitelna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základni</a:t>
            </a:r>
            <a:r>
              <a:rPr lang="cs-CZ" sz="1800" dirty="0">
                <a:effectLst/>
                <a:latin typeface="ArialMT"/>
              </a:rPr>
              <a:t>́ hmota </a:t>
            </a:r>
          </a:p>
          <a:p>
            <a:pPr>
              <a:lnSpc>
                <a:spcPct val="150000"/>
              </a:lnSpc>
            </a:pPr>
            <a:r>
              <a:rPr lang="cs-CZ" sz="1800" dirty="0">
                <a:solidFill>
                  <a:srgbClr val="00B050"/>
                </a:solidFill>
                <a:effectLst/>
                <a:latin typeface="Wingdings" pitchFamily="2" charset="2"/>
              </a:rPr>
              <a:t></a:t>
            </a:r>
            <a:r>
              <a:rPr lang="cs-CZ" sz="1800" dirty="0">
                <a:solidFill>
                  <a:srgbClr val="FF0000"/>
                </a:solidFill>
                <a:effectLst/>
                <a:latin typeface="Wingdings" pitchFamily="2" charset="2"/>
              </a:rPr>
              <a:t> </a:t>
            </a:r>
            <a:r>
              <a:rPr lang="cs-CZ" sz="1800" dirty="0" err="1">
                <a:effectLst/>
                <a:latin typeface="ArialMT"/>
              </a:rPr>
              <a:t>porézni</a:t>
            </a:r>
            <a:r>
              <a:rPr lang="cs-CZ" sz="1800" dirty="0">
                <a:effectLst/>
                <a:latin typeface="ArialMT"/>
              </a:rPr>
              <a:t>́ stavba (</a:t>
            </a:r>
            <a:r>
              <a:rPr lang="cs-CZ" sz="1800" dirty="0" err="1">
                <a:effectLst/>
                <a:latin typeface="ArialMT"/>
              </a:rPr>
              <a:t>volne</a:t>
            </a:r>
            <a:r>
              <a:rPr lang="cs-CZ" sz="1800" dirty="0">
                <a:effectLst/>
                <a:latin typeface="ArialMT"/>
              </a:rPr>
              <a:t>́ dutinky) </a:t>
            </a:r>
            <a:endParaRPr lang="cs-CZ" dirty="0">
              <a:effectLst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0BD9DCC-3D0A-B04E-320C-A5177EF6EAE1}"/>
              </a:ext>
            </a:extLst>
          </p:cNvPr>
          <p:cNvSpPr txBox="1"/>
          <p:nvPr/>
        </p:nvSpPr>
        <p:spPr>
          <a:xfrm>
            <a:off x="102613" y="3550502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  <a:effectLst/>
              </a:rPr>
              <a:t>Ryolit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079D09E-D253-39F1-4812-486C1C2E1B39}"/>
              </a:ext>
            </a:extLst>
          </p:cNvPr>
          <p:cNvSpPr txBox="1"/>
          <p:nvPr/>
        </p:nvSpPr>
        <p:spPr>
          <a:xfrm>
            <a:off x="102613" y="5648383"/>
            <a:ext cx="6108404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100" dirty="0">
                <a:effectLst/>
                <a:latin typeface="ArialMT"/>
              </a:rPr>
              <a:t>Barva: </a:t>
            </a:r>
            <a:r>
              <a:rPr lang="cs-CZ" sz="1100" dirty="0" err="1">
                <a:effectLst/>
                <a:latin typeface="ArialMT"/>
              </a:rPr>
              <a:t>bíla</a:t>
            </a:r>
            <a:r>
              <a:rPr lang="cs-CZ" sz="1100" dirty="0">
                <a:effectLst/>
                <a:latin typeface="ArialMT"/>
              </a:rPr>
              <a:t>́, </a:t>
            </a:r>
            <a:r>
              <a:rPr lang="cs-CZ" sz="1100" dirty="0" err="1">
                <a:effectLst/>
                <a:latin typeface="ArialMT"/>
              </a:rPr>
              <a:t>nazelenala</a:t>
            </a:r>
            <a:r>
              <a:rPr lang="cs-CZ" sz="1100" dirty="0">
                <a:effectLst/>
                <a:latin typeface="ArialMT"/>
              </a:rPr>
              <a:t>́, </a:t>
            </a:r>
            <a:r>
              <a:rPr lang="cs-CZ" sz="1100" dirty="0" err="1">
                <a:effectLst/>
                <a:latin typeface="ArialMT"/>
              </a:rPr>
              <a:t>načervenala</a:t>
            </a:r>
            <a:r>
              <a:rPr lang="cs-CZ" sz="1100" dirty="0">
                <a:effectLst/>
                <a:latin typeface="ArialMT"/>
              </a:rPr>
              <a:t>́</a:t>
            </a:r>
            <a:br>
              <a:rPr lang="cs-CZ" sz="1100" dirty="0">
                <a:effectLst/>
                <a:latin typeface="ArialMT"/>
              </a:rPr>
            </a:br>
            <a:r>
              <a:rPr lang="cs-CZ" sz="1100" dirty="0">
                <a:effectLst/>
                <a:latin typeface="ArialMT"/>
              </a:rPr>
              <a:t>Stavba: </a:t>
            </a:r>
            <a:r>
              <a:rPr lang="cs-CZ" sz="1100" dirty="0" err="1">
                <a:effectLst/>
                <a:latin typeface="ArialMT"/>
              </a:rPr>
              <a:t>pórovita</a:t>
            </a:r>
            <a:r>
              <a:rPr lang="cs-CZ" sz="1100" dirty="0">
                <a:effectLst/>
                <a:latin typeface="ArialMT"/>
              </a:rPr>
              <a:t>́, </a:t>
            </a:r>
            <a:r>
              <a:rPr lang="cs-CZ" sz="1100" dirty="0" err="1">
                <a:effectLst/>
                <a:latin typeface="ArialMT"/>
              </a:rPr>
              <a:t>porfyricka</a:t>
            </a:r>
            <a:r>
              <a:rPr lang="cs-CZ" sz="1100" dirty="0">
                <a:effectLst/>
                <a:latin typeface="ArialMT"/>
              </a:rPr>
              <a:t>́ (vyrostlice + </a:t>
            </a:r>
            <a:r>
              <a:rPr lang="cs-CZ" sz="1100" dirty="0" err="1">
                <a:effectLst/>
                <a:latin typeface="ArialMT"/>
              </a:rPr>
              <a:t>zákl</a:t>
            </a:r>
            <a:r>
              <a:rPr lang="cs-CZ" sz="1100" dirty="0">
                <a:effectLst/>
                <a:latin typeface="ArialMT"/>
              </a:rPr>
              <a:t>. hmota) </a:t>
            </a:r>
          </a:p>
          <a:p>
            <a:r>
              <a:rPr lang="cs-CZ" sz="1100" dirty="0" err="1">
                <a:effectLst/>
                <a:latin typeface="ArialMT"/>
              </a:rPr>
              <a:t>Složením</a:t>
            </a:r>
            <a:r>
              <a:rPr lang="cs-CZ" sz="1100" dirty="0">
                <a:effectLst/>
                <a:latin typeface="ArialMT"/>
              </a:rPr>
              <a:t> je ryolit </a:t>
            </a:r>
            <a:r>
              <a:rPr lang="cs-CZ" sz="1100" dirty="0" err="1">
                <a:effectLst/>
                <a:latin typeface="ArialMT"/>
              </a:rPr>
              <a:t>výlevny</a:t>
            </a:r>
            <a:r>
              <a:rPr lang="cs-CZ" sz="1100" dirty="0">
                <a:effectLst/>
                <a:latin typeface="ArialMT"/>
              </a:rPr>
              <a:t>́ ekvivalent granitu: </a:t>
            </a:r>
            <a:r>
              <a:rPr lang="cs-CZ" sz="110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100" dirty="0">
                <a:effectLst/>
                <a:latin typeface="ArialMT"/>
              </a:rPr>
              <a:t>: 20–60 % ze </a:t>
            </a:r>
            <a:r>
              <a:rPr lang="cs-CZ" sz="1100" dirty="0" err="1">
                <a:effectLst/>
                <a:latin typeface="ArialMT"/>
              </a:rPr>
              <a:t>světlých</a:t>
            </a:r>
            <a:r>
              <a:rPr lang="cs-CZ" sz="1100" dirty="0">
                <a:effectLst/>
                <a:latin typeface="ArialMT"/>
              </a:rPr>
              <a:t> </a:t>
            </a:r>
            <a:r>
              <a:rPr lang="cs-CZ" sz="1100" dirty="0" err="1">
                <a:effectLst/>
                <a:latin typeface="ArialMT"/>
              </a:rPr>
              <a:t>součástek</a:t>
            </a:r>
            <a:r>
              <a:rPr lang="cs-CZ" sz="1100" dirty="0">
                <a:latin typeface="ArialMT"/>
              </a:rPr>
              <a:t> </a:t>
            </a:r>
            <a:r>
              <a:rPr lang="cs-CZ" sz="110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10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10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100" dirty="0">
                <a:effectLst/>
                <a:latin typeface="ArialMT"/>
              </a:rPr>
              <a:t>: 35–90 %, </a:t>
            </a:r>
            <a:r>
              <a:rPr lang="cs-CZ" sz="110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100" dirty="0">
                <a:effectLst/>
                <a:latin typeface="ArialMT"/>
              </a:rPr>
              <a:t>: 10–65 %</a:t>
            </a:r>
            <a:br>
              <a:rPr lang="cs-CZ" sz="1100" dirty="0">
                <a:effectLst/>
                <a:latin typeface="ArialMT"/>
              </a:rPr>
            </a:br>
            <a:r>
              <a:rPr lang="cs-CZ" sz="1100" b="1" dirty="0" err="1">
                <a:effectLst/>
                <a:latin typeface="Arial" panose="020B0604020202020204" pitchFamily="34" charset="0"/>
              </a:rPr>
              <a:t>Tmave</a:t>
            </a:r>
            <a:r>
              <a:rPr lang="cs-CZ" sz="110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100" b="1" dirty="0" err="1">
                <a:effectLst/>
                <a:latin typeface="Arial" panose="020B0604020202020204" pitchFamily="34" charset="0"/>
              </a:rPr>
              <a:t>minerály</a:t>
            </a:r>
            <a:r>
              <a:rPr lang="cs-CZ" sz="1100" dirty="0">
                <a:effectLst/>
                <a:latin typeface="ArialMT"/>
              </a:rPr>
              <a:t>: biotit, pyroxen, amfibol</a:t>
            </a:r>
            <a:br>
              <a:rPr lang="cs-CZ" sz="1100" dirty="0">
                <a:effectLst/>
                <a:latin typeface="ArialMT"/>
              </a:rPr>
            </a:br>
            <a:r>
              <a:rPr lang="cs-CZ" sz="1100" dirty="0">
                <a:effectLst/>
                <a:latin typeface="ArialMT"/>
              </a:rPr>
              <a:t>S </a:t>
            </a:r>
            <a:r>
              <a:rPr lang="cs-CZ" sz="1100" dirty="0" err="1">
                <a:effectLst/>
                <a:latin typeface="ArialMT"/>
              </a:rPr>
              <a:t>lávou</a:t>
            </a:r>
            <a:r>
              <a:rPr lang="cs-CZ" sz="1100" dirty="0">
                <a:effectLst/>
                <a:latin typeface="ArialMT"/>
              </a:rPr>
              <a:t> </a:t>
            </a:r>
            <a:r>
              <a:rPr lang="cs-CZ" sz="1100" dirty="0" err="1">
                <a:effectLst/>
                <a:latin typeface="ArialMT"/>
              </a:rPr>
              <a:t>ryolitového</a:t>
            </a:r>
            <a:r>
              <a:rPr lang="cs-CZ" sz="1100" dirty="0">
                <a:effectLst/>
                <a:latin typeface="ArialMT"/>
              </a:rPr>
              <a:t> </a:t>
            </a:r>
            <a:r>
              <a:rPr lang="cs-CZ" sz="1100" dirty="0" err="1">
                <a:effectLst/>
                <a:latin typeface="ArialMT"/>
              </a:rPr>
              <a:t>složeni</a:t>
            </a:r>
            <a:r>
              <a:rPr lang="cs-CZ" sz="1100" dirty="0">
                <a:effectLst/>
                <a:latin typeface="ArialMT"/>
              </a:rPr>
              <a:t>́ je spjat vznik </a:t>
            </a:r>
            <a:r>
              <a:rPr lang="cs-CZ" sz="1100" dirty="0" err="1">
                <a:effectLst/>
                <a:latin typeface="ArialMT"/>
              </a:rPr>
              <a:t>většiny</a:t>
            </a:r>
            <a:r>
              <a:rPr lang="cs-CZ" sz="1100" dirty="0">
                <a:effectLst/>
                <a:latin typeface="ArialMT"/>
              </a:rPr>
              <a:t> </a:t>
            </a:r>
            <a:r>
              <a:rPr lang="cs-CZ" sz="1100" dirty="0" err="1">
                <a:effectLst/>
                <a:latin typeface="ArialMT"/>
              </a:rPr>
              <a:t>vulkanických</a:t>
            </a:r>
            <a:r>
              <a:rPr lang="cs-CZ" sz="1100" dirty="0">
                <a:effectLst/>
                <a:latin typeface="ArialMT"/>
              </a:rPr>
              <a:t> skel, </a:t>
            </a:r>
            <a:r>
              <a:rPr lang="cs-CZ" sz="1100" dirty="0" err="1">
                <a:effectLst/>
                <a:latin typeface="ArialMT"/>
              </a:rPr>
              <a:t>napr</a:t>
            </a:r>
            <a:r>
              <a:rPr lang="cs-CZ" sz="1100" dirty="0">
                <a:effectLst/>
                <a:latin typeface="ArialMT"/>
              </a:rPr>
              <a:t>̌. </a:t>
            </a:r>
            <a:r>
              <a:rPr lang="cs-CZ" sz="1100" i="1" dirty="0" err="1">
                <a:effectLst/>
                <a:latin typeface="Arial" panose="020B0604020202020204" pitchFamily="34" charset="0"/>
              </a:rPr>
              <a:t>obsidián</a:t>
            </a:r>
            <a:r>
              <a:rPr lang="cs-CZ" sz="1100" i="1" dirty="0">
                <a:effectLst/>
                <a:latin typeface="Arial" panose="020B0604020202020204" pitchFamily="34" charset="0"/>
              </a:rPr>
              <a:t> </a:t>
            </a:r>
            <a:r>
              <a:rPr lang="cs-CZ" sz="1100" dirty="0">
                <a:effectLst/>
                <a:latin typeface="ArialMT"/>
              </a:rPr>
              <a:t>nebo </a:t>
            </a:r>
            <a:r>
              <a:rPr lang="cs-CZ" sz="1100" i="1" dirty="0">
                <a:effectLst/>
                <a:latin typeface="Arial" panose="020B0604020202020204" pitchFamily="34" charset="0"/>
              </a:rPr>
              <a:t>pemza</a:t>
            </a:r>
            <a:r>
              <a:rPr lang="cs-CZ" sz="1100" dirty="0">
                <a:effectLst/>
                <a:latin typeface="ArialMT"/>
              </a:rPr>
              <a:t>. </a:t>
            </a:r>
            <a:endParaRPr lang="cs-CZ" sz="1100" dirty="0"/>
          </a:p>
        </p:txBody>
      </p:sp>
      <p:pic>
        <p:nvPicPr>
          <p:cNvPr id="9" name="Obrázek 8" descr="Obsah obrázku Nerost, Magmatická hornina, vápenec, Kamenné nástroje&#10;&#10;Popis byl vytvořen automaticky">
            <a:extLst>
              <a:ext uri="{FF2B5EF4-FFF2-40B4-BE49-F238E27FC236}">
                <a16:creationId xmlns:a16="http://schemas.microsoft.com/office/drawing/2014/main" id="{61763D88-C626-45D2-DC60-5CB8471B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32" y="3885324"/>
            <a:ext cx="2586221" cy="172991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B05C581-6802-53BB-5B7A-C33570B08C1C}"/>
              </a:ext>
            </a:extLst>
          </p:cNvPr>
          <p:cNvSpPr txBox="1"/>
          <p:nvPr/>
        </p:nvSpPr>
        <p:spPr>
          <a:xfrm>
            <a:off x="7318576" y="10994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 err="1">
                <a:solidFill>
                  <a:srgbClr val="00B050"/>
                </a:solidFill>
                <a:effectLst/>
              </a:rPr>
              <a:t>Dacit</a:t>
            </a:r>
            <a:r>
              <a:rPr lang="cs-CZ" dirty="0">
                <a:solidFill>
                  <a:srgbClr val="00B050"/>
                </a:solidFill>
                <a:effectLst/>
              </a:rPr>
              <a:t>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9BCB7C-FD84-CE2B-F2CF-68518F0ECA96}"/>
              </a:ext>
            </a:extLst>
          </p:cNvPr>
          <p:cNvSpPr txBox="1"/>
          <p:nvPr/>
        </p:nvSpPr>
        <p:spPr>
          <a:xfrm>
            <a:off x="6563115" y="552641"/>
            <a:ext cx="5526272" cy="1061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nazelenala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načervenala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Stavba: </a:t>
            </a:r>
            <a:r>
              <a:rPr lang="cs-CZ" sz="1050" dirty="0" err="1">
                <a:effectLst/>
                <a:latin typeface="ArialMT"/>
              </a:rPr>
              <a:t>pórovita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porfyricka</a:t>
            </a:r>
            <a:r>
              <a:rPr lang="cs-CZ" sz="1050" dirty="0">
                <a:effectLst/>
                <a:latin typeface="ArialMT"/>
              </a:rPr>
              <a:t>́ (vyrostlice + </a:t>
            </a:r>
            <a:r>
              <a:rPr lang="cs-CZ" sz="1050" dirty="0" err="1">
                <a:effectLst/>
                <a:latin typeface="ArialMT"/>
              </a:rPr>
              <a:t>zákl</a:t>
            </a:r>
            <a:r>
              <a:rPr lang="cs-CZ" sz="1050" dirty="0">
                <a:effectLst/>
                <a:latin typeface="ArialMT"/>
              </a:rPr>
              <a:t>. hmota) </a:t>
            </a:r>
            <a:r>
              <a:rPr lang="cs-CZ" sz="1050" dirty="0" err="1">
                <a:effectLst/>
                <a:latin typeface="ArialMT"/>
              </a:rPr>
              <a:t>Složením</a:t>
            </a:r>
            <a:r>
              <a:rPr lang="cs-CZ" sz="1050" dirty="0">
                <a:effectLst/>
                <a:latin typeface="ArialMT"/>
              </a:rPr>
              <a:t> je ryolit </a:t>
            </a:r>
            <a:r>
              <a:rPr lang="cs-CZ" sz="1050" dirty="0" err="1">
                <a:effectLst/>
                <a:latin typeface="ArialMT"/>
              </a:rPr>
              <a:t>výlevny</a:t>
            </a:r>
            <a:r>
              <a:rPr lang="cs-CZ" sz="1050" dirty="0">
                <a:effectLst/>
                <a:latin typeface="ArialMT"/>
              </a:rPr>
              <a:t>́ ekvivalent granodioritu nebo tonalitu.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20–60 % ze </a:t>
            </a:r>
            <a:r>
              <a:rPr lang="cs-CZ" sz="1050" dirty="0" err="1">
                <a:effectLst/>
                <a:latin typeface="ArialMT"/>
              </a:rPr>
              <a:t>světlých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součástek</a:t>
            </a:r>
            <a:r>
              <a:rPr lang="cs-CZ" sz="1050" dirty="0">
                <a:effectLst/>
                <a:latin typeface="ArialMT"/>
              </a:rPr>
              <a:t>,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0–35 %,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65–100 %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Tmave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minerály</a:t>
            </a:r>
            <a:r>
              <a:rPr lang="cs-CZ" sz="1050" dirty="0">
                <a:effectLst/>
                <a:latin typeface="ArialMT"/>
              </a:rPr>
              <a:t>: biotit, pyroxen, amfibol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Vyrostlice </a:t>
            </a:r>
            <a:r>
              <a:rPr lang="cs-CZ" sz="1050" dirty="0" err="1">
                <a:effectLst/>
                <a:latin typeface="ArialMT"/>
              </a:rPr>
              <a:t>může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tvořit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křemen</a:t>
            </a:r>
            <a:r>
              <a:rPr lang="cs-CZ" sz="1050" dirty="0">
                <a:effectLst/>
                <a:latin typeface="ArialMT"/>
              </a:rPr>
              <a:t>, plagioklas nebo biotit. </a:t>
            </a:r>
            <a:endParaRPr lang="cs-CZ" sz="105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282916-D3C4-E3D1-BEB8-AF46EB511ED0}"/>
              </a:ext>
            </a:extLst>
          </p:cNvPr>
          <p:cNvSpPr txBox="1"/>
          <p:nvPr/>
        </p:nvSpPr>
        <p:spPr>
          <a:xfrm>
            <a:off x="7318576" y="1761207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  <a:effectLst/>
              </a:rPr>
              <a:t>Trachyt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F66205A-C228-C12F-9F8F-F1C4928B4BE7}"/>
              </a:ext>
            </a:extLst>
          </p:cNvPr>
          <p:cNvSpPr txBox="1"/>
          <p:nvPr/>
        </p:nvSpPr>
        <p:spPr>
          <a:xfrm>
            <a:off x="6563115" y="2130539"/>
            <a:ext cx="5526272" cy="900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bíla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světle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Stavba: </a:t>
            </a:r>
            <a:r>
              <a:rPr lang="cs-CZ" sz="1050" dirty="0" err="1">
                <a:effectLst/>
                <a:latin typeface="ArialMT"/>
              </a:rPr>
              <a:t>porfyricka</a:t>
            </a:r>
            <a:r>
              <a:rPr lang="cs-CZ" sz="1050" dirty="0">
                <a:effectLst/>
                <a:latin typeface="ArialMT"/>
              </a:rPr>
              <a:t>́ (vyrostlice + </a:t>
            </a:r>
            <a:r>
              <a:rPr lang="cs-CZ" sz="1050" dirty="0" err="1">
                <a:effectLst/>
                <a:latin typeface="ArialMT"/>
              </a:rPr>
              <a:t>zákl</a:t>
            </a:r>
            <a:r>
              <a:rPr lang="cs-CZ" sz="1050" dirty="0">
                <a:effectLst/>
                <a:latin typeface="ArialMT"/>
              </a:rPr>
              <a:t>. hmota), </a:t>
            </a:r>
            <a:r>
              <a:rPr lang="cs-CZ" sz="1050" dirty="0" err="1">
                <a:effectLst/>
                <a:latin typeface="ArialMT"/>
              </a:rPr>
              <a:t>fluidálni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Složením</a:t>
            </a:r>
            <a:r>
              <a:rPr lang="cs-CZ" sz="1050" dirty="0">
                <a:effectLst/>
                <a:latin typeface="ArialMT"/>
              </a:rPr>
              <a:t> je trachyt </a:t>
            </a:r>
            <a:r>
              <a:rPr lang="cs-CZ" sz="1050" dirty="0" err="1">
                <a:effectLst/>
                <a:latin typeface="ArialMT"/>
              </a:rPr>
              <a:t>výlevny</a:t>
            </a:r>
            <a:r>
              <a:rPr lang="cs-CZ" sz="1050" dirty="0">
                <a:effectLst/>
                <a:latin typeface="ArialMT"/>
              </a:rPr>
              <a:t>́ ekvivalent syenitu.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chybi</a:t>
            </a:r>
            <a:r>
              <a:rPr lang="cs-CZ" sz="1050" dirty="0">
                <a:effectLst/>
                <a:latin typeface="ArialMT"/>
              </a:rPr>
              <a:t>́ nebo do 20 %,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65–90 %,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do 35 %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Tmave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minerály</a:t>
            </a:r>
            <a:r>
              <a:rPr lang="cs-CZ" sz="1050" dirty="0">
                <a:effectLst/>
                <a:latin typeface="ArialMT"/>
              </a:rPr>
              <a:t>: biotit, amfibol, pyroxen, </a:t>
            </a:r>
            <a:r>
              <a:rPr lang="cs-CZ" sz="1050" dirty="0" err="1">
                <a:effectLst/>
                <a:latin typeface="ArialMT"/>
              </a:rPr>
              <a:t>vzácne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olivín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Vyrostlice </a:t>
            </a:r>
            <a:r>
              <a:rPr lang="cs-CZ" sz="1050" dirty="0" err="1">
                <a:effectLst/>
                <a:latin typeface="ArialMT"/>
              </a:rPr>
              <a:t>tvoři</a:t>
            </a:r>
            <a:r>
              <a:rPr lang="cs-CZ" sz="1050" dirty="0">
                <a:effectLst/>
                <a:latin typeface="ArialMT"/>
              </a:rPr>
              <a:t>́ sanidin (</a:t>
            </a:r>
            <a:r>
              <a:rPr lang="cs-CZ" sz="1050" dirty="0" err="1">
                <a:effectLst/>
                <a:latin typeface="ArialMT"/>
              </a:rPr>
              <a:t>K-živec</a:t>
            </a:r>
            <a:r>
              <a:rPr lang="cs-CZ" sz="1050" dirty="0">
                <a:effectLst/>
                <a:latin typeface="ArialMT"/>
              </a:rPr>
              <a:t>). </a:t>
            </a:r>
            <a:endParaRPr lang="cs-CZ" sz="105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259F786-48CC-72CA-52B2-E3D84C37553B}"/>
              </a:ext>
            </a:extLst>
          </p:cNvPr>
          <p:cNvSpPr txBox="1"/>
          <p:nvPr/>
        </p:nvSpPr>
        <p:spPr>
          <a:xfrm>
            <a:off x="7318576" y="3059668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  <a:effectLst/>
              </a:rPr>
              <a:t>Andezit </a:t>
            </a:r>
          </a:p>
        </p:txBody>
      </p:sp>
      <p:pic>
        <p:nvPicPr>
          <p:cNvPr id="18" name="Obrázek 17" descr="Obsah obrázku budova, Nerost, Magmatická hornina, vápenec&#10;&#10;Popis byl vytvořen automaticky">
            <a:extLst>
              <a:ext uri="{FF2B5EF4-FFF2-40B4-BE49-F238E27FC236}">
                <a16:creationId xmlns:a16="http://schemas.microsoft.com/office/drawing/2014/main" id="{AD8573CE-5919-F4BF-0C75-54A5B7E4B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71" y="3400117"/>
            <a:ext cx="3092809" cy="2068768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48ABE0F5-7CFA-8EFA-0308-BCC5951DB39A}"/>
              </a:ext>
            </a:extLst>
          </p:cNvPr>
          <p:cNvSpPr txBox="1"/>
          <p:nvPr/>
        </p:nvSpPr>
        <p:spPr>
          <a:xfrm>
            <a:off x="6563115" y="5671466"/>
            <a:ext cx="5526272" cy="1061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světle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 se </a:t>
            </a:r>
            <a:r>
              <a:rPr lang="cs-CZ" sz="1050" dirty="0" err="1">
                <a:effectLst/>
                <a:latin typeface="ArialMT"/>
              </a:rPr>
              <a:t>zeleným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nádechem</a:t>
            </a:r>
            <a:r>
              <a:rPr lang="cs-CZ" sz="1050" dirty="0">
                <a:effectLst/>
                <a:latin typeface="ArialMT"/>
              </a:rPr>
              <a:t> Andezit je </a:t>
            </a:r>
            <a:r>
              <a:rPr lang="cs-CZ" sz="1050" dirty="0" err="1">
                <a:effectLst/>
                <a:latin typeface="ArialMT"/>
              </a:rPr>
              <a:t>výlevny</a:t>
            </a:r>
            <a:r>
              <a:rPr lang="cs-CZ" sz="1050" dirty="0">
                <a:effectLst/>
                <a:latin typeface="ArialMT"/>
              </a:rPr>
              <a:t>́ ekvivalent dioritu: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do 5 % (</a:t>
            </a:r>
            <a:r>
              <a:rPr lang="cs-CZ" sz="1050" dirty="0" err="1">
                <a:effectLst/>
                <a:latin typeface="ArialMT"/>
              </a:rPr>
              <a:t>zřídka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az</a:t>
            </a:r>
            <a:r>
              <a:rPr lang="cs-CZ" sz="1050" dirty="0">
                <a:effectLst/>
                <a:latin typeface="ArialMT"/>
              </a:rPr>
              <a:t>̌ 20 %)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více</a:t>
            </a:r>
            <a:r>
              <a:rPr lang="cs-CZ" sz="1050" dirty="0">
                <a:effectLst/>
                <a:latin typeface="ArialMT"/>
              </a:rPr>
              <a:t> jak 90 % </a:t>
            </a:r>
            <a:r>
              <a:rPr lang="cs-CZ" sz="1050" dirty="0" err="1">
                <a:effectLst/>
                <a:latin typeface="ArialMT"/>
              </a:rPr>
              <a:t>všech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živcu</a:t>
            </a:r>
            <a:r>
              <a:rPr lang="cs-CZ" sz="1050" dirty="0">
                <a:effectLst/>
                <a:latin typeface="ArialMT"/>
              </a:rPr>
              <a:t>̊ </a:t>
            </a:r>
            <a:endParaRPr lang="cs-CZ" sz="1050" dirty="0"/>
          </a:p>
          <a:p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do 10 %, </a:t>
            </a:r>
            <a:r>
              <a:rPr lang="cs-CZ" sz="1050" dirty="0" err="1">
                <a:effectLst/>
                <a:latin typeface="ArialMT"/>
              </a:rPr>
              <a:t>výjimečne</a:t>
            </a:r>
            <a:r>
              <a:rPr lang="cs-CZ" sz="1050" dirty="0">
                <a:effectLst/>
                <a:latin typeface="ArialMT"/>
              </a:rPr>
              <a:t>̌ do 35 %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Tmave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minerály</a:t>
            </a:r>
            <a:r>
              <a:rPr lang="cs-CZ" sz="1050" dirty="0">
                <a:effectLst/>
                <a:latin typeface="ArialMT"/>
              </a:rPr>
              <a:t>: amfibol a biotit, </a:t>
            </a:r>
            <a:r>
              <a:rPr lang="cs-CZ" sz="1050" dirty="0" err="1">
                <a:effectLst/>
                <a:latin typeface="ArialMT"/>
              </a:rPr>
              <a:t>ortopyroxeny</a:t>
            </a:r>
            <a:r>
              <a:rPr lang="cs-CZ" sz="1050" dirty="0">
                <a:effectLst/>
                <a:latin typeface="ArialMT"/>
              </a:rPr>
              <a:t> a </a:t>
            </a:r>
            <a:r>
              <a:rPr lang="cs-CZ" sz="1050" dirty="0" err="1">
                <a:effectLst/>
                <a:latin typeface="ArialMT"/>
              </a:rPr>
              <a:t>klinopyroxeny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Vyrostlice </a:t>
            </a:r>
            <a:r>
              <a:rPr lang="cs-CZ" sz="1050" dirty="0" err="1">
                <a:effectLst/>
                <a:latin typeface="ArialMT"/>
              </a:rPr>
              <a:t>tvoři</a:t>
            </a:r>
            <a:r>
              <a:rPr lang="cs-CZ" sz="1050" dirty="0">
                <a:effectLst/>
                <a:latin typeface="ArialMT"/>
              </a:rPr>
              <a:t>́ plagioklas nebo amfibol. 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854666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32A933E-9524-AB6A-5E80-FC26255006D6}"/>
              </a:ext>
            </a:extLst>
          </p:cNvPr>
          <p:cNvSpPr txBox="1"/>
          <p:nvPr/>
        </p:nvSpPr>
        <p:spPr>
          <a:xfrm>
            <a:off x="102613" y="141514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B050"/>
                </a:solidFill>
              </a:rPr>
              <a:t>Vulkanické horniny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4B05131-BC36-0AE3-ED09-9B1F01384237}"/>
              </a:ext>
            </a:extLst>
          </p:cNvPr>
          <p:cNvSpPr txBox="1"/>
          <p:nvPr/>
        </p:nvSpPr>
        <p:spPr>
          <a:xfrm>
            <a:off x="102613" y="664734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  <a:effectLst/>
              </a:rPr>
              <a:t>Bazalt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2690523-4AFC-E329-ACD1-FD55C31CB262}"/>
              </a:ext>
            </a:extLst>
          </p:cNvPr>
          <p:cNvSpPr txBox="1"/>
          <p:nvPr/>
        </p:nvSpPr>
        <p:spPr>
          <a:xfrm>
            <a:off x="102613" y="3695212"/>
            <a:ext cx="3973201" cy="9002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černa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Stavba: </a:t>
            </a:r>
            <a:r>
              <a:rPr lang="cs-CZ" sz="1050" dirty="0" err="1">
                <a:effectLst/>
                <a:latin typeface="ArialMT"/>
              </a:rPr>
              <a:t>porfyricka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celistva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Bazalt je </a:t>
            </a:r>
            <a:r>
              <a:rPr lang="cs-CZ" sz="1050" dirty="0" err="1">
                <a:effectLst/>
                <a:latin typeface="ArialMT"/>
              </a:rPr>
              <a:t>výlevny</a:t>
            </a:r>
            <a:r>
              <a:rPr lang="cs-CZ" sz="1050" dirty="0">
                <a:effectLst/>
                <a:latin typeface="ArialMT"/>
              </a:rPr>
              <a:t>́ ekvivalent gabra.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Křemen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chybi</a:t>
            </a:r>
            <a:r>
              <a:rPr lang="cs-CZ" sz="1050" dirty="0">
                <a:effectLst/>
                <a:latin typeface="ArialMT"/>
              </a:rPr>
              <a:t>́ nebo do 5 %.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nad 90 % ze </a:t>
            </a:r>
            <a:r>
              <a:rPr lang="cs-CZ" sz="1050" dirty="0" err="1">
                <a:effectLst/>
                <a:latin typeface="ArialMT"/>
              </a:rPr>
              <a:t>živcu</a:t>
            </a:r>
            <a:r>
              <a:rPr lang="cs-CZ" sz="1050" dirty="0">
                <a:effectLst/>
                <a:latin typeface="ArialMT"/>
              </a:rPr>
              <a:t>̊ </a:t>
            </a:r>
            <a:r>
              <a:rPr lang="cs-CZ" sz="1050" dirty="0" err="1">
                <a:effectLst/>
                <a:latin typeface="ArialMT"/>
              </a:rPr>
              <a:t>Tmave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minerály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olivín</a:t>
            </a:r>
            <a:r>
              <a:rPr lang="cs-CZ" sz="1050" dirty="0">
                <a:effectLst/>
                <a:latin typeface="ArialMT"/>
              </a:rPr>
              <a:t>, pyroxen Vyrostlice </a:t>
            </a:r>
            <a:r>
              <a:rPr lang="cs-CZ" sz="1050" dirty="0" err="1">
                <a:effectLst/>
                <a:latin typeface="ArialMT"/>
              </a:rPr>
              <a:t>tvoři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často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olivín</a:t>
            </a:r>
            <a:r>
              <a:rPr lang="cs-CZ" sz="1050" dirty="0">
                <a:effectLst/>
                <a:latin typeface="ArialMT"/>
              </a:rPr>
              <a:t> a pyroxen. </a:t>
            </a:r>
            <a:endParaRPr lang="cs-CZ" sz="1050" dirty="0"/>
          </a:p>
        </p:txBody>
      </p:sp>
      <p:pic>
        <p:nvPicPr>
          <p:cNvPr id="7" name="Obrázek 6" descr="Obsah obrázku stavební materiál, Magmatická hornina, Nerost, budova&#10;&#10;Popis byl vytvořen automaticky">
            <a:extLst>
              <a:ext uri="{FF2B5EF4-FFF2-40B4-BE49-F238E27FC236}">
                <a16:creationId xmlns:a16="http://schemas.microsoft.com/office/drawing/2014/main" id="{F133F9FB-339F-66E4-1699-AFDC70A3D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52" y="1034066"/>
            <a:ext cx="3822700" cy="2565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25D430C-AC8A-1AFC-1A97-28889714802A}"/>
              </a:ext>
            </a:extLst>
          </p:cNvPr>
          <p:cNvSpPr txBox="1"/>
          <p:nvPr/>
        </p:nvSpPr>
        <p:spPr>
          <a:xfrm>
            <a:off x="4119991" y="664734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00B050"/>
                </a:solidFill>
                <a:effectLst/>
              </a:rPr>
              <a:t>Fonolit</a:t>
            </a:r>
          </a:p>
        </p:txBody>
      </p:sp>
      <p:pic>
        <p:nvPicPr>
          <p:cNvPr id="10" name="Obrázek 9" descr="Obsah obrázku budova, text, stavební materiál, venku&#10;&#10;Popis byl vytvořen automaticky">
            <a:extLst>
              <a:ext uri="{FF2B5EF4-FFF2-40B4-BE49-F238E27FC236}">
                <a16:creationId xmlns:a16="http://schemas.microsoft.com/office/drawing/2014/main" id="{3DF85E40-771F-55DF-B34D-2CAF74AB9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541" y="1034066"/>
            <a:ext cx="3390900" cy="25273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E1C860-F2CA-3B53-149F-FA5F7F673458}"/>
              </a:ext>
            </a:extLst>
          </p:cNvPr>
          <p:cNvSpPr txBox="1"/>
          <p:nvPr/>
        </p:nvSpPr>
        <p:spPr>
          <a:xfrm>
            <a:off x="4329541" y="3741378"/>
            <a:ext cx="3390900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050" dirty="0">
                <a:effectLst/>
                <a:latin typeface="ArialMT"/>
              </a:rPr>
              <a:t>Barva: </a:t>
            </a:r>
            <a:r>
              <a:rPr lang="cs-CZ" sz="1050" dirty="0" err="1">
                <a:effectLst/>
                <a:latin typeface="ArialMT"/>
              </a:rPr>
              <a:t>světle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šeda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slabe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nazelenala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nahnědla</a:t>
            </a:r>
            <a:r>
              <a:rPr lang="cs-CZ" sz="1050" dirty="0">
                <a:effectLst/>
                <a:latin typeface="ArialMT"/>
              </a:rPr>
              <a:t>́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Stavba: </a:t>
            </a:r>
            <a:r>
              <a:rPr lang="cs-CZ" sz="1050" dirty="0" err="1">
                <a:effectLst/>
                <a:latin typeface="ArialMT"/>
              </a:rPr>
              <a:t>pórovita</a:t>
            </a:r>
            <a:r>
              <a:rPr lang="cs-CZ" sz="1050" dirty="0">
                <a:effectLst/>
                <a:latin typeface="ArialMT"/>
              </a:rPr>
              <a:t>́, </a:t>
            </a:r>
            <a:r>
              <a:rPr lang="cs-CZ" sz="1050" dirty="0" err="1">
                <a:effectLst/>
                <a:latin typeface="ArialMT"/>
              </a:rPr>
              <a:t>porfyricka</a:t>
            </a:r>
            <a:r>
              <a:rPr lang="cs-CZ" sz="1050" dirty="0">
                <a:effectLst/>
                <a:latin typeface="ArialMT"/>
              </a:rPr>
              <a:t>́ (vyrostlice + </a:t>
            </a:r>
            <a:r>
              <a:rPr lang="cs-CZ" sz="1050" dirty="0" err="1">
                <a:effectLst/>
                <a:latin typeface="ArialMT"/>
              </a:rPr>
              <a:t>zákl</a:t>
            </a:r>
            <a:r>
              <a:rPr lang="cs-CZ" sz="1050" dirty="0">
                <a:effectLst/>
                <a:latin typeface="ArialMT"/>
              </a:rPr>
              <a:t>. hmota) </a:t>
            </a:r>
            <a:r>
              <a:rPr lang="cs-CZ" sz="1050" dirty="0" err="1">
                <a:effectLst/>
                <a:latin typeface="ArialMT"/>
              </a:rPr>
              <a:t>Složením</a:t>
            </a:r>
            <a:r>
              <a:rPr lang="cs-CZ" sz="1050" dirty="0">
                <a:effectLst/>
                <a:latin typeface="ArialMT"/>
              </a:rPr>
              <a:t> je fonolit </a:t>
            </a:r>
            <a:r>
              <a:rPr lang="cs-CZ" sz="1050" dirty="0" err="1">
                <a:effectLst/>
                <a:latin typeface="ArialMT"/>
              </a:rPr>
              <a:t>přibližne</a:t>
            </a:r>
            <a:r>
              <a:rPr lang="cs-CZ" sz="1050" dirty="0">
                <a:effectLst/>
                <a:latin typeface="ArialMT"/>
              </a:rPr>
              <a:t>̌ </a:t>
            </a:r>
            <a:r>
              <a:rPr lang="cs-CZ" sz="1050" dirty="0" err="1">
                <a:effectLst/>
                <a:latin typeface="ArialMT"/>
              </a:rPr>
              <a:t>výlevny</a:t>
            </a:r>
            <a:r>
              <a:rPr lang="cs-CZ" sz="1050" dirty="0">
                <a:effectLst/>
                <a:latin typeface="ArialMT"/>
              </a:rPr>
              <a:t>́ ekvivalent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 err="1">
                <a:effectLst/>
                <a:latin typeface="ArialMT"/>
              </a:rPr>
              <a:t>foidového</a:t>
            </a:r>
            <a:r>
              <a:rPr lang="cs-CZ" sz="1050" dirty="0">
                <a:effectLst/>
                <a:latin typeface="ArialMT"/>
              </a:rPr>
              <a:t> syenitu.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Foidy</a:t>
            </a:r>
            <a:r>
              <a:rPr lang="cs-CZ" sz="1050" dirty="0">
                <a:effectLst/>
                <a:latin typeface="ArialMT"/>
              </a:rPr>
              <a:t>: 10–60 % ze </a:t>
            </a:r>
            <a:r>
              <a:rPr lang="cs-CZ" sz="1050" dirty="0" err="1">
                <a:effectLst/>
                <a:latin typeface="ArialMT"/>
              </a:rPr>
              <a:t>světlých</a:t>
            </a:r>
            <a:r>
              <a:rPr lang="cs-CZ" sz="1050" dirty="0">
                <a:effectLst/>
                <a:latin typeface="ArialMT"/>
              </a:rPr>
              <a:t> </a:t>
            </a:r>
            <a:r>
              <a:rPr lang="cs-CZ" sz="1050" dirty="0" err="1">
                <a:effectLst/>
                <a:latin typeface="ArialMT"/>
              </a:rPr>
              <a:t>součástek</a:t>
            </a:r>
            <a:r>
              <a:rPr lang="cs-CZ" sz="1050" dirty="0">
                <a:effectLst/>
                <a:latin typeface="ArialMT"/>
              </a:rPr>
              <a:t> (nefelin, leucit)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Alkalicke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živce</a:t>
            </a:r>
            <a:r>
              <a:rPr lang="cs-CZ" sz="1050" dirty="0">
                <a:effectLst/>
                <a:latin typeface="ArialMT"/>
              </a:rPr>
              <a:t>: nad 90 % (sanidin) 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Plagioklasy</a:t>
            </a:r>
            <a:r>
              <a:rPr lang="cs-CZ" sz="1050" dirty="0">
                <a:effectLst/>
                <a:latin typeface="ArialMT"/>
              </a:rPr>
              <a:t>: do 10 %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b="1" dirty="0" err="1">
                <a:effectLst/>
                <a:latin typeface="Arial" panose="020B0604020202020204" pitchFamily="34" charset="0"/>
              </a:rPr>
              <a:t>Tmave</a:t>
            </a:r>
            <a:r>
              <a:rPr lang="cs-CZ" sz="1050" b="1" dirty="0">
                <a:effectLst/>
                <a:latin typeface="Arial" panose="020B0604020202020204" pitchFamily="34" charset="0"/>
              </a:rPr>
              <a:t>́ </a:t>
            </a:r>
            <a:r>
              <a:rPr lang="cs-CZ" sz="1050" b="1" dirty="0" err="1">
                <a:effectLst/>
                <a:latin typeface="Arial" panose="020B0604020202020204" pitchFamily="34" charset="0"/>
              </a:rPr>
              <a:t>minerály</a:t>
            </a:r>
            <a:r>
              <a:rPr lang="cs-CZ" sz="1050" dirty="0">
                <a:effectLst/>
                <a:latin typeface="ArialMT"/>
              </a:rPr>
              <a:t>: </a:t>
            </a:r>
            <a:r>
              <a:rPr lang="cs-CZ" sz="1050" dirty="0" err="1">
                <a:effectLst/>
                <a:latin typeface="ArialMT"/>
              </a:rPr>
              <a:t>alkalicke</a:t>
            </a:r>
            <a:r>
              <a:rPr lang="cs-CZ" sz="1050" dirty="0">
                <a:effectLst/>
                <a:latin typeface="ArialMT"/>
              </a:rPr>
              <a:t>́ pyroxeny a amfiboly,</a:t>
            </a:r>
            <a:br>
              <a:rPr lang="cs-CZ" sz="1050" dirty="0">
                <a:effectLst/>
                <a:latin typeface="ArialMT"/>
              </a:rPr>
            </a:br>
            <a:r>
              <a:rPr lang="cs-CZ" sz="1050" dirty="0">
                <a:effectLst/>
                <a:latin typeface="ArialMT"/>
              </a:rPr>
              <a:t>biotit a </a:t>
            </a:r>
            <a:r>
              <a:rPr lang="cs-CZ" sz="1050" dirty="0" err="1">
                <a:effectLst/>
                <a:latin typeface="ArialMT"/>
              </a:rPr>
              <a:t>olivín</a:t>
            </a:r>
            <a:r>
              <a:rPr lang="cs-CZ" sz="1050" dirty="0">
                <a:latin typeface="ArialMT"/>
              </a:rPr>
              <a:t> </a:t>
            </a:r>
            <a:r>
              <a:rPr lang="cs-CZ" sz="1050" dirty="0">
                <a:effectLst/>
                <a:latin typeface="ArialMT"/>
              </a:rPr>
              <a:t>Fonolit </a:t>
            </a:r>
            <a:r>
              <a:rPr lang="cs-CZ" sz="1050" dirty="0" err="1">
                <a:effectLst/>
                <a:latin typeface="ArialMT"/>
              </a:rPr>
              <a:t>s.s</a:t>
            </a:r>
            <a:r>
              <a:rPr lang="cs-CZ" sz="1050" dirty="0">
                <a:effectLst/>
                <a:latin typeface="ArialMT"/>
              </a:rPr>
              <a:t>. je </a:t>
            </a:r>
            <a:r>
              <a:rPr lang="cs-CZ" sz="1050" dirty="0" err="1">
                <a:effectLst/>
                <a:latin typeface="ArialMT"/>
              </a:rPr>
              <a:t>nefelinovy</a:t>
            </a:r>
            <a:r>
              <a:rPr lang="cs-CZ" sz="1050" dirty="0">
                <a:effectLst/>
                <a:latin typeface="ArialMT"/>
              </a:rPr>
              <a:t>́ trachyt (</a:t>
            </a:r>
            <a:r>
              <a:rPr lang="cs-CZ" sz="1050" dirty="0" err="1">
                <a:effectLst/>
                <a:latin typeface="ArialMT"/>
              </a:rPr>
              <a:t>starši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označeni</a:t>
            </a:r>
            <a:r>
              <a:rPr lang="cs-CZ" sz="1050" dirty="0">
                <a:effectLst/>
                <a:latin typeface="ArialMT"/>
              </a:rPr>
              <a:t>́ </a:t>
            </a:r>
            <a:r>
              <a:rPr lang="cs-CZ" sz="1050" dirty="0" err="1">
                <a:effectLst/>
                <a:latin typeface="ArialMT"/>
              </a:rPr>
              <a:t>znělec</a:t>
            </a:r>
            <a:r>
              <a:rPr lang="cs-CZ" sz="1050" dirty="0">
                <a:effectLst/>
                <a:latin typeface="ArialMT"/>
              </a:rPr>
              <a:t>) 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7994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6260ADE-A83A-C67B-9BE6-2BBB70866B21}"/>
              </a:ext>
            </a:extLst>
          </p:cNvPr>
          <p:cNvSpPr txBox="1"/>
          <p:nvPr/>
        </p:nvSpPr>
        <p:spPr>
          <a:xfrm>
            <a:off x="148856" y="88351"/>
            <a:ext cx="2137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</a:rPr>
              <a:t>Žilné horniny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369546D-77FE-D8F1-486D-2CA91A530076}"/>
              </a:ext>
            </a:extLst>
          </p:cNvPr>
          <p:cNvSpPr txBox="1"/>
          <p:nvPr/>
        </p:nvSpPr>
        <p:spPr>
          <a:xfrm>
            <a:off x="148856" y="786832"/>
            <a:ext cx="11834037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Většina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žilných</a:t>
            </a:r>
            <a:r>
              <a:rPr lang="cs-CZ" sz="1800" dirty="0">
                <a:effectLst/>
                <a:latin typeface="ArialMT"/>
              </a:rPr>
              <a:t> hornin </a:t>
            </a:r>
            <a:r>
              <a:rPr lang="cs-CZ" sz="1800" dirty="0" err="1">
                <a:effectLst/>
                <a:latin typeface="ArialMT"/>
              </a:rPr>
              <a:t>ma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svůj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plutonicky</a:t>
            </a:r>
            <a:r>
              <a:rPr lang="cs-CZ" sz="1800" dirty="0">
                <a:effectLst/>
                <a:latin typeface="ArialMT"/>
              </a:rPr>
              <a:t>́ ekvivalent.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Zdrojove</a:t>
            </a:r>
            <a:r>
              <a:rPr lang="cs-CZ" sz="1800" dirty="0">
                <a:effectLst/>
                <a:latin typeface="ArialMT"/>
              </a:rPr>
              <a:t>́ magma utuhlo v </a:t>
            </a:r>
            <a:r>
              <a:rPr lang="cs-CZ" sz="1800" dirty="0" err="1">
                <a:effectLst/>
                <a:latin typeface="ArialMT"/>
              </a:rPr>
              <a:t>různých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hloubkách</a:t>
            </a:r>
            <a:r>
              <a:rPr lang="cs-CZ" sz="1800" dirty="0">
                <a:effectLst/>
                <a:latin typeface="ArialMT"/>
              </a:rPr>
              <a:t> pod povrchem, zpravidla Vyplnilo </a:t>
            </a:r>
            <a:r>
              <a:rPr lang="cs-CZ" sz="1800" dirty="0" err="1">
                <a:effectLst/>
                <a:latin typeface="ArialMT"/>
              </a:rPr>
              <a:t>příhodne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tektonicke</a:t>
            </a:r>
            <a:r>
              <a:rPr lang="cs-CZ" sz="1800" dirty="0">
                <a:effectLst/>
                <a:latin typeface="ArialMT"/>
              </a:rPr>
              <a:t>́ struktury jako pukliny nebo zlomy.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Žilne</a:t>
            </a:r>
            <a:r>
              <a:rPr lang="cs-CZ" sz="1800" dirty="0">
                <a:effectLst/>
                <a:latin typeface="ArialMT"/>
              </a:rPr>
              <a:t>́ horniny </a:t>
            </a:r>
            <a:r>
              <a:rPr lang="cs-CZ" sz="1800" dirty="0" err="1">
                <a:effectLst/>
                <a:latin typeface="ArialMT"/>
              </a:rPr>
              <a:t>maji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většinou</a:t>
            </a:r>
            <a:r>
              <a:rPr lang="cs-CZ" sz="1800" dirty="0">
                <a:effectLst/>
                <a:latin typeface="ArialMT"/>
              </a:rPr>
              <a:t> tvar </a:t>
            </a:r>
            <a:r>
              <a:rPr lang="cs-CZ" sz="1800" dirty="0" err="1">
                <a:effectLst/>
                <a:latin typeface="ArialMT"/>
              </a:rPr>
              <a:t>plochých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žil</a:t>
            </a:r>
            <a:r>
              <a:rPr lang="cs-CZ" sz="1800" dirty="0">
                <a:effectLst/>
                <a:latin typeface="ArialMT"/>
              </a:rPr>
              <a:t> nebo </a:t>
            </a:r>
            <a:r>
              <a:rPr lang="cs-CZ" sz="1800" dirty="0" err="1">
                <a:effectLst/>
                <a:latin typeface="ArialMT"/>
              </a:rPr>
              <a:t>plochých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čočkovitých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těles</a:t>
            </a:r>
            <a:r>
              <a:rPr lang="cs-CZ" sz="1800" dirty="0">
                <a:effectLst/>
                <a:latin typeface="ArialMT"/>
              </a:rPr>
              <a:t>. 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EA2E5C8-EE84-4A78-81CA-BE442F8CC90E}"/>
              </a:ext>
            </a:extLst>
          </p:cNvPr>
          <p:cNvSpPr txBox="1"/>
          <p:nvPr/>
        </p:nvSpPr>
        <p:spPr>
          <a:xfrm>
            <a:off x="148856" y="2849518"/>
            <a:ext cx="12043144" cy="878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>
                <a:effectLst/>
                <a:latin typeface="ArialMT"/>
              </a:rPr>
              <a:t>Velká </a:t>
            </a:r>
            <a:r>
              <a:rPr lang="cs-CZ" sz="1800" dirty="0" err="1">
                <a:effectLst/>
                <a:latin typeface="ArialMT"/>
              </a:rPr>
              <a:t>část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žilných</a:t>
            </a:r>
            <a:r>
              <a:rPr lang="cs-CZ" sz="1800" dirty="0">
                <a:effectLst/>
                <a:latin typeface="ArialMT"/>
              </a:rPr>
              <a:t> hornin </a:t>
            </a:r>
            <a:r>
              <a:rPr lang="cs-CZ" sz="1800" dirty="0" err="1">
                <a:effectLst/>
                <a:latin typeface="ArialMT"/>
              </a:rPr>
              <a:t>ma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výraznou</a:t>
            </a:r>
            <a:r>
              <a:rPr lang="cs-CZ" sz="1800" dirty="0">
                <a:effectLst/>
                <a:latin typeface="ArialMT"/>
              </a:rPr>
              <a:t> porfyrickou stavbu, vyrostlice mohou </a:t>
            </a:r>
            <a:r>
              <a:rPr lang="cs-CZ" dirty="0" err="1">
                <a:latin typeface="ArialMT"/>
              </a:rPr>
              <a:t>t</a:t>
            </a:r>
            <a:r>
              <a:rPr lang="cs-CZ" sz="1800" dirty="0" err="1">
                <a:effectLst/>
                <a:latin typeface="ArialMT"/>
              </a:rPr>
              <a:t>vořit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světle</a:t>
            </a:r>
            <a:r>
              <a:rPr lang="cs-CZ" sz="1800" dirty="0">
                <a:effectLst/>
                <a:latin typeface="ArialMT"/>
              </a:rPr>
              <a:t>́ i </a:t>
            </a:r>
            <a:r>
              <a:rPr lang="cs-CZ" sz="1800" dirty="0" err="1">
                <a:effectLst/>
                <a:latin typeface="ArialMT"/>
              </a:rPr>
              <a:t>tmave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minerály</a:t>
            </a:r>
            <a:r>
              <a:rPr lang="cs-CZ" sz="1800" dirty="0">
                <a:effectLst/>
                <a:latin typeface="ArialMT"/>
              </a:rPr>
              <a:t>. V </a:t>
            </a:r>
            <a:r>
              <a:rPr lang="cs-CZ" sz="1800" dirty="0" err="1">
                <a:effectLst/>
                <a:latin typeface="ArialMT"/>
              </a:rPr>
              <a:t>řade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případu</a:t>
            </a:r>
            <a:r>
              <a:rPr lang="cs-CZ" sz="1800" dirty="0">
                <a:effectLst/>
                <a:latin typeface="ArialMT"/>
              </a:rPr>
              <a:t>̊ lze </a:t>
            </a:r>
            <a:r>
              <a:rPr lang="cs-CZ" sz="1800" dirty="0" err="1">
                <a:effectLst/>
                <a:latin typeface="ArialMT"/>
              </a:rPr>
              <a:t>žilnou</a:t>
            </a:r>
            <a:r>
              <a:rPr lang="cs-CZ" sz="1800" dirty="0">
                <a:effectLst/>
                <a:latin typeface="ArialMT"/>
              </a:rPr>
              <a:t> horninu </a:t>
            </a:r>
            <a:r>
              <a:rPr lang="cs-CZ" sz="1800" dirty="0" err="1">
                <a:effectLst/>
                <a:latin typeface="ArialMT"/>
              </a:rPr>
              <a:t>bezpečne</a:t>
            </a:r>
            <a:r>
              <a:rPr lang="cs-CZ" sz="1800" dirty="0">
                <a:effectLst/>
                <a:latin typeface="ArialMT"/>
              </a:rPr>
              <a:t>̌ poznat podle </a:t>
            </a:r>
            <a:r>
              <a:rPr lang="cs-CZ" sz="1800" dirty="0" err="1">
                <a:effectLst/>
                <a:latin typeface="ArialMT"/>
              </a:rPr>
              <a:t>jeji</a:t>
            </a:r>
            <a:r>
              <a:rPr lang="cs-CZ" sz="1800" dirty="0">
                <a:effectLst/>
                <a:latin typeface="ArialMT"/>
              </a:rPr>
              <a:t>́ pozice ve </a:t>
            </a:r>
            <a:r>
              <a:rPr lang="cs-CZ" sz="1800" dirty="0" err="1">
                <a:effectLst/>
                <a:latin typeface="ArialMT"/>
              </a:rPr>
              <a:t>výchoze</a:t>
            </a:r>
            <a:r>
              <a:rPr lang="cs-CZ" sz="1800" dirty="0">
                <a:effectLst/>
                <a:latin typeface="ArialMT"/>
              </a:rPr>
              <a:t>.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F07F140-EC04-2AC4-2D48-C2A08A264E06}"/>
              </a:ext>
            </a:extLst>
          </p:cNvPr>
          <p:cNvSpPr txBox="1"/>
          <p:nvPr/>
        </p:nvSpPr>
        <p:spPr>
          <a:xfrm>
            <a:off x="148856" y="4081207"/>
            <a:ext cx="11695814" cy="2540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dirty="0" err="1">
                <a:effectLst/>
                <a:latin typeface="ArialMT"/>
              </a:rPr>
              <a:t>Žilne</a:t>
            </a:r>
            <a:r>
              <a:rPr lang="cs-CZ" sz="1800" dirty="0">
                <a:effectLst/>
                <a:latin typeface="ArialMT"/>
              </a:rPr>
              <a:t>́ horniny </a:t>
            </a:r>
            <a:r>
              <a:rPr lang="cs-CZ" sz="1800" dirty="0" err="1">
                <a:effectLst/>
                <a:latin typeface="ArialMT"/>
              </a:rPr>
              <a:t>odvozene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svým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složením</a:t>
            </a:r>
            <a:r>
              <a:rPr lang="cs-CZ" sz="1800" dirty="0">
                <a:effectLst/>
                <a:latin typeface="ArialMT"/>
              </a:rPr>
              <a:t> od </a:t>
            </a:r>
            <a:r>
              <a:rPr lang="cs-CZ" sz="1800" dirty="0" err="1">
                <a:effectLst/>
                <a:latin typeface="ArialMT"/>
              </a:rPr>
              <a:t>plutonických</a:t>
            </a:r>
            <a:r>
              <a:rPr lang="cs-CZ" sz="1800" dirty="0">
                <a:effectLst/>
                <a:latin typeface="ArialMT"/>
              </a:rPr>
              <a:t> hornin se </a:t>
            </a:r>
            <a:r>
              <a:rPr lang="cs-CZ" sz="1800" dirty="0" err="1">
                <a:effectLst/>
                <a:latin typeface="ArialMT"/>
              </a:rPr>
              <a:t>označuji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předponou</a:t>
            </a:r>
            <a:r>
              <a:rPr lang="cs-CZ" sz="1800" dirty="0">
                <a:effectLst/>
                <a:latin typeface="ArialMT"/>
              </a:rPr>
              <a:t> „mikro“. </a:t>
            </a:r>
            <a:r>
              <a:rPr lang="cs-CZ" sz="1800" dirty="0" err="1">
                <a:effectLst/>
                <a:latin typeface="ArialMT"/>
              </a:rPr>
              <a:t>Některe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maji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speciálni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názvy</a:t>
            </a:r>
            <a:r>
              <a:rPr lang="cs-CZ" sz="1800" dirty="0">
                <a:effectLst/>
                <a:latin typeface="ArialMT"/>
              </a:rPr>
              <a:t>.</a:t>
            </a:r>
            <a:br>
              <a:rPr lang="cs-CZ" sz="1800" dirty="0">
                <a:effectLst/>
                <a:latin typeface="ArialMT"/>
              </a:rPr>
            </a:br>
            <a:r>
              <a:rPr lang="cs-CZ" sz="1800" i="1" dirty="0" err="1">
                <a:effectLst/>
                <a:latin typeface="ArialMT"/>
              </a:rPr>
              <a:t>Příklady</a:t>
            </a:r>
            <a:r>
              <a:rPr lang="cs-CZ" sz="1800" i="1" dirty="0">
                <a:effectLst/>
                <a:latin typeface="ArialM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b="1" dirty="0" err="1">
                <a:effectLst/>
                <a:latin typeface="Arial" panose="020B0604020202020204" pitchFamily="34" charset="0"/>
              </a:rPr>
              <a:t>Mikrogranit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MT"/>
              </a:rPr>
              <a:t>- </a:t>
            </a:r>
            <a:r>
              <a:rPr lang="cs-CZ" sz="1800" dirty="0" err="1">
                <a:effectLst/>
                <a:latin typeface="ArialMT"/>
              </a:rPr>
              <a:t>porfyricke</a:t>
            </a:r>
            <a:r>
              <a:rPr lang="cs-CZ" sz="1800" dirty="0">
                <a:effectLst/>
                <a:latin typeface="ArialMT"/>
              </a:rPr>
              <a:t>́ vyrostlice </a:t>
            </a:r>
            <a:r>
              <a:rPr lang="cs-CZ" sz="1800" dirty="0" err="1">
                <a:effectLst/>
                <a:latin typeface="ArialMT"/>
              </a:rPr>
              <a:t>tvoři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K-živec</a:t>
            </a:r>
            <a:r>
              <a:rPr lang="cs-CZ" sz="1800" dirty="0">
                <a:effectLst/>
                <a:latin typeface="ArialMT"/>
              </a:rPr>
              <a:t>, </a:t>
            </a:r>
            <a:r>
              <a:rPr lang="cs-CZ" sz="1800" dirty="0" err="1">
                <a:effectLst/>
                <a:latin typeface="ArialMT"/>
              </a:rPr>
              <a:t>základni</a:t>
            </a:r>
            <a:r>
              <a:rPr lang="cs-CZ" sz="1800" dirty="0">
                <a:effectLst/>
                <a:latin typeface="ArialMT"/>
              </a:rPr>
              <a:t>́ hmotu pak mohou </a:t>
            </a:r>
            <a:r>
              <a:rPr lang="cs-CZ" sz="1800" dirty="0" err="1">
                <a:effectLst/>
                <a:latin typeface="ArialMT"/>
              </a:rPr>
              <a:t>tvořit</a:t>
            </a:r>
            <a:r>
              <a:rPr lang="cs-CZ" sz="1800" dirty="0">
                <a:effectLst/>
                <a:latin typeface="ArialMT"/>
              </a:rPr>
              <a:t> </a:t>
            </a:r>
            <a:r>
              <a:rPr lang="cs-CZ" sz="1800" dirty="0" err="1">
                <a:effectLst/>
                <a:latin typeface="ArialMT"/>
              </a:rPr>
              <a:t>křemen</a:t>
            </a:r>
            <a:r>
              <a:rPr lang="cs-CZ" sz="1800" dirty="0">
                <a:effectLst/>
                <a:latin typeface="ArialMT"/>
              </a:rPr>
              <a:t>, </a:t>
            </a:r>
            <a:r>
              <a:rPr lang="cs-CZ" sz="1800" dirty="0" err="1">
                <a:effectLst/>
                <a:latin typeface="ArialMT"/>
              </a:rPr>
              <a:t>živec</a:t>
            </a:r>
            <a:r>
              <a:rPr lang="cs-CZ" sz="1800" dirty="0">
                <a:effectLst/>
                <a:latin typeface="ArialMT"/>
              </a:rPr>
              <a:t>, biotit. </a:t>
            </a:r>
            <a:endParaRPr lang="cs-CZ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800" b="1" dirty="0" err="1">
                <a:effectLst/>
                <a:latin typeface="Arial" panose="020B0604020202020204" pitchFamily="34" charset="0"/>
              </a:rPr>
              <a:t>Mikrosyenit</a:t>
            </a:r>
            <a:r>
              <a:rPr lang="cs-CZ" sz="1800" b="1" dirty="0">
                <a:effectLst/>
                <a:latin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MT"/>
              </a:rPr>
              <a:t>- vyrostlice </a:t>
            </a:r>
            <a:r>
              <a:rPr lang="cs-CZ" sz="1800" dirty="0" err="1">
                <a:effectLst/>
                <a:latin typeface="ArialMT"/>
              </a:rPr>
              <a:t>tvoři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převážne</a:t>
            </a:r>
            <a:r>
              <a:rPr lang="cs-CZ" sz="1800" dirty="0">
                <a:effectLst/>
                <a:latin typeface="ArialMT"/>
              </a:rPr>
              <a:t>̌ </a:t>
            </a:r>
            <a:r>
              <a:rPr lang="cs-CZ" sz="1800" dirty="0" err="1">
                <a:effectLst/>
                <a:latin typeface="ArialMT"/>
              </a:rPr>
              <a:t>K-živec</a:t>
            </a:r>
            <a:r>
              <a:rPr lang="cs-CZ" sz="1800" dirty="0">
                <a:effectLst/>
                <a:latin typeface="ArialMT"/>
              </a:rPr>
              <a:t> nebo plagioklas, </a:t>
            </a:r>
            <a:r>
              <a:rPr lang="cs-CZ" sz="1800" dirty="0" err="1">
                <a:effectLst/>
                <a:latin typeface="ArialMT"/>
              </a:rPr>
              <a:t>místy</a:t>
            </a:r>
            <a:r>
              <a:rPr lang="cs-CZ" sz="1800" dirty="0">
                <a:effectLst/>
                <a:latin typeface="ArialMT"/>
              </a:rPr>
              <a:t> se </a:t>
            </a:r>
            <a:r>
              <a:rPr lang="cs-CZ" sz="1800" dirty="0" err="1">
                <a:effectLst/>
                <a:latin typeface="ArialMT"/>
              </a:rPr>
              <a:t>objevi</a:t>
            </a:r>
            <a:r>
              <a:rPr lang="cs-CZ" sz="1800" dirty="0">
                <a:effectLst/>
                <a:latin typeface="ArialMT"/>
              </a:rPr>
              <a:t>́ ve </a:t>
            </a:r>
            <a:r>
              <a:rPr lang="cs-CZ" sz="1800" dirty="0" err="1">
                <a:effectLst/>
                <a:latin typeface="ArialMT"/>
              </a:rPr>
              <a:t>vyrostlicích</a:t>
            </a:r>
            <a:r>
              <a:rPr lang="cs-CZ" sz="1800" dirty="0">
                <a:effectLst/>
                <a:latin typeface="ArialMT"/>
              </a:rPr>
              <a:t> i </a:t>
            </a:r>
            <a:r>
              <a:rPr lang="cs-CZ" sz="1800" dirty="0" err="1">
                <a:effectLst/>
                <a:latin typeface="ArialMT"/>
              </a:rPr>
              <a:t>tmave</a:t>
            </a:r>
            <a:r>
              <a:rPr lang="cs-CZ" sz="1800" dirty="0">
                <a:effectLst/>
                <a:latin typeface="ArialMT"/>
              </a:rPr>
              <a:t>́ </a:t>
            </a:r>
            <a:r>
              <a:rPr lang="cs-CZ" sz="1800" dirty="0" err="1">
                <a:effectLst/>
                <a:latin typeface="ArialMT"/>
              </a:rPr>
              <a:t>minerály</a:t>
            </a:r>
            <a:r>
              <a:rPr lang="cs-CZ" sz="1800" dirty="0">
                <a:effectLst/>
                <a:latin typeface="ArialMT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69037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4316</Words>
  <Application>Microsoft Macintosh PowerPoint</Application>
  <PresentationFormat>Širokoúhlá obrazovka</PresentationFormat>
  <Paragraphs>247</Paragraphs>
  <Slides>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ArialMT</vt:lpstr>
      <vt:lpstr>Calibri</vt:lpstr>
      <vt:lpstr>Calibri Light</vt:lpstr>
      <vt:lpstr>CourierNewPSMT</vt:lpstr>
      <vt:lpstr>Wingdings</vt:lpstr>
      <vt:lpstr>Motiv Office</vt:lpstr>
      <vt:lpstr>Základy petrologie</vt:lpstr>
      <vt:lpstr>Magmatické horniny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petrologie</dc:title>
  <dc:creator>Petr Nečas</dc:creator>
  <cp:lastModifiedBy>Petr Nečas</cp:lastModifiedBy>
  <cp:revision>2</cp:revision>
  <dcterms:created xsi:type="dcterms:W3CDTF">2023-10-30T05:33:41Z</dcterms:created>
  <dcterms:modified xsi:type="dcterms:W3CDTF">2023-11-06T07:52:28Z</dcterms:modified>
</cp:coreProperties>
</file>