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notesMasterIdLst>
    <p:notesMasterId r:id="rId44"/>
  </p:notesMasterIdLst>
  <p:handoutMasterIdLst>
    <p:handoutMasterId r:id="rId45"/>
  </p:handoutMasterIdLst>
  <p:sldIdLst>
    <p:sldId id="256" r:id="rId2"/>
    <p:sldId id="300" r:id="rId3"/>
    <p:sldId id="258" r:id="rId4"/>
    <p:sldId id="257" r:id="rId5"/>
    <p:sldId id="259" r:id="rId6"/>
    <p:sldId id="260" r:id="rId7"/>
    <p:sldId id="261" r:id="rId8"/>
    <p:sldId id="301" r:id="rId9"/>
    <p:sldId id="262" r:id="rId10"/>
    <p:sldId id="302" r:id="rId11"/>
    <p:sldId id="263" r:id="rId12"/>
    <p:sldId id="264" r:id="rId13"/>
    <p:sldId id="293" r:id="rId14"/>
    <p:sldId id="273" r:id="rId15"/>
    <p:sldId id="268" r:id="rId16"/>
    <p:sldId id="270" r:id="rId17"/>
    <p:sldId id="271" r:id="rId18"/>
    <p:sldId id="272" r:id="rId19"/>
    <p:sldId id="269" r:id="rId20"/>
    <p:sldId id="266" r:id="rId21"/>
    <p:sldId id="275" r:id="rId22"/>
    <p:sldId id="276" r:id="rId23"/>
    <p:sldId id="277" r:id="rId24"/>
    <p:sldId id="278" r:id="rId25"/>
    <p:sldId id="280" r:id="rId26"/>
    <p:sldId id="279" r:id="rId27"/>
    <p:sldId id="281" r:id="rId28"/>
    <p:sldId id="298" r:id="rId29"/>
    <p:sldId id="287" r:id="rId30"/>
    <p:sldId id="285" r:id="rId31"/>
    <p:sldId id="286" r:id="rId32"/>
    <p:sldId id="288" r:id="rId33"/>
    <p:sldId id="296" r:id="rId34"/>
    <p:sldId id="292" r:id="rId35"/>
    <p:sldId id="297" r:id="rId36"/>
    <p:sldId id="290" r:id="rId37"/>
    <p:sldId id="291" r:id="rId38"/>
    <p:sldId id="283" r:id="rId39"/>
    <p:sldId id="284" r:id="rId40"/>
    <p:sldId id="295" r:id="rId41"/>
    <p:sldId id="299" r:id="rId42"/>
    <p:sldId id="282" r:id="rId43"/>
  </p:sldIdLst>
  <p:sldSz cx="9144000" cy="6858000" type="screen4x3"/>
  <p:notesSz cx="9144000" cy="6858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15" autoAdjust="0"/>
    <p:restoredTop sz="86397" autoAdjust="0"/>
  </p:normalViewPr>
  <p:slideViewPr>
    <p:cSldViewPr>
      <p:cViewPr varScale="1">
        <p:scale>
          <a:sx n="104" d="100"/>
          <a:sy n="104" d="100"/>
        </p:scale>
        <p:origin x="468" y="96"/>
      </p:cViewPr>
      <p:guideLst>
        <p:guide orient="horz" pos="2160"/>
        <p:guide pos="2880"/>
      </p:guideLst>
    </p:cSldViewPr>
  </p:slideViewPr>
  <p:outlineViewPr>
    <p:cViewPr>
      <p:scale>
        <a:sx n="33" d="100"/>
        <a:sy n="33" d="100"/>
      </p:scale>
      <p:origin x="222" y="0"/>
    </p:cViewPr>
  </p:outlineViewPr>
  <p:notesTextViewPr>
    <p:cViewPr>
      <p:scale>
        <a:sx n="1" d="1"/>
        <a:sy n="1" d="1"/>
      </p:scale>
      <p:origin x="0" y="0"/>
    </p:cViewPr>
  </p:notesTextViewPr>
  <p:sorterViewPr>
    <p:cViewPr>
      <p:scale>
        <a:sx n="100" d="100"/>
        <a:sy n="100" d="100"/>
      </p:scale>
      <p:origin x="0" y="870"/>
    </p:cViewPr>
  </p:sorterViewPr>
  <p:notesViewPr>
    <p:cSldViewPr>
      <p:cViewPr varScale="1">
        <p:scale>
          <a:sx n="127" d="100"/>
          <a:sy n="127" d="100"/>
        </p:scale>
        <p:origin x="-104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Zástupný symbol pro datum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3837F57E-2063-4547-8403-75245C038DD8}" type="datetimeFigureOut">
              <a:rPr lang="cs-CZ" smtClean="0"/>
              <a:t>12.10.2023</a:t>
            </a:fld>
            <a:endParaRPr lang="cs-CZ"/>
          </a:p>
        </p:txBody>
      </p:sp>
      <p:sp>
        <p:nvSpPr>
          <p:cNvPr id="5" name="Zástupný symbol pro číslo snímku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84A44FB4-3AB8-481F-A1D9-57FF3E637211}" type="slidenum">
              <a:rPr lang="cs-CZ" smtClean="0"/>
              <a:t>‹#›</a:t>
            </a:fld>
            <a:endParaRPr lang="cs-CZ"/>
          </a:p>
        </p:txBody>
      </p:sp>
      <p:sp>
        <p:nvSpPr>
          <p:cNvPr id="6" name="Zástupný symbol pro zápatí 5"/>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cs-CZ"/>
          </a:p>
        </p:txBody>
      </p:sp>
    </p:spTree>
    <p:extLst>
      <p:ext uri="{BB962C8B-B14F-4D97-AF65-F5344CB8AC3E}">
        <p14:creationId xmlns:p14="http://schemas.microsoft.com/office/powerpoint/2010/main" val="735041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152F756-4E79-4C92-BA4C-3D88119D30DE}" type="datetimeFigureOut">
              <a:rPr lang="cs-CZ" smtClean="0"/>
              <a:t>12.10.2023</a:t>
            </a:fld>
            <a:endParaRPr lang="cs-CZ"/>
          </a:p>
        </p:txBody>
      </p:sp>
      <p:sp>
        <p:nvSpPr>
          <p:cNvPr id="4" name="Zástupný symbol pro obrázek snímku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99190822-CDD6-4810-805A-36C9B981DE87}" type="slidenum">
              <a:rPr lang="cs-CZ" smtClean="0"/>
              <a:t>‹#›</a:t>
            </a:fld>
            <a:endParaRPr lang="cs-CZ"/>
          </a:p>
        </p:txBody>
      </p:sp>
    </p:spTree>
    <p:extLst>
      <p:ext uri="{BB962C8B-B14F-4D97-AF65-F5344CB8AC3E}">
        <p14:creationId xmlns:p14="http://schemas.microsoft.com/office/powerpoint/2010/main" val="692751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cs-CZ" smtClean="0"/>
              <a:t>Kliknutím lze upravit styl.</a:t>
            </a:r>
            <a:endParaRPr kumimoji="0" lang="en-US"/>
          </a:p>
        </p:txBody>
      </p:sp>
      <p:sp>
        <p:nvSpPr>
          <p:cNvPr id="28" name="Zástupný symbol pro datum 27"/>
          <p:cNvSpPr>
            <a:spLocks noGrp="1"/>
          </p:cNvSpPr>
          <p:nvPr>
            <p:ph type="dt" sz="half" idx="10"/>
          </p:nvPr>
        </p:nvSpPr>
        <p:spPr/>
        <p:txBody>
          <a:bodyPr/>
          <a:lstStyle/>
          <a:p>
            <a:fld id="{FB9D13D7-2AEF-4DC4-A94A-9385879AAB87}" type="datetime1">
              <a:rPr lang="cs-CZ" smtClean="0"/>
              <a:t>12.10.2023</a:t>
            </a:fld>
            <a:endParaRPr lang="cs-CZ"/>
          </a:p>
        </p:txBody>
      </p:sp>
      <p:sp>
        <p:nvSpPr>
          <p:cNvPr id="17" name="Zástupný symbol pro zápatí 16"/>
          <p:cNvSpPr>
            <a:spLocks noGrp="1"/>
          </p:cNvSpPr>
          <p:nvPr>
            <p:ph type="ftr" sz="quarter" idx="11"/>
          </p:nvPr>
        </p:nvSpPr>
        <p:spPr/>
        <p:txBody>
          <a:bodyPr/>
          <a:lstStyle/>
          <a:p>
            <a:r>
              <a:rPr lang="cs-CZ" smtClean="0"/>
              <a:t>Základy speleologie, podzim 2023</a:t>
            </a:r>
            <a:endParaRPr lang="cs-CZ"/>
          </a:p>
        </p:txBody>
      </p:sp>
      <p:sp>
        <p:nvSpPr>
          <p:cNvPr id="29" name="Zástupný symbol pro číslo snímku 28"/>
          <p:cNvSpPr>
            <a:spLocks noGrp="1"/>
          </p:cNvSpPr>
          <p:nvPr>
            <p:ph type="sldNum" sz="quarter" idx="12"/>
          </p:nvPr>
        </p:nvSpPr>
        <p:spPr/>
        <p:txBody>
          <a:bodyPr/>
          <a:lstStyle/>
          <a:p>
            <a:fld id="{A1E99D09-8A8D-47BE-9BAF-A194D2CC5505}" type="slidenum">
              <a:rPr lang="cs-CZ" smtClean="0"/>
              <a:t>‹#›</a:t>
            </a:fld>
            <a:endParaRPr lang="cs-CZ"/>
          </a:p>
        </p:txBody>
      </p:sp>
      <p:sp>
        <p:nvSpPr>
          <p:cNvPr id="9" name="Podnadpis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3EF3FB29-C0FB-4C41-95AA-1D98B12FF5D5}" type="datetime1">
              <a:rPr lang="cs-CZ" smtClean="0"/>
              <a:t>12.10.2023</a:t>
            </a:fld>
            <a:endParaRPr lang="cs-CZ"/>
          </a:p>
        </p:txBody>
      </p:sp>
      <p:sp>
        <p:nvSpPr>
          <p:cNvPr id="5" name="Zástupný symbol pro zápatí 4"/>
          <p:cNvSpPr>
            <a:spLocks noGrp="1"/>
          </p:cNvSpPr>
          <p:nvPr>
            <p:ph type="ftr" sz="quarter" idx="11"/>
          </p:nvPr>
        </p:nvSpPr>
        <p:spPr/>
        <p:txBody>
          <a:bodyPr/>
          <a:lstStyle/>
          <a:p>
            <a:r>
              <a:rPr lang="cs-CZ" smtClean="0"/>
              <a:t>Základy speleologie, podzim 2023</a:t>
            </a:r>
            <a:endParaRPr lang="cs-CZ"/>
          </a:p>
        </p:txBody>
      </p:sp>
      <p:sp>
        <p:nvSpPr>
          <p:cNvPr id="6" name="Zástupný symbol pro číslo snímku 5"/>
          <p:cNvSpPr>
            <a:spLocks noGrp="1"/>
          </p:cNvSpPr>
          <p:nvPr>
            <p:ph type="sldNum" sz="quarter" idx="12"/>
          </p:nvPr>
        </p:nvSpPr>
        <p:spPr/>
        <p:txBody>
          <a:bodyPr/>
          <a:lstStyle/>
          <a:p>
            <a:fld id="{A1E99D09-8A8D-47BE-9BAF-A194D2CC5505}"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55FCB5FF-52B9-4FBA-ACB4-2C0CD5942334}" type="datetime1">
              <a:rPr lang="cs-CZ" smtClean="0"/>
              <a:t>12.10.2023</a:t>
            </a:fld>
            <a:endParaRPr lang="cs-CZ"/>
          </a:p>
        </p:txBody>
      </p:sp>
      <p:sp>
        <p:nvSpPr>
          <p:cNvPr id="5" name="Zástupný symbol pro zápatí 4"/>
          <p:cNvSpPr>
            <a:spLocks noGrp="1"/>
          </p:cNvSpPr>
          <p:nvPr>
            <p:ph type="ftr" sz="quarter" idx="11"/>
          </p:nvPr>
        </p:nvSpPr>
        <p:spPr/>
        <p:txBody>
          <a:bodyPr/>
          <a:lstStyle/>
          <a:p>
            <a:r>
              <a:rPr lang="cs-CZ" smtClean="0"/>
              <a:t>Základy speleologie, podzim 2023</a:t>
            </a:r>
            <a:endParaRPr lang="cs-CZ"/>
          </a:p>
        </p:txBody>
      </p:sp>
      <p:sp>
        <p:nvSpPr>
          <p:cNvPr id="6" name="Zástupný symbol pro číslo snímku 5"/>
          <p:cNvSpPr>
            <a:spLocks noGrp="1"/>
          </p:cNvSpPr>
          <p:nvPr>
            <p:ph type="sldNum" sz="quarter" idx="12"/>
          </p:nvPr>
        </p:nvSpPr>
        <p:spPr/>
        <p:txBody>
          <a:bodyPr/>
          <a:lstStyle/>
          <a:p>
            <a:fld id="{A1E99D09-8A8D-47BE-9BAF-A194D2CC5505}"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975B62A-0ABD-4082-8A23-E3F2C38DFD96}" type="datetime1">
              <a:rPr lang="cs-CZ" smtClean="0"/>
              <a:t>12.10.2023</a:t>
            </a:fld>
            <a:endParaRPr lang="cs-CZ"/>
          </a:p>
        </p:txBody>
      </p:sp>
      <p:sp>
        <p:nvSpPr>
          <p:cNvPr id="5" name="Zástupný symbol pro zápatí 4"/>
          <p:cNvSpPr>
            <a:spLocks noGrp="1"/>
          </p:cNvSpPr>
          <p:nvPr>
            <p:ph type="ftr" sz="quarter" idx="11"/>
          </p:nvPr>
        </p:nvSpPr>
        <p:spPr/>
        <p:txBody>
          <a:bodyPr/>
          <a:lstStyle/>
          <a:p>
            <a:r>
              <a:rPr lang="cs-CZ" smtClean="0"/>
              <a:t>Základy speleologie, podzim 2023</a:t>
            </a:r>
            <a:endParaRPr lang="cs-CZ"/>
          </a:p>
        </p:txBody>
      </p:sp>
      <p:sp>
        <p:nvSpPr>
          <p:cNvPr id="6" name="Zástupný symbol pro číslo snímku 5"/>
          <p:cNvSpPr>
            <a:spLocks noGrp="1"/>
          </p:cNvSpPr>
          <p:nvPr>
            <p:ph type="sldNum" sz="quarter" idx="12"/>
          </p:nvPr>
        </p:nvSpPr>
        <p:spPr/>
        <p:txBody>
          <a:bodyPr/>
          <a:lstStyle/>
          <a:p>
            <a:fld id="{A1E99D09-8A8D-47BE-9BAF-A194D2CC5505}"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3">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p:txBody>
          <a:bodyPr/>
          <a:lstStyle/>
          <a:p>
            <a:fld id="{4729B0F1-8753-4C62-9210-AFFD2DFE382C}" type="datetime1">
              <a:rPr lang="cs-CZ" smtClean="0"/>
              <a:t>12.10.2023</a:t>
            </a:fld>
            <a:endParaRPr lang="cs-CZ"/>
          </a:p>
        </p:txBody>
      </p:sp>
      <p:sp>
        <p:nvSpPr>
          <p:cNvPr id="5" name="Zástupný symbol pro zápatí 4"/>
          <p:cNvSpPr>
            <a:spLocks noGrp="1"/>
          </p:cNvSpPr>
          <p:nvPr>
            <p:ph type="ftr" sz="quarter" idx="11"/>
          </p:nvPr>
        </p:nvSpPr>
        <p:spPr/>
        <p:txBody>
          <a:bodyPr/>
          <a:lstStyle/>
          <a:p>
            <a:r>
              <a:rPr lang="cs-CZ" smtClean="0"/>
              <a:t>Základy speleologie, podzim 2023</a:t>
            </a:r>
            <a:endParaRPr lang="cs-CZ"/>
          </a:p>
        </p:txBody>
      </p:sp>
      <p:sp>
        <p:nvSpPr>
          <p:cNvPr id="6" name="Zástupný symbol pro číslo snímku 5"/>
          <p:cNvSpPr>
            <a:spLocks noGrp="1"/>
          </p:cNvSpPr>
          <p:nvPr>
            <p:ph type="sldNum" sz="quarter" idx="12"/>
          </p:nvPr>
        </p:nvSpPr>
        <p:spPr>
          <a:xfrm>
            <a:off x="7924800" y="6416675"/>
            <a:ext cx="762000" cy="365125"/>
          </a:xfrm>
        </p:spPr>
        <p:txBody>
          <a:bodyPr/>
          <a:lstStyle/>
          <a:p>
            <a:fld id="{A1E99D09-8A8D-47BE-9BAF-A194D2CC5505}" type="slidenum">
              <a:rPr lang="cs-CZ" smtClean="0"/>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C44A9CF3-A077-4CB6-9392-AA18695116F4}" type="datetime1">
              <a:rPr lang="cs-CZ" smtClean="0"/>
              <a:t>12.10.2023</a:t>
            </a:fld>
            <a:endParaRPr lang="cs-CZ"/>
          </a:p>
        </p:txBody>
      </p:sp>
      <p:sp>
        <p:nvSpPr>
          <p:cNvPr id="6" name="Zástupný symbol pro zápatí 5"/>
          <p:cNvSpPr>
            <a:spLocks noGrp="1"/>
          </p:cNvSpPr>
          <p:nvPr>
            <p:ph type="ftr" sz="quarter" idx="11"/>
          </p:nvPr>
        </p:nvSpPr>
        <p:spPr/>
        <p:txBody>
          <a:bodyPr/>
          <a:lstStyle/>
          <a:p>
            <a:r>
              <a:rPr lang="cs-CZ" smtClean="0"/>
              <a:t>Základy speleologie, podzim 2023</a:t>
            </a:r>
            <a:endParaRPr lang="cs-CZ"/>
          </a:p>
        </p:txBody>
      </p:sp>
      <p:sp>
        <p:nvSpPr>
          <p:cNvPr id="7" name="Zástupný symbol pro číslo snímku 6"/>
          <p:cNvSpPr>
            <a:spLocks noGrp="1"/>
          </p:cNvSpPr>
          <p:nvPr>
            <p:ph type="sldNum" sz="quarter" idx="12"/>
          </p:nvPr>
        </p:nvSpPr>
        <p:spPr/>
        <p:txBody>
          <a:bodyPr/>
          <a:lstStyle/>
          <a:p>
            <a:fld id="{A1E99D09-8A8D-47BE-9BAF-A194D2CC5505}"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A823F0E2-B74B-4F1C-A59D-150AB07EF0E1}" type="datetime1">
              <a:rPr lang="cs-CZ" smtClean="0"/>
              <a:t>12.10.2023</a:t>
            </a:fld>
            <a:endParaRPr lang="cs-CZ"/>
          </a:p>
        </p:txBody>
      </p:sp>
      <p:sp>
        <p:nvSpPr>
          <p:cNvPr id="8" name="Zástupný symbol pro zápatí 7"/>
          <p:cNvSpPr>
            <a:spLocks noGrp="1"/>
          </p:cNvSpPr>
          <p:nvPr>
            <p:ph type="ftr" sz="quarter" idx="11"/>
          </p:nvPr>
        </p:nvSpPr>
        <p:spPr/>
        <p:txBody>
          <a:bodyPr/>
          <a:lstStyle/>
          <a:p>
            <a:r>
              <a:rPr lang="cs-CZ" smtClean="0"/>
              <a:t>Základy speleologie, podzim 2023</a:t>
            </a:r>
            <a:endParaRPr lang="cs-CZ"/>
          </a:p>
        </p:txBody>
      </p:sp>
      <p:sp>
        <p:nvSpPr>
          <p:cNvPr id="9" name="Zástupný symbol pro číslo snímku 8"/>
          <p:cNvSpPr>
            <a:spLocks noGrp="1"/>
          </p:cNvSpPr>
          <p:nvPr>
            <p:ph type="sldNum" sz="quarter" idx="12"/>
          </p:nvPr>
        </p:nvSpPr>
        <p:spPr/>
        <p:txBody>
          <a:bodyPr/>
          <a:lstStyle/>
          <a:p>
            <a:fld id="{A1E99D09-8A8D-47BE-9BAF-A194D2CC5505}"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fld id="{A4273E58-B7B0-4E8B-B88A-54179D481012}" type="datetime1">
              <a:rPr lang="cs-CZ" smtClean="0"/>
              <a:t>12.10.2023</a:t>
            </a:fld>
            <a:endParaRPr lang="cs-CZ"/>
          </a:p>
        </p:txBody>
      </p:sp>
      <p:sp>
        <p:nvSpPr>
          <p:cNvPr id="4" name="Zástupný symbol pro zápatí 3"/>
          <p:cNvSpPr>
            <a:spLocks noGrp="1"/>
          </p:cNvSpPr>
          <p:nvPr>
            <p:ph type="ftr" sz="quarter" idx="11"/>
          </p:nvPr>
        </p:nvSpPr>
        <p:spPr/>
        <p:txBody>
          <a:bodyPr/>
          <a:lstStyle/>
          <a:p>
            <a:r>
              <a:rPr lang="cs-CZ" smtClean="0"/>
              <a:t>Základy speleologie, podzim 2023</a:t>
            </a:r>
            <a:endParaRPr lang="cs-CZ"/>
          </a:p>
        </p:txBody>
      </p:sp>
      <p:sp>
        <p:nvSpPr>
          <p:cNvPr id="5" name="Zástupný symbol pro číslo snímku 4"/>
          <p:cNvSpPr>
            <a:spLocks noGrp="1"/>
          </p:cNvSpPr>
          <p:nvPr>
            <p:ph type="sldNum" sz="quarter" idx="12"/>
          </p:nvPr>
        </p:nvSpPr>
        <p:spPr/>
        <p:txBody>
          <a:bodyPr/>
          <a:lstStyle/>
          <a:p>
            <a:fld id="{A1E99D09-8A8D-47BE-9BAF-A194D2CC5505}"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0FA25D3-9877-4CD4-94A6-94A0E2FC49F1}" type="datetime1">
              <a:rPr lang="cs-CZ" smtClean="0"/>
              <a:t>12.10.2023</a:t>
            </a:fld>
            <a:endParaRPr lang="cs-CZ"/>
          </a:p>
        </p:txBody>
      </p:sp>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
        <p:nvSpPr>
          <p:cNvPr id="4" name="Zástupný symbol pro číslo snímku 3"/>
          <p:cNvSpPr>
            <a:spLocks noGrp="1"/>
          </p:cNvSpPr>
          <p:nvPr>
            <p:ph type="sldNum" sz="quarter" idx="12"/>
          </p:nvPr>
        </p:nvSpPr>
        <p:spPr/>
        <p:txBody>
          <a:bodyPr/>
          <a:lstStyle/>
          <a:p>
            <a:fld id="{A1E99D09-8A8D-47BE-9BAF-A194D2CC5505}"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8C17DD5C-11DB-43D2-BF7C-767C55CD4B65}" type="datetime1">
              <a:rPr lang="cs-CZ" smtClean="0"/>
              <a:t>12.10.2023</a:t>
            </a:fld>
            <a:endParaRPr lang="cs-CZ"/>
          </a:p>
        </p:txBody>
      </p:sp>
      <p:sp>
        <p:nvSpPr>
          <p:cNvPr id="6" name="Zástupný symbol pro zápatí 5"/>
          <p:cNvSpPr>
            <a:spLocks noGrp="1"/>
          </p:cNvSpPr>
          <p:nvPr>
            <p:ph type="ftr" sz="quarter" idx="11"/>
          </p:nvPr>
        </p:nvSpPr>
        <p:spPr/>
        <p:txBody>
          <a:bodyPr/>
          <a:lstStyle/>
          <a:p>
            <a:r>
              <a:rPr lang="cs-CZ" smtClean="0"/>
              <a:t>Základy speleologie, podzim 2023</a:t>
            </a:r>
            <a:endParaRPr lang="cs-CZ"/>
          </a:p>
        </p:txBody>
      </p:sp>
      <p:sp>
        <p:nvSpPr>
          <p:cNvPr id="7" name="Zástupný symbol pro číslo snímku 6"/>
          <p:cNvSpPr>
            <a:spLocks noGrp="1"/>
          </p:cNvSpPr>
          <p:nvPr>
            <p:ph type="sldNum" sz="quarter" idx="12"/>
          </p:nvPr>
        </p:nvSpPr>
        <p:spPr/>
        <p:txBody>
          <a:bodyPr/>
          <a:lstStyle/>
          <a:p>
            <a:fld id="{A1E99D09-8A8D-47BE-9BAF-A194D2CC5505}"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cs-CZ" smtClean="0">
                <a:solidFill>
                  <a:schemeClr val="lt1"/>
                </a:solidFill>
                <a:latin typeface="+mn-lt"/>
                <a:ea typeface="+mn-ea"/>
                <a:cs typeface="+mn-cs"/>
              </a:rPr>
              <a:t>Kliknutím na ikonu přidáte obrázek.</a:t>
            </a:r>
            <a:endParaRPr kumimoji="0" lang="en-US" dirty="0">
              <a:solidFill>
                <a:schemeClr val="lt1"/>
              </a:solidFill>
              <a:latin typeface="+mn-lt"/>
              <a:ea typeface="+mn-ea"/>
              <a:cs typeface="+mn-cs"/>
            </a:endParaRPr>
          </a:p>
        </p:txBody>
      </p:sp>
      <p:sp>
        <p:nvSpPr>
          <p:cNvPr id="4" name="Zástupný symbol pro text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5" name="Zástupný symbol pro datum 4"/>
          <p:cNvSpPr>
            <a:spLocks noGrp="1"/>
          </p:cNvSpPr>
          <p:nvPr>
            <p:ph type="dt" sz="half" idx="10"/>
          </p:nvPr>
        </p:nvSpPr>
        <p:spPr/>
        <p:txBody>
          <a:bodyPr/>
          <a:lstStyle/>
          <a:p>
            <a:fld id="{492751B8-7736-4F8E-A373-00738E826B42}" type="datetime1">
              <a:rPr lang="cs-CZ" smtClean="0"/>
              <a:t>12.10.2023</a:t>
            </a:fld>
            <a:endParaRPr lang="cs-CZ"/>
          </a:p>
        </p:txBody>
      </p:sp>
      <p:sp>
        <p:nvSpPr>
          <p:cNvPr id="6" name="Zástupný symbol pro zápatí 5"/>
          <p:cNvSpPr>
            <a:spLocks noGrp="1"/>
          </p:cNvSpPr>
          <p:nvPr>
            <p:ph type="ftr" sz="quarter" idx="11"/>
          </p:nvPr>
        </p:nvSpPr>
        <p:spPr/>
        <p:txBody>
          <a:bodyPr/>
          <a:lstStyle/>
          <a:p>
            <a:r>
              <a:rPr lang="cs-CZ" smtClean="0"/>
              <a:t>Základy speleologie, podzim 2023</a:t>
            </a:r>
            <a:endParaRPr lang="cs-CZ"/>
          </a:p>
        </p:txBody>
      </p:sp>
      <p:sp>
        <p:nvSpPr>
          <p:cNvPr id="7" name="Zástupný symbol pro číslo snímku 6"/>
          <p:cNvSpPr>
            <a:spLocks noGrp="1"/>
          </p:cNvSpPr>
          <p:nvPr>
            <p:ph type="sldNum" sz="quarter" idx="12"/>
          </p:nvPr>
        </p:nvSpPr>
        <p:spPr/>
        <p:txBody>
          <a:bodyPr/>
          <a:lstStyle/>
          <a:p>
            <a:fld id="{A1E99D09-8A8D-47BE-9BAF-A194D2CC5505}"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C8E79D7-64C1-41F4-BD8A-EFB24E83DD6E}" type="datetime1">
              <a:rPr lang="cs-CZ" smtClean="0"/>
              <a:t>12.10.2023</a:t>
            </a:fld>
            <a:endParaRPr lang="cs-CZ"/>
          </a:p>
        </p:txBody>
      </p:sp>
      <p:sp>
        <p:nvSpPr>
          <p:cNvPr id="3" name="Zástupný symbol pro zápatí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r>
              <a:rPr lang="cs-CZ" smtClean="0"/>
              <a:t>Základy speleologie, podzim 2023</a:t>
            </a:r>
            <a:endParaRPr lang="cs-CZ"/>
          </a:p>
        </p:txBody>
      </p:sp>
      <p:sp>
        <p:nvSpPr>
          <p:cNvPr id="23" name="Zástupný symbol pro číslo snímk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1E99D09-8A8D-47BE-9BAF-A194D2CC5505}" type="slidenum">
              <a:rPr lang="cs-CZ" smtClean="0"/>
              <a:t>‹#›</a:t>
            </a:fld>
            <a:endParaRPr lang="cs-CZ"/>
          </a:p>
        </p:txBody>
      </p:sp>
    </p:spTree>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sldNum="0"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gif"/></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hyperlink" Target="https://www.researchgate.net/profile/Thomas-Iliff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67544" y="1484784"/>
            <a:ext cx="8229600" cy="1470025"/>
          </a:xfrm>
        </p:spPr>
        <p:txBody>
          <a:bodyPr/>
          <a:lstStyle/>
          <a:p>
            <a:endParaRPr lang="cs-CZ">
              <a:latin typeface="Arial Narrow" panose="020B0606020202030204" pitchFamily="34" charset="0"/>
            </a:endParaRPr>
          </a:p>
        </p:txBody>
      </p:sp>
      <p:sp>
        <p:nvSpPr>
          <p:cNvPr id="3" name="Podnadpis 2"/>
          <p:cNvSpPr>
            <a:spLocks noGrp="1"/>
          </p:cNvSpPr>
          <p:nvPr>
            <p:ph type="subTitle" idx="1"/>
          </p:nvPr>
        </p:nvSpPr>
        <p:spPr/>
        <p:txBody>
          <a:bodyPr/>
          <a:lstStyle/>
          <a:p>
            <a:endParaRPr lang="cs-CZ" dirty="0"/>
          </a:p>
        </p:txBody>
      </p:sp>
      <p:pic>
        <p:nvPicPr>
          <p:cNvPr id="4" name="Obrázek 3" descr="DSCF0036.JPG - IrfanView (Zoom: 1419 x 106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76" y="-99392"/>
            <a:ext cx="9894977" cy="7200800"/>
          </a:xfrm>
          <a:prstGeom prst="rect">
            <a:avLst/>
          </a:prstGeom>
        </p:spPr>
      </p:pic>
      <p:sp>
        <p:nvSpPr>
          <p:cNvPr id="5" name="TextovéPole 4"/>
          <p:cNvSpPr txBox="1"/>
          <p:nvPr/>
        </p:nvSpPr>
        <p:spPr>
          <a:xfrm>
            <a:off x="3563888" y="1484784"/>
            <a:ext cx="5040560" cy="1077218"/>
          </a:xfrm>
          <a:prstGeom prst="rect">
            <a:avLst/>
          </a:prstGeom>
          <a:noFill/>
        </p:spPr>
        <p:txBody>
          <a:bodyPr wrap="square" rtlCol="0">
            <a:spAutoFit/>
          </a:bodyPr>
          <a:lstStyle/>
          <a:p>
            <a:pPr algn="ctr"/>
            <a:r>
              <a:rPr lang="cs-CZ" sz="3200" b="1" cap="all" dirty="0" smtClean="0">
                <a:solidFill>
                  <a:srgbClr val="FFFF00"/>
                </a:solidFill>
                <a:latin typeface="Arial Narrow" panose="020B0606020202030204" pitchFamily="34" charset="0"/>
              </a:rPr>
              <a:t>LÁVOVÉ JESKYNĚ</a:t>
            </a:r>
          </a:p>
          <a:p>
            <a:pPr algn="ctr"/>
            <a:r>
              <a:rPr lang="cs-CZ" sz="3200" b="1" cap="all" dirty="0">
                <a:solidFill>
                  <a:srgbClr val="FFFF00"/>
                </a:solidFill>
                <a:latin typeface="Arial Narrow" panose="020B0606020202030204" pitchFamily="34" charset="0"/>
              </a:rPr>
              <a:t>(</a:t>
            </a:r>
            <a:r>
              <a:rPr lang="cs-CZ" sz="3200" b="1" cap="all" dirty="0" smtClean="0">
                <a:solidFill>
                  <a:srgbClr val="FFFF00"/>
                </a:solidFill>
                <a:latin typeface="Arial Narrow" panose="020B0606020202030204" pitchFamily="34" charset="0"/>
              </a:rPr>
              <a:t>PYRODUCTS, LAVA TUBES)</a:t>
            </a:r>
          </a:p>
        </p:txBody>
      </p:sp>
      <p:sp>
        <p:nvSpPr>
          <p:cNvPr id="6" name="Zástupný symbol pro zápatí 5"/>
          <p:cNvSpPr>
            <a:spLocks noGrp="1"/>
          </p:cNvSpPr>
          <p:nvPr>
            <p:ph type="ftr" sz="quarter" idx="11"/>
          </p:nvPr>
        </p:nvSpPr>
        <p:spPr/>
        <p:txBody>
          <a:bodyPr/>
          <a:lstStyle/>
          <a:p>
            <a:r>
              <a:rPr lang="cs-CZ" smtClean="0"/>
              <a:t>Základy speleologie, podzim 2023</a:t>
            </a:r>
            <a:endParaRPr lang="cs-CZ"/>
          </a:p>
        </p:txBody>
      </p:sp>
    </p:spTree>
    <p:extLst>
      <p:ext uri="{BB962C8B-B14F-4D97-AF65-F5344CB8AC3E}">
        <p14:creationId xmlns:p14="http://schemas.microsoft.com/office/powerpoint/2010/main" val="22117648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10244" name="Picture 4" descr="https://upload.wikimedia.org/wikipedia/commons/thumb/3/30/Jameito.jpg/1280px-Jamei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5788" cy="6093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907704" y="4869160"/>
            <a:ext cx="8928992" cy="369332"/>
          </a:xfrm>
          <a:prstGeom prst="rect">
            <a:avLst/>
          </a:prstGeom>
          <a:noFill/>
        </p:spPr>
        <p:txBody>
          <a:bodyPr wrap="square" rtlCol="0">
            <a:spAutoFit/>
          </a:bodyPr>
          <a:lstStyle/>
          <a:p>
            <a:r>
              <a:rPr lang="cs-CZ" dirty="0"/>
              <a:t>ENDEMIT - </a:t>
            </a:r>
            <a:r>
              <a:rPr lang="cs-CZ" dirty="0" smtClean="0"/>
              <a:t>slepý krab (</a:t>
            </a:r>
            <a:r>
              <a:rPr lang="cs-CZ" dirty="0" err="1" smtClean="0"/>
              <a:t>Munidopsis</a:t>
            </a:r>
            <a:r>
              <a:rPr lang="cs-CZ" dirty="0" smtClean="0"/>
              <a:t> </a:t>
            </a:r>
            <a:r>
              <a:rPr lang="cs-CZ" dirty="0" err="1"/>
              <a:t>polymorpha</a:t>
            </a:r>
            <a:r>
              <a:rPr lang="cs-CZ" dirty="0" smtClean="0"/>
              <a:t>).</a:t>
            </a:r>
            <a:endParaRPr lang="cs-CZ" dirty="0"/>
          </a:p>
        </p:txBody>
      </p:sp>
    </p:spTree>
    <p:extLst>
      <p:ext uri="{BB962C8B-B14F-4D97-AF65-F5344CB8AC3E}">
        <p14:creationId xmlns:p14="http://schemas.microsoft.com/office/powerpoint/2010/main" val="1803009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sp>
        <p:nvSpPr>
          <p:cNvPr id="4" name="TextovéPole 3"/>
          <p:cNvSpPr txBox="1"/>
          <p:nvPr/>
        </p:nvSpPr>
        <p:spPr>
          <a:xfrm>
            <a:off x="1979712" y="5949280"/>
            <a:ext cx="4536504" cy="461665"/>
          </a:xfrm>
          <a:prstGeom prst="rect">
            <a:avLst/>
          </a:prstGeom>
          <a:noFill/>
        </p:spPr>
        <p:txBody>
          <a:bodyPr wrap="square" rtlCol="0">
            <a:spAutoFit/>
          </a:bodyPr>
          <a:lstStyle/>
          <a:p>
            <a:r>
              <a:rPr lang="cs-CZ" sz="2400" b="1" dirty="0" err="1" smtClean="0">
                <a:solidFill>
                  <a:srgbClr val="FFFF00"/>
                </a:solidFill>
                <a:latin typeface="Arial Narrow" panose="020B0606020202030204" pitchFamily="34" charset="0"/>
              </a:rPr>
              <a:t>Manrique</a:t>
            </a:r>
            <a:r>
              <a:rPr lang="cs-CZ" sz="2400" b="1" dirty="0" smtClean="0">
                <a:solidFill>
                  <a:srgbClr val="FFFF00"/>
                </a:solidFill>
                <a:latin typeface="Arial Narrow" panose="020B0606020202030204" pitchFamily="34" charset="0"/>
              </a:rPr>
              <a:t> </a:t>
            </a:r>
            <a:r>
              <a:rPr lang="cs-CZ" sz="2400" b="1" dirty="0" err="1" smtClean="0">
                <a:solidFill>
                  <a:srgbClr val="FFFF00"/>
                </a:solidFill>
                <a:latin typeface="Arial Narrow" panose="020B0606020202030204" pitchFamily="34" charset="0"/>
              </a:rPr>
              <a:t>Cesar</a:t>
            </a:r>
            <a:r>
              <a:rPr lang="cs-CZ" sz="2400" b="1" dirty="0" smtClean="0">
                <a:solidFill>
                  <a:srgbClr val="FFFF00"/>
                </a:solidFill>
                <a:latin typeface="Arial Narrow" panose="020B0606020202030204" pitchFamily="34" charset="0"/>
              </a:rPr>
              <a:t>, dotvoření přírody</a:t>
            </a:r>
            <a:endParaRPr lang="cs-CZ" sz="2400" b="1"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16032493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4" y="44624"/>
            <a:ext cx="9144000" cy="6858000"/>
          </a:xfrm>
          <a:prstGeom prst="rect">
            <a:avLst/>
          </a:prstGeo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
        <p:nvSpPr>
          <p:cNvPr id="4" name="TextovéPole 3"/>
          <p:cNvSpPr txBox="1"/>
          <p:nvPr/>
        </p:nvSpPr>
        <p:spPr>
          <a:xfrm>
            <a:off x="2483768" y="6599237"/>
            <a:ext cx="3536032" cy="369332"/>
          </a:xfrm>
          <a:prstGeom prst="rect">
            <a:avLst/>
          </a:prstGeom>
          <a:noFill/>
        </p:spPr>
        <p:txBody>
          <a:bodyPr wrap="square" rtlCol="0">
            <a:spAutoFit/>
          </a:bodyPr>
          <a:lstStyle/>
          <a:p>
            <a:r>
              <a:rPr lang="cs-CZ" b="1" dirty="0" smtClean="0">
                <a:solidFill>
                  <a:schemeClr val="accent4">
                    <a:lumMod val="75000"/>
                  </a:schemeClr>
                </a:solidFill>
                <a:latin typeface="Arial Narrow" panose="020B0606020202030204" pitchFamily="34" charset="0"/>
              </a:rPr>
              <a:t>Koncertní sál</a:t>
            </a:r>
            <a:endParaRPr lang="cs-CZ" b="1" dirty="0">
              <a:solidFill>
                <a:schemeClr val="accent4">
                  <a:lumMod val="75000"/>
                </a:schemeClr>
              </a:solidFill>
              <a:latin typeface="Arial Narrow" panose="020B0606020202030204" pitchFamily="34" charset="0"/>
            </a:endParaRPr>
          </a:p>
        </p:txBody>
      </p:sp>
    </p:spTree>
    <p:extLst>
      <p:ext uri="{BB962C8B-B14F-4D97-AF65-F5344CB8AC3E}">
        <p14:creationId xmlns:p14="http://schemas.microsoft.com/office/powerpoint/2010/main" val="2191857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12290" name="Picture 2" descr="https://blog.grupoeuropa.com/wp-content/uploads/sites/6/2013/08/3954735991_d5f7483dd0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2" y="173220"/>
            <a:ext cx="5076056" cy="338403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Jameos del Agua – Lanzarote – Muzea a turistická cen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36388"/>
            <a:ext cx="5152310" cy="2356908"/>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a:stretch>
            <a:fillRect/>
          </a:stretch>
        </p:blipFill>
        <p:spPr>
          <a:xfrm>
            <a:off x="5232573" y="162810"/>
            <a:ext cx="3935327" cy="2952328"/>
          </a:xfrm>
          <a:prstGeom prst="rect">
            <a:avLst/>
          </a:prstGeom>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6664" y="3285217"/>
            <a:ext cx="3936437" cy="2952328"/>
          </a:xfrm>
          <a:prstGeom prst="rect">
            <a:avLst/>
          </a:prstGeom>
        </p:spPr>
      </p:pic>
    </p:spTree>
    <p:extLst>
      <p:ext uri="{BB962C8B-B14F-4D97-AF65-F5344CB8AC3E}">
        <p14:creationId xmlns:p14="http://schemas.microsoft.com/office/powerpoint/2010/main" val="2521607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spTree>
    <p:extLst>
      <p:ext uri="{BB962C8B-B14F-4D97-AF65-F5344CB8AC3E}">
        <p14:creationId xmlns:p14="http://schemas.microsoft.com/office/powerpoint/2010/main" val="2659327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Tree>
    <p:extLst>
      <p:ext uri="{BB962C8B-B14F-4D97-AF65-F5344CB8AC3E}">
        <p14:creationId xmlns:p14="http://schemas.microsoft.com/office/powerpoint/2010/main" val="2333056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
        <p:nvSpPr>
          <p:cNvPr id="4" name="TextovéPole 3"/>
          <p:cNvSpPr txBox="1"/>
          <p:nvPr/>
        </p:nvSpPr>
        <p:spPr>
          <a:xfrm>
            <a:off x="2339752" y="4941168"/>
            <a:ext cx="4248472" cy="461665"/>
          </a:xfrm>
          <a:prstGeom prst="rect">
            <a:avLst/>
          </a:prstGeom>
          <a:noFill/>
        </p:spPr>
        <p:txBody>
          <a:bodyPr wrap="square" rtlCol="0">
            <a:spAutoFit/>
          </a:bodyPr>
          <a:lstStyle/>
          <a:p>
            <a:r>
              <a:rPr lang="cs-CZ" sz="2400" b="1" dirty="0" smtClean="0">
                <a:solidFill>
                  <a:schemeClr val="accent4">
                    <a:lumMod val="75000"/>
                  </a:schemeClr>
                </a:solidFill>
                <a:latin typeface="Arial Narrow" panose="020B0606020202030204" pitchFamily="34" charset="0"/>
              </a:rPr>
              <a:t>Muzeum vulkanizmu</a:t>
            </a:r>
            <a:endParaRPr lang="cs-CZ" sz="2400" b="1" dirty="0">
              <a:solidFill>
                <a:schemeClr val="accent4">
                  <a:lumMod val="75000"/>
                </a:schemeClr>
              </a:solidFill>
              <a:latin typeface="Arial Narrow" panose="020B0606020202030204" pitchFamily="34" charset="0"/>
            </a:endParaRPr>
          </a:p>
        </p:txBody>
      </p:sp>
    </p:spTree>
    <p:extLst>
      <p:ext uri="{BB962C8B-B14F-4D97-AF65-F5344CB8AC3E}">
        <p14:creationId xmlns:p14="http://schemas.microsoft.com/office/powerpoint/2010/main" val="12783350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spTree>
    <p:extLst>
      <p:ext uri="{BB962C8B-B14F-4D97-AF65-F5344CB8AC3E}">
        <p14:creationId xmlns:p14="http://schemas.microsoft.com/office/powerpoint/2010/main" val="2284440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Tree>
    <p:extLst>
      <p:ext uri="{BB962C8B-B14F-4D97-AF65-F5344CB8AC3E}">
        <p14:creationId xmlns:p14="http://schemas.microsoft.com/office/powerpoint/2010/main" val="223563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3" y="116632"/>
            <a:ext cx="9144000" cy="6858000"/>
          </a:xfrm>
          <a:prstGeom prst="rect">
            <a:avLst/>
          </a:prstGeom>
        </p:spPr>
      </p:pic>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sp>
        <p:nvSpPr>
          <p:cNvPr id="3" name="TextovéPole 2"/>
          <p:cNvSpPr txBox="1"/>
          <p:nvPr/>
        </p:nvSpPr>
        <p:spPr>
          <a:xfrm>
            <a:off x="5580112" y="4005064"/>
            <a:ext cx="3240360" cy="830997"/>
          </a:xfrm>
          <a:prstGeom prst="rect">
            <a:avLst/>
          </a:prstGeom>
          <a:noFill/>
        </p:spPr>
        <p:txBody>
          <a:bodyPr wrap="square" rtlCol="0">
            <a:spAutoFit/>
          </a:bodyPr>
          <a:lstStyle/>
          <a:p>
            <a:pPr algn="ctr"/>
            <a:r>
              <a:rPr lang="cs-CZ" sz="2400" b="1" dirty="0" smtClean="0">
                <a:solidFill>
                  <a:srgbClr val="FFFF00"/>
                </a:solidFill>
                <a:latin typeface="Arial Narrow" panose="020B0606020202030204" pitchFamily="34" charset="0"/>
              </a:rPr>
              <a:t>Národní park </a:t>
            </a:r>
          </a:p>
          <a:p>
            <a:pPr algn="ctr"/>
            <a:r>
              <a:rPr lang="cs-CZ" sz="2400" b="1" dirty="0" err="1" smtClean="0">
                <a:solidFill>
                  <a:srgbClr val="FFFF00"/>
                </a:solidFill>
                <a:latin typeface="Arial Narrow" panose="020B0606020202030204" pitchFamily="34" charset="0"/>
              </a:rPr>
              <a:t>Timanfaya</a:t>
            </a:r>
            <a:endParaRPr lang="cs-CZ" sz="2400" b="1"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3441609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dirty="0"/>
          </a:p>
        </p:txBody>
      </p:sp>
      <p:pic>
        <p:nvPicPr>
          <p:cNvPr id="8194" name="Picture 2" descr="https://www.researchgate.net/profile/Bogdan-Onac/publication/254708882/figure/fig2/AS:485761368760323@1492825943892/Sketch-of-a-lava-tube-in-which-partial-re-melting-of-roof-is-induced-by-oxidation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8640"/>
            <a:ext cx="7189970"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971600" y="6381328"/>
            <a:ext cx="2304256" cy="369332"/>
          </a:xfrm>
          <a:prstGeom prst="rect">
            <a:avLst/>
          </a:prstGeom>
          <a:noFill/>
        </p:spPr>
        <p:txBody>
          <a:bodyPr wrap="square" rtlCol="0">
            <a:spAutoFit/>
          </a:bodyPr>
          <a:lstStyle/>
          <a:p>
            <a:r>
              <a:rPr lang="cs-CZ" b="1" dirty="0" smtClean="0">
                <a:latin typeface="Arial Narrow" panose="020B0606020202030204" pitchFamily="34" charset="0"/>
              </a:rPr>
              <a:t>(Obr. Bogdan </a:t>
            </a:r>
            <a:r>
              <a:rPr lang="cs-CZ" b="1" dirty="0" err="1" smtClean="0">
                <a:latin typeface="Arial Narrow" panose="020B0606020202030204" pitchFamily="34" charset="0"/>
              </a:rPr>
              <a:t>Onac</a:t>
            </a:r>
            <a:r>
              <a:rPr lang="cs-CZ" b="1" dirty="0" smtClean="0">
                <a:latin typeface="Arial Narrow" panose="020B0606020202030204" pitchFamily="34" charset="0"/>
              </a:rPr>
              <a:t>)</a:t>
            </a:r>
            <a:endParaRPr lang="cs-CZ" b="1" dirty="0">
              <a:latin typeface="Arial Narrow" panose="020B0606020202030204" pitchFamily="34" charset="0"/>
            </a:endParaRPr>
          </a:p>
        </p:txBody>
      </p:sp>
      <p:sp>
        <p:nvSpPr>
          <p:cNvPr id="4" name="Obdélník 3"/>
          <p:cNvSpPr/>
          <p:nvPr/>
        </p:nvSpPr>
        <p:spPr>
          <a:xfrm>
            <a:off x="1218213" y="5013176"/>
            <a:ext cx="6696744" cy="646331"/>
          </a:xfrm>
          <a:prstGeom prst="rect">
            <a:avLst/>
          </a:prstGeom>
        </p:spPr>
        <p:txBody>
          <a:bodyPr wrap="square">
            <a:spAutoFit/>
          </a:bodyPr>
          <a:lstStyle/>
          <a:p>
            <a:r>
              <a:rPr lang="en-US" sz="1200" b="1" u="sng" dirty="0">
                <a:solidFill>
                  <a:srgbClr val="FFFF00"/>
                </a:solidFill>
                <a:latin typeface="Arial Narrow" panose="020B0606020202030204" pitchFamily="34" charset="0"/>
              </a:rPr>
              <a:t>Basalt is erupted at temperatures between 1100 to 1250 ° C. Volcanic rock (or lava) that characteristically is dark in color (gray to black), contains 45 to 53 percent silica, and is rich in iron and magnesium. Basaltic lavas are more fluid than </a:t>
            </a:r>
            <a:r>
              <a:rPr lang="en-US" sz="1200" b="1" u="sng" dirty="0" err="1">
                <a:solidFill>
                  <a:srgbClr val="FFFF00"/>
                </a:solidFill>
                <a:latin typeface="Arial Narrow" panose="020B0606020202030204" pitchFamily="34" charset="0"/>
              </a:rPr>
              <a:t>andesites</a:t>
            </a:r>
            <a:r>
              <a:rPr lang="en-US" sz="1200" b="1" u="sng" dirty="0">
                <a:solidFill>
                  <a:srgbClr val="FFFF00"/>
                </a:solidFill>
                <a:latin typeface="Arial Narrow" panose="020B0606020202030204" pitchFamily="34" charset="0"/>
              </a:rPr>
              <a:t> or </a:t>
            </a:r>
            <a:r>
              <a:rPr lang="en-US" sz="1200" b="1" u="sng" dirty="0" err="1">
                <a:solidFill>
                  <a:srgbClr val="FFFF00"/>
                </a:solidFill>
                <a:latin typeface="Arial Narrow" panose="020B0606020202030204" pitchFamily="34" charset="0"/>
              </a:rPr>
              <a:t>dacites</a:t>
            </a:r>
            <a:r>
              <a:rPr lang="en-US" sz="1200" b="1" u="sng" dirty="0">
                <a:solidFill>
                  <a:srgbClr val="FFFF00"/>
                </a:solidFill>
                <a:latin typeface="Arial Narrow" panose="020B0606020202030204" pitchFamily="34" charset="0"/>
              </a:rPr>
              <a:t>, which contain more silica.</a:t>
            </a:r>
            <a:endParaRPr lang="cs-CZ" sz="1200" b="1" u="sng"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26741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sp>
        <p:nvSpPr>
          <p:cNvPr id="3" name="TextovéPole 2"/>
          <p:cNvSpPr txBox="1"/>
          <p:nvPr/>
        </p:nvSpPr>
        <p:spPr>
          <a:xfrm>
            <a:off x="5868144" y="4149080"/>
            <a:ext cx="4536504" cy="400110"/>
          </a:xfrm>
          <a:prstGeom prst="rect">
            <a:avLst/>
          </a:prstGeom>
          <a:noFill/>
        </p:spPr>
        <p:txBody>
          <a:bodyPr wrap="square" rtlCol="0">
            <a:spAutoFit/>
          </a:bodyPr>
          <a:lstStyle/>
          <a:p>
            <a:r>
              <a:rPr lang="cs-CZ" sz="2000" b="1" dirty="0" smtClean="0">
                <a:solidFill>
                  <a:srgbClr val="FFFF00"/>
                </a:solidFill>
                <a:latin typeface="Arial Narrow" panose="020B0606020202030204" pitchFamily="34" charset="0"/>
              </a:rPr>
              <a:t>Stalaktity z bazaltové lávy</a:t>
            </a:r>
            <a:endParaRPr lang="cs-CZ" sz="2000" b="1"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286276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159" y="0"/>
            <a:ext cx="4400545" cy="3290730"/>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 y="-129837"/>
            <a:ext cx="4727876" cy="7109170"/>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158" y="3290729"/>
            <a:ext cx="5186085" cy="3688603"/>
          </a:xfrm>
          <a:prstGeom prst="rect">
            <a:avLst/>
          </a:prstGeom>
        </p:spPr>
      </p:pic>
      <p:sp>
        <p:nvSpPr>
          <p:cNvPr id="4" name="Zástupný symbol pro zápatí 3"/>
          <p:cNvSpPr>
            <a:spLocks noGrp="1"/>
          </p:cNvSpPr>
          <p:nvPr>
            <p:ph type="ftr" sz="quarter" idx="11"/>
          </p:nvPr>
        </p:nvSpPr>
        <p:spPr/>
        <p:txBody>
          <a:bodyPr/>
          <a:lstStyle/>
          <a:p>
            <a:r>
              <a:rPr lang="cs-CZ" smtClean="0"/>
              <a:t>Základy speleologie, podzim 2023</a:t>
            </a:r>
            <a:endParaRPr lang="cs-CZ"/>
          </a:p>
        </p:txBody>
      </p:sp>
    </p:spTree>
    <p:extLst>
      <p:ext uri="{BB962C8B-B14F-4D97-AF65-F5344CB8AC3E}">
        <p14:creationId xmlns:p14="http://schemas.microsoft.com/office/powerpoint/2010/main" val="6156162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9964"/>
            <a:ext cx="9144000" cy="6078071"/>
          </a:xfrm>
          <a:prstGeom prst="rect">
            <a:avLst/>
          </a:prstGeo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
        <p:nvSpPr>
          <p:cNvPr id="4" name="TextovéPole 3"/>
          <p:cNvSpPr txBox="1"/>
          <p:nvPr/>
        </p:nvSpPr>
        <p:spPr>
          <a:xfrm>
            <a:off x="971600" y="5949280"/>
            <a:ext cx="7560840" cy="461665"/>
          </a:xfrm>
          <a:prstGeom prst="rect">
            <a:avLst/>
          </a:prstGeom>
          <a:noFill/>
        </p:spPr>
        <p:txBody>
          <a:bodyPr wrap="square" rtlCol="0">
            <a:spAutoFit/>
          </a:bodyPr>
          <a:lstStyle/>
          <a:p>
            <a:r>
              <a:rPr lang="cs-CZ" sz="2400" b="1" dirty="0" smtClean="0">
                <a:latin typeface="Arial Narrow" panose="020B0606020202030204" pitchFamily="34" charset="0"/>
              </a:rPr>
              <a:t>Lávové tunely ve více úrovních</a:t>
            </a:r>
            <a:endParaRPr lang="cs-CZ" sz="2400" b="1" dirty="0">
              <a:latin typeface="Arial Narrow" panose="020B0606020202030204" pitchFamily="34" charset="0"/>
            </a:endParaRPr>
          </a:p>
        </p:txBody>
      </p:sp>
    </p:spTree>
    <p:extLst>
      <p:ext uri="{BB962C8B-B14F-4D97-AF65-F5344CB8AC3E}">
        <p14:creationId xmlns:p14="http://schemas.microsoft.com/office/powerpoint/2010/main" val="223726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417"/>
            <a:ext cx="9144000" cy="6083166"/>
          </a:xfrm>
          <a:prstGeom prst="rect">
            <a:avLst/>
          </a:prstGeo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
        <p:nvSpPr>
          <p:cNvPr id="4" name="TextovéPole 3"/>
          <p:cNvSpPr txBox="1"/>
          <p:nvPr/>
        </p:nvSpPr>
        <p:spPr>
          <a:xfrm>
            <a:off x="2915816" y="5907839"/>
            <a:ext cx="5400600" cy="461665"/>
          </a:xfrm>
          <a:prstGeom prst="rect">
            <a:avLst/>
          </a:prstGeom>
          <a:noFill/>
        </p:spPr>
        <p:txBody>
          <a:bodyPr wrap="square" rtlCol="0">
            <a:spAutoFit/>
          </a:bodyPr>
          <a:lstStyle/>
          <a:p>
            <a:r>
              <a:rPr lang="cs-CZ" sz="2400" b="1" dirty="0" err="1" smtClean="0">
                <a:latin typeface="Arial Narrow" panose="020B0606020202030204" pitchFamily="34" charset="0"/>
              </a:rPr>
              <a:t>Lavaycles</a:t>
            </a:r>
            <a:r>
              <a:rPr lang="cs-CZ" sz="2400" b="1" dirty="0" smtClean="0">
                <a:latin typeface="Arial Narrow" panose="020B0606020202030204" pitchFamily="34" charset="0"/>
              </a:rPr>
              <a:t> – lávové krápníky</a:t>
            </a:r>
            <a:endParaRPr lang="cs-CZ" sz="2400" b="1" dirty="0">
              <a:latin typeface="Arial Narrow" panose="020B0606020202030204" pitchFamily="34" charset="0"/>
            </a:endParaRPr>
          </a:p>
        </p:txBody>
      </p:sp>
    </p:spTree>
    <p:extLst>
      <p:ext uri="{BB962C8B-B14F-4D97-AF65-F5344CB8AC3E}">
        <p14:creationId xmlns:p14="http://schemas.microsoft.com/office/powerpoint/2010/main" val="11861821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 y="0"/>
            <a:ext cx="9144000" cy="6572250"/>
          </a:xfrm>
          <a:prstGeom prst="rect">
            <a:avLst/>
          </a:prstGeo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
        <p:nvSpPr>
          <p:cNvPr id="4" name="TextovéPole 3"/>
          <p:cNvSpPr txBox="1"/>
          <p:nvPr/>
        </p:nvSpPr>
        <p:spPr>
          <a:xfrm>
            <a:off x="3059832" y="6095629"/>
            <a:ext cx="6480720" cy="461665"/>
          </a:xfrm>
          <a:prstGeom prst="rect">
            <a:avLst/>
          </a:prstGeom>
          <a:noFill/>
        </p:spPr>
        <p:txBody>
          <a:bodyPr wrap="square" rtlCol="0">
            <a:spAutoFit/>
          </a:bodyPr>
          <a:lstStyle/>
          <a:p>
            <a:r>
              <a:rPr lang="cs-CZ" sz="2400" b="1" dirty="0" err="1" smtClean="0">
                <a:latin typeface="Arial Narrow" panose="020B0606020202030204" pitchFamily="34" charset="0"/>
              </a:rPr>
              <a:t>Manjanguul</a:t>
            </a:r>
            <a:r>
              <a:rPr lang="cs-CZ" sz="2400" b="1" dirty="0" smtClean="0">
                <a:latin typeface="Arial Narrow" panose="020B0606020202030204" pitchFamily="34" charset="0"/>
              </a:rPr>
              <a:t> </a:t>
            </a:r>
            <a:r>
              <a:rPr lang="cs-CZ" sz="2400" b="1" dirty="0" err="1" smtClean="0">
                <a:latin typeface="Arial Narrow" panose="020B0606020202030204" pitchFamily="34" charset="0"/>
              </a:rPr>
              <a:t>Lava</a:t>
            </a:r>
            <a:r>
              <a:rPr lang="cs-CZ" sz="2400" b="1" dirty="0" smtClean="0">
                <a:latin typeface="Arial Narrow" panose="020B0606020202030204" pitchFamily="34" charset="0"/>
              </a:rPr>
              <a:t> Tube, Jižní Korea, ostrov </a:t>
            </a:r>
            <a:r>
              <a:rPr lang="cs-CZ" sz="2400" b="1" dirty="0" err="1" smtClean="0">
                <a:latin typeface="Arial Narrow" panose="020B0606020202030204" pitchFamily="34" charset="0"/>
              </a:rPr>
              <a:t>Jeju</a:t>
            </a:r>
            <a:r>
              <a:rPr lang="cs-CZ" sz="2400" b="1" dirty="0" smtClean="0">
                <a:latin typeface="Arial Narrow" panose="020B0606020202030204" pitchFamily="34" charset="0"/>
              </a:rPr>
              <a:t> </a:t>
            </a:r>
            <a:endParaRPr lang="cs-CZ" sz="2400" b="1" dirty="0">
              <a:latin typeface="Arial Narrow" panose="020B0606020202030204" pitchFamily="34" charset="0"/>
            </a:endParaRPr>
          </a:p>
        </p:txBody>
      </p:sp>
    </p:spTree>
    <p:extLst>
      <p:ext uri="{BB962C8B-B14F-4D97-AF65-F5344CB8AC3E}">
        <p14:creationId xmlns:p14="http://schemas.microsoft.com/office/powerpoint/2010/main" val="1368891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4335"/>
            <a:ext cx="9144000" cy="6069330"/>
          </a:xfrm>
          <a:prstGeom prst="rect">
            <a:avLst/>
          </a:prstGeo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
        <p:nvSpPr>
          <p:cNvPr id="4" name="TextovéPole 3"/>
          <p:cNvSpPr txBox="1"/>
          <p:nvPr/>
        </p:nvSpPr>
        <p:spPr>
          <a:xfrm>
            <a:off x="4283968" y="5805264"/>
            <a:ext cx="5256584" cy="461665"/>
          </a:xfrm>
          <a:prstGeom prst="rect">
            <a:avLst/>
          </a:prstGeom>
          <a:noFill/>
        </p:spPr>
        <p:txBody>
          <a:bodyPr wrap="square" rtlCol="0">
            <a:spAutoFit/>
          </a:bodyPr>
          <a:lstStyle/>
          <a:p>
            <a:r>
              <a:rPr lang="cs-CZ" sz="2400" b="1" dirty="0" err="1" smtClean="0">
                <a:latin typeface="Arial Narrow" panose="020B0606020202030204" pitchFamily="34" charset="0"/>
              </a:rPr>
              <a:t>Undara</a:t>
            </a:r>
            <a:r>
              <a:rPr lang="cs-CZ" sz="2400" b="1" dirty="0" smtClean="0">
                <a:latin typeface="Arial Narrow" panose="020B0606020202030204" pitchFamily="34" charset="0"/>
              </a:rPr>
              <a:t>, </a:t>
            </a:r>
            <a:r>
              <a:rPr lang="cs-CZ" sz="2400" b="1" dirty="0" err="1" smtClean="0">
                <a:latin typeface="Arial Narrow" panose="020B0606020202030204" pitchFamily="34" charset="0"/>
              </a:rPr>
              <a:t>Queensland</a:t>
            </a:r>
            <a:r>
              <a:rPr lang="cs-CZ" sz="2400" b="1" dirty="0" smtClean="0">
                <a:latin typeface="Arial Narrow" panose="020B0606020202030204" pitchFamily="34" charset="0"/>
              </a:rPr>
              <a:t>, Austrálie</a:t>
            </a:r>
            <a:endParaRPr lang="cs-CZ" sz="2400" b="1" dirty="0">
              <a:latin typeface="Arial Narrow" panose="020B0606020202030204" pitchFamily="34" charset="0"/>
            </a:endParaRPr>
          </a:p>
        </p:txBody>
      </p:sp>
    </p:spTree>
    <p:extLst>
      <p:ext uri="{BB962C8B-B14F-4D97-AF65-F5344CB8AC3E}">
        <p14:creationId xmlns:p14="http://schemas.microsoft.com/office/powerpoint/2010/main" val="1947817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045"/>
            <a:ext cx="9144000" cy="6137910"/>
          </a:xfrm>
          <a:prstGeom prst="rect">
            <a:avLst/>
          </a:prstGeo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
        <p:nvSpPr>
          <p:cNvPr id="4" name="TextovéPole 3"/>
          <p:cNvSpPr txBox="1"/>
          <p:nvPr/>
        </p:nvSpPr>
        <p:spPr>
          <a:xfrm>
            <a:off x="4932040" y="6093296"/>
            <a:ext cx="3816424" cy="461665"/>
          </a:xfrm>
          <a:prstGeom prst="rect">
            <a:avLst/>
          </a:prstGeom>
          <a:noFill/>
        </p:spPr>
        <p:txBody>
          <a:bodyPr wrap="square" rtlCol="0">
            <a:spAutoFit/>
          </a:bodyPr>
          <a:lstStyle/>
          <a:p>
            <a:r>
              <a:rPr lang="cs-CZ" sz="2400" b="1" dirty="0" smtClean="0">
                <a:latin typeface="Arial Narrow" panose="020B0606020202030204" pitchFamily="34" charset="0"/>
              </a:rPr>
              <a:t>Kalifornie, USA</a:t>
            </a:r>
            <a:endParaRPr lang="cs-CZ" sz="2400" b="1" dirty="0">
              <a:latin typeface="Arial Narrow" panose="020B0606020202030204" pitchFamily="34" charset="0"/>
            </a:endParaRPr>
          </a:p>
        </p:txBody>
      </p:sp>
    </p:spTree>
    <p:extLst>
      <p:ext uri="{BB962C8B-B14F-4D97-AF65-F5344CB8AC3E}">
        <p14:creationId xmlns:p14="http://schemas.microsoft.com/office/powerpoint/2010/main" val="3498569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8" y="382905"/>
            <a:ext cx="9144000" cy="6092190"/>
          </a:xfrm>
          <a:prstGeom prst="rect">
            <a:avLst/>
          </a:prstGeo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
        <p:nvSpPr>
          <p:cNvPr id="4" name="TextovéPole 3"/>
          <p:cNvSpPr txBox="1"/>
          <p:nvPr/>
        </p:nvSpPr>
        <p:spPr>
          <a:xfrm>
            <a:off x="1763688" y="5805264"/>
            <a:ext cx="4392488" cy="461665"/>
          </a:xfrm>
          <a:prstGeom prst="rect">
            <a:avLst/>
          </a:prstGeom>
          <a:noFill/>
        </p:spPr>
        <p:txBody>
          <a:bodyPr wrap="square" rtlCol="0">
            <a:spAutoFit/>
          </a:bodyPr>
          <a:lstStyle/>
          <a:p>
            <a:r>
              <a:rPr lang="cs-CZ" sz="2400" b="1" dirty="0" smtClean="0">
                <a:latin typeface="Arial Narrow" panose="020B0606020202030204" pitchFamily="34" charset="0"/>
              </a:rPr>
              <a:t>Valentine </a:t>
            </a:r>
            <a:r>
              <a:rPr lang="cs-CZ" sz="2400" b="1" dirty="0" err="1" smtClean="0">
                <a:latin typeface="Arial Narrow" panose="020B0606020202030204" pitchFamily="34" charset="0"/>
              </a:rPr>
              <a:t>Cave</a:t>
            </a:r>
            <a:r>
              <a:rPr lang="cs-CZ" sz="2400" b="1" dirty="0" smtClean="0">
                <a:latin typeface="Arial Narrow" panose="020B0606020202030204" pitchFamily="34" charset="0"/>
              </a:rPr>
              <a:t>, </a:t>
            </a:r>
            <a:r>
              <a:rPr lang="cs-CZ" sz="2400" b="1" dirty="0" err="1" smtClean="0">
                <a:latin typeface="Arial Narrow" panose="020B0606020202030204" pitchFamily="34" charset="0"/>
              </a:rPr>
              <a:t>California</a:t>
            </a:r>
            <a:endParaRPr lang="cs-CZ" sz="2400" b="1" dirty="0">
              <a:latin typeface="Arial Narrow" panose="020B0606020202030204" pitchFamily="34" charset="0"/>
            </a:endParaRPr>
          </a:p>
        </p:txBody>
      </p:sp>
    </p:spTree>
    <p:extLst>
      <p:ext uri="{BB962C8B-B14F-4D97-AF65-F5344CB8AC3E}">
        <p14:creationId xmlns:p14="http://schemas.microsoft.com/office/powerpoint/2010/main" val="27482589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740" y="0"/>
            <a:ext cx="6446520" cy="6858000"/>
          </a:xfrm>
          <a:prstGeom prst="rect">
            <a:avLst/>
          </a:prstGeom>
        </p:spPr>
      </p:pic>
    </p:spTree>
    <p:extLst>
      <p:ext uri="{BB962C8B-B14F-4D97-AF65-F5344CB8AC3E}">
        <p14:creationId xmlns:p14="http://schemas.microsoft.com/office/powerpoint/2010/main" val="3068353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4" name="Obrázek 3"/>
          <p:cNvPicPr>
            <a:picLocks noChangeAspect="1"/>
          </p:cNvPicPr>
          <p:nvPr/>
        </p:nvPicPr>
        <p:blipFill>
          <a:blip r:embed="rId2"/>
          <a:stretch>
            <a:fillRect/>
          </a:stretch>
        </p:blipFill>
        <p:spPr>
          <a:xfrm>
            <a:off x="-684584" y="-1899592"/>
            <a:ext cx="9456175" cy="7092131"/>
          </a:xfrm>
          <a:prstGeom prst="rect">
            <a:avLst/>
          </a:prstGeom>
        </p:spPr>
      </p:pic>
    </p:spTree>
    <p:extLst>
      <p:ext uri="{BB962C8B-B14F-4D97-AF65-F5344CB8AC3E}">
        <p14:creationId xmlns:p14="http://schemas.microsoft.com/office/powerpoint/2010/main" val="557710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solidFill>
                  <a:srgbClr val="FFFF00"/>
                </a:solidFill>
              </a:rPr>
              <a:t>  </a:t>
            </a:r>
            <a:r>
              <a:rPr lang="cs-CZ" dirty="0" smtClean="0">
                <a:solidFill>
                  <a:srgbClr val="FFFF00"/>
                </a:solidFill>
                <a:latin typeface="Arial Narrow" panose="020B0606020202030204" pitchFamily="34" charset="0"/>
              </a:rPr>
              <a:t>TYPY LÁVOVÝCH JESKYNÍ</a:t>
            </a:r>
            <a:br>
              <a:rPr lang="cs-CZ" dirty="0" smtClean="0">
                <a:solidFill>
                  <a:srgbClr val="FFFF00"/>
                </a:solidFill>
                <a:latin typeface="Arial Narrow" panose="020B0606020202030204" pitchFamily="34" charset="0"/>
              </a:rPr>
            </a:br>
            <a:r>
              <a:rPr lang="cs-CZ" sz="3600" dirty="0" smtClean="0">
                <a:solidFill>
                  <a:srgbClr val="FFFF00"/>
                </a:solidFill>
                <a:latin typeface="Arial Narrow" panose="020B0606020202030204" pitchFamily="34" charset="0"/>
              </a:rPr>
              <a:t>  </a:t>
            </a:r>
            <a:r>
              <a:rPr lang="cs-CZ" sz="2000" dirty="0" smtClean="0">
                <a:solidFill>
                  <a:srgbClr val="FFFF00"/>
                </a:solidFill>
                <a:latin typeface="Arial Narrow" panose="020B0606020202030204" pitchFamily="34" charset="0"/>
              </a:rPr>
              <a:t>(podle Kempe et al. 2017)</a:t>
            </a:r>
            <a:endParaRPr lang="cs-CZ" sz="2000" dirty="0">
              <a:solidFill>
                <a:srgbClr val="FFFF00"/>
              </a:solidFill>
              <a:latin typeface="Arial Narrow" panose="020B0606020202030204" pitchFamily="34" charset="0"/>
            </a:endParaRPr>
          </a:p>
        </p:txBody>
      </p:sp>
      <p:sp>
        <p:nvSpPr>
          <p:cNvPr id="3" name="Zástupný symbol pro obsah 2"/>
          <p:cNvSpPr>
            <a:spLocks noGrp="1"/>
          </p:cNvSpPr>
          <p:nvPr>
            <p:ph idx="1"/>
          </p:nvPr>
        </p:nvSpPr>
        <p:spPr>
          <a:xfrm>
            <a:off x="539552" y="2276872"/>
            <a:ext cx="8229600" cy="4709160"/>
          </a:xfrm>
        </p:spPr>
        <p:txBody>
          <a:bodyPr>
            <a:normAutofit/>
          </a:bodyPr>
          <a:lstStyle/>
          <a:p>
            <a:pPr marL="651510" indent="-514350">
              <a:buFont typeface="+mj-lt"/>
              <a:buAutoNum type="arabicPeriod"/>
            </a:pPr>
            <a:r>
              <a:rPr lang="cs-CZ" b="1" dirty="0" smtClean="0">
                <a:solidFill>
                  <a:srgbClr val="FFFF00"/>
                </a:solidFill>
                <a:latin typeface="Arial Narrow" panose="020B0606020202030204" pitchFamily="34" charset="0"/>
              </a:rPr>
              <a:t>Tunely vzniklé podpovrchovým prouděním lávy a následnou erozí směrem dolů</a:t>
            </a:r>
          </a:p>
          <a:p>
            <a:pPr marL="651510" indent="-514350">
              <a:buFont typeface="+mj-lt"/>
              <a:buAutoNum type="arabicPeriod"/>
            </a:pPr>
            <a:r>
              <a:rPr lang="cs-CZ" b="1" dirty="0" smtClean="0">
                <a:solidFill>
                  <a:srgbClr val="FFFF00"/>
                </a:solidFill>
                <a:latin typeface="Arial Narrow" panose="020B0606020202030204" pitchFamily="34" charset="0"/>
              </a:rPr>
              <a:t>Jeskyně vytvořené splynutím menších chodeb a následující erozí</a:t>
            </a:r>
          </a:p>
          <a:p>
            <a:pPr marL="651510" indent="-514350">
              <a:buFont typeface="+mj-lt"/>
              <a:buAutoNum type="arabicPeriod"/>
            </a:pPr>
            <a:r>
              <a:rPr lang="cs-CZ" b="1" dirty="0" smtClean="0">
                <a:solidFill>
                  <a:srgbClr val="FFFF00"/>
                </a:solidFill>
                <a:latin typeface="Arial Narrow" panose="020B0606020202030204" pitchFamily="34" charset="0"/>
              </a:rPr>
              <a:t>Jeskyně vytvořené „zastřešením“ lávy plovoucími </a:t>
            </a:r>
            <a:r>
              <a:rPr lang="cs-CZ" b="1" dirty="0" err="1" smtClean="0">
                <a:solidFill>
                  <a:srgbClr val="FFFF00"/>
                </a:solidFill>
                <a:latin typeface="Arial Narrow" panose="020B0606020202030204" pitchFamily="34" charset="0"/>
              </a:rPr>
              <a:t>litoklasty</a:t>
            </a:r>
            <a:r>
              <a:rPr lang="cs-CZ" b="1" dirty="0" smtClean="0">
                <a:solidFill>
                  <a:srgbClr val="FFFF00"/>
                </a:solidFill>
                <a:latin typeface="Arial Narrow" panose="020B0606020202030204" pitchFamily="34" charset="0"/>
              </a:rPr>
              <a:t>, které se ve žhavém stavu spekly </a:t>
            </a:r>
          </a:p>
          <a:p>
            <a:pPr marL="651510" indent="-514350">
              <a:buFont typeface="+mj-lt"/>
              <a:buAutoNum type="arabicPeriod"/>
            </a:pPr>
            <a:r>
              <a:rPr lang="cs-CZ" b="1" dirty="0" smtClean="0">
                <a:solidFill>
                  <a:srgbClr val="FFFF00"/>
                </a:solidFill>
                <a:latin typeface="Arial Narrow" panose="020B0606020202030204" pitchFamily="34" charset="0"/>
              </a:rPr>
              <a:t>Kanály, které se překryly krustou </a:t>
            </a:r>
            <a:r>
              <a:rPr lang="cs-CZ" b="1" dirty="0" err="1" smtClean="0">
                <a:solidFill>
                  <a:srgbClr val="FFFF00"/>
                </a:solidFill>
                <a:latin typeface="Arial Narrow" panose="020B0606020202030204" pitchFamily="34" charset="0"/>
              </a:rPr>
              <a:t>akrečně</a:t>
            </a:r>
            <a:r>
              <a:rPr lang="cs-CZ" b="1" dirty="0" smtClean="0">
                <a:solidFill>
                  <a:srgbClr val="FFFF00"/>
                </a:solidFill>
                <a:latin typeface="Arial Narrow" panose="020B0606020202030204" pitchFamily="34" charset="0"/>
              </a:rPr>
              <a:t> narůstající z boků až do úplného uzavření</a:t>
            </a:r>
            <a:endParaRPr lang="cs-CZ" b="1" dirty="0">
              <a:solidFill>
                <a:srgbClr val="FFC000"/>
              </a:solidFill>
              <a:latin typeface="Arial Narrow" panose="020B0606020202030204" pitchFamily="34" charset="0"/>
            </a:endParaRPr>
          </a:p>
          <a:p>
            <a:endParaRPr lang="cs-CZ" dirty="0"/>
          </a:p>
        </p:txBody>
      </p:sp>
      <p:sp>
        <p:nvSpPr>
          <p:cNvPr id="4" name="Zástupný symbol pro zápatí 3"/>
          <p:cNvSpPr>
            <a:spLocks noGrp="1"/>
          </p:cNvSpPr>
          <p:nvPr>
            <p:ph type="ftr" sz="quarter" idx="11"/>
          </p:nvPr>
        </p:nvSpPr>
        <p:spPr/>
        <p:txBody>
          <a:bodyPr/>
          <a:lstStyle/>
          <a:p>
            <a:r>
              <a:rPr lang="cs-CZ" smtClean="0"/>
              <a:t>Základy speleologie, podzim 2023</a:t>
            </a:r>
            <a:endParaRPr lang="cs-CZ"/>
          </a:p>
        </p:txBody>
      </p:sp>
    </p:spTree>
    <p:extLst>
      <p:ext uri="{BB962C8B-B14F-4D97-AF65-F5344CB8AC3E}">
        <p14:creationId xmlns:p14="http://schemas.microsoft.com/office/powerpoint/2010/main" val="30962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ovéPole 2"/>
          <p:cNvSpPr txBox="1"/>
          <p:nvPr/>
        </p:nvSpPr>
        <p:spPr>
          <a:xfrm>
            <a:off x="539552" y="5923516"/>
            <a:ext cx="5040560" cy="461665"/>
          </a:xfrm>
          <a:prstGeom prst="rect">
            <a:avLst/>
          </a:prstGeom>
          <a:noFill/>
        </p:spPr>
        <p:txBody>
          <a:bodyPr wrap="square" rtlCol="0">
            <a:spAutoFit/>
          </a:bodyPr>
          <a:lstStyle/>
          <a:p>
            <a:r>
              <a:rPr lang="cs-CZ" sz="2400" b="1" dirty="0" smtClean="0">
                <a:solidFill>
                  <a:srgbClr val="FFFF00"/>
                </a:solidFill>
                <a:latin typeface="Arial Narrow" panose="020B0606020202030204" pitchFamily="34" charset="0"/>
              </a:rPr>
              <a:t>MT. St. </a:t>
            </a:r>
            <a:r>
              <a:rPr lang="cs-CZ" sz="2400" b="1" dirty="0" err="1" smtClean="0">
                <a:solidFill>
                  <a:srgbClr val="FFFF00"/>
                </a:solidFill>
                <a:latin typeface="Arial Narrow" panose="020B0606020202030204" pitchFamily="34" charset="0"/>
              </a:rPr>
              <a:t>Helens</a:t>
            </a:r>
            <a:r>
              <a:rPr lang="cs-CZ" sz="2400" b="1" dirty="0" smtClean="0">
                <a:solidFill>
                  <a:srgbClr val="FFFF00"/>
                </a:solidFill>
                <a:latin typeface="Arial Narrow" panose="020B0606020202030204" pitchFamily="34" charset="0"/>
              </a:rPr>
              <a:t>, </a:t>
            </a:r>
            <a:r>
              <a:rPr lang="cs-CZ" sz="2400" b="1" dirty="0" err="1" smtClean="0">
                <a:solidFill>
                  <a:srgbClr val="FFFF00"/>
                </a:solidFill>
                <a:latin typeface="Arial Narrow" panose="020B0606020202030204" pitchFamily="34" charset="0"/>
              </a:rPr>
              <a:t>dacitová</a:t>
            </a:r>
            <a:r>
              <a:rPr lang="cs-CZ" sz="2400" b="1" dirty="0" smtClean="0">
                <a:solidFill>
                  <a:srgbClr val="FFFF00"/>
                </a:solidFill>
                <a:latin typeface="Arial Narrow" panose="020B0606020202030204" pitchFamily="34" charset="0"/>
              </a:rPr>
              <a:t> láva</a:t>
            </a:r>
            <a:endParaRPr lang="cs-CZ" sz="2400" b="1"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38852630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03009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694" y="-31976"/>
            <a:ext cx="5728692" cy="4296519"/>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437112"/>
            <a:ext cx="4168155" cy="1998292"/>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4392113"/>
            <a:ext cx="2771800" cy="2078850"/>
          </a:xfrm>
          <a:prstGeom prst="rect">
            <a:avLst/>
          </a:prstGeom>
        </p:spPr>
      </p:pic>
    </p:spTree>
    <p:extLst>
      <p:ext uri="{BB962C8B-B14F-4D97-AF65-F5344CB8AC3E}">
        <p14:creationId xmlns:p14="http://schemas.microsoft.com/office/powerpoint/2010/main" val="19164444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sp>
        <p:nvSpPr>
          <p:cNvPr id="3" name="Rectangle 1"/>
          <p:cNvSpPr>
            <a:spLocks noChangeArrowheads="1"/>
          </p:cNvSpPr>
          <p:nvPr/>
        </p:nvSpPr>
        <p:spPr bwMode="auto">
          <a:xfrm>
            <a:off x="323528" y="402246"/>
            <a:ext cx="8352928" cy="11695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3200" b="1" i="0" u="none" strike="noStrike" cap="none" normalizeH="0" baseline="0" dirty="0" err="1" smtClean="0">
                <a:ln>
                  <a:noFill/>
                </a:ln>
                <a:solidFill>
                  <a:srgbClr val="274E13"/>
                </a:solidFill>
                <a:effectLst/>
                <a:latin typeface="Arial Narrow" panose="020B0606020202030204" pitchFamily="34" charset="0"/>
              </a:rPr>
              <a:t>The</a:t>
            </a:r>
            <a:r>
              <a:rPr kumimoji="0" lang="cs-CZ" altLang="cs-CZ" sz="3200" b="1" i="0" u="none" strike="noStrike" cap="none" normalizeH="0" baseline="0" dirty="0" smtClean="0">
                <a:ln>
                  <a:noFill/>
                </a:ln>
                <a:solidFill>
                  <a:srgbClr val="274E13"/>
                </a:solidFill>
                <a:effectLst/>
                <a:latin typeface="Arial Narrow" panose="020B0606020202030204" pitchFamily="34" charset="0"/>
              </a:rPr>
              <a:t> </a:t>
            </a:r>
            <a:r>
              <a:rPr kumimoji="0" lang="cs-CZ" altLang="cs-CZ" sz="3200" b="1" i="0" u="none" strike="noStrike" cap="none" normalizeH="0" baseline="0" dirty="0" err="1" smtClean="0">
                <a:ln>
                  <a:noFill/>
                </a:ln>
                <a:solidFill>
                  <a:srgbClr val="274E13"/>
                </a:solidFill>
                <a:effectLst/>
                <a:latin typeface="Arial Narrow" panose="020B0606020202030204" pitchFamily="34" charset="0"/>
              </a:rPr>
              <a:t>Third</a:t>
            </a:r>
            <a:r>
              <a:rPr kumimoji="0" lang="cs-CZ" altLang="cs-CZ" sz="3200" b="1" i="0" u="none" strike="noStrike" cap="none" normalizeH="0" baseline="0" dirty="0" smtClean="0">
                <a:ln>
                  <a:noFill/>
                </a:ln>
                <a:solidFill>
                  <a:srgbClr val="274E13"/>
                </a:solidFill>
                <a:effectLst/>
                <a:latin typeface="Arial Narrow" panose="020B0606020202030204" pitchFamily="34" charset="0"/>
              </a:rPr>
              <a:t> </a:t>
            </a:r>
            <a:r>
              <a:rPr kumimoji="0" lang="cs-CZ" altLang="cs-CZ" sz="3200" b="1" i="0" u="none" strike="noStrike" cap="none" normalizeH="0" baseline="0" dirty="0" err="1" smtClean="0">
                <a:ln>
                  <a:noFill/>
                </a:ln>
                <a:solidFill>
                  <a:srgbClr val="274E13"/>
                </a:solidFill>
                <a:effectLst/>
                <a:latin typeface="Arial Narrow" panose="020B0606020202030204" pitchFamily="34" charset="0"/>
              </a:rPr>
              <a:t>Longest</a:t>
            </a:r>
            <a:r>
              <a:rPr kumimoji="0" lang="cs-CZ" altLang="cs-CZ" sz="3200" b="1" i="0" u="none" strike="noStrike" cap="none" normalizeH="0" baseline="0" dirty="0" smtClean="0">
                <a:ln>
                  <a:noFill/>
                </a:ln>
                <a:solidFill>
                  <a:srgbClr val="274E13"/>
                </a:solidFill>
                <a:effectLst/>
                <a:latin typeface="Arial Narrow" panose="020B0606020202030204" pitchFamily="34" charset="0"/>
              </a:rPr>
              <a:t> </a:t>
            </a:r>
            <a:r>
              <a:rPr kumimoji="0" lang="cs-CZ" altLang="cs-CZ" sz="3200" b="1" i="0" u="none" strike="noStrike" cap="none" normalizeH="0" baseline="0" dirty="0" err="1" smtClean="0">
                <a:ln>
                  <a:noFill/>
                </a:ln>
                <a:solidFill>
                  <a:srgbClr val="274E13"/>
                </a:solidFill>
                <a:effectLst/>
                <a:latin typeface="Arial Narrow" panose="020B0606020202030204" pitchFamily="34" charset="0"/>
              </a:rPr>
              <a:t>Lava</a:t>
            </a:r>
            <a:r>
              <a:rPr kumimoji="0" lang="cs-CZ" altLang="cs-CZ" sz="3200" b="1" i="0" u="none" strike="noStrike" cap="none" normalizeH="0" baseline="0" dirty="0" smtClean="0">
                <a:ln>
                  <a:noFill/>
                </a:ln>
                <a:solidFill>
                  <a:srgbClr val="274E13"/>
                </a:solidFill>
                <a:effectLst/>
                <a:latin typeface="Arial Narrow" panose="020B0606020202030204" pitchFamily="34" charset="0"/>
              </a:rPr>
              <a:t> Tube</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3200" b="1" i="0" u="none" strike="noStrike" cap="none" normalizeH="0" baseline="0" dirty="0" smtClean="0">
                <a:ln>
                  <a:noFill/>
                </a:ln>
                <a:solidFill>
                  <a:srgbClr val="274E13"/>
                </a:solidFill>
                <a:effectLst/>
                <a:latin typeface="Arial Narrow" panose="020B0606020202030204" pitchFamily="34" charset="0"/>
              </a:rPr>
              <a:t> In </a:t>
            </a:r>
            <a:r>
              <a:rPr kumimoji="0" lang="cs-CZ" altLang="cs-CZ" sz="3200" b="1" i="0" u="none" strike="noStrike" cap="none" normalizeH="0" baseline="0" dirty="0" err="1" smtClean="0">
                <a:ln>
                  <a:noFill/>
                </a:ln>
                <a:solidFill>
                  <a:srgbClr val="274E13"/>
                </a:solidFill>
                <a:effectLst/>
                <a:latin typeface="Arial Narrow" panose="020B0606020202030204" pitchFamily="34" charset="0"/>
              </a:rPr>
              <a:t>North</a:t>
            </a:r>
            <a:r>
              <a:rPr kumimoji="0" lang="cs-CZ" altLang="cs-CZ" sz="3200" b="1" i="0" u="none" strike="noStrike" cap="none" normalizeH="0" baseline="0" dirty="0" smtClean="0">
                <a:ln>
                  <a:noFill/>
                </a:ln>
                <a:solidFill>
                  <a:srgbClr val="274E13"/>
                </a:solidFill>
                <a:effectLst/>
                <a:latin typeface="Arial Narrow" panose="020B0606020202030204" pitchFamily="34" charset="0"/>
              </a:rPr>
              <a:t> America</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1200" b="0" i="0" u="none" strike="noStrike" cap="none" normalizeH="0" baseline="0" dirty="0" smtClean="0">
                <a:ln>
                  <a:noFill/>
                </a:ln>
                <a:solidFill>
                  <a:srgbClr val="454545"/>
                </a:solidFill>
                <a:effectLst/>
                <a:latin typeface="futura-pt"/>
              </a:rPr>
              <a:t>  </a:t>
            </a:r>
            <a:endParaRPr kumimoji="0" lang="cs-CZ" altLang="cs-CZ" sz="50600" b="0" i="0" u="none" strike="noStrike" cap="none" normalizeH="0" baseline="0" dirty="0" smtClean="0">
              <a:ln>
                <a:noFill/>
              </a:ln>
              <a:solidFill>
                <a:srgbClr val="454545"/>
              </a:solidFill>
              <a:effectLst/>
              <a:latin typeface="futura-pt"/>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5880" y="1571797"/>
            <a:ext cx="6462464" cy="4846848"/>
          </a:xfrm>
          <a:prstGeom prst="rect">
            <a:avLst/>
          </a:prstGeom>
        </p:spPr>
      </p:pic>
    </p:spTree>
    <p:extLst>
      <p:ext uri="{BB962C8B-B14F-4D97-AF65-F5344CB8AC3E}">
        <p14:creationId xmlns:p14="http://schemas.microsoft.com/office/powerpoint/2010/main" val="2703773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sp>
        <p:nvSpPr>
          <p:cNvPr id="3" name="Obdélník 2"/>
          <p:cNvSpPr/>
          <p:nvPr/>
        </p:nvSpPr>
        <p:spPr>
          <a:xfrm>
            <a:off x="971600" y="116632"/>
            <a:ext cx="7416824" cy="6463308"/>
          </a:xfrm>
          <a:prstGeom prst="rect">
            <a:avLst/>
          </a:prstGeom>
        </p:spPr>
        <p:txBody>
          <a:bodyPr wrap="square">
            <a:spAutoFit/>
          </a:bodyPr>
          <a:lstStyle/>
          <a:p>
            <a:r>
              <a:rPr lang="en-US" b="1" dirty="0">
                <a:solidFill>
                  <a:srgbClr val="FFFF00"/>
                </a:solidFill>
                <a:latin typeface="Arial Narrow" panose="020B0606020202030204" pitchFamily="34" charset="0"/>
              </a:rPr>
              <a:t>Ape Cave was discovered in 1947 by a logger named Lawrence Johnson. However, the cave was not explored until the early 1950's when a scout troop, led by Harry Reese, lowered a team of scouts down a 17-foot overhang to the cave floor. Leaving footprints where no one ever had, these explorers were able to travel through a pristine lava tube full of fragile formations. Ape Cave was named by the Scout Troop in honor of their sponsor, the St. Helens Apes. This local group was made up primarily of foresters. The sponsor’s name, St. Helens Apes, may have come from an old term used for foresters in the area, "brush apes," or from the legend of Bigfoot</a:t>
            </a:r>
            <a:r>
              <a:rPr lang="en-US" b="1" dirty="0" smtClean="0">
                <a:solidFill>
                  <a:srgbClr val="FFFF00"/>
                </a:solidFill>
                <a:latin typeface="Arial Narrow" panose="020B0606020202030204" pitchFamily="34" charset="0"/>
              </a:rPr>
              <a:t>.</a:t>
            </a:r>
            <a:endParaRPr lang="cs-CZ" b="1" dirty="0" smtClean="0">
              <a:solidFill>
                <a:srgbClr val="FFFF00"/>
              </a:solidFill>
              <a:latin typeface="Arial Narrow" panose="020B0606020202030204" pitchFamily="34" charset="0"/>
            </a:endParaRPr>
          </a:p>
          <a:p>
            <a:endParaRPr lang="cs-CZ" b="1" dirty="0" smtClean="0">
              <a:solidFill>
                <a:srgbClr val="FFFF00"/>
              </a:solidFill>
              <a:latin typeface="Arial Narrow" panose="020B0606020202030204" pitchFamily="34" charset="0"/>
            </a:endParaRPr>
          </a:p>
          <a:p>
            <a:r>
              <a:rPr lang="en-US" b="1" u="sng" dirty="0">
                <a:solidFill>
                  <a:srgbClr val="FFFF00"/>
                </a:solidFill>
                <a:latin typeface="Arial Narrow" panose="020B0606020202030204" pitchFamily="34" charset="0"/>
              </a:rPr>
              <a:t>About 2,000 years ago, fluid basaltic lava poured down the southern flank of the volcano. As the lava flowed, chunks of the lava’s surface cooled, crashed and fused together creating a hardened crust. In turn, the crust insulated the molten lava beneath, allowing it to remain fluid and travel down to the Lewis River Valley. </a:t>
            </a:r>
            <a:endParaRPr lang="cs-CZ" b="1" u="sng" dirty="0" smtClean="0">
              <a:solidFill>
                <a:srgbClr val="FFFF00"/>
              </a:solidFill>
              <a:latin typeface="Arial Narrow" panose="020B0606020202030204" pitchFamily="34" charset="0"/>
            </a:endParaRPr>
          </a:p>
          <a:p>
            <a:endParaRPr lang="cs-CZ" b="1" dirty="0" smtClean="0">
              <a:solidFill>
                <a:srgbClr val="FFFF00"/>
              </a:solidFill>
              <a:latin typeface="Arial Narrow" panose="020B0606020202030204" pitchFamily="34" charset="0"/>
            </a:endParaRPr>
          </a:p>
          <a:p>
            <a:r>
              <a:rPr lang="en-US" b="1" dirty="0">
                <a:solidFill>
                  <a:srgbClr val="FFFF00"/>
                </a:solidFill>
                <a:latin typeface="Arial Narrow" panose="020B0606020202030204" pitchFamily="34" charset="0"/>
              </a:rPr>
              <a:t>The hot flowing lava began melting into the pre-existing rock and soil. This thermal erosion deepened and widened the channel of the flow. The level of lava in the tube rose and fell as the eruption surged and slowed, contributing to the unique contours of the walls. During this eruptive period, hot fluid lava pulsed through the tube for months, possibly up to a year, until the eruption subsided. As a result of this rare eruption, a spectacular 13,042 foot (3976m) long lava tube, the third longest in North America, was created.</a:t>
            </a:r>
            <a:endParaRPr lang="cs-CZ" b="1"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12441345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5122" name="Picture 2" descr="Main entrance of Ape Cave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81020"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1565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94972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4" name="Obrázek 3"/>
          <p:cNvPicPr>
            <a:picLocks noChangeAspect="1"/>
          </p:cNvPicPr>
          <p:nvPr/>
        </p:nvPicPr>
        <p:blipFill>
          <a:blip r:embed="rId2"/>
          <a:stretch>
            <a:fillRect/>
          </a:stretch>
        </p:blipFill>
        <p:spPr>
          <a:xfrm>
            <a:off x="179512" y="0"/>
            <a:ext cx="4320480" cy="6480719"/>
          </a:xfrm>
          <a:prstGeom prst="rect">
            <a:avLst/>
          </a:prstGeom>
        </p:spPr>
      </p:pic>
      <p:pic>
        <p:nvPicPr>
          <p:cNvPr id="5" name="Obrázek 4"/>
          <p:cNvPicPr>
            <a:picLocks noChangeAspect="1"/>
          </p:cNvPicPr>
          <p:nvPr/>
        </p:nvPicPr>
        <p:blipFill>
          <a:blip r:embed="rId3"/>
          <a:stretch>
            <a:fillRect/>
          </a:stretch>
        </p:blipFill>
        <p:spPr>
          <a:xfrm>
            <a:off x="4698794" y="2911"/>
            <a:ext cx="4285561" cy="6428343"/>
          </a:xfrm>
          <a:prstGeom prst="rect">
            <a:avLst/>
          </a:prstGeom>
        </p:spPr>
      </p:pic>
      <p:sp>
        <p:nvSpPr>
          <p:cNvPr id="3" name="TextovéPole 2"/>
          <p:cNvSpPr txBox="1"/>
          <p:nvPr/>
        </p:nvSpPr>
        <p:spPr>
          <a:xfrm>
            <a:off x="467544" y="5949280"/>
            <a:ext cx="3744416" cy="369332"/>
          </a:xfrm>
          <a:prstGeom prst="rect">
            <a:avLst/>
          </a:prstGeom>
          <a:noFill/>
        </p:spPr>
        <p:txBody>
          <a:bodyPr wrap="square" rtlCol="0">
            <a:spAutoFit/>
          </a:bodyPr>
          <a:lstStyle/>
          <a:p>
            <a:r>
              <a:rPr lang="cs-CZ" b="1" dirty="0" smtClean="0">
                <a:solidFill>
                  <a:srgbClr val="FFFF00"/>
                </a:solidFill>
                <a:latin typeface="Arial Narrow" panose="020B0606020202030204" pitchFamily="34" charset="0"/>
              </a:rPr>
              <a:t>Aglomerátové tufy ve stěnách</a:t>
            </a:r>
            <a:endParaRPr lang="cs-CZ" b="1" dirty="0">
              <a:solidFill>
                <a:srgbClr val="FFFF00"/>
              </a:solidFill>
              <a:latin typeface="Arial Narrow" panose="020B0606020202030204" pitchFamily="34" charset="0"/>
            </a:endParaRPr>
          </a:p>
        </p:txBody>
      </p:sp>
      <p:sp>
        <p:nvSpPr>
          <p:cNvPr id="6" name="Obdélník 5"/>
          <p:cNvSpPr/>
          <p:nvPr/>
        </p:nvSpPr>
        <p:spPr>
          <a:xfrm>
            <a:off x="5724128" y="5813646"/>
            <a:ext cx="2260555" cy="369332"/>
          </a:xfrm>
          <a:prstGeom prst="rect">
            <a:avLst/>
          </a:prstGeom>
        </p:spPr>
        <p:txBody>
          <a:bodyPr wrap="none">
            <a:spAutoFit/>
          </a:bodyPr>
          <a:lstStyle/>
          <a:p>
            <a:r>
              <a:rPr lang="cs-CZ" b="1" dirty="0" smtClean="0">
                <a:solidFill>
                  <a:srgbClr val="FFFF00"/>
                </a:solidFill>
                <a:latin typeface="Arial Narrow" panose="020B0606020202030204" pitchFamily="34" charset="0"/>
              </a:rPr>
              <a:t>Útvar zvaný „</a:t>
            </a:r>
            <a:r>
              <a:rPr lang="cs-CZ" b="1" dirty="0" err="1" smtClean="0">
                <a:solidFill>
                  <a:srgbClr val="FFFF00"/>
                </a:solidFill>
                <a:latin typeface="Arial Narrow" panose="020B0606020202030204" pitchFamily="34" charset="0"/>
              </a:rPr>
              <a:t>meatball</a:t>
            </a:r>
            <a:r>
              <a:rPr lang="cs-CZ" b="1" dirty="0" smtClean="0">
                <a:solidFill>
                  <a:srgbClr val="FFFF00"/>
                </a:solidFill>
                <a:latin typeface="Arial Narrow" panose="020B0606020202030204" pitchFamily="34" charset="0"/>
              </a:rPr>
              <a:t>“</a:t>
            </a:r>
            <a:endParaRPr lang="cs-CZ" b="1"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4750413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6" name="Obrázek 5"/>
          <p:cNvPicPr>
            <a:picLocks noChangeAspect="1"/>
          </p:cNvPicPr>
          <p:nvPr/>
        </p:nvPicPr>
        <p:blipFill>
          <a:blip r:embed="rId2"/>
          <a:stretch>
            <a:fillRect/>
          </a:stretch>
        </p:blipFill>
        <p:spPr>
          <a:xfrm>
            <a:off x="0" y="39622"/>
            <a:ext cx="9121013" cy="6840760"/>
          </a:xfrm>
          <a:prstGeom prst="rect">
            <a:avLst/>
          </a:prstGeom>
        </p:spPr>
      </p:pic>
      <p:sp>
        <p:nvSpPr>
          <p:cNvPr id="8" name="TextovéPole 7"/>
          <p:cNvSpPr txBox="1"/>
          <p:nvPr/>
        </p:nvSpPr>
        <p:spPr>
          <a:xfrm>
            <a:off x="459904" y="5301208"/>
            <a:ext cx="5328592" cy="369332"/>
          </a:xfrm>
          <a:prstGeom prst="rect">
            <a:avLst/>
          </a:prstGeom>
          <a:noFill/>
        </p:spPr>
        <p:txBody>
          <a:bodyPr wrap="square" rtlCol="0">
            <a:spAutoFit/>
          </a:bodyPr>
          <a:lstStyle/>
          <a:p>
            <a:r>
              <a:rPr lang="cs-CZ" b="1" dirty="0" smtClean="0">
                <a:solidFill>
                  <a:schemeClr val="bg1"/>
                </a:solidFill>
                <a:latin typeface="Arial Narrow" panose="020B0606020202030204" pitchFamily="34" charset="0"/>
              </a:rPr>
              <a:t>Kontury odrážející pulsování lávy</a:t>
            </a:r>
            <a:endParaRPr lang="cs-CZ" b="1" dirty="0">
              <a:solidFill>
                <a:schemeClr val="bg1"/>
              </a:solidFill>
              <a:latin typeface="Arial Narrow" panose="020B0606020202030204" pitchFamily="34" charset="0"/>
            </a:endParaRPr>
          </a:p>
        </p:txBody>
      </p:sp>
      <p:sp>
        <p:nvSpPr>
          <p:cNvPr id="9" name="Blesk 8"/>
          <p:cNvSpPr/>
          <p:nvPr/>
        </p:nvSpPr>
        <p:spPr>
          <a:xfrm rot="10253508">
            <a:off x="1902305" y="4360849"/>
            <a:ext cx="914400" cy="914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093123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1026" name="Picture 2" descr="Ape Cave Info Board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77"/>
            <a:ext cx="9114479" cy="607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360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solidFill>
                  <a:srgbClr val="FFFF00"/>
                </a:solidFill>
                <a:latin typeface="Arial Narrow" panose="020B0606020202030204" pitchFamily="34" charset="0"/>
              </a:rPr>
              <a:t>GENEZE LÁVOVÝCH JESKYNÍ</a:t>
            </a:r>
            <a:br>
              <a:rPr lang="cs-CZ" dirty="0" smtClean="0">
                <a:solidFill>
                  <a:srgbClr val="FFFF00"/>
                </a:solidFill>
                <a:latin typeface="Arial Narrow" panose="020B0606020202030204" pitchFamily="34" charset="0"/>
              </a:rPr>
            </a:br>
            <a:r>
              <a:rPr lang="cs-CZ" dirty="0" smtClean="0">
                <a:solidFill>
                  <a:srgbClr val="FFFF00"/>
                </a:solidFill>
                <a:latin typeface="Arial Narrow" panose="020B0606020202030204" pitchFamily="34" charset="0"/>
              </a:rPr>
              <a:t>(Stephan Kempe, 2017)</a:t>
            </a:r>
            <a:endParaRPr lang="cs-CZ" dirty="0">
              <a:solidFill>
                <a:srgbClr val="FFFF00"/>
              </a:solidFill>
              <a:latin typeface="Arial Narrow" panose="020B0606020202030204" pitchFamily="34" charset="0"/>
            </a:endParaRPr>
          </a:p>
        </p:txBody>
      </p:sp>
      <p:pic>
        <p:nvPicPr>
          <p:cNvPr id="4" name="Zástupný symbol pro obsah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35428"/>
            <a:ext cx="8229600" cy="4638069"/>
          </a:xfrm>
          <a:prstGeom prst="rect">
            <a:avLst/>
          </a:prstGeom>
          <a:noFill/>
          <a:ln>
            <a:noFill/>
          </a:ln>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Tree>
    <p:extLst>
      <p:ext uri="{BB962C8B-B14F-4D97-AF65-F5344CB8AC3E}">
        <p14:creationId xmlns:p14="http://schemas.microsoft.com/office/powerpoint/2010/main" val="24611971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3074" name="Picture 2" descr="Above Ape Cave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532948"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7288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7170" name="Picture 2" descr="https://i.pinimg.com/564x/0d/e5/f4/0de5f4313ee911f1df151ac4449b0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319" y="206315"/>
            <a:ext cx="3046206" cy="37267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bove Ape Cave 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206314"/>
            <a:ext cx="5590113" cy="372674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achel Wrong: Ape Ca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149080"/>
            <a:ext cx="7902222" cy="2267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5380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8740"/>
            <a:ext cx="9144000" cy="4160520"/>
          </a:xfrm>
          <a:prstGeom prst="rect">
            <a:avLst/>
          </a:prstGeo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
        <p:nvSpPr>
          <p:cNvPr id="4" name="TextovéPole 3"/>
          <p:cNvSpPr txBox="1"/>
          <p:nvPr/>
        </p:nvSpPr>
        <p:spPr>
          <a:xfrm>
            <a:off x="251520" y="5013176"/>
            <a:ext cx="5040560" cy="461665"/>
          </a:xfrm>
          <a:prstGeom prst="rect">
            <a:avLst/>
          </a:prstGeom>
          <a:noFill/>
        </p:spPr>
        <p:txBody>
          <a:bodyPr wrap="square" rtlCol="0">
            <a:spAutoFit/>
          </a:bodyPr>
          <a:lstStyle/>
          <a:p>
            <a:r>
              <a:rPr lang="cs-CZ" sz="2400" b="1" dirty="0" smtClean="0">
                <a:latin typeface="Arial Narrow" panose="020B0606020202030204" pitchFamily="34" charset="0"/>
              </a:rPr>
              <a:t>Děkuji za pozornost</a:t>
            </a:r>
            <a:endParaRPr lang="cs-CZ" sz="2400" b="1" dirty="0">
              <a:latin typeface="Arial Narrow" panose="020B0606020202030204" pitchFamily="34" charset="0"/>
            </a:endParaRPr>
          </a:p>
        </p:txBody>
      </p:sp>
    </p:spTree>
    <p:extLst>
      <p:ext uri="{BB962C8B-B14F-4D97-AF65-F5344CB8AC3E}">
        <p14:creationId xmlns:p14="http://schemas.microsoft.com/office/powerpoint/2010/main" val="1383345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cap="all" dirty="0" smtClean="0">
                <a:solidFill>
                  <a:srgbClr val="FFFF00"/>
                </a:solidFill>
                <a:latin typeface="Arial Narrow" panose="020B0606020202030204" pitchFamily="34" charset="0"/>
              </a:rPr>
              <a:t>Lávové jeskyně </a:t>
            </a:r>
            <a:r>
              <a:rPr lang="cs-CZ" sz="3600" cap="all" dirty="0" err="1" smtClean="0">
                <a:solidFill>
                  <a:srgbClr val="FFFF00"/>
                </a:solidFill>
                <a:latin typeface="Arial Narrow" panose="020B0606020202030204" pitchFamily="34" charset="0"/>
              </a:rPr>
              <a:t>lanzarote</a:t>
            </a:r>
            <a:endParaRPr lang="cs-CZ" sz="3600" cap="all" dirty="0">
              <a:solidFill>
                <a:srgbClr val="FFFF00"/>
              </a:solidFill>
              <a:latin typeface="Arial Narrow" panose="020B0606020202030204" pitchFamily="34" charset="0"/>
            </a:endParaRPr>
          </a:p>
        </p:txBody>
      </p:sp>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
        <p:nvSpPr>
          <p:cNvPr id="5" name="Zástupný symbol pro obsah 4"/>
          <p:cNvSpPr>
            <a:spLocks noGrp="1"/>
          </p:cNvSpPr>
          <p:nvPr>
            <p:ph idx="1"/>
          </p:nvPr>
        </p:nvSpPr>
        <p:spPr/>
        <p:txBody>
          <a:bodyPr/>
          <a:lstStyle/>
          <a:p>
            <a:endParaRPr lang="cs-CZ" dirty="0"/>
          </a:p>
        </p:txBody>
      </p:sp>
      <p:pic>
        <p:nvPicPr>
          <p:cNvPr id="1028" name="Picture 4"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29" y="1192933"/>
            <a:ext cx="8285541" cy="5523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754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smtClean="0">
                <a:solidFill>
                  <a:srgbClr val="FFFF00"/>
                </a:solidFill>
                <a:latin typeface="Arial Narrow" panose="020B0606020202030204" pitchFamily="34" charset="0"/>
              </a:rPr>
              <a:t>SOPKA CORONA VPRAVO NAHOŘE</a:t>
            </a:r>
            <a:endParaRPr lang="cs-CZ" sz="3600" dirty="0">
              <a:solidFill>
                <a:srgbClr val="FFFF00"/>
              </a:solidFill>
              <a:latin typeface="Arial Narrow" panose="020B0606020202030204" pitchFamily="34" charset="0"/>
            </a:endParaRPr>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spTree>
    <p:extLst>
      <p:ext uri="{BB962C8B-B14F-4D97-AF65-F5344CB8AC3E}">
        <p14:creationId xmlns:p14="http://schemas.microsoft.com/office/powerpoint/2010/main" val="3623149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p:cNvSpPr>
            <a:spLocks noGrp="1"/>
          </p:cNvSpPr>
          <p:nvPr>
            <p:ph type="ftr" sz="quarter" idx="11"/>
          </p:nvPr>
        </p:nvSpPr>
        <p:spPr/>
        <p:txBody>
          <a:bodyPr/>
          <a:lstStyle/>
          <a:p>
            <a:r>
              <a:rPr lang="cs-CZ" smtClean="0"/>
              <a:t>Základy speleologie, podzim 2023</a:t>
            </a:r>
            <a:endParaRPr lang="cs-CZ"/>
          </a:p>
        </p:txBody>
      </p:sp>
      <p:pic>
        <p:nvPicPr>
          <p:cNvPr id="4" name="Picture 2" descr="https://www.researchgate.net/profile/Thomas-Iliffe/publication/227158738/figure/fig1/AS:302326242922496@1449091601825/Schematic-cross-section-of-the-anchialine-portions-of-the-Corona-lava-tube-a-Cueva-de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941168"/>
            <a:ext cx="6096000" cy="15621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79512" y="1847104"/>
            <a:ext cx="3419872" cy="2554545"/>
          </a:xfrm>
          <a:prstGeom prst="rect">
            <a:avLst/>
          </a:prstGeom>
        </p:spPr>
        <p:txBody>
          <a:bodyPr wrap="square">
            <a:spAutoFit/>
          </a:bodyPr>
          <a:lstStyle/>
          <a:p>
            <a:r>
              <a:rPr lang="cs-CZ" sz="1600" b="1" dirty="0" err="1">
                <a:solidFill>
                  <a:srgbClr val="FFFF00"/>
                </a:solidFill>
                <a:latin typeface="Arial Narrow" panose="020B0606020202030204" pitchFamily="34" charset="0"/>
              </a:rPr>
              <a:t>Fig</a:t>
            </a:r>
            <a:r>
              <a:rPr lang="cs-CZ" sz="1600" b="1" dirty="0">
                <a:solidFill>
                  <a:srgbClr val="FFFF00"/>
                </a:solidFill>
                <a:latin typeface="Arial Narrow" panose="020B0606020202030204" pitchFamily="34" charset="0"/>
              </a:rPr>
              <a:t>. 2 </a:t>
            </a:r>
            <a:r>
              <a:rPr lang="cs-CZ" sz="1600" b="1" dirty="0" err="1">
                <a:solidFill>
                  <a:srgbClr val="FFFF00"/>
                </a:solidFill>
                <a:latin typeface="Arial Narrow" panose="020B0606020202030204" pitchFamily="34" charset="0"/>
              </a:rPr>
              <a:t>Schematic</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cross-section</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of</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the</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anchialine</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portions</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of</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the</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Corona</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lava</a:t>
            </a:r>
            <a:r>
              <a:rPr lang="cs-CZ" sz="1600" b="1" dirty="0">
                <a:solidFill>
                  <a:srgbClr val="FFFF00"/>
                </a:solidFill>
                <a:latin typeface="Arial Narrow" panose="020B0606020202030204" pitchFamily="34" charset="0"/>
              </a:rPr>
              <a:t> tube. a </a:t>
            </a:r>
            <a:r>
              <a:rPr lang="cs-CZ" sz="1600" b="1" dirty="0" err="1">
                <a:solidFill>
                  <a:srgbClr val="FFFF00"/>
                </a:solidFill>
                <a:latin typeface="Arial Narrow" panose="020B0606020202030204" pitchFamily="34" charset="0"/>
              </a:rPr>
              <a:t>Cueva</a:t>
            </a:r>
            <a:r>
              <a:rPr lang="cs-CZ" sz="1600" b="1" dirty="0">
                <a:solidFill>
                  <a:srgbClr val="FFFF00"/>
                </a:solidFill>
                <a:latin typeface="Arial Narrow" panose="020B0606020202030204" pitchFamily="34" charset="0"/>
              </a:rPr>
              <a:t> de Los Lagos. b </a:t>
            </a:r>
            <a:r>
              <a:rPr lang="cs-CZ" sz="1600" b="1" dirty="0" err="1">
                <a:solidFill>
                  <a:srgbClr val="FFFF00"/>
                </a:solidFill>
                <a:latin typeface="Arial Narrow" panose="020B0606020202030204" pitchFamily="34" charset="0"/>
              </a:rPr>
              <a:t>Jameos</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del</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Agua</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lagoon</a:t>
            </a:r>
            <a:r>
              <a:rPr lang="cs-CZ" sz="1600" b="1" dirty="0">
                <a:solidFill>
                  <a:srgbClr val="FFFF00"/>
                </a:solidFill>
                <a:latin typeface="Arial Narrow" panose="020B0606020202030204" pitchFamily="34" charset="0"/>
              </a:rPr>
              <a:t> ( </a:t>
            </a:r>
            <a:r>
              <a:rPr lang="cs-CZ" sz="1600" b="1" dirty="0" err="1">
                <a:solidFill>
                  <a:srgbClr val="FFFF00"/>
                </a:solidFill>
                <a:latin typeface="Arial Narrow" panose="020B0606020202030204" pitchFamily="34" charset="0"/>
              </a:rPr>
              <a:t>dotted</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transversal</a:t>
            </a:r>
            <a:r>
              <a:rPr lang="cs-CZ" sz="1600" b="1" dirty="0">
                <a:solidFill>
                  <a:srgbClr val="FFFF00"/>
                </a:solidFill>
                <a:latin typeface="Arial Narrow" panose="020B0606020202030204" pitchFamily="34" charset="0"/>
              </a:rPr>
              <a:t> lines </a:t>
            </a:r>
            <a:r>
              <a:rPr lang="cs-CZ" sz="1600" b="1" dirty="0" err="1" smtClean="0">
                <a:solidFill>
                  <a:srgbClr val="FFFF00"/>
                </a:solidFill>
                <a:latin typeface="Arial Narrow" panose="020B0606020202030204" pitchFamily="34" charset="0"/>
              </a:rPr>
              <a:t>repr</a:t>
            </a:r>
            <a:r>
              <a:rPr lang="cs-CZ" sz="1600" b="1" dirty="0" err="1">
                <a:solidFill>
                  <a:srgbClr val="FFFF00"/>
                </a:solidFill>
                <a:latin typeface="Arial Narrow" panose="020B0606020202030204" pitchFamily="34" charset="0"/>
              </a:rPr>
              <a:t>occupied</a:t>
            </a:r>
            <a:r>
              <a:rPr lang="cs-CZ" sz="1600" b="1" dirty="0">
                <a:solidFill>
                  <a:srgbClr val="FFFF00"/>
                </a:solidFill>
                <a:latin typeface="Arial Narrow" panose="020B0606020202030204" pitchFamily="34" charset="0"/>
              </a:rPr>
              <a:t> by </a:t>
            </a:r>
            <a:r>
              <a:rPr lang="cs-CZ" sz="1600" b="1" dirty="0" err="1">
                <a:solidFill>
                  <a:srgbClr val="FFFF00"/>
                </a:solidFill>
                <a:latin typeface="Arial Narrow" panose="020B0606020202030204" pitchFamily="34" charset="0"/>
              </a:rPr>
              <a:t>the</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tourist</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complex</a:t>
            </a:r>
            <a:r>
              <a:rPr lang="cs-CZ" sz="1600" b="1" dirty="0">
                <a:solidFill>
                  <a:srgbClr val="FFFF00"/>
                </a:solidFill>
                <a:latin typeface="Arial Narrow" panose="020B0606020202030204" pitchFamily="34" charset="0"/>
              </a:rPr>
              <a:t>). c </a:t>
            </a:r>
            <a:r>
              <a:rPr lang="cs-CZ" sz="1600" b="1" dirty="0" err="1">
                <a:solidFill>
                  <a:srgbClr val="FFFF00"/>
                </a:solidFill>
                <a:latin typeface="Arial Narrow" panose="020B0606020202030204" pitchFamily="34" charset="0"/>
              </a:rPr>
              <a:t>Position</a:t>
            </a:r>
            <a:r>
              <a:rPr lang="cs-CZ" sz="1600" b="1" dirty="0">
                <a:solidFill>
                  <a:srgbClr val="FFFF00"/>
                </a:solidFill>
                <a:latin typeface="Arial Narrow" panose="020B0606020202030204" pitchFamily="34" charset="0"/>
              </a:rPr>
              <a:t> </a:t>
            </a:r>
            <a:r>
              <a:rPr lang="cs-CZ" sz="1600" b="1" dirty="0" err="1" smtClean="0">
                <a:solidFill>
                  <a:srgbClr val="FFFF00"/>
                </a:solidFill>
                <a:latin typeface="Arial Narrow" panose="020B0606020202030204" pitchFamily="34" charset="0"/>
              </a:rPr>
              <a:t>esent</a:t>
            </a:r>
            <a:r>
              <a:rPr lang="cs-CZ" sz="1600" b="1" dirty="0" smtClean="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the</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approximated</a:t>
            </a:r>
            <a:r>
              <a:rPr lang="cs-CZ" sz="1600" b="1" dirty="0">
                <a:solidFill>
                  <a:srgbClr val="FFFF00"/>
                </a:solidFill>
                <a:latin typeface="Arial Narrow" panose="020B0606020202030204" pitchFamily="34" charset="0"/>
              </a:rPr>
              <a:t> area </a:t>
            </a:r>
            <a:r>
              <a:rPr lang="cs-CZ" sz="1600" b="1" dirty="0" err="1" smtClean="0">
                <a:solidFill>
                  <a:srgbClr val="FFFF00"/>
                </a:solidFill>
                <a:latin typeface="Arial Narrow" panose="020B0606020202030204" pitchFamily="34" charset="0"/>
              </a:rPr>
              <a:t>of</a:t>
            </a:r>
            <a:r>
              <a:rPr lang="cs-CZ" sz="1600" b="1" dirty="0" smtClean="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the</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carpet</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of</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diatoms</a:t>
            </a:r>
            <a:r>
              <a:rPr lang="cs-CZ" sz="1600" b="1" dirty="0">
                <a:solidFill>
                  <a:srgbClr val="FFFF00"/>
                </a:solidFill>
                <a:latin typeface="Arial Narrow" panose="020B0606020202030204" pitchFamily="34" charset="0"/>
              </a:rPr>
              <a:t> in </a:t>
            </a:r>
            <a:r>
              <a:rPr lang="cs-CZ" sz="1600" b="1" dirty="0" err="1">
                <a:solidFill>
                  <a:srgbClr val="FFFF00"/>
                </a:solidFill>
                <a:latin typeface="Arial Narrow" panose="020B0606020202030204" pitchFamily="34" charset="0"/>
              </a:rPr>
              <a:t>the</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lagoon</a:t>
            </a:r>
            <a:r>
              <a:rPr lang="cs-CZ" sz="1600" b="1" dirty="0">
                <a:solidFill>
                  <a:srgbClr val="FFFF00"/>
                </a:solidFill>
                <a:latin typeface="Arial Narrow" panose="020B0606020202030204" pitchFamily="34" charset="0"/>
              </a:rPr>
              <a:t>. d </a:t>
            </a:r>
            <a:r>
              <a:rPr lang="cs-CZ" sz="1600" b="1" dirty="0" err="1">
                <a:solidFill>
                  <a:srgbClr val="FFFF00"/>
                </a:solidFill>
                <a:latin typeface="Arial Narrow" panose="020B0606020202030204" pitchFamily="34" charset="0"/>
              </a:rPr>
              <a:t>Túnel</a:t>
            </a:r>
            <a:r>
              <a:rPr lang="cs-CZ" sz="1600" b="1" dirty="0">
                <a:solidFill>
                  <a:srgbClr val="FFFF00"/>
                </a:solidFill>
                <a:latin typeface="Arial Narrow" panose="020B0606020202030204" pitchFamily="34" charset="0"/>
              </a:rPr>
              <a:t> de la </a:t>
            </a:r>
            <a:r>
              <a:rPr lang="cs-CZ" sz="1600" b="1" dirty="0" err="1">
                <a:solidFill>
                  <a:srgbClr val="FFFF00"/>
                </a:solidFill>
                <a:latin typeface="Arial Narrow" panose="020B0606020202030204" pitchFamily="34" charset="0"/>
              </a:rPr>
              <a:t>Atlántida</a:t>
            </a:r>
            <a:r>
              <a:rPr lang="cs-CZ" sz="1600" b="1" dirty="0">
                <a:solidFill>
                  <a:srgbClr val="FFFF00"/>
                </a:solidFill>
                <a:latin typeface="Arial Narrow" panose="020B0606020202030204" pitchFamily="34" charset="0"/>
              </a:rPr>
              <a:t>. e </a:t>
            </a:r>
            <a:r>
              <a:rPr lang="cs-CZ" sz="1600" b="1" dirty="0" err="1">
                <a:solidFill>
                  <a:srgbClr val="FFFF00"/>
                </a:solidFill>
                <a:latin typeface="Arial Narrow" panose="020B0606020202030204" pitchFamily="34" charset="0"/>
              </a:rPr>
              <a:t>Lago</a:t>
            </a:r>
            <a:r>
              <a:rPr lang="cs-CZ" sz="1600" b="1" dirty="0">
                <a:solidFill>
                  <a:srgbClr val="FFFF00"/>
                </a:solidFill>
                <a:latin typeface="Arial Narrow" panose="020B0606020202030204" pitchFamily="34" charset="0"/>
              </a:rPr>
              <a:t> </a:t>
            </a:r>
            <a:r>
              <a:rPr lang="cs-CZ" sz="1600" b="1" dirty="0" err="1">
                <a:solidFill>
                  <a:srgbClr val="FFFF00"/>
                </a:solidFill>
                <a:latin typeface="Arial Narrow" panose="020B0606020202030204" pitchFamily="34" charset="0"/>
              </a:rPr>
              <a:t>Escondido</a:t>
            </a:r>
            <a:r>
              <a:rPr lang="cs-CZ" sz="1600" b="1" dirty="0">
                <a:solidFill>
                  <a:srgbClr val="FFFF00"/>
                </a:solidFill>
                <a:latin typeface="Arial Narrow" panose="020B0606020202030204" pitchFamily="34" charset="0"/>
              </a:rPr>
              <a:t>. f Dome </a:t>
            </a:r>
            <a:r>
              <a:rPr lang="cs-CZ" sz="1600" b="1" dirty="0" err="1">
                <a:solidFill>
                  <a:srgbClr val="FFFF00"/>
                </a:solidFill>
                <a:latin typeface="Arial Narrow" panose="020B0606020202030204" pitchFamily="34" charset="0"/>
              </a:rPr>
              <a:t>room</a:t>
            </a:r>
            <a:r>
              <a:rPr lang="cs-CZ" sz="1600" b="1" dirty="0">
                <a:solidFill>
                  <a:srgbClr val="FFFF00"/>
                </a:solidFill>
                <a:latin typeface="Arial Narrow" panose="020B0606020202030204" pitchFamily="34" charset="0"/>
              </a:rPr>
              <a:t>. g </a:t>
            </a:r>
            <a:r>
              <a:rPr lang="cs-CZ" sz="1600" b="1" dirty="0" err="1">
                <a:solidFill>
                  <a:srgbClr val="FFFF00"/>
                </a:solidFill>
                <a:latin typeface="Arial Narrow" panose="020B0606020202030204" pitchFamily="34" charset="0"/>
              </a:rPr>
              <a:t>Montaña</a:t>
            </a:r>
            <a:r>
              <a:rPr lang="cs-CZ" sz="1600" b="1" dirty="0">
                <a:solidFill>
                  <a:srgbClr val="FFFF00"/>
                </a:solidFill>
                <a:latin typeface="Arial Narrow" panose="020B0606020202030204" pitchFamily="34" charset="0"/>
              </a:rPr>
              <a:t> </a:t>
            </a:r>
          </a:p>
        </p:txBody>
      </p:sp>
      <p:cxnSp>
        <p:nvCxnSpPr>
          <p:cNvPr id="7" name="Přímá spojnice se šipkou 6"/>
          <p:cNvCxnSpPr/>
          <p:nvPr/>
        </p:nvCxnSpPr>
        <p:spPr>
          <a:xfrm flipH="1">
            <a:off x="2339752" y="4401649"/>
            <a:ext cx="4824536" cy="539519"/>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p:nvPr/>
        </p:nvCxnSpPr>
        <p:spPr>
          <a:xfrm>
            <a:off x="8028384" y="4671408"/>
            <a:ext cx="263352" cy="269760"/>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1266" name="Picture 2" descr="https://www.researchgate.net/profile/Thomas-Iliffe/publication/227158738/figure/fig3/AS:667828583677967@1536234150916/Map-of-the-Corona-lava-tube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86834"/>
            <a:ext cx="5391734" cy="3774213"/>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3707904" y="3977459"/>
            <a:ext cx="5742384" cy="307777"/>
          </a:xfrm>
          <a:prstGeom prst="rect">
            <a:avLst/>
          </a:prstGeom>
        </p:spPr>
        <p:txBody>
          <a:bodyPr wrap="square">
            <a:spAutoFit/>
          </a:bodyPr>
          <a:lstStyle/>
          <a:p>
            <a:r>
              <a:rPr lang="en-US" sz="1400" b="1" dirty="0">
                <a:solidFill>
                  <a:srgbClr val="FFFF00"/>
                </a:solidFill>
                <a:latin typeface="Arial Narrow" panose="020B0606020202030204" pitchFamily="34" charset="0"/>
              </a:rPr>
              <a:t>This figure was uploaded by </a:t>
            </a:r>
            <a:r>
              <a:rPr lang="en-US" sz="1400" b="1" u="sng" dirty="0">
                <a:solidFill>
                  <a:srgbClr val="FFFF00"/>
                </a:solidFill>
                <a:latin typeface="Arial Narrow" panose="020B0606020202030204" pitchFamily="34" charset="0"/>
                <a:hlinkClick r:id="rId4"/>
              </a:rPr>
              <a:t>Thomas M </a:t>
            </a:r>
            <a:r>
              <a:rPr lang="en-US" sz="1400" b="1" u="sng" dirty="0" err="1">
                <a:solidFill>
                  <a:srgbClr val="FFFF00"/>
                </a:solidFill>
                <a:latin typeface="Arial Narrow" panose="020B0606020202030204" pitchFamily="34" charset="0"/>
                <a:hlinkClick r:id="rId4"/>
              </a:rPr>
              <a:t>Iliffe</a:t>
            </a:r>
            <a:endParaRPr lang="cs-CZ" sz="1400" b="1"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val="4121666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pic>
        <p:nvPicPr>
          <p:cNvPr id="9218" name="Picture 2" descr="https://www.researchgate.net/profile/Thomas-Iliffe/publication/227158738/figure/fig4/AS:667828587868162@1536234151088/a-The-Corona-volcano-northwestern-view-with-a-collapse-section-of-the-lava-tube-in-the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93218"/>
            <a:ext cx="6096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277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ovéPole 4"/>
          <p:cNvSpPr txBox="1"/>
          <p:nvPr/>
        </p:nvSpPr>
        <p:spPr>
          <a:xfrm>
            <a:off x="323528" y="116632"/>
            <a:ext cx="8424936" cy="461665"/>
          </a:xfrm>
          <a:prstGeom prst="rect">
            <a:avLst/>
          </a:prstGeom>
          <a:noFill/>
        </p:spPr>
        <p:txBody>
          <a:bodyPr wrap="square" rtlCol="0">
            <a:spAutoFit/>
          </a:bodyPr>
          <a:lstStyle/>
          <a:p>
            <a:pPr algn="ctr"/>
            <a:r>
              <a:rPr lang="cs-CZ" sz="2400" b="1" dirty="0" smtClean="0">
                <a:solidFill>
                  <a:srgbClr val="FFFF00"/>
                </a:solidFill>
                <a:latin typeface="Arial Narrow" panose="020B0606020202030204" pitchFamily="34" charset="0"/>
              </a:rPr>
              <a:t>LOS JAMEOS DEL AGUA</a:t>
            </a:r>
            <a:endParaRPr lang="cs-CZ" sz="2400" b="1" dirty="0">
              <a:solidFill>
                <a:srgbClr val="FFFF00"/>
              </a:solidFill>
              <a:latin typeface="Arial Narrow" panose="020B0606020202030204" pitchFamily="34" charset="0"/>
            </a:endParaRPr>
          </a:p>
        </p:txBody>
      </p:sp>
      <p:sp>
        <p:nvSpPr>
          <p:cNvPr id="2" name="Zástupný symbol pro zápatí 1"/>
          <p:cNvSpPr>
            <a:spLocks noGrp="1"/>
          </p:cNvSpPr>
          <p:nvPr>
            <p:ph type="ftr" sz="quarter" idx="11"/>
          </p:nvPr>
        </p:nvSpPr>
        <p:spPr/>
        <p:txBody>
          <a:bodyPr/>
          <a:lstStyle/>
          <a:p>
            <a:r>
              <a:rPr lang="cs-CZ" smtClean="0"/>
              <a:t>Základy speleologie, podzim 2023</a:t>
            </a:r>
            <a:endParaRPr lang="cs-CZ"/>
          </a:p>
        </p:txBody>
      </p:sp>
    </p:spTree>
    <p:extLst>
      <p:ext uri="{BB962C8B-B14F-4D97-AF65-F5344CB8AC3E}">
        <p14:creationId xmlns:p14="http://schemas.microsoft.com/office/powerpoint/2010/main" val="30530211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rchol">
  <a:themeElements>
    <a:clrScheme name="Vrchol">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Vrchol">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rchol">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754</TotalTime>
  <Words>838</Words>
  <Application>Microsoft Office PowerPoint</Application>
  <PresentationFormat>Předvádění na obrazovce (4:3)</PresentationFormat>
  <Paragraphs>83</Paragraphs>
  <Slides>42</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42</vt:i4>
      </vt:variant>
    </vt:vector>
  </HeadingPairs>
  <TitlesOfParts>
    <vt:vector size="51" baseType="lpstr">
      <vt:lpstr>Arial Narrow</vt:lpstr>
      <vt:lpstr>Book Antiqua</vt:lpstr>
      <vt:lpstr>Calibri</vt:lpstr>
      <vt:lpstr>futura-pt</vt:lpstr>
      <vt:lpstr>Lucida Sans</vt:lpstr>
      <vt:lpstr>Wingdings</vt:lpstr>
      <vt:lpstr>Wingdings 2</vt:lpstr>
      <vt:lpstr>Wingdings 3</vt:lpstr>
      <vt:lpstr>Vrchol</vt:lpstr>
      <vt:lpstr>Prezentace aplikace PowerPoint</vt:lpstr>
      <vt:lpstr>Prezentace aplikace PowerPoint</vt:lpstr>
      <vt:lpstr>  TYPY LÁVOVÝCH JESKYNÍ   (podle Kempe et al. 2017)</vt:lpstr>
      <vt:lpstr>GENEZE LÁVOVÝCH JESKYNÍ (Stephan Kempe, 2017)</vt:lpstr>
      <vt:lpstr>Lávové jeskyně lanzarote</vt:lpstr>
      <vt:lpstr>SOPKA CORONA VPRAVO NAHOŘE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Ceska geologicka sluzba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Otava Jiří</dc:creator>
  <cp:lastModifiedBy>Jiří Otava</cp:lastModifiedBy>
  <cp:revision>73</cp:revision>
  <dcterms:created xsi:type="dcterms:W3CDTF">2017-11-28T08:35:17Z</dcterms:created>
  <dcterms:modified xsi:type="dcterms:W3CDTF">2023-10-12T16:49:14Z</dcterms:modified>
</cp:coreProperties>
</file>