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5" r:id="rId4"/>
    <p:sldId id="263" r:id="rId5"/>
    <p:sldId id="261" r:id="rId6"/>
    <p:sldId id="260" r:id="rId7"/>
    <p:sldId id="262" r:id="rId8"/>
    <p:sldId id="259" r:id="rId9"/>
    <p:sldId id="258" r:id="rId10"/>
    <p:sldId id="270" r:id="rId11"/>
    <p:sldId id="271" r:id="rId12"/>
    <p:sldId id="272" r:id="rId13"/>
    <p:sldId id="273" r:id="rId14"/>
    <p:sldId id="268" r:id="rId15"/>
    <p:sldId id="266" r:id="rId16"/>
    <p:sldId id="267" r:id="rId17"/>
    <p:sldId id="264" r:id="rId18"/>
    <p:sldId id="269" r:id="rId1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33437C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33437C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33437C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33437C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33437C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33437C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33437C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33437C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33437C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003300"/>
    <a:srgbClr val="FF0000"/>
    <a:srgbClr val="0066FF"/>
    <a:srgbClr val="80BB3D"/>
    <a:srgbClr val="33437C"/>
    <a:srgbClr val="71BF44"/>
    <a:srgbClr val="0038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78" autoAdjust="0"/>
    <p:restoredTop sz="90929"/>
  </p:normalViewPr>
  <p:slideViewPr>
    <p:cSldViewPr>
      <p:cViewPr varScale="1">
        <p:scale>
          <a:sx n="65" d="100"/>
          <a:sy n="65" d="100"/>
        </p:scale>
        <p:origin x="-420" y="-10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1A69B2-ABC5-4312-A4A9-35058F3A2A8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522265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D42EA8-B9AB-4160-A2AA-C8CA155F2A6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9588632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5B8039-15CA-4CF1-9DCB-B1D18BEC738B}" type="slidenum">
              <a:rPr lang="cs-CZ" altLang="cs-CZ"/>
              <a:pPr/>
              <a:t>1</a:t>
            </a:fld>
            <a:endParaRPr lang="cs-CZ" altLang="cs-CZ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07DE94-590E-446B-B396-A4925124A3B9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5E2556-7CE9-4D91-A799-190C69BAA7CB}" type="slidenum">
              <a:rPr lang="cs-CZ" altLang="cs-CZ"/>
              <a:pPr/>
              <a:t>15</a:t>
            </a:fld>
            <a:endParaRPr lang="cs-CZ" altLang="cs-CZ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8D7F38-850A-4B19-8AA3-9812AB5257B6}" type="slidenum">
              <a:rPr lang="cs-CZ" altLang="cs-CZ"/>
              <a:pPr/>
              <a:t>16</a:t>
            </a:fld>
            <a:endParaRPr lang="cs-CZ" altLang="cs-CZ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9A5AF7-1514-4E8F-AFD5-B2CDC2008D69}" type="slidenum">
              <a:rPr lang="cs-CZ" altLang="cs-CZ"/>
              <a:pPr/>
              <a:t>17</a:t>
            </a:fld>
            <a:endParaRPr lang="cs-CZ" altLang="cs-CZ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DEE29B-6A96-4C7F-889E-98B7AE2EAEDC}" type="slidenum">
              <a:rPr lang="cs-CZ" altLang="cs-CZ"/>
              <a:pPr/>
              <a:t>18</a:t>
            </a:fld>
            <a:endParaRPr lang="cs-CZ" altLang="cs-CZ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0F45DC-5278-42CF-BA41-A71579523ACF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A9DCBA-FE30-43E4-90E1-E4610F423DEC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7B5E2B-CB3C-42DE-8CE3-A1B1197EA1D0}" type="slidenum">
              <a:rPr lang="cs-CZ" altLang="cs-CZ"/>
              <a:pPr/>
              <a:t>4</a:t>
            </a:fld>
            <a:endParaRPr lang="cs-CZ" altLang="cs-CZ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C1B8DF-E4ED-4976-AAAD-6790BB0D7815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51FD5F-FEC1-4372-8BA5-FEF597DCF684}" type="slidenum">
              <a:rPr lang="cs-CZ" altLang="cs-CZ"/>
              <a:pPr/>
              <a:t>6</a:t>
            </a:fld>
            <a:endParaRPr lang="cs-CZ" altLang="cs-CZ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378A6-9F9A-4BE0-84C1-33179A5D0A7F}" type="slidenum">
              <a:rPr lang="cs-CZ" altLang="cs-CZ"/>
              <a:pPr/>
              <a:t>7</a:t>
            </a:fld>
            <a:endParaRPr lang="cs-CZ" altLang="cs-CZ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81781F-E75B-454A-BCAE-0FC8182CC5E9}" type="slidenum">
              <a:rPr lang="cs-CZ" altLang="cs-CZ"/>
              <a:pPr/>
              <a:t>8</a:t>
            </a:fld>
            <a:endParaRPr lang="cs-CZ" altLang="cs-CZ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7D50D5-19C4-4342-B5AA-2EBE6E4D6C9E}" type="slidenum">
              <a:rPr lang="cs-CZ" altLang="cs-CZ"/>
              <a:pPr/>
              <a:t>9</a:t>
            </a:fld>
            <a:endParaRPr lang="cs-CZ" altLang="cs-CZ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D1AD01-74AD-4872-B538-163D8E2FAC6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523506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2ECE7-55AF-4FEF-8F12-FC2BB0D74C3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35974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544A7-AD19-4472-B493-84056AB5350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259188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B3E32-D861-4BE6-A79A-CE4EA766124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61463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1A536-9AD1-4259-8ADB-126970C53E6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131037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00DE0-574F-4C81-822A-41F46670374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34412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9396D-4CDB-4D1A-BEF0-C307E78EF1A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3091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B5011-9751-409A-B9DA-A739C54D473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9891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45194-67BD-4FBB-84D2-F0E1E0BA550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12846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01D1A-DC5E-4CF7-B59C-633C194634C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551394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21593-5B5F-4501-81C6-A9FCD8FBE01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910463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Documents and Settings\dasek\Dokumenty\Obrázky\prezentace 2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A83D2C06-B5EC-47C6-8EE0-E334D4260E63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8153400" y="64008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fld id="{6177C641-45BB-4624-B4ED-6D8A4BD39008}" type="slidenum">
              <a:rPr lang="cs-CZ" altLang="cs-CZ" sz="1200" b="1">
                <a:solidFill>
                  <a:srgbClr val="80BB3D"/>
                </a:solidFill>
              </a:rPr>
              <a:pPr algn="r"/>
              <a:t>‹#›</a:t>
            </a:fld>
            <a:endParaRPr lang="cs-CZ" altLang="cs-CZ" sz="1200" b="1">
              <a:solidFill>
                <a:srgbClr val="80BB3D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rgbClr val="33437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33437C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33437C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33437C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33437C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33437C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33437C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33437C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33437C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3874"/>
        </a:buClr>
        <a:buFont typeface="Wingdings" pitchFamily="2" charset="2"/>
        <a:buChar char="§"/>
        <a:defRPr sz="3100">
          <a:solidFill>
            <a:srgbClr val="33437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33437C"/>
          </a:solidFill>
          <a:latin typeface="Times New Roman" pitchFamily="18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33437C"/>
          </a:solidFill>
          <a:latin typeface="Times New Roman" pitchFamily="18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33437C"/>
          </a:solidFill>
          <a:latin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437C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437C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437C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437C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437C"/>
          </a:solidFill>
          <a:latin typeface="Times New Roman" pitchFamily="18" charset="0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5181600"/>
          </a:xfrm>
        </p:spPr>
        <p:txBody>
          <a:bodyPr/>
          <a:lstStyle/>
          <a:p>
            <a:pPr algn="ctr"/>
            <a:r>
              <a:rPr lang="cs-CZ" altLang="cs-CZ" b="1">
                <a:latin typeface="Arial" charset="0"/>
              </a:rPr>
              <a:t>Geologie okolí Sloupu v Moravském krasu </a:t>
            </a:r>
            <a:br>
              <a:rPr lang="cs-CZ" altLang="cs-CZ" b="1">
                <a:latin typeface="Arial" charset="0"/>
              </a:rPr>
            </a:br>
            <a:r>
              <a:rPr lang="cs-CZ" altLang="cs-CZ" b="1">
                <a:latin typeface="Arial" charset="0"/>
              </a:rPr>
              <a:t>po objevech speleopotápěčů</a:t>
            </a:r>
            <a:r>
              <a:rPr lang="cs-CZ" altLang="cs-CZ" sz="3000">
                <a:latin typeface="Arial" charset="0"/>
              </a:rPr>
              <a:t/>
            </a:r>
            <a:br>
              <a:rPr lang="cs-CZ" altLang="cs-CZ" sz="3000">
                <a:latin typeface="Arial" charset="0"/>
              </a:rPr>
            </a:br>
            <a:r>
              <a:rPr lang="cs-CZ" altLang="cs-CZ" sz="3000">
                <a:latin typeface="Arial" charset="0"/>
              </a:rPr>
              <a:t/>
            </a:r>
            <a:br>
              <a:rPr lang="cs-CZ" altLang="cs-CZ" sz="3000">
                <a:latin typeface="Arial" charset="0"/>
              </a:rPr>
            </a:br>
            <a:r>
              <a:rPr lang="cs-CZ" altLang="cs-CZ" sz="3100">
                <a:latin typeface="Arial" charset="0"/>
              </a:rPr>
              <a:t>Jiří Otava</a:t>
            </a:r>
            <a:r>
              <a:rPr lang="cs-CZ" altLang="cs-CZ" sz="3100" baseline="30000">
                <a:latin typeface="Arial" charset="0"/>
              </a:rPr>
              <a:t>1</a:t>
            </a:r>
            <a:r>
              <a:rPr lang="cs-CZ" altLang="cs-CZ" sz="3100">
                <a:latin typeface="Arial" charset="0"/>
              </a:rPr>
              <a:t>, Vít Baldík</a:t>
            </a:r>
            <a:r>
              <a:rPr lang="cs-CZ" altLang="cs-CZ" sz="3100" baseline="30000">
                <a:latin typeface="Arial" charset="0"/>
              </a:rPr>
              <a:t>1</a:t>
            </a:r>
            <a:r>
              <a:rPr lang="cs-CZ" altLang="cs-CZ" sz="3100">
                <a:latin typeface="Arial" charset="0"/>
              </a:rPr>
              <a:t>, </a:t>
            </a:r>
            <a:br>
              <a:rPr lang="cs-CZ" altLang="cs-CZ" sz="3100">
                <a:latin typeface="Arial" charset="0"/>
              </a:rPr>
            </a:br>
            <a:r>
              <a:rPr lang="cs-CZ" altLang="cs-CZ" sz="3100">
                <a:latin typeface="Arial" charset="0"/>
              </a:rPr>
              <a:t>Ladislav Slezák</a:t>
            </a:r>
            <a:r>
              <a:rPr lang="cs-CZ" altLang="cs-CZ" sz="3100" baseline="30000">
                <a:latin typeface="Arial" charset="0"/>
              </a:rPr>
              <a:t>2</a:t>
            </a:r>
            <a:r>
              <a:rPr lang="cs-CZ" altLang="cs-CZ" sz="3000">
                <a:latin typeface="Arial" charset="0"/>
              </a:rPr>
              <a:t/>
            </a:r>
            <a:br>
              <a:rPr lang="cs-CZ" altLang="cs-CZ" sz="3000">
                <a:latin typeface="Arial" charset="0"/>
              </a:rPr>
            </a:br>
            <a:r>
              <a:rPr lang="cs-CZ" altLang="cs-CZ" sz="2000">
                <a:latin typeface="Arial" charset="0"/>
              </a:rPr>
              <a:t/>
            </a:r>
            <a:br>
              <a:rPr lang="cs-CZ" altLang="cs-CZ" sz="2000">
                <a:latin typeface="Arial" charset="0"/>
              </a:rPr>
            </a:br>
            <a:r>
              <a:rPr lang="cs-CZ" altLang="cs-CZ" sz="2000" baseline="30000">
                <a:latin typeface="Arial" charset="0"/>
              </a:rPr>
              <a:t>1</a:t>
            </a:r>
            <a:r>
              <a:rPr lang="cs-CZ" altLang="cs-CZ" sz="2000">
                <a:latin typeface="Arial" charset="0"/>
              </a:rPr>
              <a:t>Česká geologická služba, Brno;</a:t>
            </a:r>
            <a:br>
              <a:rPr lang="cs-CZ" altLang="cs-CZ" sz="2000">
                <a:latin typeface="Arial" charset="0"/>
              </a:rPr>
            </a:br>
            <a:r>
              <a:rPr lang="cs-CZ" altLang="cs-CZ" sz="2000">
                <a:latin typeface="Arial" charset="0"/>
              </a:rPr>
              <a:t/>
            </a:r>
            <a:br>
              <a:rPr lang="cs-CZ" altLang="cs-CZ" sz="2000">
                <a:latin typeface="Arial" charset="0"/>
              </a:rPr>
            </a:br>
            <a:r>
              <a:rPr lang="cs-CZ" altLang="cs-CZ" sz="2000" baseline="30000">
                <a:latin typeface="Arial" charset="0"/>
              </a:rPr>
              <a:t>2</a:t>
            </a:r>
            <a:r>
              <a:rPr lang="cs-CZ" altLang="cs-CZ" sz="2000">
                <a:latin typeface="Arial" charset="0"/>
              </a:rPr>
              <a:t>Brno, Barvy 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8450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7389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9921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8235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05000"/>
            <a:ext cx="6019800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5" name="Picture 5" descr="I:\1OWNPAPERS\2015\papers\SEVERKRASUMPZ\FOTOFICHY\ZKORIDORU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291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 descr="I:\1OWNPAPERS\2015\papers\SEVERKRASUMPZ\FOTOFICHY\ZKORIDORUBRACHIOPO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910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I:\1OWNPAPERS\2015\papers\SEVERKRASUMPZ\DVORAKdesit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4164013" cy="679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/>
          <p:cNvCxnSpPr/>
          <p:nvPr/>
        </p:nvCxnSpPr>
        <p:spPr bwMode="auto">
          <a:xfrm flipH="1">
            <a:off x="3491880" y="2636912"/>
            <a:ext cx="1080120" cy="4104456"/>
          </a:xfrm>
          <a:prstGeom prst="straightConnector1">
            <a:avLst/>
          </a:prstGeom>
          <a:ln>
            <a:headEnd type="arrow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I:\1OWNPAPERS\2015\papers\SEVERKRASUMPZ\fotomapky\DVORAKMAPY\DSCF71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945521"/>
            <a:ext cx="6477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3947492" y="5374521"/>
            <a:ext cx="76200" cy="3810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3947492" y="5755521"/>
            <a:ext cx="76200" cy="2286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3197324" y="4883785"/>
            <a:ext cx="13597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 b="1" dirty="0">
                <a:latin typeface="Arial Narrow" panose="020B0606020202030204" pitchFamily="34" charset="0"/>
              </a:rPr>
              <a:t>Vrt Sloup 1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5090492" y="2859921"/>
            <a:ext cx="152400" cy="1066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5090492" y="3926721"/>
            <a:ext cx="152400" cy="3810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6004892" y="2402721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800" b="1" dirty="0">
                <a:latin typeface="Arial Narrow" panose="020B0606020202030204" pitchFamily="34" charset="0"/>
              </a:rPr>
              <a:t>Holštejnské údolí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419872" y="2167806"/>
            <a:ext cx="323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smtClean="0">
                <a:latin typeface="Arial Narrow" panose="020B0606020202030204" pitchFamily="34" charset="0"/>
              </a:rPr>
              <a:t>Realita pod Šošůvkou:</a:t>
            </a:r>
            <a:endParaRPr lang="cs-CZ" sz="1800" b="1" dirty="0">
              <a:latin typeface="Arial Narrow" panose="020B0606020202030204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395292" y="3041712"/>
            <a:ext cx="152400" cy="3810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395292" y="3422712"/>
            <a:ext cx="152400" cy="3810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404001" y="3789561"/>
            <a:ext cx="152400" cy="3810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cxnSp>
        <p:nvCxnSpPr>
          <p:cNvPr id="4" name="Přímá spojnice se šipkou 3"/>
          <p:cNvCxnSpPr/>
          <p:nvPr/>
        </p:nvCxnSpPr>
        <p:spPr bwMode="auto">
          <a:xfrm>
            <a:off x="5404001" y="2537138"/>
            <a:ext cx="67491" cy="3227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ovéPole 5"/>
          <p:cNvSpPr txBox="1"/>
          <p:nvPr/>
        </p:nvSpPr>
        <p:spPr>
          <a:xfrm>
            <a:off x="428355" y="908720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 Narrow" panose="020B0606020202030204" pitchFamily="34" charset="0"/>
              </a:rPr>
              <a:t>Srovnání reálného stavu zjištěného potápěči, vrtem Sloup 1</a:t>
            </a:r>
          </a:p>
          <a:p>
            <a:r>
              <a:rPr lang="cs-CZ" dirty="0" smtClean="0">
                <a:latin typeface="Arial Narrow" panose="020B0606020202030204" pitchFamily="34" charset="0"/>
              </a:rPr>
              <a:t>S předpoklady Dvořákových geologických řezů 8 a 9:</a:t>
            </a:r>
            <a:endParaRPr lang="cs-CZ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8763000" cy="1143000"/>
          </a:xfrm>
        </p:spPr>
        <p:txBody>
          <a:bodyPr/>
          <a:lstStyle/>
          <a:p>
            <a:pPr algn="ctr"/>
            <a:r>
              <a:rPr lang="cs-CZ" altLang="cs-CZ"/>
              <a:t>Geologický řez J – S </a:t>
            </a:r>
            <a:br>
              <a:rPr lang="cs-CZ" altLang="cs-CZ"/>
            </a:br>
            <a:r>
              <a:rPr lang="cs-CZ" altLang="cs-CZ" sz="2400"/>
              <a:t>(ve směru Šošůveckého koridoru)</a:t>
            </a:r>
          </a:p>
        </p:txBody>
      </p:sp>
      <p:pic>
        <p:nvPicPr>
          <p:cNvPr id="43011" name="Picture 3" descr="I:\1OWNPAPERS\2015\papers\SEVERKRASUMPZ\defirez23led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39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600200"/>
            <a:ext cx="7772400" cy="1143000"/>
          </a:xfrm>
        </p:spPr>
        <p:txBody>
          <a:bodyPr/>
          <a:lstStyle/>
          <a:p>
            <a:r>
              <a:rPr lang="cs-CZ" altLang="cs-CZ" b="1">
                <a:latin typeface="Arial" charset="0"/>
              </a:rPr>
              <a:t>ZÁVĚRY:</a:t>
            </a:r>
            <a:r>
              <a:rPr lang="cs-CZ" altLang="cs-CZ"/>
              <a:t/>
            </a:r>
            <a:br>
              <a:rPr lang="cs-CZ" altLang="cs-CZ"/>
            </a:br>
            <a:r>
              <a:rPr lang="cs-CZ" altLang="cs-CZ"/>
              <a:t/>
            </a:r>
            <a:br>
              <a:rPr lang="cs-CZ" altLang="cs-CZ"/>
            </a:br>
            <a:r>
              <a:rPr lang="cs-CZ" altLang="cs-CZ"/>
              <a:t/>
            </a:r>
            <a:br>
              <a:rPr lang="cs-CZ" altLang="cs-CZ"/>
            </a:br>
            <a:endParaRPr lang="cs-CZ" altLang="cs-CZ"/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209800" y="205740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2362200" y="2438400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1066800" y="2057400"/>
            <a:ext cx="7315200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sz="1600" b="1">
                <a:latin typeface="Arial" charset="0"/>
              </a:rPr>
              <a:t> Šošůvecký koridor je tvořen nejčastěji fosiliferními vápenci mírně upadajícími k VJV, podobně upadá nepříliš výrazná kliváž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sz="1600" b="1">
                <a:latin typeface="Arial" charset="0"/>
              </a:rPr>
              <a:t> z konstrukce řezu J – S vyplývá subhorizontální k severu upadající tektonický kontakt vápenců MK a drahanského kulmu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sz="1600" b="1">
                <a:latin typeface="Arial" charset="0"/>
              </a:rPr>
              <a:t> s představou kontaktní plochy mírně upadající k severu je v souladu dávno známá skutečnost, že hranice vápenců a kulmu ustupuje výrazně k severu v Holštejnském a Sloupském údolí, naopak na elevaci mezi nimi je výrazně jižněji a o několik desítek metrů výše.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cs-CZ" altLang="cs-CZ" sz="1600" b="1"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cs-CZ" altLang="cs-CZ" sz="1600" b="1"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cs-CZ" altLang="cs-CZ" sz="16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7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cs-CZ" altLang="cs-CZ"/>
              <a:t>Obsah přednášky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438400"/>
            <a:ext cx="7772400" cy="4114800"/>
          </a:xfrm>
        </p:spPr>
        <p:txBody>
          <a:bodyPr/>
          <a:lstStyle/>
          <a:p>
            <a:r>
              <a:rPr lang="cs-CZ" altLang="cs-CZ"/>
              <a:t>VÝVOJ NÁZORŮ</a:t>
            </a:r>
          </a:p>
          <a:p>
            <a:r>
              <a:rPr lang="cs-CZ" altLang="cs-CZ"/>
              <a:t>PALEOKRASOVÝ POHLED</a:t>
            </a:r>
          </a:p>
          <a:p>
            <a:r>
              <a:rPr lang="cs-CZ" altLang="cs-CZ"/>
              <a:t>SITUACE NA POVRCHU</a:t>
            </a:r>
          </a:p>
          <a:p>
            <a:r>
              <a:rPr lang="cs-CZ" altLang="cs-CZ"/>
              <a:t>OBJEVY SPELEOPOTÁPĚČŮ</a:t>
            </a:r>
          </a:p>
          <a:p>
            <a:r>
              <a:rPr lang="cs-CZ" altLang="cs-CZ"/>
              <a:t>ZÁVĚRY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660525" y="5603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95600" y="-2286000"/>
            <a:ext cx="15240000" cy="114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7384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Přímá spojnice se šipkou 2"/>
          <p:cNvCxnSpPr/>
          <p:nvPr/>
        </p:nvCxnSpPr>
        <p:spPr bwMode="auto">
          <a:xfrm flipH="1">
            <a:off x="2267744" y="4437112"/>
            <a:ext cx="792088" cy="1800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Zapletal 1922, KETTNER 1936: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305800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 descr="H:\FOTO2015\01leden\21fotomapky\DSCF71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004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28600" y="4267200"/>
            <a:ext cx="373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/>
              <a:t>Kettner 1936: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686800" cy="1143000"/>
          </a:xfrm>
        </p:spPr>
        <p:txBody>
          <a:bodyPr/>
          <a:lstStyle/>
          <a:p>
            <a:r>
              <a:rPr lang="cs-CZ" altLang="cs-CZ" sz="3200"/>
              <a:t>Dvořák – Slezák 1961    J. Dvořák1996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05000"/>
            <a:ext cx="2865438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2338388" y="2681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38916" name="Picture 4" descr="dvořákře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76800"/>
            <a:ext cx="42672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sloupzámě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3276600" cy="304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5867400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1676400" y="2743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Sloup</a:t>
            </a:r>
          </a:p>
        </p:txBody>
      </p:sp>
      <p:pic>
        <p:nvPicPr>
          <p:cNvPr id="4097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344011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72" name="AutoShape 12"/>
          <p:cNvSpPr>
            <a:spLocks noChangeArrowheads="1"/>
          </p:cNvSpPr>
          <p:nvPr/>
        </p:nvSpPr>
        <p:spPr bwMode="auto">
          <a:xfrm>
            <a:off x="3429000" y="4114800"/>
            <a:ext cx="228600" cy="1905000"/>
          </a:xfrm>
          <a:prstGeom prst="upDownArrow">
            <a:avLst>
              <a:gd name="adj1" fmla="val 50000"/>
              <a:gd name="adj2" fmla="val 166667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cs-CZ"/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1143000" y="25146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Sloup</a:t>
            </a:r>
          </a:p>
        </p:txBody>
      </p:sp>
      <p:sp>
        <p:nvSpPr>
          <p:cNvPr id="40974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4038600" y="990600"/>
            <a:ext cx="5257800" cy="4343400"/>
          </a:xfrm>
        </p:spPr>
        <p:txBody>
          <a:bodyPr/>
          <a:lstStyle/>
          <a:p>
            <a:r>
              <a:rPr lang="cs-CZ" altLang="cs-CZ">
                <a:latin typeface="Arial" charset="0"/>
              </a:rPr>
              <a:t>Valkovičová 1978:</a:t>
            </a:r>
            <a:br>
              <a:rPr lang="cs-CZ" altLang="cs-CZ">
                <a:latin typeface="Arial" charset="0"/>
              </a:rPr>
            </a:br>
            <a:r>
              <a:rPr lang="cs-CZ" altLang="cs-CZ">
                <a:latin typeface="Arial" charset="0"/>
              </a:rPr>
              <a:t/>
            </a:r>
            <a:br>
              <a:rPr lang="cs-CZ" altLang="cs-CZ">
                <a:latin typeface="Arial" charset="0"/>
              </a:rPr>
            </a:br>
            <a:r>
              <a:rPr lang="cs-CZ" altLang="cs-CZ">
                <a:latin typeface="Arial" charset="0"/>
              </a:rPr>
              <a:t/>
            </a:r>
            <a:br>
              <a:rPr lang="cs-CZ" altLang="cs-CZ">
                <a:latin typeface="Arial" charset="0"/>
              </a:rPr>
            </a:br>
            <a:r>
              <a:rPr lang="cs-CZ" altLang="cs-CZ">
                <a:latin typeface="Arial" charset="0"/>
              </a:rPr>
              <a:t>Geologický řez Z - V</a:t>
            </a:r>
            <a:br>
              <a:rPr lang="cs-CZ" altLang="cs-CZ">
                <a:latin typeface="Arial" charset="0"/>
              </a:rPr>
            </a:br>
            <a:r>
              <a:rPr lang="cs-CZ" altLang="cs-CZ">
                <a:latin typeface="Arial" charset="0"/>
              </a:rPr>
              <a:t> jižně od Sloupu:</a:t>
            </a:r>
            <a:br>
              <a:rPr lang="cs-CZ" altLang="cs-CZ">
                <a:latin typeface="Arial" charset="0"/>
              </a:rPr>
            </a:br>
            <a:endParaRPr lang="cs-CZ" altLang="cs-CZ">
              <a:latin typeface="Arial" charset="0"/>
            </a:endParaRP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457200" y="47244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Vrt HV101 Sloup</a:t>
            </a:r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1371600" y="5105400"/>
            <a:ext cx="152400" cy="1524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V. Dvořák – R. Melichar 2002</a:t>
            </a:r>
          </a:p>
        </p:txBody>
      </p:sp>
      <p:pic>
        <p:nvPicPr>
          <p:cNvPr id="37891" name="Picture 3" descr="I:\1OWNPAPERS\2015\papers\SEVERKRASUMPZ\MELICHARDVORA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63246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2662238" y="1657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-76200"/>
            <a:ext cx="8382000" cy="6953250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6873" name="Object 9"/>
          <p:cNvGraphicFramePr>
            <a:graphicFrameLocks noChangeAspect="1"/>
          </p:cNvGraphicFramePr>
          <p:nvPr/>
        </p:nvGraphicFramePr>
        <p:xfrm>
          <a:off x="5257800" y="3733800"/>
          <a:ext cx="3544888" cy="1928813"/>
        </p:xfrm>
        <a:graphic>
          <a:graphicData uri="http://schemas.openxmlformats.org/presentationml/2006/ole">
            <p:oleObj spid="_x0000_s36878" name="CorelDRAW" r:id="rId5" imgW="3543300" imgH="193357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rgbClr val="33437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rgbClr val="33437C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</TotalTime>
  <Words>181</Words>
  <Application>Microsoft Office PowerPoint</Application>
  <PresentationFormat>Předvádění na obrazovce (4:3)</PresentationFormat>
  <Paragraphs>40</Paragraphs>
  <Slides>18</Slides>
  <Notes>14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0" baseType="lpstr">
      <vt:lpstr>Default Design</vt:lpstr>
      <vt:lpstr>CorelDRAW</vt:lpstr>
      <vt:lpstr>Geologie okolí Sloupu v Moravském krasu  po objevech speleopotápěčů  Jiří Otava1, Vít Baldík1,  Ladislav Slezák2  1Česká geologická služba, Brno;  2Brno, Barvy 15</vt:lpstr>
      <vt:lpstr>Obsah přednášky</vt:lpstr>
      <vt:lpstr>Snímek 3</vt:lpstr>
      <vt:lpstr>Snímek 4</vt:lpstr>
      <vt:lpstr>Zapletal 1922, KETTNER 1936:</vt:lpstr>
      <vt:lpstr>Dvořák – Slezák 1961    J. Dvořák1996</vt:lpstr>
      <vt:lpstr>Valkovičová 1978:   Geologický řez Z - V  jižně od Sloupu: </vt:lpstr>
      <vt:lpstr>V. Dvořák – R. Melichar 2002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Geologický řez J – S  (ve směru Šošůveckého koridoru)</vt:lpstr>
      <vt:lpstr>ZÁVĚRY:   </vt:lpstr>
    </vt:vector>
  </TitlesOfParts>
  <Company>ČGS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  Jméno autora  odbor/projekt/funkce apod.</dc:title>
  <dc:creator>dasek</dc:creator>
  <cp:lastModifiedBy>Jiri</cp:lastModifiedBy>
  <cp:revision>44</cp:revision>
  <dcterms:created xsi:type="dcterms:W3CDTF">2006-06-16T05:39:13Z</dcterms:created>
  <dcterms:modified xsi:type="dcterms:W3CDTF">2021-10-08T09:21:59Z</dcterms:modified>
</cp:coreProperties>
</file>