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303" r:id="rId4"/>
    <p:sldId id="268" r:id="rId5"/>
    <p:sldId id="258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304" r:id="rId14"/>
    <p:sldId id="289" r:id="rId15"/>
    <p:sldId id="259" r:id="rId16"/>
    <p:sldId id="306" r:id="rId17"/>
    <p:sldId id="305" r:id="rId18"/>
    <p:sldId id="290" r:id="rId19"/>
    <p:sldId id="269" r:id="rId20"/>
    <p:sldId id="271" r:id="rId21"/>
    <p:sldId id="272" r:id="rId22"/>
    <p:sldId id="273" r:id="rId23"/>
    <p:sldId id="275" r:id="rId24"/>
    <p:sldId id="276" r:id="rId25"/>
    <p:sldId id="281" r:id="rId26"/>
    <p:sldId id="274" r:id="rId27"/>
    <p:sldId id="279" r:id="rId28"/>
    <p:sldId id="282" r:id="rId29"/>
    <p:sldId id="283" r:id="rId30"/>
    <p:sldId id="301" r:id="rId31"/>
    <p:sldId id="302" r:id="rId32"/>
    <p:sldId id="307" r:id="rId33"/>
    <p:sldId id="300" r:id="rId34"/>
    <p:sldId id="284" r:id="rId35"/>
    <p:sldId id="299" r:id="rId36"/>
    <p:sldId id="280" r:id="rId37"/>
    <p:sldId id="278" r:id="rId38"/>
    <p:sldId id="295" r:id="rId39"/>
    <p:sldId id="294" r:id="rId40"/>
    <p:sldId id="29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2BBFD-43C3-4D8F-A106-0141560D0DB5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02AD1-C255-48D6-9202-C2F34BA3A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71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68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98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5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63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7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8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81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82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78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2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40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56A0C-9EAB-42FE-B101-C25F17A7355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50-2AD2-454A-AC65-C0DF224F5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5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slide" Target="slide18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slide" Target="slide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leolbc.cz/images/VZ2015-2016.pdf" TargetMode="External"/><Relationship Id="rId2" Type="http://schemas.openxmlformats.org/officeDocument/2006/relationships/hyperlink" Target="https://mapy.cz/zemepisna?l=0&amp;x=18.8940883&amp;y=42.7528577&amp;z=10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98" y="0"/>
            <a:ext cx="11297203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CESTA VODY V PODZEMÍ ČERNÉ HORY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8448" y="4564202"/>
            <a:ext cx="9784109" cy="1705458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Roman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Hadacz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Vít Baldík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Jiří Otava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Filip Chalupka</a:t>
            </a:r>
            <a:r>
              <a:rPr lang="cs-CZ" baseline="30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Jiří Žák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Pavel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Čáp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Česká geologická služba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CHKO Moravský kras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čss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Suchý žleb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43" y="82401"/>
            <a:ext cx="8899452" cy="6674590"/>
          </a:xfrm>
        </p:spPr>
      </p:pic>
      <p:sp>
        <p:nvSpPr>
          <p:cNvPr id="3" name="Obdélník 2"/>
          <p:cNvSpPr/>
          <p:nvPr/>
        </p:nvSpPr>
        <p:spPr>
          <a:xfrm>
            <a:off x="10212906" y="4666266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Mrtvice, vývěr</a:t>
            </a: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 260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286617" y="1280335"/>
            <a:ext cx="1755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Veliko</a:t>
            </a:r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Svraševo</a:t>
            </a:r>
            <a:endParaRPr lang="cs-CZ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1752 m n.m.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19" y="170120"/>
            <a:ext cx="3984108" cy="6539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178" y="170119"/>
            <a:ext cx="4904267" cy="6539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960" y="170120"/>
            <a:ext cx="4904266" cy="6539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9951322" y="5368630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 360 m n.m.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3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25" y="829341"/>
            <a:ext cx="6191692" cy="531627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130" y="829341"/>
            <a:ext cx="7616455" cy="53162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1733577" y="440280"/>
            <a:ext cx="1190376" cy="2603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Patrona 3</a:t>
            </a:r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925809" y="440280"/>
            <a:ext cx="1257300" cy="2667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Patrona 2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66552" y="6268313"/>
            <a:ext cx="224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Mrtvice 380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671544" y="6346936"/>
            <a:ext cx="224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Mrtvice 240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Zahnutá šipka doprava 10">
            <a:hlinkClick r:id="rId4" action="ppaction://hlinksldjump"/>
          </p:cNvPr>
          <p:cNvSpPr/>
          <p:nvPr/>
        </p:nvSpPr>
        <p:spPr>
          <a:xfrm>
            <a:off x="11552649" y="6357794"/>
            <a:ext cx="202018" cy="34761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973" y="3561347"/>
            <a:ext cx="3836538" cy="28992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0"/>
          <a:stretch/>
        </p:blipFill>
        <p:spPr>
          <a:xfrm>
            <a:off x="2703030" y="818361"/>
            <a:ext cx="3767272" cy="2971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4"/>
          <a:stretch/>
        </p:blipFill>
        <p:spPr>
          <a:xfrm>
            <a:off x="6992789" y="3525077"/>
            <a:ext cx="4737768" cy="2971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6" y="96253"/>
            <a:ext cx="3736816" cy="66447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539" y="818361"/>
            <a:ext cx="6237312" cy="2742986"/>
          </a:xfrm>
          <a:prstGeom prst="rect">
            <a:avLst/>
          </a:prstGeom>
        </p:spPr>
      </p:pic>
      <p:cxnSp>
        <p:nvCxnSpPr>
          <p:cNvPr id="11" name="Přímá spojnice se šipkou 10"/>
          <p:cNvCxnSpPr/>
          <p:nvPr/>
        </p:nvCxnSpPr>
        <p:spPr>
          <a:xfrm>
            <a:off x="7381568" y="2304261"/>
            <a:ext cx="2735826" cy="328326"/>
          </a:xfrm>
          <a:prstGeom prst="straightConnector1">
            <a:avLst/>
          </a:prstGeom>
          <a:ln w="38100" cmpd="sng">
            <a:solidFill>
              <a:schemeClr val="accent1"/>
            </a:solidFill>
            <a:prstDash val="solid"/>
            <a:headEnd w="lg" len="lg"/>
            <a:tailEnd type="triangle"/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6048419" y="172030"/>
            <a:ext cx="5503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Injektáž fluoresceinem Iron </a:t>
            </a:r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hloubce -420 m 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92431" y="1442313"/>
            <a:ext cx="9144000" cy="2387600"/>
          </a:xfrm>
        </p:spPr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Drobné poznatky z geologie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111" y="88823"/>
            <a:ext cx="7741589" cy="63585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179" y="3380228"/>
            <a:ext cx="103641" cy="975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  <p:sp>
        <p:nvSpPr>
          <p:cNvPr id="2" name="Tlačítko akce: Návrat 1">
            <a:hlinkClick r:id="rId5" action="ppaction://hlinksldjump" highlightClick="1"/>
          </p:cNvPr>
          <p:cNvSpPr/>
          <p:nvPr/>
        </p:nvSpPr>
        <p:spPr>
          <a:xfrm>
            <a:off x="11510661" y="6244389"/>
            <a:ext cx="340444" cy="38501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24876" r="24757" b="21592"/>
          <a:stretch/>
        </p:blipFill>
        <p:spPr>
          <a:xfrm>
            <a:off x="9210379" y="1123533"/>
            <a:ext cx="2520522" cy="4708477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2) Osnova geološka karta SFRJ: ŠAVNIK. 1:100 000</a:t>
            </a:r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3100251" y="2899954"/>
            <a:ext cx="5155475" cy="3456396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100251" y="233516"/>
            <a:ext cx="3205015" cy="2575405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8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74" y="1127125"/>
            <a:ext cx="11770297" cy="5387975"/>
          </a:xfrm>
          <a:prstGeom prst="rect">
            <a:avLst/>
          </a:prstGeom>
        </p:spPr>
      </p:pic>
      <p:sp>
        <p:nvSpPr>
          <p:cNvPr id="4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cs-CZ" smtClean="0"/>
              <a:t>2) Osnova geološka karta SFRJ: ŠAVNIK. 1:100 000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600075"/>
            <a:ext cx="11372850" cy="5657850"/>
          </a:xfrm>
          <a:prstGeom prst="rect">
            <a:avLst/>
          </a:prstGeom>
        </p:spPr>
      </p:pic>
      <p:sp>
        <p:nvSpPr>
          <p:cNvPr id="5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cs-CZ" smtClean="0"/>
              <a:t>2) Osnova geološka karta SFRJ: ŠAVNIK. 1:100 000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3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8" y="70220"/>
            <a:ext cx="4865532" cy="66771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34" y="4088055"/>
            <a:ext cx="3545775" cy="26593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979" y="0"/>
            <a:ext cx="6818281" cy="45455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009" y="3499220"/>
            <a:ext cx="4872251" cy="32481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0336" y="566382"/>
            <a:ext cx="4531055" cy="33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1850" y="130319"/>
            <a:ext cx="10515600" cy="2852737"/>
          </a:xfrm>
        </p:spPr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Jeskyně masivu </a:t>
            </a:r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Maganik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 </a:t>
            </a:r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</a:t>
            </a:r>
          </a:p>
          <a:p>
            <a:pPr algn="ctr"/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Vranštica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7" y="233517"/>
            <a:ext cx="5577389" cy="622649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V="1">
            <a:off x="1275347" y="5245768"/>
            <a:ext cx="2514600" cy="83018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1367821" y="4235116"/>
            <a:ext cx="2429260" cy="4572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7688180" y="2610074"/>
            <a:ext cx="1949115" cy="78283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10063" y="560024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Risan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Sopot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1758" y="3833153"/>
            <a:ext cx="911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Orjen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Dragalj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825339" y="2009909"/>
            <a:ext cx="1498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Masiv</a:t>
            </a:r>
          </a:p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Maganik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Údolí Mrtvice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1) Mapy.cz [online]. 2022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7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" y="0"/>
            <a:ext cx="10287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584180" y="2366694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Tresteni</a:t>
            </a:r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vrch</a:t>
            </a: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627148" y="3197274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 </a:t>
            </a:r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endParaRPr lang="cs-CZ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1767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849" y="0"/>
            <a:ext cx="3856719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96223" cy="687580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212" y="0"/>
            <a:ext cx="3856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90" y="197840"/>
            <a:ext cx="9228620" cy="64623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370" y="5387883"/>
            <a:ext cx="1839743" cy="1034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530" y="2428909"/>
            <a:ext cx="1844765" cy="103743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629" y="2706113"/>
            <a:ext cx="1825753" cy="1027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Přímá spojnice se šipkou 7"/>
          <p:cNvCxnSpPr/>
          <p:nvPr/>
        </p:nvCxnSpPr>
        <p:spPr>
          <a:xfrm>
            <a:off x="3556296" y="3429000"/>
            <a:ext cx="446499" cy="470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228" y="4010732"/>
            <a:ext cx="1839833" cy="10346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6" name="Přímá spojnice se šipkou 15"/>
          <p:cNvCxnSpPr/>
          <p:nvPr/>
        </p:nvCxnSpPr>
        <p:spPr>
          <a:xfrm flipH="1" flipV="1">
            <a:off x="5546691" y="3853543"/>
            <a:ext cx="2385274" cy="1191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445" y="1353218"/>
            <a:ext cx="1849385" cy="104003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cxnSp>
        <p:nvCxnSpPr>
          <p:cNvPr id="21" name="Přímá spojnice se šipkou 20"/>
          <p:cNvCxnSpPr/>
          <p:nvPr/>
        </p:nvCxnSpPr>
        <p:spPr>
          <a:xfrm>
            <a:off x="4969565" y="2386148"/>
            <a:ext cx="577125" cy="1278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88" y="1353218"/>
            <a:ext cx="1825753" cy="102674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cxnSp>
        <p:nvCxnSpPr>
          <p:cNvPr id="24" name="Přímá spojnice se šipkou 23"/>
          <p:cNvCxnSpPr/>
          <p:nvPr/>
        </p:nvCxnSpPr>
        <p:spPr>
          <a:xfrm flipH="1">
            <a:off x="5546691" y="2393252"/>
            <a:ext cx="2574997" cy="96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5) DVOŘÁK, Zdeněk. Expedice Černá Hora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4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08"/>
          <a:stretch/>
        </p:blipFill>
        <p:spPr>
          <a:xfrm>
            <a:off x="8319092" y="9938"/>
            <a:ext cx="3759178" cy="684806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79" y="-1"/>
            <a:ext cx="3856719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287079" y="6114066"/>
            <a:ext cx="1438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Vranštice</a:t>
            </a:r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98" y="85060"/>
            <a:ext cx="6999767" cy="668787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481" y="0"/>
            <a:ext cx="3856719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384" y="0"/>
            <a:ext cx="3856719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235617" y="5594113"/>
            <a:ext cx="1001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jezero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17700" y="5889161"/>
            <a:ext cx="1001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jezero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9221536" y="5754827"/>
            <a:ext cx="1510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4 jezerem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2" y="3621823"/>
            <a:ext cx="3801582" cy="31192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2" y="191385"/>
            <a:ext cx="2878766" cy="3838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98" y="191384"/>
            <a:ext cx="5117807" cy="383835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372" y="191384"/>
            <a:ext cx="4912243" cy="654965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965" y="4029738"/>
            <a:ext cx="3615072" cy="271130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7" name="Tlačítko akce: Návrat 6">
            <a:hlinkClick r:id="rId7" action="ppaction://hlinksldjump" highlightClick="1"/>
          </p:cNvPr>
          <p:cNvSpPr/>
          <p:nvPr/>
        </p:nvSpPr>
        <p:spPr>
          <a:xfrm>
            <a:off x="11081084" y="6244389"/>
            <a:ext cx="481263" cy="49665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87079" y="6114066"/>
            <a:ext cx="1438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Jame, </a:t>
            </a: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460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1850" y="253077"/>
            <a:ext cx="10515600" cy="2852737"/>
          </a:xfrm>
        </p:spPr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Odběry vzorků vod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1850" y="3912781"/>
            <a:ext cx="10515600" cy="2176869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Vývěr Jame</a:t>
            </a:r>
          </a:p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Sifon v jeskyni Jame</a:t>
            </a:r>
          </a:p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Jezero v jeskyni Vrančice</a:t>
            </a:r>
          </a:p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Řeka Mrtvice</a:t>
            </a:r>
          </a:p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Vývěr nad mořem </a:t>
            </a:r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0"/>
            <a:ext cx="4547191" cy="341039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145" y="2679405"/>
            <a:ext cx="5571460" cy="417859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810" y="0"/>
            <a:ext cx="4547190" cy="341039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9333533" y="3812549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vývěr </a:t>
            </a:r>
            <a:r>
              <a:rPr lang="cs-CZ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</a:t>
            </a:r>
          </a:p>
        </p:txBody>
      </p:sp>
      <p:sp>
        <p:nvSpPr>
          <p:cNvPr id="8" name="Obdélník 7"/>
          <p:cNvSpPr/>
          <p:nvPr/>
        </p:nvSpPr>
        <p:spPr>
          <a:xfrm>
            <a:off x="291875" y="6208990"/>
            <a:ext cx="584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/>
              <a:t>A</a:t>
            </a:r>
            <a:endParaRPr 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9282879" y="4275581"/>
            <a:ext cx="2523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sifon </a:t>
            </a:r>
            <a:r>
              <a:rPr lang="cs-CZ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jeskyni Jame</a:t>
            </a:r>
          </a:p>
        </p:txBody>
      </p:sp>
      <p:sp>
        <p:nvSpPr>
          <p:cNvPr id="9" name="Obdélník 8"/>
          <p:cNvSpPr/>
          <p:nvPr/>
        </p:nvSpPr>
        <p:spPr>
          <a:xfrm>
            <a:off x="7989013" y="2825618"/>
            <a:ext cx="584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/>
              <a:t>B</a:t>
            </a:r>
            <a:endParaRPr lang="cs-CZ" sz="3200" dirty="0"/>
          </a:p>
        </p:txBody>
      </p:sp>
      <p:sp>
        <p:nvSpPr>
          <p:cNvPr id="10" name="Obdélník 9"/>
          <p:cNvSpPr/>
          <p:nvPr/>
        </p:nvSpPr>
        <p:spPr>
          <a:xfrm>
            <a:off x="5137556" y="2094630"/>
            <a:ext cx="584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/>
              <a:t>C</a:t>
            </a:r>
            <a:endParaRPr lang="cs-CZ" sz="3200" dirty="0"/>
          </a:p>
        </p:txBody>
      </p:sp>
      <p:sp>
        <p:nvSpPr>
          <p:cNvPr id="11" name="Obdélník 10"/>
          <p:cNvSpPr/>
          <p:nvPr/>
        </p:nvSpPr>
        <p:spPr>
          <a:xfrm>
            <a:off x="5286922" y="6208989"/>
            <a:ext cx="584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/>
              <a:t>D</a:t>
            </a:r>
            <a:endParaRPr lang="cs-CZ" sz="3200" dirty="0"/>
          </a:p>
        </p:txBody>
      </p:sp>
      <p:sp>
        <p:nvSpPr>
          <p:cNvPr id="12" name="Obdélník 11"/>
          <p:cNvSpPr/>
          <p:nvPr/>
        </p:nvSpPr>
        <p:spPr>
          <a:xfrm>
            <a:off x="9282879" y="4768702"/>
            <a:ext cx="2982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jezero </a:t>
            </a:r>
            <a:r>
              <a:rPr lang="cs-CZ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jeskyni Vrančice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333533" y="5325435"/>
            <a:ext cx="160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D: vývěr </a:t>
            </a:r>
            <a:r>
              <a:rPr lang="cs-CZ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36432"/>
            <a:ext cx="9144000" cy="2387600"/>
          </a:xfrm>
        </p:spPr>
        <p:txBody>
          <a:bodyPr/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Orjen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Ročně zde spadne v průměru až 5000 mm srážek</a:t>
            </a:r>
          </a:p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Oblast mezi </a:t>
            </a:r>
            <a:r>
              <a:rPr lang="cs-CZ" dirty="0" err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Crkvicí</a:t>
            </a:r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s-CZ" dirty="0" err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Dragaljským</a:t>
            </a:r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poljem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(600 m n. m.)</a:t>
            </a: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Podzemní voda je odváděna pod hladinou moře v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Risanském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zálivu, kde jsou dvě velké vyvěračky Sopot a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8" y="403323"/>
            <a:ext cx="8143073" cy="60040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1) Mapy.cz [online]. 2022 </a:t>
            </a: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019493" y="3029321"/>
            <a:ext cx="119870" cy="134898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369253" y="1383112"/>
            <a:ext cx="3180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Kvalitativní stopovací zkouška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8369253" y="1878502"/>
            <a:ext cx="3016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Drobné poznatky z 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geologie</a:t>
            </a:r>
          </a:p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dběr vzorků hornin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369253" y="3856091"/>
            <a:ext cx="38173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 </a:t>
            </a:r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uchý žleb do lokalit Černé hory</a:t>
            </a: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jezdil od 80 let </a:t>
            </a: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první česká tisícovka  </a:t>
            </a:r>
          </a:p>
        </p:txBody>
      </p:sp>
      <p:sp>
        <p:nvSpPr>
          <p:cNvPr id="9" name="Ovál 8"/>
          <p:cNvSpPr/>
          <p:nvPr/>
        </p:nvSpPr>
        <p:spPr>
          <a:xfrm>
            <a:off x="5476943" y="3856091"/>
            <a:ext cx="119870" cy="134898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305493" y="5038772"/>
            <a:ext cx="119870" cy="134898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8369253" y="2835557"/>
            <a:ext cx="35908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Odběry </a:t>
            </a:r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vzorků 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vod pro porovnání</a:t>
            </a:r>
          </a:p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krasovými oblastmi ČR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369253" y="2650891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Jeskyně masivu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Maganik</a:t>
            </a:r>
            <a:endParaRPr lang="cs-CZ" dirty="0" smtClean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49" y="80772"/>
            <a:ext cx="8513731" cy="6641249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6622026" y="6121810"/>
            <a:ext cx="132735" cy="125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157392" y="5937143"/>
            <a:ext cx="132735" cy="125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995652" y="3036939"/>
            <a:ext cx="132735" cy="125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5464929" y="3786780"/>
            <a:ext cx="132735" cy="125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223759" y="5678679"/>
            <a:ext cx="6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903180" y="5932429"/>
            <a:ext cx="76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Sopot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062019" y="3051688"/>
            <a:ext cx="91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Dragalj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9" y="80772"/>
            <a:ext cx="1951671" cy="2318118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407987" y="1293812"/>
            <a:ext cx="50800" cy="1603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/>
          <p:cNvCxnSpPr>
            <a:stCxn id="13" idx="5"/>
          </p:cNvCxnSpPr>
          <p:nvPr/>
        </p:nvCxnSpPr>
        <p:spPr>
          <a:xfrm>
            <a:off x="451348" y="1430663"/>
            <a:ext cx="3519761" cy="1887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242619" y="387973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Crkvice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1) Mapy.cz [online].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4" y="72691"/>
            <a:ext cx="10064607" cy="6709109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0660561" y="178772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Velji</a:t>
            </a:r>
            <a:r>
              <a:rPr lang="cs-CZ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Vrh, </a:t>
            </a:r>
          </a:p>
          <a:p>
            <a:r>
              <a:rPr lang="cs-CZ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1277 m n. m.</a:t>
            </a:r>
            <a:endParaRPr lang="cs-CZ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7) Les chemins de l Orjen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838198" y="1977041"/>
          <a:ext cx="10515604" cy="4048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964">
                  <a:extLst>
                    <a:ext uri="{9D8B030D-6E8A-4147-A177-3AD203B41FA5}">
                      <a16:colId xmlns:a16="http://schemas.microsoft.com/office/drawing/2014/main" val="1227765530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046464920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8480678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16202746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3716668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78872521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637601252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25958345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18387985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119758844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042351150"/>
                    </a:ext>
                  </a:extLst>
                </a:gridCol>
              </a:tblGrid>
              <a:tr h="19278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majoritní ionty (mg/l)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TDS (mg/l)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70372"/>
                  </a:ext>
                </a:extLst>
              </a:tr>
              <a:tr h="1927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</a:t>
                      </a:r>
                      <a:r>
                        <a:rPr lang="cs-CZ" sz="1100" baseline="30000">
                          <a:effectLst/>
                        </a:rPr>
                        <a:t>+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Na</a:t>
                      </a:r>
                      <a:r>
                        <a:rPr lang="cs-CZ" sz="1100" baseline="30000">
                          <a:effectLst/>
                        </a:rPr>
                        <a:t>+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Ca</a:t>
                      </a:r>
                      <a:r>
                        <a:rPr lang="cs-CZ" sz="1100" baseline="30000">
                          <a:effectLst/>
                        </a:rPr>
                        <a:t>2+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Mg</a:t>
                      </a:r>
                      <a:r>
                        <a:rPr lang="cs-CZ" sz="1100" baseline="30000">
                          <a:effectLst/>
                        </a:rPr>
                        <a:t>2+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Cl</a:t>
                      </a:r>
                      <a:r>
                        <a:rPr lang="cs-CZ" sz="1100" baseline="300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</a:t>
                      </a:r>
                      <a:r>
                        <a:rPr lang="cs-CZ" sz="1100" baseline="-25000">
                          <a:effectLst/>
                        </a:rPr>
                        <a:t>4</a:t>
                      </a:r>
                      <a:r>
                        <a:rPr lang="cs-CZ" sz="1100" baseline="30000">
                          <a:effectLst/>
                        </a:rPr>
                        <a:t>2-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HCO</a:t>
                      </a:r>
                      <a:r>
                        <a:rPr lang="cs-CZ" sz="1100" baseline="-25000">
                          <a:effectLst/>
                        </a:rPr>
                        <a:t>3</a:t>
                      </a:r>
                      <a:r>
                        <a:rPr lang="cs-CZ" sz="1100" baseline="300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NO</a:t>
                      </a:r>
                      <a:r>
                        <a:rPr lang="cs-CZ" sz="1100" baseline="-25000">
                          <a:effectLst/>
                        </a:rPr>
                        <a:t>3</a:t>
                      </a:r>
                      <a:r>
                        <a:rPr lang="cs-CZ" sz="1100" baseline="300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05773"/>
                  </a:ext>
                </a:extLst>
              </a:tr>
              <a:tr h="192786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Černá Hora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83337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vývěr Jame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1,29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106,8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14532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jeskyně Jame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32,9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&lt; 5,0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1,25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125,1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1433024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Vrančice, 2. jezero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49,3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&lt; 5,0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1,24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149,4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317682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tok Mrtvice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31,9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&lt; 5,0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0,95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109,8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4014620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Risan, vývěr Spila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47,6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19,01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164,7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383352"/>
                  </a:ext>
                </a:extLst>
              </a:tr>
              <a:tr h="192786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Moravský kras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58218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Olomučanský vývěr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4,3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109,7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12,35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23,0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344,7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521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7385588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Býčí Skála, vývěr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17,4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65,2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8,54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35,8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38,5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183,1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12,2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366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996438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Punkva, podzemní tok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72,6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6,34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39,5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183,1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375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212271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Konstantní vývěr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131,7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5,73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42,9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274,5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541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7,2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652687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Amatérka, skap Kašna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2,9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195,9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1,72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11,5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168,0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347,7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29,0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757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7,8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1194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869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6124"/>
            <a:ext cx="9055835" cy="67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8" y="0"/>
            <a:ext cx="1028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316" y="0"/>
            <a:ext cx="8376684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96293" cy="326419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4195"/>
            <a:ext cx="5391278" cy="359380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293" y="0"/>
            <a:ext cx="4572000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10586238" y="144578"/>
            <a:ext cx="1365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5943"/>
            <a:ext cx="5982586" cy="289205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586" y="2214933"/>
            <a:ext cx="6190757" cy="464306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15297" cy="447630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0248094" y="599375"/>
            <a:ext cx="1614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Sopot</a:t>
            </a:r>
            <a:endParaRPr lang="cs-CZ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95" y="4536466"/>
            <a:ext cx="3159202" cy="23215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ZO 6-14 Suchý žleb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4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86669"/>
            <a:ext cx="10515600" cy="1769428"/>
          </a:xfrm>
        </p:spPr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1856097"/>
            <a:ext cx="10678811" cy="4722123"/>
          </a:xfrm>
        </p:spPr>
        <p:txBody>
          <a:bodyPr>
            <a:normAutofit fontScale="47500" lnSpcReduction="20000"/>
          </a:bodyPr>
          <a:lstStyle/>
          <a:p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Stopovací zkouška</a:t>
            </a:r>
            <a:endParaRPr lang="cs-CZ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Umístili jsme pro ověření předpokládaného směru odtoku vod z jeskyně Iron </a:t>
            </a:r>
            <a:r>
              <a:rPr lang="cs-CZ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masivu </a:t>
            </a:r>
            <a:r>
              <a:rPr lang="cs-CZ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Maganik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tři patrony do kaňonu Mrtvice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vertikální jeskyni Iron </a:t>
            </a:r>
            <a:r>
              <a:rPr lang="cs-CZ" sz="35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cs-CZ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byl obarven aktivní 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 </a:t>
            </a:r>
            <a:r>
              <a:rPr lang="cs-CZ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-420 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fluoresceinem, </a:t>
            </a:r>
            <a:r>
              <a:rPr lang="cs-CZ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předpokládali jsme že bude zachycen v umístěných patronech</a:t>
            </a:r>
            <a:endParaRPr lang="cs-CZ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Vzorky </a:t>
            </a:r>
            <a:r>
              <a:rPr lang="cs-CZ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kvality vod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Vývěr Jame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Jezero v jeskyni Vrančice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Řeka Mrtvice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celkovému srovnání kvality vod byl odebrán z největšího vývěru </a:t>
            </a:r>
            <a:r>
              <a:rPr lang="cs-CZ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Spila</a:t>
            </a:r>
            <a:endParaRPr lang="cs-CZ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Předpokládáme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že odběry vzorků vod z vybraných oblastí budou prosté chemického znečištění, vhledem k nepřítomnosti zemědělské činnosti ve srovnání s krasovými oblastmi ČR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Vzorky </a:t>
            </a:r>
            <a:r>
              <a:rPr lang="cs-CZ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hornin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</a:t>
            </a:r>
            <a:r>
              <a:rPr lang="cs-CZ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ověření stratigrafického </a:t>
            </a:r>
            <a:r>
              <a:rPr lang="cs-CZ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rozhraní jury a křídy jsme odebraly vzorky hornin do hloubky 460 m z jeskyně Iron </a:t>
            </a:r>
            <a:r>
              <a:rPr lang="cs-CZ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endParaRPr lang="cs-CZ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1849" y="233516"/>
            <a:ext cx="10515600" cy="2852737"/>
          </a:xfrm>
        </p:spPr>
        <p:txBody>
          <a:bodyPr/>
          <a:lstStyle/>
          <a:p>
            <a:pPr algn="ctr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1849" y="3466827"/>
            <a:ext cx="10678811" cy="2611631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pl-PL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Mapy.cz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[online]. 2022 [cit. 2022-09-15]. Dostupné 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z: 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mapy.cz/zemepisna?l=0&amp;x=18.8940883&amp;y=42.7528577&amp;z=10</a:t>
            </a:r>
            <a:endParaRPr lang="pl-PL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cs-CZ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Osnova </a:t>
            </a:r>
            <a:r>
              <a:rPr lang="cs-CZ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geološka</a:t>
            </a:r>
            <a:r>
              <a:rPr lang="cs-CZ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karta SFRJ: ŠAVNIK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1:100 000. 1. Beograd: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Stručno-tecnička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radakcija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Seizmološkog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zavoda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SRS, 1970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cs-CZ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Zpráva </a:t>
            </a:r>
            <a:r>
              <a:rPr lang="cs-CZ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činnosti České speleologické společnosti za období 2013-2016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Praha: Česká speleologická společnost, 2017. ISBN ISBN:978-80-87857-23-6. Str. 105, ČSS, ZO 4-01 Liberec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HORÁČEK, Daniel, Ivan ROUZ a Jiří HONZEJK. </a:t>
            </a:r>
            <a:r>
              <a:rPr lang="cs-CZ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Výroční zpráva ZO 4-01 ČSS Liberec za rok 20115-16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[online]. 2016, 46 [cit. 2022-09-15]. Dostupné z: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www.speleolbc.cz/images/VZ2015-2016.pdf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DVOŘÁK, Zdeněk. Expedice Černá Hora. In: </a:t>
            </a:r>
            <a:r>
              <a:rPr lang="cs-CZ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Speleofórum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1. Praha: ČSS, 2021, s. 4. ISBN 978-80-87587-41-0. ISSN 1211-8397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MARKO, G. a Miloš PAVIĆEVIĆ. </a:t>
            </a:r>
            <a:r>
              <a:rPr lang="cs-CZ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ESTABLISHMENT OF NATURA 2000 NETWORK IN MONTENEGRO: GENERAL REPORT ON CAVE HABITAT TYPE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[online]. 2018, 66 [cit. 2022-09-15]. Dostupné z: https://www.speleo.cz/file/11909/caves-montenegro-natura2000.pdf</a:t>
            </a:r>
          </a:p>
          <a:p>
            <a:pPr marL="457200" indent="-457200">
              <a:buFont typeface="+mj-lt"/>
              <a:buAutoNum type="arabicParenR"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chemins de l Orjen: Expédition du 30 jiliet au 20 aout 2003 au Montenéngéro (Crna Gora). </a:t>
            </a:r>
            <a:r>
              <a:rPr lang="fr-F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Massif de l Orjen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Paris, 2003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cs-CZ" i="1" dirty="0"/>
              <a:t>ZO 6-14 Suchý žleb: Projekt </a:t>
            </a:r>
            <a:r>
              <a:rPr lang="cs-CZ" i="1" dirty="0" err="1"/>
              <a:t>Orjen</a:t>
            </a:r>
            <a:r>
              <a:rPr lang="cs-CZ" dirty="0"/>
              <a:t> [online]. [cit. 2022-09-21]. Dostupné z: https://www.suchy-zleb.cz/wp-content/uploads/SV501053.jpg</a:t>
            </a:r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arenR"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13218"/>
            <a:ext cx="9144000" cy="2387600"/>
          </a:xfrm>
        </p:spPr>
        <p:txBody>
          <a:bodyPr/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Stopovací zkouška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Kvalitativní stopovací zkouška</a:t>
            </a: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Oblast umístění pozorovacích stanovišť</a:t>
            </a:r>
          </a:p>
          <a:p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Patrony s aktivním 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uhlím</a:t>
            </a: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ponoru v jeskyni Iron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hloubce -420 m byl injektován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fluroescein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rozpoznatelný i při zředění 1:40 </a:t>
            </a:r>
            <a:r>
              <a:rPr lang="cs-CZ" dirty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</a:t>
            </a:r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95918E"/>
              </a:clrFrom>
              <a:clrTo>
                <a:srgbClr val="95918E">
                  <a:alpha val="0"/>
                </a:srgbClr>
              </a:clrTo>
            </a:clrChange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62" y="85945"/>
            <a:ext cx="9769643" cy="6626268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DĚKUJEME ZA POZORNOST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68" y="192374"/>
            <a:ext cx="8011644" cy="650357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967800" y="2952389"/>
            <a:ext cx="1257300" cy="2667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Patrona 2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39224" y="791155"/>
            <a:ext cx="1190376" cy="2603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Patrona 3</a:t>
            </a:r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803599" y="2836738"/>
            <a:ext cx="1257300" cy="2667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Patrona 1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699678" y="5395231"/>
            <a:ext cx="1085038" cy="266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Vranštica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122863" y="3487094"/>
            <a:ext cx="852975" cy="266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340336" y="1924147"/>
            <a:ext cx="1905081" cy="266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 </a:t>
            </a:r>
            <a:r>
              <a:rPr lang="cs-CZ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ál 12"/>
          <p:cNvSpPr/>
          <p:nvPr/>
        </p:nvSpPr>
        <p:spPr>
          <a:xfrm>
            <a:off x="7995155" y="3103053"/>
            <a:ext cx="131487" cy="117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8653229" y="2893515"/>
            <a:ext cx="131487" cy="117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6803599" y="1142687"/>
            <a:ext cx="131487" cy="117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4317558" y="1924147"/>
            <a:ext cx="91440" cy="87533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8015178" y="3400392"/>
            <a:ext cx="91440" cy="87533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586730" y="5306323"/>
            <a:ext cx="91440" cy="87533"/>
          </a:xfrm>
          <a:prstGeom prst="ellipse">
            <a:avLst/>
          </a:prstGeom>
          <a:solidFill>
            <a:srgbClr val="F4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ahnutá šipka doprava 19">
            <a:hlinkClick r:id="rId3" action="ppaction://hlinksldjump"/>
          </p:cNvPr>
          <p:cNvSpPr/>
          <p:nvPr/>
        </p:nvSpPr>
        <p:spPr>
          <a:xfrm flipH="1">
            <a:off x="11510661" y="5661931"/>
            <a:ext cx="202020" cy="3508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39" y="233516"/>
            <a:ext cx="1685322" cy="561873"/>
          </a:xfrm>
          <a:prstGeom prst="rect">
            <a:avLst/>
          </a:prstGeom>
        </p:spPr>
      </p:pic>
      <p:sp>
        <p:nvSpPr>
          <p:cNvPr id="2" name="Tlačítko akce: Návrat 1">
            <a:hlinkClick r:id="rId5" action="ppaction://hlinksldjump" highlightClick="1"/>
          </p:cNvPr>
          <p:cNvSpPr/>
          <p:nvPr/>
        </p:nvSpPr>
        <p:spPr>
          <a:xfrm>
            <a:off x="11510661" y="6208295"/>
            <a:ext cx="268255" cy="4876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5029200" y="2836738"/>
            <a:ext cx="2557530" cy="471946"/>
          </a:xfrm>
          <a:prstGeom prst="straightConnector1">
            <a:avLst/>
          </a:prstGeom>
          <a:ln w="63500" cmpd="sng">
            <a:tailEnd type="triangle"/>
          </a:ln>
          <a:effectLst>
            <a:outerShdw blurRad="50800" dist="50800" dir="5400000" sx="115000" sy="115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5301351" y="3444158"/>
            <a:ext cx="1201228" cy="1621178"/>
          </a:xfrm>
          <a:prstGeom prst="straightConnector1">
            <a:avLst/>
          </a:prstGeom>
          <a:ln w="57150">
            <a:tailEnd type="triangle"/>
          </a:ln>
          <a:effectLst>
            <a:outerShdw blurRad="50800" dist="50800" dir="5400000" sx="131000" sy="131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11" y="106325"/>
            <a:ext cx="5013694" cy="66849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606" y="106324"/>
            <a:ext cx="4456616" cy="66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" y="648586"/>
            <a:ext cx="12183356" cy="556477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61269" y="6359230"/>
            <a:ext cx="91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Mrtvice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577867" y="6359230"/>
            <a:ext cx="1608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Mrtvo </a:t>
            </a:r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Duboko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995187" y="6213362"/>
            <a:ext cx="111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Vranštica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96" y="95693"/>
            <a:ext cx="8864009" cy="6648007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0062069" y="3235030"/>
            <a:ext cx="224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Mrtvice 250 m n.m.</a:t>
            </a:r>
            <a:endParaRPr lang="cs-CZ" dirty="0">
              <a:solidFill>
                <a:schemeClr val="tx1">
                  <a:tint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914</Words>
  <Application>Microsoft Office PowerPoint</Application>
  <PresentationFormat>Širokoúhlá obrazovka</PresentationFormat>
  <Paragraphs>248</Paragraphs>
  <Slides>40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Motiv Office</vt:lpstr>
      <vt:lpstr>CESTA VODY V PODZEMÍ ČERNÉ HORY</vt:lpstr>
      <vt:lpstr>Prezentace aplikace PowerPoint</vt:lpstr>
      <vt:lpstr>Prezentace aplikace PowerPoint</vt:lpstr>
      <vt:lpstr>Stopovací zkouška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Drobné poznatky z geologie</vt:lpstr>
      <vt:lpstr>Prezentace aplikace PowerPoint</vt:lpstr>
      <vt:lpstr>Prezentace aplikace PowerPoint</vt:lpstr>
      <vt:lpstr>Prezentace aplikace PowerPoint</vt:lpstr>
      <vt:lpstr>Prezentace aplikace PowerPoint</vt:lpstr>
      <vt:lpstr>Jeskyně masivu Maganik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Odběry vzorků vod</vt:lpstr>
      <vt:lpstr>Prezentace aplikace PowerPoint</vt:lpstr>
      <vt:lpstr>Orjen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Literatura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 VODY OD HOR K MOŘI V JESKYNÍCH ČERNÉ HORY</dc:title>
  <dc:creator>Roman Hadacz</dc:creator>
  <cp:lastModifiedBy>Jiří Otava</cp:lastModifiedBy>
  <cp:revision>101</cp:revision>
  <dcterms:created xsi:type="dcterms:W3CDTF">2022-09-14T07:18:18Z</dcterms:created>
  <dcterms:modified xsi:type="dcterms:W3CDTF">2023-11-29T07:16:16Z</dcterms:modified>
</cp:coreProperties>
</file>