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9" r:id="rId3"/>
    <p:sldId id="257" r:id="rId4"/>
    <p:sldId id="264" r:id="rId5"/>
    <p:sldId id="267" r:id="rId6"/>
    <p:sldId id="265" r:id="rId7"/>
    <p:sldId id="266" r:id="rId8"/>
    <p:sldId id="260" r:id="rId9"/>
    <p:sldId id="268" r:id="rId10"/>
    <p:sldId id="269" r:id="rId11"/>
    <p:sldId id="275" r:id="rId12"/>
    <p:sldId id="272" r:id="rId13"/>
    <p:sldId id="270" r:id="rId14"/>
    <p:sldId id="263" r:id="rId15"/>
    <p:sldId id="271" r:id="rId16"/>
    <p:sldId id="276" r:id="rId17"/>
    <p:sldId id="261" r:id="rId18"/>
    <p:sldId id="258" r:id="rId19"/>
    <p:sldId id="262" r:id="rId20"/>
    <p:sldId id="273" r:id="rId21"/>
    <p:sldId id="277" r:id="rId22"/>
    <p:sldId id="274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117" d="100"/>
          <a:sy n="117" d="100"/>
        </p:scale>
        <p:origin x="96" y="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32B39A-984D-4BCF-AA04-F10F9A33542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1929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CAB567-B5EA-4A32-996F-342F7CC559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24013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D75C97-CAA5-4412-8C07-ECBB05A8A42C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BBEF7-D198-4C16-9EB7-1A4A81CD7090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757956-09C4-4C42-822E-EE049F8FB632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E6447D-60A2-4540-9BAA-8F3241C0740A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8E7A3-7308-49A5-B873-925D1308E65D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BE7697-5742-4CBF-86DC-E20A0AA4CA65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E2227-0D97-4CF3-8C53-B88A55F7E222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58C180-5489-46CE-B546-86380F45E43D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A00674-D512-49B3-871C-CC3D8FD68EBC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9F0D6-394D-4B96-B006-135B0D73E201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6928AA-971E-471D-81AE-19AA53D3F1F1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3AD3A4-19B6-4A4E-8543-8F195099BF53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2ED92-E47F-480C-A473-10620A068A78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B2B39-8861-414C-8408-D49F6B094597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0057F2-6E77-4614-97F2-BAF65D60F92A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750985-F94C-4993-88C0-545FD4C2D0F5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81B0D-D10B-4F17-BC53-B8C26981280A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3555F-9DAE-4702-8A9E-7A34DCDA7CBA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7" name="Group 2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0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2051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052" name="Oval 4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3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8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4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5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6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2057" name="Group 9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2058" name="Oval 10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59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8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60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61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62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2063" name="Group 15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2064" name="Oval 16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65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8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66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67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68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2074" name="Line 26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75" name="Line 27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76" name="Line 28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069" name="Rectangle 2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 altLang="cs-CZ"/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b="0"/>
            </a:lvl1pPr>
          </a:lstStyle>
          <a:p>
            <a:fld id="{A76CC319-E32C-4C2F-9FD7-2E6A9299383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A0856-4C07-4C69-AA2E-F29E2D95F1E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946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97914-3F4F-400F-894A-206CC40191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9996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93ABA-4CDF-4E2B-9B41-9B82352EABD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386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62081-C126-445B-BF55-8DFF6F34243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841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749F9-BD26-487F-9F46-C8615812DF4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659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451B7-FED6-4BDE-8D4A-604348CE0F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309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14866-C440-414D-96D0-C67A1B2F4FD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103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A5F04-EF09-492D-8FD8-C90DD82AC4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138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C36CB-8384-46CC-BDFD-CF4E47D195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558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DC659-15AA-42C7-A4F8-3CD4B3E0EE2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150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roup 25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036" name="Group 12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031" name="Oval 7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2" name="Oval 8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8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3" name="Oval 9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4" name="Oval 10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5" name="Oval 11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037" name="Group 13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038" name="Oval 1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9" name="Oval 1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8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0" name="Oval 1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1" name="Oval 1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2" name="Oval 1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043" name="Group 19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044" name="Oval 2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5" name="Oval 2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8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6" name="Oval 2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7" name="Oval 2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8" name="Oval 24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/>
            </a:lvl1pPr>
          </a:lstStyle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fld id="{6D3A7888-A979-4EF4-804A-64581CED1CC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jpe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905000"/>
            <a:ext cx="8305800" cy="2057400"/>
          </a:xfrm>
        </p:spPr>
        <p:txBody>
          <a:bodyPr/>
          <a:lstStyle/>
          <a:p>
            <a:r>
              <a:rPr lang="cs-CZ" altLang="cs-CZ" b="1" dirty="0">
                <a:solidFill>
                  <a:schemeClr val="hlink"/>
                </a:solidFill>
                <a:latin typeface="Arial Narrow" panose="020B0606020202030204" pitchFamily="34" charset="0"/>
              </a:rPr>
              <a:t>GEOLOGIE OKOLÍ BŘEZINY, MORAVSKÝ KRAS:</a:t>
            </a:r>
            <a:br>
              <a:rPr lang="cs-CZ" altLang="cs-CZ" b="1" dirty="0">
                <a:solidFill>
                  <a:schemeClr val="hlink"/>
                </a:solidFill>
                <a:latin typeface="Arial Narrow" panose="020B0606020202030204" pitchFamily="34" charset="0"/>
              </a:rPr>
            </a:br>
            <a:r>
              <a:rPr lang="cs-CZ" altLang="cs-CZ" b="1" dirty="0">
                <a:solidFill>
                  <a:schemeClr val="hlink"/>
                </a:solidFill>
                <a:latin typeface="Arial Narrow" panose="020B0606020202030204" pitchFamily="34" charset="0"/>
              </a:rPr>
              <a:t> tektonika, nebo </a:t>
            </a:r>
            <a:r>
              <a:rPr lang="cs-CZ" altLang="cs-CZ" b="1" dirty="0" err="1">
                <a:solidFill>
                  <a:schemeClr val="hlink"/>
                </a:solidFill>
                <a:latin typeface="Arial Narrow" panose="020B0606020202030204" pitchFamily="34" charset="0"/>
              </a:rPr>
              <a:t>paleokras</a:t>
            </a:r>
            <a:r>
              <a:rPr lang="cs-CZ" altLang="cs-CZ" dirty="0">
                <a:solidFill>
                  <a:schemeClr val="hlink"/>
                </a:solidFill>
                <a:latin typeface="Arial Narrow" panose="020B0606020202030204" pitchFamily="34" charset="0"/>
              </a:rPr>
              <a:t>?</a:t>
            </a:r>
            <a:r>
              <a:rPr lang="cs-CZ" altLang="cs-CZ" dirty="0">
                <a:solidFill>
                  <a:schemeClr val="hlink"/>
                </a:solidFill>
              </a:rPr>
              <a:t/>
            </a:r>
            <a:br>
              <a:rPr lang="cs-CZ" altLang="cs-CZ" dirty="0">
                <a:solidFill>
                  <a:schemeClr val="hlink"/>
                </a:solidFill>
              </a:rPr>
            </a:br>
            <a:r>
              <a:rPr lang="cs-CZ" altLang="cs-CZ" dirty="0">
                <a:solidFill>
                  <a:schemeClr val="hlink"/>
                </a:solidFill>
              </a:rPr>
              <a:t/>
            </a:r>
            <a:br>
              <a:rPr lang="cs-CZ" altLang="cs-CZ" dirty="0">
                <a:solidFill>
                  <a:schemeClr val="hlink"/>
                </a:solidFill>
              </a:rPr>
            </a:br>
            <a:r>
              <a:rPr lang="cs-CZ" altLang="cs-CZ" dirty="0">
                <a:solidFill>
                  <a:schemeClr val="hlink"/>
                </a:solidFill>
              </a:rPr>
              <a:t/>
            </a:r>
            <a:br>
              <a:rPr lang="cs-CZ" altLang="cs-CZ" dirty="0">
                <a:solidFill>
                  <a:schemeClr val="hlink"/>
                </a:solidFill>
              </a:rPr>
            </a:br>
            <a:endParaRPr lang="cs-CZ" altLang="cs-CZ" dirty="0">
              <a:solidFill>
                <a:schemeClr val="hlink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hlink"/>
                </a:solidFill>
                <a:latin typeface="Arial Narrow" panose="020B0606020202030204" pitchFamily="34" charset="0"/>
              </a:rPr>
              <a:t>Jiří Otava, Jan Černý</a:t>
            </a:r>
          </a:p>
          <a:p>
            <a:r>
              <a:rPr lang="cs-CZ" altLang="cs-CZ" dirty="0">
                <a:solidFill>
                  <a:schemeClr val="hlink"/>
                </a:solidFill>
                <a:latin typeface="Arial Narrow" panose="020B0606020202030204" pitchFamily="34" charset="0"/>
              </a:rPr>
              <a:t>Česká geologická služba Brno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60" y="2089448"/>
            <a:ext cx="32877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560" y="260648"/>
            <a:ext cx="5589588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60" y="2089448"/>
            <a:ext cx="30956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81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C_KO\OWNPAPERS\2012\PALEOKRASBŘEZINA\mlzich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STAV2011PROSINEC\BRNENSKO390003\JEDOVNICE\PALEONTOLOGIE\radiolariespikule\BO140_radiolaria_Spumellaria_de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458200" cy="67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447800" y="228600"/>
            <a:ext cx="57919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4400" b="1" dirty="0">
                <a:solidFill>
                  <a:srgbClr val="FFCC00"/>
                </a:solidFill>
                <a:latin typeface="Arial Narrow" panose="020B0606020202030204" pitchFamily="34" charset="0"/>
              </a:rPr>
              <a:t>Strukturní charakteristika</a:t>
            </a:r>
          </a:p>
        </p:txBody>
      </p:sp>
      <p:pic>
        <p:nvPicPr>
          <p:cNvPr id="27656" name="Picture 8" descr="D:\C_KO\OWNPAPERS\2012\PALEOKRASBŘEZINA\Obr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153400" cy="49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38200" y="4343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chemeClr val="bg2"/>
                </a:solidFill>
              </a:rPr>
              <a:t>brekcie</a:t>
            </a: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3124200" y="5562600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chemeClr val="bg2"/>
                </a:solidFill>
              </a:rPr>
              <a:t>vápence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858000" y="4343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chemeClr val="bg2"/>
                </a:solidFill>
              </a:rPr>
              <a:t>brekcie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STAV2011PROSINEC\OWNPAPERS\2012\PALEOKRASBŘEZINA\Obr.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248400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188868" y="228600"/>
            <a:ext cx="478849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4400" b="1" dirty="0">
                <a:solidFill>
                  <a:srgbClr val="FFCC00"/>
                </a:solidFill>
                <a:latin typeface="Arial Narrow" panose="020B0606020202030204" pitchFamily="34" charset="0"/>
              </a:rPr>
              <a:t>Interpretace, diskuze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FOTO2014\04\19bezinarosta\DSCF4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53721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:\1OWNPAPERS\2015\SPELEOFORUM\PODKLADY\caprockdoi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04" y="2740441"/>
            <a:ext cx="396240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7544" y="4191000"/>
            <a:ext cx="44854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latin typeface="Arial Narrow" panose="020B0606020202030204" pitchFamily="34" charset="0"/>
              </a:rPr>
              <a:t>VYSVĚTLENÍ VZNIKU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latin typeface="Arial Narrow" panose="020B0606020202030204" pitchFamily="34" charset="0"/>
              </a:rPr>
              <a:t>„ZAKRYTÝCH </a:t>
            </a:r>
            <a:r>
              <a:rPr lang="cs-CZ" altLang="cs-CZ" b="1" dirty="0" smtClean="0">
                <a:latin typeface="Arial Narrow" panose="020B0606020202030204" pitchFamily="34" charset="0"/>
              </a:rPr>
              <a:t>„  ZÁVRTŮ</a:t>
            </a:r>
            <a:endParaRPr lang="cs-CZ" altLang="cs-CZ" b="1" dirty="0">
              <a:latin typeface="Arial Narrow" panose="020B060602020203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781800" y="609600"/>
            <a:ext cx="2209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latin typeface="Arial Narrow" panose="020B0606020202030204" pitchFamily="34" charset="0"/>
              </a:rPr>
              <a:t>PŘÍRODNÍ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latin typeface="Arial Narrow" panose="020B0606020202030204" pitchFamily="34" charset="0"/>
              </a:rPr>
              <a:t>REZERVACE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latin typeface="Arial Narrow" panose="020B0606020202030204" pitchFamily="34" charset="0"/>
              </a:rPr>
              <a:t>BŘEZINKA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11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C_KO\OWNPAPERS\2012\PALEOKRASBŘEZINA\Tabulka kras000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98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3962400" y="5105400"/>
            <a:ext cx="1295400" cy="1295400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C_KO\OWNPAPERS\2012\PALEOKRASBŘEZINA\křembřid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3581400" y="1447800"/>
          <a:ext cx="2398713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7" name="CorelDRAW" r:id="rId5" imgW="4949640" imgH="4605480" progId="CorelDRAW.Graphic.13">
                  <p:embed/>
                </p:oleObj>
              </mc:Choice>
              <mc:Fallback>
                <p:oleObj name="CorelDRAW" r:id="rId5" imgW="4949640" imgH="4605480" progId="CorelDRAW.Graphic.1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447800"/>
                        <a:ext cx="2398713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C_KO\OWNPAPERS\2012\PALEOKRASBŘEZINA\Poty80paleokr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6300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5832475" y="0"/>
          <a:ext cx="33115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1" name="CorelDRAW" r:id="rId5" imgW="3042000" imgH="6298200" progId="CorelDRAW.Graphic.13">
                  <p:embed/>
                </p:oleObj>
              </mc:Choice>
              <mc:Fallback>
                <p:oleObj name="CorelDRAW" r:id="rId5" imgW="3042000" imgH="6298200" progId="CorelDRAW.Graphic.1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2475" y="0"/>
                        <a:ext cx="33115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050" descr="D:\C_KO\OWNPAPERS\2012\PALEOKRASBŘEZINA\cel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800"/>
            <a:ext cx="8153400" cy="67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800" b="1" dirty="0">
                <a:solidFill>
                  <a:srgbClr val="FFCC00"/>
                </a:solidFill>
                <a:latin typeface="Arial Narrow" panose="020B0606020202030204" pitchFamily="34" charset="0"/>
              </a:rPr>
              <a:t>STRUČNÝ SCÉNÁŘ GEOLOGICKÉHO VÝVOJE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83568" y="2348880"/>
            <a:ext cx="75438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FontTx/>
              <a:buChar char="•"/>
            </a:pPr>
            <a:r>
              <a:rPr lang="cs-CZ" altLang="cs-CZ" sz="4800" dirty="0">
                <a:solidFill>
                  <a:srgbClr val="FFCC00"/>
                </a:solidFill>
              </a:rPr>
              <a:t> </a:t>
            </a:r>
            <a:r>
              <a:rPr lang="cs-CZ" altLang="cs-CZ" sz="3600" dirty="0">
                <a:solidFill>
                  <a:srgbClr val="FFCC00"/>
                </a:solidFill>
                <a:latin typeface="Arial Narrow" panose="020B0606020202030204" pitchFamily="34" charset="0"/>
              </a:rPr>
              <a:t>svrchní </a:t>
            </a:r>
            <a:r>
              <a:rPr lang="cs-CZ" altLang="cs-CZ" sz="3600" dirty="0" err="1">
                <a:solidFill>
                  <a:srgbClr val="FFCC00"/>
                </a:solidFill>
                <a:latin typeface="Arial Narrow" panose="020B0606020202030204" pitchFamily="34" charset="0"/>
              </a:rPr>
              <a:t>frasn</a:t>
            </a:r>
            <a:r>
              <a:rPr lang="cs-CZ" altLang="cs-CZ" sz="3600" dirty="0">
                <a:solidFill>
                  <a:srgbClr val="FFCC00"/>
                </a:solidFill>
                <a:latin typeface="Arial Narrow" panose="020B0606020202030204" pitchFamily="34" charset="0"/>
              </a:rPr>
              <a:t> – vynoření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altLang="cs-CZ" sz="3600" dirty="0" err="1">
                <a:solidFill>
                  <a:srgbClr val="FFCC00"/>
                </a:solidFill>
                <a:latin typeface="Arial Narrow" panose="020B0606020202030204" pitchFamily="34" charset="0"/>
              </a:rPr>
              <a:t>famen</a:t>
            </a:r>
            <a:r>
              <a:rPr lang="cs-CZ" altLang="cs-CZ" sz="3600" dirty="0">
                <a:solidFill>
                  <a:srgbClr val="FFCC00"/>
                </a:solidFill>
                <a:latin typeface="Arial Narrow" panose="020B0606020202030204" pitchFamily="34" charset="0"/>
              </a:rPr>
              <a:t>, </a:t>
            </a:r>
            <a:r>
              <a:rPr lang="cs-CZ" altLang="cs-CZ" sz="3600" dirty="0" err="1">
                <a:solidFill>
                  <a:srgbClr val="FFCC00"/>
                </a:solidFill>
                <a:latin typeface="Arial Narrow" panose="020B0606020202030204" pitchFamily="34" charset="0"/>
              </a:rPr>
              <a:t>tournai</a:t>
            </a:r>
            <a:r>
              <a:rPr lang="cs-CZ" altLang="cs-CZ" sz="3600" dirty="0">
                <a:solidFill>
                  <a:srgbClr val="FFCC00"/>
                </a:solidFill>
                <a:latin typeface="Arial Narrow" panose="020B0606020202030204" pitchFamily="34" charset="0"/>
              </a:rPr>
              <a:t> – krasovění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altLang="cs-CZ" sz="3600" dirty="0" err="1">
                <a:solidFill>
                  <a:srgbClr val="FFCC00"/>
                </a:solidFill>
                <a:latin typeface="Arial Narrow" panose="020B0606020202030204" pitchFamily="34" charset="0"/>
              </a:rPr>
              <a:t>visé</a:t>
            </a:r>
            <a:r>
              <a:rPr lang="cs-CZ" altLang="cs-CZ" sz="3600" dirty="0">
                <a:solidFill>
                  <a:srgbClr val="FFCC00"/>
                </a:solidFill>
                <a:latin typeface="Arial Narrow" panose="020B0606020202030204" pitchFamily="34" charset="0"/>
              </a:rPr>
              <a:t> – transgrese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altLang="cs-CZ" sz="3600" dirty="0" err="1">
                <a:solidFill>
                  <a:srgbClr val="FFCC00"/>
                </a:solidFill>
                <a:latin typeface="Arial Narrow" panose="020B0606020202030204" pitchFamily="34" charset="0"/>
              </a:rPr>
              <a:t>namur</a:t>
            </a:r>
            <a:r>
              <a:rPr lang="cs-CZ" altLang="cs-CZ" sz="3600" dirty="0">
                <a:solidFill>
                  <a:srgbClr val="FFCC00"/>
                </a:solidFill>
                <a:latin typeface="Arial Narrow" panose="020B0606020202030204" pitchFamily="34" charset="0"/>
              </a:rPr>
              <a:t> - zvrásnění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487" y="-12516"/>
            <a:ext cx="5389049" cy="6969908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858951"/>
              </p:ext>
            </p:extLst>
          </p:nvPr>
        </p:nvGraphicFramePr>
        <p:xfrm>
          <a:off x="122464" y="0"/>
          <a:ext cx="3851920" cy="2904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1" name="CorelDRAW" r:id="rId4" imgW="2464920" imgH="1859400" progId="CorelDRAW.Graphic.13">
                  <p:embed/>
                </p:oleObj>
              </mc:Choice>
              <mc:Fallback>
                <p:oleObj name="CorelDRAW" r:id="rId4" imgW="2464920" imgH="1859400" progId="CorelDRAW.Graphic.13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64" y="0"/>
                        <a:ext cx="3851920" cy="2904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107504" y="2852936"/>
            <a:ext cx="17267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Hladil et a. 1999</a:t>
            </a:r>
          </a:p>
        </p:txBody>
      </p:sp>
      <p:sp>
        <p:nvSpPr>
          <p:cNvPr id="6" name="Obdélník 5"/>
          <p:cNvSpPr/>
          <p:nvPr/>
        </p:nvSpPr>
        <p:spPr>
          <a:xfrm>
            <a:off x="-44266" y="3229354"/>
            <a:ext cx="64891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…zásadní změna tektonického režimu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9" y="5132116"/>
            <a:ext cx="4017555" cy="174397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590910" y="5469983"/>
            <a:ext cx="2392723" cy="16742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         cca </a:t>
            </a:r>
            <a:r>
              <a:rPr lang="cs-CZ" dirty="0">
                <a:solidFill>
                  <a:schemeClr val="bg1"/>
                </a:solidFill>
              </a:rPr>
              <a:t>10 Ma</a:t>
            </a:r>
            <a:r>
              <a:rPr lang="cs-CZ" dirty="0"/>
              <a:t>8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         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   cca 18 </a:t>
            </a:r>
            <a:r>
              <a:rPr lang="cs-CZ" dirty="0">
                <a:solidFill>
                  <a:schemeClr val="bg1"/>
                </a:solidFill>
              </a:rPr>
              <a:t>Ma</a:t>
            </a:r>
            <a:r>
              <a:rPr lang="cs-CZ" dirty="0"/>
              <a:t>8</a:t>
            </a:r>
          </a:p>
          <a:p>
            <a:pPr algn="ctr"/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>
            <a:off x="1679893" y="5832081"/>
            <a:ext cx="737061" cy="131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1615229" y="6330189"/>
            <a:ext cx="737061" cy="131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66290" y="46705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zásadní změna rychlosti sedimentace</a:t>
            </a:r>
            <a:r>
              <a:rPr lang="cs-CZ" altLang="cs-CZ" sz="1800" dirty="0" smtClean="0"/>
              <a:t>:</a:t>
            </a:r>
            <a:endParaRPr lang="cs-CZ" altLang="cs-CZ" sz="1800" dirty="0"/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5602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smtClean="0">
                <a:solidFill>
                  <a:srgbClr val="FFCC00"/>
                </a:solidFill>
                <a:latin typeface="Arial Narrow" panose="020B0606020202030204" pitchFamily="34" charset="0"/>
              </a:rPr>
              <a:t>NĚKTERÉ CITOVANÉ </a:t>
            </a:r>
            <a:r>
              <a:rPr lang="cs-CZ" altLang="cs-CZ" sz="4000" b="1" dirty="0">
                <a:solidFill>
                  <a:srgbClr val="FFCC00"/>
                </a:solidFill>
                <a:latin typeface="Arial Narrow" panose="020B0606020202030204" pitchFamily="34" charset="0"/>
              </a:rPr>
              <a:t>PRAMENY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295400" y="2133600"/>
            <a:ext cx="693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3200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8534400" cy="32607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383"/>
            <a:ext cx="9144000" cy="48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60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" y="328030"/>
            <a:ext cx="709612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03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72750"/>
            <a:ext cx="78105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2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D:\C_KO\OWNPAPERS\2012\PALEOKRASBŘEZINA\stratig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8421688" cy="372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8458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4400" b="1" dirty="0">
                <a:solidFill>
                  <a:srgbClr val="FFCC00"/>
                </a:solidFill>
                <a:latin typeface="Arial Narrow" panose="020B0606020202030204" pitchFamily="34" charset="0"/>
              </a:rPr>
              <a:t>Stratigrafie střední a jižní části Moravského krasu a okolí</a:t>
            </a: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1828800" y="4800600"/>
            <a:ext cx="990600" cy="152400"/>
          </a:xfrm>
          <a:prstGeom prst="leftRightArrow">
            <a:avLst>
              <a:gd name="adj1" fmla="val 50000"/>
              <a:gd name="adj2" fmla="val 1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895600" y="5715000"/>
            <a:ext cx="5638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bg1"/>
                </a:solidFill>
              </a:rPr>
              <a:t>…část litostratigrafického schématu </a:t>
            </a:r>
          </a:p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chemeClr val="bg1"/>
                </a:solidFill>
              </a:rPr>
              <a:t>listu Mokrá 24-413…</a:t>
            </a: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0" y="1371600"/>
            <a:ext cx="5486400" cy="2057400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STAV2011PROSINEC\BRNENSKO390003\JEDOVNICE\FOTODOKBODY\141\BO14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4400" dirty="0" err="1">
                <a:solidFill>
                  <a:srgbClr val="FFCC00"/>
                </a:solidFill>
                <a:latin typeface="Arial Narrow" panose="020B0606020202030204" pitchFamily="34" charset="0"/>
              </a:rPr>
              <a:t>Litofaciální</a:t>
            </a:r>
            <a:r>
              <a:rPr lang="cs-CZ" altLang="cs-CZ" sz="4400" dirty="0">
                <a:solidFill>
                  <a:srgbClr val="FFCC00"/>
                </a:solidFill>
                <a:latin typeface="Arial Narrow" panose="020B0606020202030204" pitchFamily="34" charset="0"/>
              </a:rPr>
              <a:t> charakteristika</a:t>
            </a:r>
          </a:p>
        </p:txBody>
      </p:sp>
      <p:pic>
        <p:nvPicPr>
          <p:cNvPr id="29699" name="Picture 3" descr="F:\STAV2011PROSINEC\BRNENSKO390003\JEDOVNICE\FOTODOKBODY\141\BO141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F:\STAV2011PROSINEC\BRNENSKO390003\JEDOVNICE\FOTODOKBODY\141\stavduben2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F:\STAV2011PROSINEC\BRNENSKO390003\JEDOVNICE\FOTODOKBODY\141\merenyvycho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4335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F:\STAV2011PROSINEC\BRNENSKO390003\JEDOVNICE\FOTODOKBODY\141\trilobcel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4335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STAV2011PROSINEC\BRNENSKO390003\JEDOVNICE\FOTODOKBODY\141\BO141g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F:\STAV2011PROSINEC\BRNENSKO390003\JEDOVNICE\FOTODOKBODY\140\BO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F:\STAV2011PROSINEC\BRNENSKO390003\JEDOVNICE\FOTODOKBODY\257\DSCF1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F:\STAV2011PROSINEC\BRNENSKO390003\JEDOVNICE\FOTODOKBODY\brekcievapenco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0045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C_KO\OWNPAPERS\2012\PALEOKRASBŘEZINA\FY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461963"/>
            <a:ext cx="685165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STAV2011PROSINEC\BRNENSKO390003\JEDOVNICE\FOTODOKBODY\141\bioglyf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7536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Základy speleologie 2023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Designs\Radar.pot</Template>
  <TotalTime>866</TotalTime>
  <Words>202</Words>
  <Application>Microsoft Office PowerPoint</Application>
  <PresentationFormat>Předvádění na obrazovce (4:3)</PresentationFormat>
  <Paragraphs>72</Paragraphs>
  <Slides>25</Slides>
  <Notes>18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Arial Narrow</vt:lpstr>
      <vt:lpstr>Times New Roman</vt:lpstr>
      <vt:lpstr>Radar</vt:lpstr>
      <vt:lpstr>CorelDRAW</vt:lpstr>
      <vt:lpstr>GEOLOGIE OKOLÍ BŘEZINY, MORAVSKÝ KRAS:  tektonika, nebo paleokras?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NĚKTERÉ CITOVANÉ PRAMENY</vt:lpstr>
      <vt:lpstr>Prezentace aplikace PowerPoint</vt:lpstr>
      <vt:lpstr>Prezentace aplikace PowerPoint</vt:lpstr>
      <vt:lpstr>Prezentace aplikace PowerPoint</vt:lpstr>
    </vt:vector>
  </TitlesOfParts>
  <Company>Ceska geologicka sluzba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GEOLOGIE OKOLÍ BŘEZINY, MORAVSKÝ KRAS:  tektonika, nebo paleokras?</dc:title>
  <dc:creator>jiri.otava</dc:creator>
  <cp:lastModifiedBy>Jiří Otava</cp:lastModifiedBy>
  <cp:revision>30</cp:revision>
  <cp:lastPrinted>1601-01-01T00:00:00Z</cp:lastPrinted>
  <dcterms:created xsi:type="dcterms:W3CDTF">2012-01-24T07:05:51Z</dcterms:created>
  <dcterms:modified xsi:type="dcterms:W3CDTF">2023-11-29T08:24:09Z</dcterms:modified>
</cp:coreProperties>
</file>