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6" r:id="rId5"/>
    <p:sldId id="264" r:id="rId6"/>
    <p:sldId id="399" r:id="rId7"/>
    <p:sldId id="401" r:id="rId8"/>
    <p:sldId id="400" r:id="rId9"/>
    <p:sldId id="403" r:id="rId10"/>
    <p:sldId id="418" r:id="rId11"/>
    <p:sldId id="419" r:id="rId12"/>
    <p:sldId id="398" r:id="rId13"/>
    <p:sldId id="416" r:id="rId14"/>
    <p:sldId id="404" r:id="rId15"/>
    <p:sldId id="417" r:id="rId16"/>
    <p:sldId id="405" r:id="rId17"/>
    <p:sldId id="414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392" r:id="rId27"/>
    <p:sldId id="393" r:id="rId28"/>
    <p:sldId id="376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86" d="100"/>
          <a:sy n="86" d="100"/>
        </p:scale>
        <p:origin x="2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C2EB-4EF0-4AFD-B834-199EAF8AD0FF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4F42-EE19-4AC3-AD6C-44412DD8C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6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24.11.2023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ghtstorm.com/math/algebra-2/quadratic-equations-and-inequalities/solving-a-quadratic-by-completing-the-square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5440" y="2820535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err="1"/>
              <a:t>English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Mathematicians</a:t>
            </a:r>
            <a:r>
              <a:rPr lang="en-US" b="1" dirty="0"/>
              <a:t> I</a:t>
            </a:r>
            <a:br>
              <a:rPr lang="en-US" b="1" dirty="0"/>
            </a:br>
            <a:r>
              <a:rPr lang="en-US" dirty="0"/>
              <a:t>Week 1</a:t>
            </a:r>
            <a:r>
              <a:rPr lang="cs-CZ" dirty="0"/>
              <a:t>1</a:t>
            </a:r>
            <a:r>
              <a:rPr lang="en-US" dirty="0"/>
              <a:t> – Functions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5440" y="4960575"/>
            <a:ext cx="9144000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20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6.1 is a graph of the function y=sin x. </a:t>
            </a:r>
            <a:r>
              <a:rPr lang="en-US" b="1" dirty="0"/>
              <a:t>As x goes from </a:t>
            </a:r>
            <a:r>
              <a:rPr lang="en-US" dirty="0"/>
              <a:t>0° to 90°, sin x </a:t>
            </a:r>
            <a:r>
              <a:rPr lang="en-US" b="1" dirty="0"/>
              <a:t>increases from </a:t>
            </a:r>
            <a:r>
              <a:rPr lang="en-US" dirty="0"/>
              <a:t>0 to 1. As x goes from 90°to 270°, sin </a:t>
            </a:r>
            <a:r>
              <a:rPr lang="cs-CZ" dirty="0"/>
              <a:t>x</a:t>
            </a:r>
            <a:r>
              <a:rPr lang="en-US" dirty="0"/>
              <a:t> </a:t>
            </a:r>
            <a:r>
              <a:rPr lang="en-US" b="1" dirty="0"/>
              <a:t>decreases</a:t>
            </a:r>
            <a:r>
              <a:rPr lang="en-US" dirty="0"/>
              <a:t> from 1 to </a:t>
            </a:r>
            <a:r>
              <a:rPr lang="cs-CZ" dirty="0"/>
              <a:t>-</a:t>
            </a:r>
            <a:r>
              <a:rPr lang="en-US" dirty="0"/>
              <a:t>1, </a:t>
            </a:r>
            <a:r>
              <a:rPr lang="en-US" b="1" dirty="0"/>
              <a:t>crossing the x-axis at </a:t>
            </a:r>
            <a:r>
              <a:rPr lang="en-US" dirty="0"/>
              <a:t>180°. As x goes from 270°to 360°, sin x increases from -1 to 0. </a:t>
            </a:r>
            <a:r>
              <a:rPr lang="en-US" b="1" dirty="0"/>
              <a:t>When x reaches </a:t>
            </a:r>
            <a:r>
              <a:rPr lang="en-US" dirty="0"/>
              <a:t>360° </a:t>
            </a:r>
            <a:r>
              <a:rPr lang="en-US" b="1" dirty="0"/>
              <a:t>the graph repeats itself.</a:t>
            </a:r>
            <a:r>
              <a:rPr lang="en-US" dirty="0"/>
              <a:t> The sine function is a periodic function, with a period of 360°, i.e. the graph repeats itself every 360°.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00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881" y="2630709"/>
            <a:ext cx="2084195" cy="48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26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Figure 6.2 is a graph of the function y=tan x. As x approaches 90°, tan x tends to infinity. After 90°, tan x reappears on the negative side. As x goes from 90°to 180°, tan x increases to 0. As x approaches 270°, tan x again tends to infinity, reappearing again after 270°on the negative side. The tangent function is a periodic function, with a period of 180°, i.e. the graph repeats itself every 180°.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8600" y="2480620"/>
            <a:ext cx="2142807" cy="52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Figure 6.2 is a graph of the function y=tan x. </a:t>
            </a:r>
            <a:r>
              <a:rPr lang="en-US" b="1" dirty="0"/>
              <a:t>As x approaches </a:t>
            </a:r>
            <a:r>
              <a:rPr lang="en-US" dirty="0"/>
              <a:t>90°, tan x </a:t>
            </a:r>
            <a:r>
              <a:rPr lang="en-US" b="1" dirty="0"/>
              <a:t>tends to infinity</a:t>
            </a:r>
            <a:r>
              <a:rPr lang="en-US" dirty="0"/>
              <a:t>. </a:t>
            </a:r>
            <a:r>
              <a:rPr lang="en-US" b="1" dirty="0"/>
              <a:t>After 90°, </a:t>
            </a:r>
            <a:r>
              <a:rPr lang="en-US" dirty="0"/>
              <a:t>tan x </a:t>
            </a:r>
            <a:r>
              <a:rPr lang="en-US" b="1" dirty="0"/>
              <a:t>reappears on the negative side</a:t>
            </a:r>
            <a:r>
              <a:rPr lang="en-US" dirty="0"/>
              <a:t>. As x goes from 90°to 180°, tan x increases to 0. As x approaches 270°, tan x again tends to infinity, reappearing again after 270°on the negative side. The tangent function is a periodic function, with a period of 180°, i.e. the graph repeats itself every 180°.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8600" y="2480620"/>
            <a:ext cx="2142807" cy="52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09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i="1" dirty="0"/>
              <a:t>Now use these verbs and nouns to write a short description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2704" y="1870393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1887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10071" y="448264"/>
            <a:ext cx="1988726" cy="474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68688" y="448390"/>
            <a:ext cx="1976056" cy="475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287383" y="4476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91683" y="3349103"/>
            <a:ext cx="1993360" cy="411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52418" y="3412356"/>
            <a:ext cx="2080983" cy="402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59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Group</a:t>
            </a:r>
            <a:r>
              <a:rPr lang="en-US" dirty="0"/>
              <a:t> work</a:t>
            </a:r>
            <a:r>
              <a:rPr lang="cs-CZ" dirty="0"/>
              <a:t> - </a:t>
            </a:r>
            <a:r>
              <a:rPr lang="cs-CZ" dirty="0" err="1"/>
              <a:t>posters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graph and </a:t>
            </a:r>
            <a:r>
              <a:rPr lang="cs-CZ" dirty="0"/>
              <a:t>start </a:t>
            </a:r>
            <a:r>
              <a:rPr lang="cs-CZ" dirty="0" err="1"/>
              <a:t>writing</a:t>
            </a:r>
            <a:r>
              <a:rPr lang="cs-CZ" dirty="0"/>
              <a:t> a </a:t>
            </a:r>
            <a:r>
              <a:rPr lang="cs-CZ" dirty="0" err="1"/>
              <a:t>description</a:t>
            </a:r>
            <a:r>
              <a:rPr lang="cs-CZ" dirty="0"/>
              <a:t> (in </a:t>
            </a:r>
            <a:r>
              <a:rPr lang="cs-CZ" dirty="0" err="1"/>
              <a:t>the</a:t>
            </a:r>
            <a:r>
              <a:rPr lang="cs-CZ" dirty="0"/>
              <a:t> poster)</a:t>
            </a:r>
          </a:p>
          <a:p>
            <a:endParaRPr lang="cs-CZ" dirty="0"/>
          </a:p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teacher</a:t>
            </a:r>
            <a:r>
              <a:rPr lang="en-US" dirty="0"/>
              <a:t> says stop, they stop writing (even in the middle of a sentence) →</a:t>
            </a:r>
            <a:r>
              <a:rPr lang="cs-CZ" dirty="0"/>
              <a:t> </a:t>
            </a:r>
            <a:r>
              <a:rPr lang="en-US" dirty="0"/>
              <a:t>forward the poster to another group</a:t>
            </a:r>
            <a:r>
              <a:rPr lang="cs-CZ" dirty="0"/>
              <a:t> </a:t>
            </a:r>
            <a:r>
              <a:rPr lang="en-US" dirty="0"/>
              <a:t>→</a:t>
            </a:r>
            <a:r>
              <a:rPr lang="cs-CZ" dirty="0"/>
              <a:t> </a:t>
            </a:r>
            <a:r>
              <a:rPr lang="en-US" dirty="0"/>
              <a:t>read a new poster, checks if everything is correct (</a:t>
            </a:r>
            <a:r>
              <a:rPr lang="cs-CZ" dirty="0" err="1"/>
              <a:t>you</a:t>
            </a:r>
            <a:r>
              <a:rPr lang="en-US" dirty="0"/>
              <a:t> can make changes) → continues in the description</a:t>
            </a:r>
            <a:r>
              <a:rPr lang="cs-CZ" dirty="0"/>
              <a:t> </a:t>
            </a:r>
            <a:r>
              <a:rPr lang="en-US" dirty="0"/>
              <a:t>→</a:t>
            </a:r>
            <a:r>
              <a:rPr lang="cs-CZ" dirty="0"/>
              <a:t> …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original poster –</a:t>
            </a:r>
            <a:r>
              <a:rPr lang="cs-CZ" dirty="0"/>
              <a:t> </a:t>
            </a:r>
            <a:r>
              <a:rPr lang="en-US" dirty="0"/>
              <a:t>y</a:t>
            </a:r>
            <a:r>
              <a:rPr lang="cs-CZ" dirty="0"/>
              <a:t>ou</a:t>
            </a:r>
            <a:r>
              <a:rPr lang="en-US" dirty="0"/>
              <a:t> are responsible for the content → present the description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384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 </a:t>
            </a:r>
            <a:r>
              <a:rPr lang="en-US" i="1" dirty="0"/>
              <a:t>Revision </a:t>
            </a:r>
            <a:r>
              <a:rPr lang="en-US" dirty="0"/>
              <a:t>&amp;</a:t>
            </a:r>
            <a:r>
              <a:rPr lang="en-US" i="1" dirty="0"/>
              <a:t> Language Focus. Read the following: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en-US" dirty="0"/>
              <a:t>In the set of real numbers, how large is the highest number? </a:t>
            </a:r>
            <a:r>
              <a:rPr lang="en-US" b="1" dirty="0"/>
              <a:t>However</a:t>
            </a:r>
            <a:r>
              <a:rPr lang="en-US" dirty="0"/>
              <a:t> large a number is, there is always a higher number.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In the set of numbers ˂ 1, what number is the highest member of the set? </a:t>
            </a:r>
            <a:r>
              <a:rPr lang="en-US" b="1" dirty="0"/>
              <a:t>Whatever </a:t>
            </a:r>
            <a:r>
              <a:rPr lang="en-US" dirty="0"/>
              <a:t>number we choose, there is always a higher number in the set.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How many points are there on a line? </a:t>
            </a:r>
            <a:r>
              <a:rPr lang="en-US" b="1" dirty="0"/>
              <a:t>However</a:t>
            </a:r>
            <a:r>
              <a:rPr lang="en-US" dirty="0"/>
              <a:t> many points we choose, there are always more points.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difference in usage between</a:t>
            </a:r>
            <a:r>
              <a:rPr lang="en-US" i="1" dirty="0"/>
              <a:t> whatever </a:t>
            </a:r>
            <a:r>
              <a:rPr lang="en-US" dirty="0"/>
              <a:t>and</a:t>
            </a:r>
            <a:r>
              <a:rPr lang="en-US" i="1" dirty="0"/>
              <a:t> however? 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5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807721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82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140860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23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851885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546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263232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5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Unit</a:t>
            </a:r>
            <a:r>
              <a:rPr lang="en-US" dirty="0"/>
              <a:t> 1</a:t>
            </a:r>
            <a:r>
              <a:rPr lang="cs-CZ" dirty="0"/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Functions</a:t>
            </a:r>
            <a:r>
              <a:rPr lang="cs-CZ" dirty="0"/>
              <a:t> – </a:t>
            </a:r>
            <a:r>
              <a:rPr lang="cs-CZ" dirty="0" err="1"/>
              <a:t>definition</a:t>
            </a:r>
            <a:r>
              <a:rPr lang="en-US" dirty="0"/>
              <a:t>, vocab</a:t>
            </a:r>
            <a:endParaRPr lang="cs-CZ" dirty="0"/>
          </a:p>
          <a:p>
            <a:r>
              <a:rPr lang="en-US" dirty="0"/>
              <a:t>Periodic function</a:t>
            </a:r>
            <a:r>
              <a:rPr lang="cs-CZ" dirty="0"/>
              <a:t>s</a:t>
            </a:r>
          </a:p>
          <a:p>
            <a:pPr lvl="1"/>
            <a:r>
              <a:rPr lang="cs-CZ" dirty="0" err="1"/>
              <a:t>Listening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Reading </a:t>
            </a:r>
          </a:p>
          <a:p>
            <a:pPr lvl="1"/>
            <a:r>
              <a:rPr lang="en-US" dirty="0"/>
              <a:t>Useful phrases</a:t>
            </a:r>
            <a:endParaRPr lang="cs-CZ" dirty="0"/>
          </a:p>
          <a:p>
            <a:pPr lvl="1"/>
            <a:r>
              <a:rPr lang="cs-CZ" dirty="0" err="1"/>
              <a:t>Practice</a:t>
            </a:r>
            <a:r>
              <a:rPr lang="cs-CZ" dirty="0"/>
              <a:t>  </a:t>
            </a:r>
            <a:endParaRPr lang="en-US" dirty="0"/>
          </a:p>
          <a:p>
            <a:r>
              <a:rPr lang="en-US" dirty="0"/>
              <a:t>Revision and Language Focus </a:t>
            </a:r>
          </a:p>
          <a:p>
            <a:pPr lvl="1"/>
            <a:r>
              <a:rPr lang="en-US" dirty="0"/>
              <a:t>however, whatever</a:t>
            </a:r>
          </a:p>
          <a:p>
            <a:r>
              <a:rPr lang="en-US" dirty="0"/>
              <a:t>HW check – gap-fill, spoken X written language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9936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43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617737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66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940981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577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HW: p. 2 </a:t>
            </a:r>
            <a:r>
              <a:rPr lang="en-US" dirty="0"/>
              <a:t>Completing the square –transcript of a </a:t>
            </a:r>
            <a:r>
              <a:rPr lang="en-US" dirty="0">
                <a:hlinkClick r:id="rId2"/>
              </a:rPr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7079"/>
            <a:ext cx="10515600" cy="51760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/>
              <a:t>… </a:t>
            </a:r>
            <a:r>
              <a:rPr lang="cs-CZ" b="1" i="1" dirty="0" err="1"/>
              <a:t>fill</a:t>
            </a:r>
            <a:r>
              <a:rPr lang="cs-CZ" b="1" i="1" dirty="0"/>
              <a:t> in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missing</a:t>
            </a:r>
            <a:r>
              <a:rPr lang="cs-CZ" b="1" i="1" dirty="0"/>
              <a:t> </a:t>
            </a:r>
            <a:r>
              <a:rPr lang="cs-CZ" b="1" i="1" dirty="0" err="1"/>
              <a:t>verbs</a:t>
            </a:r>
            <a:r>
              <a:rPr lang="cs-CZ" b="1" i="1" dirty="0"/>
              <a:t>. </a:t>
            </a:r>
            <a:r>
              <a:rPr lang="cs-CZ" b="1" i="1" dirty="0" err="1"/>
              <a:t>Write</a:t>
            </a:r>
            <a:r>
              <a:rPr lang="cs-CZ" b="1" i="1" dirty="0"/>
              <a:t> </a:t>
            </a:r>
            <a:r>
              <a:rPr lang="cs-CZ" b="1" i="1" dirty="0" err="1"/>
              <a:t>down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equations</a:t>
            </a:r>
            <a:r>
              <a:rPr lang="cs-CZ" b="1" i="1" dirty="0"/>
              <a:t> </a:t>
            </a:r>
            <a:r>
              <a:rPr lang="en-US" b="1" i="1" dirty="0"/>
              <a:t>…</a:t>
            </a:r>
            <a:endParaRPr lang="cs-CZ" dirty="0"/>
          </a:p>
          <a:p>
            <a:pPr marL="0" indent="0">
              <a:buNone/>
            </a:pPr>
            <a:endParaRPr lang="en-US" b="1" dirty="0"/>
          </a:p>
          <a:p>
            <a:r>
              <a:rPr lang="cs-CZ" b="1" dirty="0" err="1"/>
              <a:t>happens</a:t>
            </a:r>
            <a:r>
              <a:rPr lang="cs-CZ" b="1" dirty="0"/>
              <a:t>    </a:t>
            </a:r>
            <a:r>
              <a:rPr lang="cs-CZ" b="1" dirty="0" err="1"/>
              <a:t>completed</a:t>
            </a:r>
            <a:r>
              <a:rPr lang="cs-CZ" b="1" dirty="0"/>
              <a:t>    </a:t>
            </a:r>
            <a:r>
              <a:rPr lang="cs-CZ" b="1" dirty="0" err="1"/>
              <a:t>subtract</a:t>
            </a:r>
            <a:r>
              <a:rPr lang="cs-CZ" b="1" dirty="0"/>
              <a:t>     </a:t>
            </a:r>
            <a:r>
              <a:rPr lang="cs-CZ" b="1" dirty="0" err="1"/>
              <a:t>take</a:t>
            </a:r>
            <a:r>
              <a:rPr lang="cs-CZ" b="1" dirty="0"/>
              <a:t>   </a:t>
            </a:r>
            <a:r>
              <a:rPr lang="cs-CZ" b="1" dirty="0" err="1"/>
              <a:t>add</a:t>
            </a:r>
            <a:r>
              <a:rPr lang="cs-CZ" b="1" dirty="0"/>
              <a:t>     </a:t>
            </a:r>
            <a:r>
              <a:rPr lang="cs-CZ" b="1" dirty="0" err="1"/>
              <a:t>figure</a:t>
            </a:r>
            <a:r>
              <a:rPr lang="cs-CZ" b="1" dirty="0"/>
              <a:t>      </a:t>
            </a:r>
            <a:r>
              <a:rPr lang="cs-CZ" b="1" dirty="0" err="1"/>
              <a:t>include</a:t>
            </a:r>
            <a:r>
              <a:rPr lang="cs-CZ" b="1" dirty="0"/>
              <a:t>     </a:t>
            </a:r>
            <a:r>
              <a:rPr lang="cs-CZ" b="1" dirty="0" err="1"/>
              <a:t>solve</a:t>
            </a:r>
            <a:r>
              <a:rPr lang="cs-CZ" b="1" dirty="0"/>
              <a:t>   make   </a:t>
            </a:r>
            <a:r>
              <a:rPr lang="cs-CZ" b="1" dirty="0" err="1"/>
              <a:t>keep</a:t>
            </a:r>
            <a:r>
              <a:rPr lang="cs-CZ" b="1" dirty="0"/>
              <a:t>   </a:t>
            </a:r>
            <a:r>
              <a:rPr lang="cs-CZ" b="1" dirty="0" err="1"/>
              <a:t>change</a:t>
            </a:r>
            <a:r>
              <a:rPr lang="cs-CZ" b="1" dirty="0"/>
              <a:t>    </a:t>
            </a:r>
            <a:r>
              <a:rPr lang="cs-CZ" b="1" dirty="0" err="1"/>
              <a:t>foiled</a:t>
            </a:r>
            <a:r>
              <a:rPr lang="cs-CZ" b="1" dirty="0"/>
              <a:t>    </a:t>
            </a:r>
            <a:r>
              <a:rPr lang="cs-CZ" b="1" dirty="0" err="1"/>
              <a:t>isolate</a:t>
            </a:r>
            <a:r>
              <a:rPr lang="cs-CZ" b="1" dirty="0"/>
              <a:t>   </a:t>
            </a:r>
            <a:r>
              <a:rPr lang="cs-CZ" b="1" dirty="0" err="1"/>
              <a:t>turn</a:t>
            </a:r>
            <a:endParaRPr lang="cs-CZ" dirty="0"/>
          </a:p>
          <a:p>
            <a:endParaRPr lang="en-US" dirty="0"/>
          </a:p>
          <a:p>
            <a:r>
              <a:rPr lang="cs-CZ" dirty="0" err="1"/>
              <a:t>Solving</a:t>
            </a:r>
            <a:r>
              <a:rPr lang="cs-CZ" dirty="0"/>
              <a:t> a </a:t>
            </a:r>
            <a:r>
              <a:rPr lang="cs-CZ" dirty="0" err="1"/>
              <a:t>quadratic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by </a:t>
            </a:r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square. So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use these square </a:t>
            </a:r>
            <a:r>
              <a:rPr lang="cs-CZ" dirty="0" err="1"/>
              <a:t>root</a:t>
            </a:r>
            <a:r>
              <a:rPr lang="cs-CZ" dirty="0"/>
              <a:t> </a:t>
            </a:r>
            <a:r>
              <a:rPr lang="cs-CZ" dirty="0" err="1"/>
              <a:t>properties</a:t>
            </a:r>
            <a:r>
              <a:rPr lang="cs-CZ" dirty="0"/>
              <a:t> to 1)……… a </a:t>
            </a:r>
            <a:r>
              <a:rPr lang="cs-CZ" dirty="0" err="1"/>
              <a:t>quadratic</a:t>
            </a:r>
            <a:r>
              <a:rPr lang="cs-CZ" dirty="0"/>
              <a:t>. So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we're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squared</a:t>
            </a:r>
            <a:r>
              <a:rPr lang="cs-CZ" dirty="0"/>
              <a:t>,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do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isolate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term, so in </a:t>
            </a:r>
            <a:r>
              <a:rPr lang="cs-CZ" dirty="0" err="1"/>
              <a:t>this</a:t>
            </a:r>
            <a:r>
              <a:rPr lang="cs-CZ" dirty="0"/>
              <a:t> case x-3 </a:t>
            </a:r>
            <a:r>
              <a:rPr lang="cs-CZ" dirty="0" err="1"/>
              <a:t>squared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to 5. 2)….. </a:t>
            </a:r>
            <a:r>
              <a:rPr lang="cs-CZ" dirty="0" err="1"/>
              <a:t>the</a:t>
            </a:r>
            <a:r>
              <a:rPr lang="cs-CZ" dirty="0"/>
              <a:t> square </a:t>
            </a:r>
            <a:r>
              <a:rPr lang="cs-CZ" dirty="0" err="1"/>
              <a:t>root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sides</a:t>
            </a:r>
            <a:r>
              <a:rPr lang="cs-CZ" dirty="0"/>
              <a:t>. So </a:t>
            </a:r>
            <a:r>
              <a:rPr lang="cs-CZ" dirty="0" err="1"/>
              <a:t>we</a:t>
            </a:r>
            <a:r>
              <a:rPr lang="cs-CZ" dirty="0"/>
              <a:t> end up </a:t>
            </a:r>
            <a:r>
              <a:rPr lang="cs-CZ" dirty="0" err="1"/>
              <a:t>with</a:t>
            </a:r>
            <a:r>
              <a:rPr lang="cs-CZ" dirty="0"/>
              <a:t> x-3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to plus </a:t>
            </a:r>
            <a:r>
              <a:rPr lang="cs-CZ" dirty="0" err="1"/>
              <a:t>or</a:t>
            </a:r>
            <a:r>
              <a:rPr lang="cs-CZ" dirty="0"/>
              <a:t> minus </a:t>
            </a:r>
            <a:r>
              <a:rPr lang="cs-CZ" dirty="0" err="1"/>
              <a:t>root</a:t>
            </a:r>
            <a:r>
              <a:rPr lang="cs-CZ" dirty="0"/>
              <a:t> 5. </a:t>
            </a:r>
            <a:r>
              <a:rPr lang="cs-CZ" dirty="0" err="1"/>
              <a:t>Remember</a:t>
            </a:r>
            <a:r>
              <a:rPr lang="cs-CZ" dirty="0"/>
              <a:t> </a:t>
            </a:r>
            <a:r>
              <a:rPr lang="cs-CZ" dirty="0" err="1"/>
              <a:t>whenever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square </a:t>
            </a:r>
            <a:r>
              <a:rPr lang="cs-CZ" dirty="0" err="1"/>
              <a:t>root</a:t>
            </a:r>
            <a:r>
              <a:rPr lang="cs-CZ" dirty="0"/>
              <a:t> as a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3)……… plus </a:t>
            </a:r>
            <a:r>
              <a:rPr lang="cs-CZ" dirty="0" err="1"/>
              <a:t>or</a:t>
            </a:r>
            <a:r>
              <a:rPr lang="cs-CZ" dirty="0"/>
              <a:t> minus.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solve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x </a:t>
            </a:r>
            <a:r>
              <a:rPr lang="cs-CZ" dirty="0" err="1"/>
              <a:t>we</a:t>
            </a:r>
            <a:r>
              <a:rPr lang="cs-CZ" dirty="0"/>
              <a:t> just to </a:t>
            </a:r>
            <a:r>
              <a:rPr lang="cs-CZ" dirty="0" err="1"/>
              <a:t>add</a:t>
            </a:r>
            <a:r>
              <a:rPr lang="cs-CZ" dirty="0"/>
              <a:t> 3 to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sides</a:t>
            </a:r>
            <a:r>
              <a:rPr lang="cs-CZ" dirty="0"/>
              <a:t> </a:t>
            </a:r>
            <a:r>
              <a:rPr lang="cs-CZ" dirty="0" err="1"/>
              <a:t>leaving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x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to 3 plus </a:t>
            </a:r>
            <a:r>
              <a:rPr lang="cs-CZ" dirty="0" err="1"/>
              <a:t>or</a:t>
            </a:r>
            <a:r>
              <a:rPr lang="cs-CZ" dirty="0"/>
              <a:t> minus </a:t>
            </a:r>
            <a:r>
              <a:rPr lang="cs-CZ" dirty="0" err="1"/>
              <a:t>root</a:t>
            </a:r>
            <a:r>
              <a:rPr lang="cs-CZ" dirty="0"/>
              <a:t> 5, </a:t>
            </a:r>
            <a:r>
              <a:rPr lang="cs-CZ" dirty="0" err="1"/>
              <a:t>okay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137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solve</a:t>
            </a:r>
          </a:p>
          <a:p>
            <a:pPr marL="514350" indent="-514350">
              <a:buAutoNum type="arabicParenR"/>
            </a:pPr>
            <a:r>
              <a:rPr lang="en-US" dirty="0"/>
              <a:t>take</a:t>
            </a:r>
          </a:p>
          <a:p>
            <a:pPr marL="514350" indent="-514350">
              <a:buAutoNum type="arabicParenR"/>
            </a:pPr>
            <a:r>
              <a:rPr lang="en-US" dirty="0"/>
              <a:t>include</a:t>
            </a:r>
          </a:p>
          <a:p>
            <a:pPr marL="514350" indent="-514350">
              <a:buAutoNum type="arabicParenR"/>
            </a:pPr>
            <a:r>
              <a:rPr lang="en-US" dirty="0"/>
              <a:t>turn</a:t>
            </a:r>
          </a:p>
          <a:p>
            <a:pPr marL="514350" indent="-514350">
              <a:buAutoNum type="arabicParenR"/>
            </a:pPr>
            <a:r>
              <a:rPr lang="en-US" dirty="0"/>
              <a:t>isolate</a:t>
            </a:r>
          </a:p>
          <a:p>
            <a:pPr marL="514350" indent="-514350">
              <a:buAutoNum type="arabicParenR"/>
            </a:pPr>
            <a:r>
              <a:rPr lang="en-US" dirty="0"/>
              <a:t>change</a:t>
            </a:r>
          </a:p>
          <a:p>
            <a:pPr marL="514350" indent="-514350">
              <a:buAutoNum type="arabicParenR"/>
            </a:pPr>
            <a:r>
              <a:rPr lang="en-US" dirty="0"/>
              <a:t>figure</a:t>
            </a:r>
          </a:p>
          <a:p>
            <a:pPr marL="514350" indent="-514350">
              <a:buAutoNum type="arabicParenR"/>
            </a:pPr>
            <a:r>
              <a:rPr lang="en-US" dirty="0"/>
              <a:t>foiled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9) happens</a:t>
            </a:r>
          </a:p>
          <a:p>
            <a:pPr marL="0" indent="0">
              <a:buNone/>
            </a:pPr>
            <a:r>
              <a:rPr lang="en-US" dirty="0"/>
              <a:t>10) keep</a:t>
            </a:r>
          </a:p>
          <a:p>
            <a:pPr marL="0" indent="0">
              <a:buNone/>
            </a:pPr>
            <a:r>
              <a:rPr lang="en-US" dirty="0"/>
              <a:t>11) add</a:t>
            </a:r>
          </a:p>
          <a:p>
            <a:pPr marL="0" indent="0">
              <a:buNone/>
            </a:pPr>
            <a:r>
              <a:rPr lang="en-US" dirty="0"/>
              <a:t>12) make</a:t>
            </a:r>
          </a:p>
          <a:p>
            <a:pPr marL="0" indent="0">
              <a:buNone/>
            </a:pPr>
            <a:r>
              <a:rPr lang="en-US" dirty="0"/>
              <a:t>13) subtract</a:t>
            </a:r>
          </a:p>
          <a:p>
            <a:pPr marL="0" indent="0">
              <a:buNone/>
            </a:pPr>
            <a:r>
              <a:rPr lang="en-US" dirty="0"/>
              <a:t>14) completed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328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</a:t>
            </a:r>
            <a:r>
              <a:rPr lang="cs-CZ" dirty="0" err="1"/>
              <a:t>task</a:t>
            </a:r>
            <a:r>
              <a:rPr lang="cs-CZ"/>
              <a:t> </a:t>
            </a:r>
            <a:r>
              <a:rPr lang="cs-CZ" b="1" u="sng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videos</a:t>
            </a:r>
            <a:endParaRPr lang="cs-CZ" dirty="0"/>
          </a:p>
          <a:p>
            <a:r>
              <a:rPr lang="cs-CZ" dirty="0"/>
              <a:t>HW - </a:t>
            </a:r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sharing</a:t>
            </a:r>
            <a:r>
              <a:rPr lang="cs-CZ" dirty="0"/>
              <a:t> in </a:t>
            </a:r>
            <a:r>
              <a:rPr lang="cs-CZ" dirty="0" err="1"/>
              <a:t>week</a:t>
            </a:r>
            <a:r>
              <a:rPr lang="cs-CZ"/>
              <a:t> 11: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summarize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chosen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ready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vocabulary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choose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30 </a:t>
            </a:r>
            <a:r>
              <a:rPr lang="cs-CZ" dirty="0" err="1"/>
              <a:t>seconds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 (</a:t>
            </a:r>
            <a:r>
              <a:rPr lang="cs-CZ" dirty="0" err="1">
                <a:sym typeface="Wingdings" panose="05000000000000000000" pitchFamily="2" charset="2"/>
              </a:rPr>
              <a:t>bring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an</a:t>
            </a:r>
            <a:r>
              <a:rPr lang="cs-CZ" dirty="0">
                <a:sym typeface="Wingdings" panose="05000000000000000000" pitchFamily="2" charset="2"/>
              </a:rPr>
              <a:t> online </a:t>
            </a:r>
            <a:r>
              <a:rPr lang="cs-CZ" dirty="0" err="1">
                <a:sym typeface="Wingdings" panose="05000000000000000000" pitchFamily="2" charset="2"/>
              </a:rPr>
              <a:t>device</a:t>
            </a:r>
            <a:r>
              <a:rPr lang="cs-CZ" dirty="0">
                <a:sym typeface="Wingdings" panose="05000000000000000000" pitchFamily="2" charset="2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02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400" dirty="0"/>
              <a:t>A rule that </a:t>
            </a:r>
            <a:r>
              <a:rPr lang="cs-CZ" sz="4400" dirty="0" err="1"/>
              <a:t>assigns</a:t>
            </a:r>
            <a:r>
              <a:rPr lang="en-US" sz="4400" dirty="0"/>
              <a:t> to every </a:t>
            </a:r>
            <a:r>
              <a:rPr lang="cs-CZ" sz="4400" dirty="0"/>
              <a:t>_ _ _ _ _ _ _ </a:t>
            </a:r>
            <a:r>
              <a:rPr lang="en-US" sz="4400" dirty="0"/>
              <a:t> </a:t>
            </a:r>
            <a:r>
              <a:rPr lang="en-US" sz="4400" i="1" dirty="0"/>
              <a:t>x</a:t>
            </a:r>
            <a:r>
              <a:rPr lang="en-US" sz="4400" dirty="0"/>
              <a:t> of a set </a:t>
            </a:r>
            <a:r>
              <a:rPr lang="en-US" sz="4400" i="1" dirty="0"/>
              <a:t>X</a:t>
            </a:r>
            <a:r>
              <a:rPr lang="en-US" sz="4400" dirty="0"/>
              <a:t> a </a:t>
            </a:r>
            <a:r>
              <a:rPr lang="cs-CZ" sz="4400" dirty="0" err="1"/>
              <a:t>unique</a:t>
            </a:r>
            <a:r>
              <a:rPr lang="en-US" sz="4400" dirty="0"/>
              <a:t> element </a:t>
            </a:r>
            <a:r>
              <a:rPr lang="en-US" sz="4400" i="1" dirty="0"/>
              <a:t>y</a:t>
            </a:r>
            <a:r>
              <a:rPr lang="en-US" sz="4400" dirty="0"/>
              <a:t> of a set </a:t>
            </a:r>
            <a:r>
              <a:rPr lang="en-US" sz="4400" i="1" dirty="0"/>
              <a:t>Y</a:t>
            </a:r>
            <a:r>
              <a:rPr lang="en-US" sz="4400" dirty="0"/>
              <a:t>, written </a:t>
            </a:r>
            <a:r>
              <a:rPr lang="en-US" sz="4400" i="1" dirty="0"/>
              <a:t>y=f(x)</a:t>
            </a:r>
            <a:r>
              <a:rPr lang="en-US" sz="4400" dirty="0"/>
              <a:t> where </a:t>
            </a:r>
            <a:r>
              <a:rPr lang="en-US" sz="4400" i="1" dirty="0"/>
              <a:t>f</a:t>
            </a:r>
            <a:r>
              <a:rPr lang="en-US" sz="4400" dirty="0"/>
              <a:t> _ _ _ _ _ _ _ the function. </a:t>
            </a:r>
            <a:r>
              <a:rPr lang="en-US" sz="4400" i="1" dirty="0"/>
              <a:t>X</a:t>
            </a:r>
            <a:r>
              <a:rPr lang="en-US" sz="4400" dirty="0"/>
              <a:t> is </a:t>
            </a:r>
            <a:r>
              <a:rPr lang="cs-CZ" sz="4400" dirty="0"/>
              <a:t> </a:t>
            </a:r>
            <a:r>
              <a:rPr lang="cs-CZ" sz="4400" dirty="0" err="1"/>
              <a:t>called</a:t>
            </a:r>
            <a:r>
              <a:rPr lang="en-US" sz="4400" dirty="0"/>
              <a:t> the </a:t>
            </a:r>
            <a:r>
              <a:rPr lang="cs-CZ" sz="4400" dirty="0"/>
              <a:t>_ _ _ _ _ _</a:t>
            </a:r>
            <a:r>
              <a:rPr lang="en-US" sz="4400" dirty="0"/>
              <a:t> and </a:t>
            </a:r>
            <a:r>
              <a:rPr lang="en-US" sz="4400" i="1" dirty="0"/>
              <a:t>Y</a:t>
            </a:r>
            <a:r>
              <a:rPr lang="en-US" sz="4400" dirty="0"/>
              <a:t> the _ _ _ _ _ (or </a:t>
            </a:r>
            <a:r>
              <a:rPr lang="cs-CZ" sz="4400" dirty="0" err="1"/>
              <a:t>codomain</a:t>
            </a:r>
            <a:r>
              <a:rPr lang="en-US" sz="4400" dirty="0"/>
              <a:t>). </a:t>
            </a:r>
            <a:endParaRPr lang="cs-CZ" sz="4400" dirty="0"/>
          </a:p>
          <a:p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093" y="-34213"/>
            <a:ext cx="3833681" cy="1792370"/>
          </a:xfrm>
        </p:spPr>
      </p:pic>
    </p:spTree>
    <p:extLst>
      <p:ext uri="{BB962C8B-B14F-4D97-AF65-F5344CB8AC3E}">
        <p14:creationId xmlns:p14="http://schemas.microsoft.com/office/powerpoint/2010/main" val="16204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A rule that </a:t>
            </a:r>
            <a:r>
              <a:rPr lang="en-US" sz="4400" b="1" dirty="0"/>
              <a:t>assigns</a:t>
            </a:r>
            <a:r>
              <a:rPr lang="en-US" sz="4400" dirty="0"/>
              <a:t> to every </a:t>
            </a:r>
            <a:r>
              <a:rPr lang="en-US" sz="4400" u="sng" dirty="0"/>
              <a:t>element</a:t>
            </a:r>
            <a:r>
              <a:rPr lang="en-US" sz="4400" dirty="0"/>
              <a:t> x of a set X a </a:t>
            </a:r>
            <a:r>
              <a:rPr lang="en-US" sz="4400" b="1" dirty="0"/>
              <a:t>unique</a:t>
            </a:r>
            <a:r>
              <a:rPr lang="en-US" sz="4400" dirty="0"/>
              <a:t> element y of a set Y, written y=f(x) where f </a:t>
            </a:r>
            <a:r>
              <a:rPr lang="en-US" sz="4400" b="1" u="sng" dirty="0"/>
              <a:t>denotes</a:t>
            </a:r>
            <a:r>
              <a:rPr lang="en-US" sz="4400" dirty="0"/>
              <a:t> the function. X is called the </a:t>
            </a:r>
            <a:r>
              <a:rPr lang="en-US" sz="4400" b="1" u="sng" dirty="0"/>
              <a:t>domain</a:t>
            </a:r>
            <a:r>
              <a:rPr lang="en-US" sz="4400" dirty="0"/>
              <a:t> and Y the </a:t>
            </a:r>
            <a:r>
              <a:rPr lang="en-US" sz="4400" b="1" u="sng" dirty="0"/>
              <a:t>range</a:t>
            </a:r>
            <a:r>
              <a:rPr lang="en-US" sz="4400" dirty="0"/>
              <a:t> (or </a:t>
            </a:r>
            <a:r>
              <a:rPr lang="en-US" sz="4400" b="1" dirty="0"/>
              <a:t>codomain</a:t>
            </a:r>
            <a:r>
              <a:rPr lang="en-US" sz="4400" dirty="0"/>
              <a:t>). 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Articles - ex. 2 – fill in the gaps individually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mathematics, a </a:t>
            </a:r>
            <a:r>
              <a:rPr lang="en-GB" b="1" dirty="0"/>
              <a:t>function</a:t>
            </a:r>
            <a:r>
              <a:rPr lang="en-GB" dirty="0"/>
              <a:t> is (1)___ relation between a set of inputs and a set of permissible outputs with (2)___  property that each input is related to exactly one output. (3)___  example is the function that relates each real number </a:t>
            </a:r>
            <a:r>
              <a:rPr lang="en-GB" i="1" dirty="0"/>
              <a:t>x</a:t>
            </a:r>
            <a:r>
              <a:rPr lang="en-GB" dirty="0"/>
              <a:t> to its square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. (4)___  output of a function </a:t>
            </a:r>
            <a:r>
              <a:rPr lang="en-GB" i="1" dirty="0"/>
              <a:t>f</a:t>
            </a:r>
            <a:r>
              <a:rPr lang="en-GB" dirty="0"/>
              <a:t> corresponding to an input </a:t>
            </a:r>
            <a:r>
              <a:rPr lang="en-GB" i="1" dirty="0"/>
              <a:t>x</a:t>
            </a:r>
            <a:r>
              <a:rPr lang="en-GB" dirty="0"/>
              <a:t> is denoted by </a:t>
            </a:r>
            <a:r>
              <a:rPr lang="en-GB" i="1" dirty="0"/>
              <a:t>f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) (read "</a:t>
            </a:r>
            <a:r>
              <a:rPr lang="en-GB" i="1" dirty="0"/>
              <a:t>f</a:t>
            </a:r>
            <a:r>
              <a:rPr lang="en-GB" dirty="0"/>
              <a:t> of </a:t>
            </a:r>
            <a:r>
              <a:rPr lang="en-GB" i="1" dirty="0"/>
              <a:t>x</a:t>
            </a:r>
            <a:r>
              <a:rPr lang="en-GB" dirty="0"/>
              <a:t>"). In this example, if the input is −3, then (5)___  output is 9, and we may write </a:t>
            </a:r>
            <a:r>
              <a:rPr lang="en-GB" i="1" dirty="0"/>
              <a:t>f</a:t>
            </a:r>
            <a:r>
              <a:rPr lang="en-GB" dirty="0"/>
              <a:t>(−3) = 9. The input variable(s) are sometimes referred to as the argument(s) of the function </a:t>
            </a:r>
            <a:r>
              <a:rPr lang="cs-CZ" dirty="0"/>
              <a:t>and </a:t>
            </a:r>
            <a:r>
              <a:rPr lang="en-GB" dirty="0"/>
              <a:t>(6)___  output is called the value. There are many ways to describe or represent a function. Some functions may be defined by (7)___   formula or algorithm that tells how to compute the output for (8)___   given input. Others are given by (9)___   picture, called the graph of the function. In (10)___  science, functions are sometimes defined by a table that gives the outputs for selected inputs.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4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mathematics, a </a:t>
            </a:r>
            <a:r>
              <a:rPr lang="en-GB" b="1" dirty="0"/>
              <a:t>function</a:t>
            </a:r>
            <a:r>
              <a:rPr lang="en-GB" dirty="0"/>
              <a:t> is (1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relation between a set of inputs and a set of </a:t>
            </a:r>
            <a:r>
              <a:rPr lang="en-GB" b="1" dirty="0"/>
              <a:t>permissible outputs </a:t>
            </a:r>
            <a:r>
              <a:rPr lang="en-GB" dirty="0"/>
              <a:t>with (2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property that each input is related to exactly one output. (3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en-GB" i="1" dirty="0"/>
              <a:t>_</a:t>
            </a:r>
            <a:r>
              <a:rPr lang="en-GB" dirty="0"/>
              <a:t>  example is the function that </a:t>
            </a:r>
            <a:r>
              <a:rPr lang="en-GB" b="1" dirty="0"/>
              <a:t>relates each real number </a:t>
            </a:r>
            <a:r>
              <a:rPr lang="en-GB" b="1" i="1" dirty="0"/>
              <a:t>x</a:t>
            </a:r>
            <a:r>
              <a:rPr lang="en-GB" b="1" dirty="0"/>
              <a:t> to its square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. (4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of a function </a:t>
            </a:r>
            <a:r>
              <a:rPr lang="en-GB" i="1" dirty="0"/>
              <a:t>f</a:t>
            </a:r>
            <a:r>
              <a:rPr lang="en-GB" dirty="0"/>
              <a:t> corresponding to an input </a:t>
            </a:r>
            <a:r>
              <a:rPr lang="en-GB" i="1" dirty="0"/>
              <a:t>x</a:t>
            </a:r>
            <a:r>
              <a:rPr lang="en-GB" dirty="0"/>
              <a:t> is denoted by </a:t>
            </a:r>
            <a:r>
              <a:rPr lang="en-GB" i="1" dirty="0"/>
              <a:t>f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) (read "</a:t>
            </a:r>
            <a:r>
              <a:rPr lang="en-GB" i="1" dirty="0"/>
              <a:t>f</a:t>
            </a:r>
            <a:r>
              <a:rPr lang="en-GB" dirty="0"/>
              <a:t> of </a:t>
            </a:r>
            <a:r>
              <a:rPr lang="en-GB" i="1" dirty="0"/>
              <a:t>x</a:t>
            </a:r>
            <a:r>
              <a:rPr lang="en-GB" dirty="0"/>
              <a:t>"). In this example, if the input is −3, then (5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is 9, and we may write </a:t>
            </a:r>
            <a:r>
              <a:rPr lang="en-GB" i="1" dirty="0"/>
              <a:t>f</a:t>
            </a:r>
            <a:r>
              <a:rPr lang="en-GB" dirty="0"/>
              <a:t>(−3) = 9. The input variable(s) are sometimes referred to as the </a:t>
            </a:r>
            <a:r>
              <a:rPr lang="en-GB" b="1" dirty="0"/>
              <a:t>argument(s) of the function </a:t>
            </a:r>
            <a:r>
              <a:rPr lang="cs-CZ" dirty="0"/>
              <a:t>and </a:t>
            </a:r>
            <a:r>
              <a:rPr lang="en-GB" dirty="0"/>
              <a:t>(6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is called the </a:t>
            </a:r>
            <a:r>
              <a:rPr lang="en-GB" b="1" dirty="0"/>
              <a:t>value</a:t>
            </a:r>
            <a:r>
              <a:rPr lang="en-GB" dirty="0"/>
              <a:t>. There are many ways to describe or represent a function. Some functions may be defined by (7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formula or algorithm that tells how to compute the output for (8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 given input. Others are given by (9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picture, called the graph of the function. In (10</a:t>
            </a:r>
            <a:r>
              <a:rPr lang="cs-CZ" dirty="0"/>
              <a:t>) </a:t>
            </a:r>
            <a:r>
              <a:rPr lang="en-GB" i="1" dirty="0"/>
              <a:t>_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en-GB" i="1" dirty="0"/>
              <a:t>_</a:t>
            </a:r>
            <a:r>
              <a:rPr lang="en-GB" dirty="0"/>
              <a:t>  science, functions are sometimes defined by a table that gives the outputs for selected inputs.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6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9E566-F64B-9C11-A5EF-DC56D5F1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and </a:t>
            </a:r>
            <a:r>
              <a:rPr lang="cs-CZ" dirty="0" err="1"/>
              <a:t>watching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DFA50A-A32B-5FD7-9B7F-9761026C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540"/>
            <a:ext cx="10515600" cy="5475249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are the yellow and blue points related?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possible answers to the question “What is sine?”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difference between sine and cosine wave?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4)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property of things going in circles or cycles?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</a:t>
            </a: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6:30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other trigonometric functions are mentioned in the video?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 startAt="6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the final simulation show?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93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9E566-F64B-9C11-A5EF-DC56D5F1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and </a:t>
            </a:r>
            <a:r>
              <a:rPr lang="cs-CZ" dirty="0" err="1"/>
              <a:t>watching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DFA50A-A32B-5FD7-9B7F-9761026C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540"/>
            <a:ext cx="10515600" cy="5564460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are the yellow and blue points related?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yellow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points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coordinates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blue point.</a:t>
            </a:r>
            <a:endParaRPr lang="cs-CZ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possible answers to the question “What is sine?”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ratio (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opp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hypotenuse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function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(output/input), y-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coordinate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 point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moving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in a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circle</a:t>
            </a:r>
            <a:endParaRPr lang="cs-CZ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difference between sine and cosine wave?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cosine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wave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shifted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along</a:t>
            </a:r>
            <a:endParaRPr lang="cs-CZ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4)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property of things going in circles or cycles?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repeat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themselves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other trigonometric functions are mentioned in the video?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properties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Tangent (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sec,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cosec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and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cot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 startAt="6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the final simulation show?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Wave-like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motion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illusion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moving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circles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, but in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fact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points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move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straight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lines</a:t>
            </a:r>
          </a:p>
          <a:p>
            <a:pPr indent="0"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89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20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6.1 is a graph of the function y=sin x. As x goes from 0° to 90°, sin x increases from 0 to 1. As x goes from 90°to 270°, sin X decreases from 1 to =1, crossing the x-axis at 180°. As x goes from 270°to 360°, sin x increases from -1 to 0. When x reaches 360° the graph repeats itself. The sine function is a periodic function, with a period of 360°, i.e. the graph repeats itself every 360°.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00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881" y="2630709"/>
            <a:ext cx="2084195" cy="48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11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1A1933-4B88-4C3D-9B74-836F65260D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D0ADE-0BC2-44B4-A47F-D4F7F7C2B7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477B6D-78F4-4FDB-BE88-9C7F27332E6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24923</TotalTime>
  <Words>2692</Words>
  <Application>Microsoft Office PowerPoint</Application>
  <PresentationFormat>Širokoúhlá obrazovka</PresentationFormat>
  <Paragraphs>269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Motiv Office</vt:lpstr>
      <vt:lpstr>English for Mathematicians I Week 11 – Functions </vt:lpstr>
      <vt:lpstr>Unit 11</vt:lpstr>
      <vt:lpstr>What is a function?</vt:lpstr>
      <vt:lpstr>What is a function?</vt:lpstr>
      <vt:lpstr>Articles - ex. 2 – fill in the gaps individually</vt:lpstr>
      <vt:lpstr>Prezentace aplikace PowerPoint</vt:lpstr>
      <vt:lpstr>Listening and watching</vt:lpstr>
      <vt:lpstr>Listening and watching</vt:lpstr>
      <vt:lpstr>4. Look, read and underline key verbs and nouns</vt:lpstr>
      <vt:lpstr>4. Look, read and underline key verbs and nouns</vt:lpstr>
      <vt:lpstr>4. Look, read and underline key verbs and nouns</vt:lpstr>
      <vt:lpstr>4. Look, read and underline key verbs and nouns</vt:lpstr>
      <vt:lpstr>5. Now use these verbs and nouns to write a short description </vt:lpstr>
      <vt:lpstr>Group work - posters </vt:lpstr>
      <vt:lpstr>6. Revision &amp; Language Focus. Read the following: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HW: p. 2 Completing the square –transcript of a video</vt:lpstr>
      <vt:lpstr>Prezentace aplikace PowerPoint</vt:lpstr>
      <vt:lpstr>Video task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</dc:title>
  <dc:creator>Štěpánka Bilová</dc:creator>
  <cp:lastModifiedBy>Eva Čoupková</cp:lastModifiedBy>
  <cp:revision>302</cp:revision>
  <dcterms:created xsi:type="dcterms:W3CDTF">2017-09-02T16:40:02Z</dcterms:created>
  <dcterms:modified xsi:type="dcterms:W3CDTF">2023-11-24T09:13:13Z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