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3" r:id="rId8"/>
    <p:sldId id="262" r:id="rId9"/>
    <p:sldId id="265" r:id="rId10"/>
    <p:sldId id="267" r:id="rId11"/>
    <p:sldId id="261" r:id="rId12"/>
    <p:sldId id="266" r:id="rId13"/>
    <p:sldId id="268" r:id="rId14"/>
    <p:sldId id="269" r:id="rId15"/>
    <p:sldId id="273" r:id="rId16"/>
    <p:sldId id="274" r:id="rId17"/>
    <p:sldId id="276" r:id="rId18"/>
    <p:sldId id="272" r:id="rId19"/>
    <p:sldId id="275" r:id="rId20"/>
    <p:sldId id="277" r:id="rId21"/>
    <p:sldId id="279" r:id="rId2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700A6F-9857-4CBE-B01A-FE17F3CC6074}" v="1" dt="2023-11-23T13:44:20.773"/>
    <p1510:client id="{ACFA43B2-F369-4D0E-87A8-8EABE9CB60F0}" v="1545" dt="2023-11-23T11:57:57.9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31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685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61999"/>
            <a:ext cx="2628900" cy="5414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61999"/>
            <a:ext cx="7734300" cy="5414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40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609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79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150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8"/>
            <a:ext cx="10515600" cy="10842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43199"/>
            <a:ext cx="5157787" cy="34464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199"/>
            <a:ext cx="5183188" cy="3446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339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636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432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47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00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AA70F276-1833-4A75-9C1D-A56E2295A68D}" type="datetimeFigureOut">
              <a:rPr lang="en-US" smtClean="0"/>
              <a:pPr/>
              <a:t>11/23/2023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8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62" r:id="rId5"/>
    <p:sldLayoutId id="2147483667" r:id="rId6"/>
    <p:sldLayoutId id="2147483663" r:id="rId7"/>
    <p:sldLayoutId id="2147483664" r:id="rId8"/>
    <p:sldLayoutId id="2147483665" r:id="rId9"/>
    <p:sldLayoutId id="2147483666" r:id="rId10"/>
    <p:sldLayoutId id="2147483668" r:id="rId11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nGkif3sG7U?feature=oembed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0tLzakygMM8?feature=oemb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8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6858000" cy="2387600"/>
          </a:xfrm>
        </p:spPr>
        <p:txBody>
          <a:bodyPr>
            <a:normAutofit/>
          </a:bodyPr>
          <a:lstStyle/>
          <a:p>
            <a:pPr algn="l"/>
            <a:r>
              <a:rPr lang="de-DE" dirty="0">
                <a:solidFill>
                  <a:srgbClr val="9896C6">
                    <a:alpha val="70000"/>
                  </a:srgbClr>
                </a:solidFill>
                <a:cs typeface="Angsana New"/>
              </a:rPr>
              <a:t>Deutsche Kultur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6858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de-DE" sz="2200" dirty="0">
                <a:solidFill>
                  <a:schemeClr val="tx2">
                    <a:alpha val="60000"/>
                  </a:schemeClr>
                </a:solidFill>
              </a:rPr>
              <a:t>Filme, Theater, Musik &amp; Bücher </a:t>
            </a:r>
          </a:p>
        </p:txBody>
      </p:sp>
      <p:pic>
        <p:nvPicPr>
          <p:cNvPr id="25" name="Picture 3" descr="Ein Bild, das Wolke, Kleidung, draußen, Himmel enthält.&#10;&#10;Beschreibung automatisch generiert.">
            <a:extLst>
              <a:ext uri="{FF2B5EF4-FFF2-40B4-BE49-F238E27FC236}">
                <a16:creationId xmlns:a16="http://schemas.microsoft.com/office/drawing/2014/main" id="{B4DC13C3-415A-4E24-7137-CB0518925D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48" r="11848"/>
          <a:stretch/>
        </p:blipFill>
        <p:spPr>
          <a:xfrm>
            <a:off x="8084375" y="10"/>
            <a:ext cx="4110228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99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19F9CD66-32FC-448F-B4C5-67D17508A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4BD41F-AD6C-8ABD-5D74-8E2CD40B8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7251"/>
            <a:ext cx="5890590" cy="2076450"/>
          </a:xfrm>
        </p:spPr>
        <p:txBody>
          <a:bodyPr anchor="b">
            <a:normAutofit/>
          </a:bodyPr>
          <a:lstStyle/>
          <a:p>
            <a:r>
              <a:rPr lang="de-DE" sz="440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cs typeface="Angsana New"/>
              </a:rPr>
              <a:t>Sebastian Fitzek</a:t>
            </a:r>
            <a:endParaRPr lang="de-DE" sz="440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B4E770-AF8A-D265-8EA2-F6988DC9A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190875"/>
            <a:ext cx="5890591" cy="298608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de-DE" sz="1800">
                <a:solidFill>
                  <a:schemeClr val="tx2">
                    <a:alpha val="60000"/>
                  </a:schemeClr>
                </a:solidFill>
              </a:rPr>
              <a:t>Bestseller Psychothriller seit </a:t>
            </a:r>
            <a:r>
              <a:rPr lang="de-DE" sz="1800" b="1">
                <a:solidFill>
                  <a:schemeClr val="tx2">
                    <a:alpha val="60000"/>
                  </a:schemeClr>
                </a:solidFill>
              </a:rPr>
              <a:t>2006 </a:t>
            </a:r>
          </a:p>
          <a:p>
            <a:pPr>
              <a:buClr>
                <a:srgbClr val="E5E5F0"/>
              </a:buClr>
            </a:pPr>
            <a:r>
              <a:rPr lang="de-DE" sz="1800">
                <a:solidFill>
                  <a:schemeClr val="tx2">
                    <a:alpha val="60000"/>
                  </a:schemeClr>
                </a:solidFill>
              </a:rPr>
              <a:t>Von Stephen King inspiriert </a:t>
            </a:r>
          </a:p>
          <a:p>
            <a:pPr>
              <a:buClr>
                <a:srgbClr val="E5E5F0"/>
              </a:buClr>
            </a:pPr>
            <a:r>
              <a:rPr lang="de-DE" sz="1800">
                <a:solidFill>
                  <a:schemeClr val="tx2">
                    <a:alpha val="60000"/>
                  </a:schemeClr>
                </a:solidFill>
              </a:rPr>
              <a:t>Hörbuchautor</a:t>
            </a:r>
          </a:p>
          <a:p>
            <a:pPr>
              <a:buClr>
                <a:srgbClr val="E5E5F0"/>
              </a:buClr>
            </a:pPr>
            <a:endParaRPr lang="de-DE" sz="1800">
              <a:solidFill>
                <a:schemeClr val="tx2">
                  <a:alpha val="60000"/>
                </a:schemeClr>
              </a:solidFill>
            </a:endParaRPr>
          </a:p>
        </p:txBody>
      </p:sp>
      <p:pic>
        <p:nvPicPr>
          <p:cNvPr id="4" name="Grafik 3" descr="Ein Bild, das Person, Menschliches Gesicht, Kleidung, Mann enthält.&#10;&#10;Beschreibung automatisch generiert.">
            <a:extLst>
              <a:ext uri="{FF2B5EF4-FFF2-40B4-BE49-F238E27FC236}">
                <a16:creationId xmlns:a16="http://schemas.microsoft.com/office/drawing/2014/main" id="{4678A12A-B3BF-2A6A-8DDC-3679AC7539A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0000"/>
          </a:blip>
          <a:stretch>
            <a:fillRect/>
          </a:stretch>
        </p:blipFill>
        <p:spPr>
          <a:xfrm>
            <a:off x="8081839" y="857252"/>
            <a:ext cx="3271960" cy="513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111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9B36E71-93BD-4984-AC9C-CC9FB9CC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A767031-C99F-4567-B7D9-353331C77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64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3FEDEE9-12A6-4011-A532-8071D6086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7C37CE9-19CE-49DF-A887-2214EBB1F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3200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EF84E8E-7E93-4DEE-BCFB-2AE29098B5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046502B-E9B6-4225-B8EE-BC5D64468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355F675-3D84-4595-F974-5F1916EA5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899661"/>
            <a:ext cx="5872993" cy="2398029"/>
          </a:xfrm>
        </p:spPr>
        <p:txBody>
          <a:bodyPr anchor="ctr">
            <a:normAutofit/>
          </a:bodyPr>
          <a:lstStyle/>
          <a:p>
            <a:pPr algn="ctr"/>
            <a:r>
              <a:rPr lang="de-DE" sz="4400" dirty="0">
                <a:solidFill>
                  <a:srgbClr val="FFFFFF"/>
                </a:solidFill>
                <a:cs typeface="Angsana New"/>
              </a:rPr>
              <a:t>Die Edelsteintrilogie</a:t>
            </a:r>
            <a:br>
              <a:rPr lang="de-DE" sz="4400" dirty="0">
                <a:solidFill>
                  <a:srgbClr val="FFFFFF"/>
                </a:solidFill>
                <a:cs typeface="Angsana New"/>
              </a:rPr>
            </a:br>
            <a:r>
              <a:rPr lang="de-DE" sz="4400">
                <a:solidFill>
                  <a:srgbClr val="FFFFFF"/>
                </a:solidFill>
                <a:cs typeface="Angsana New"/>
              </a:rPr>
              <a:t>(</a:t>
            </a:r>
            <a:r>
              <a:rPr lang="de-DE" sz="4400" b="1">
                <a:solidFill>
                  <a:srgbClr val="FFFFFF"/>
                </a:solidFill>
                <a:cs typeface="Angsana New"/>
              </a:rPr>
              <a:t>2009-10</a:t>
            </a:r>
            <a:r>
              <a:rPr lang="de-DE" sz="4400">
                <a:solidFill>
                  <a:srgbClr val="FFFFFF"/>
                </a:solidFill>
                <a:cs typeface="Angsana New"/>
              </a:rPr>
              <a:t>)</a:t>
            </a:r>
            <a:endParaRPr lang="de-DE" sz="4400">
              <a:solidFill>
                <a:srgbClr val="FFFFFF"/>
              </a:solidFill>
            </a:endParaRPr>
          </a:p>
        </p:txBody>
      </p:sp>
      <p:pic>
        <p:nvPicPr>
          <p:cNvPr id="5" name="Grafik 4" descr="Ein Bild, das Text, Zeichnung, Darstellung, Kunst enthält.&#10;&#10;Beschreibung automatisch generiert.">
            <a:extLst>
              <a:ext uri="{FF2B5EF4-FFF2-40B4-BE49-F238E27FC236}">
                <a16:creationId xmlns:a16="http://schemas.microsoft.com/office/drawing/2014/main" id="{16EA38D4-BA5E-E465-8E2A-AD655D8480A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5312885" y="523188"/>
            <a:ext cx="2273452" cy="3190811"/>
          </a:xfrm>
          <a:prstGeom prst="rect">
            <a:avLst/>
          </a:prstGeom>
        </p:spPr>
      </p:pic>
      <p:pic>
        <p:nvPicPr>
          <p:cNvPr id="4" name="Inhaltsplatzhalter 3" descr="Ein Bild, das Text, Zeichnung, Handschrift, Darstellung enthält.&#10;&#10;Beschreibung automatisch generiert.">
            <a:extLst>
              <a:ext uri="{FF2B5EF4-FFF2-40B4-BE49-F238E27FC236}">
                <a16:creationId xmlns:a16="http://schemas.microsoft.com/office/drawing/2014/main" id="{CC483038-D843-E674-270A-BBACC7B67FB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1668819" y="523188"/>
            <a:ext cx="2273452" cy="3190811"/>
          </a:xfrm>
          <a:prstGeom prst="rect">
            <a:avLst/>
          </a:prstGeom>
        </p:spPr>
      </p:pic>
      <p:pic>
        <p:nvPicPr>
          <p:cNvPr id="6" name="Grafik 5" descr="Ein Bild, das Text, Zeichnung, Poster, Grafikdesign enthält.&#10;&#10;Beschreibung automatisch generiert.">
            <a:extLst>
              <a:ext uri="{FF2B5EF4-FFF2-40B4-BE49-F238E27FC236}">
                <a16:creationId xmlns:a16="http://schemas.microsoft.com/office/drawing/2014/main" id="{3DA7E36A-E7A3-11C2-FE04-D0A2866DF03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>
            <a:off x="8899731" y="523188"/>
            <a:ext cx="2321315" cy="3190811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C65423A-A7F6-3FA4-8620-9E2DD5BC5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7291" y="3899662"/>
            <a:ext cx="4419599" cy="23980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28600" indent="0">
              <a:buNone/>
            </a:pPr>
            <a:r>
              <a:rPr lang="en-US" sz="1800">
                <a:solidFill>
                  <a:srgbClr val="FFFFFF"/>
                </a:solidFill>
              </a:rPr>
              <a:t>Von Kerstin Gier </a:t>
            </a:r>
          </a:p>
        </p:txBody>
      </p:sp>
    </p:spTree>
    <p:extLst>
      <p:ext uri="{BB962C8B-B14F-4D97-AF65-F5344CB8AC3E}">
        <p14:creationId xmlns:p14="http://schemas.microsoft.com/office/powerpoint/2010/main" val="747210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9B36E71-93BD-4984-AC9C-CC9FB9CC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767031-C99F-4567-B7D9-353331C77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64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FEDEE9-12A6-4011-A532-8071D6086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7C37CE9-19CE-49DF-A887-2214EBB1F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3200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EF84E8E-7E93-4DEE-BCFB-2AE29098B5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046502B-E9B6-4225-B8EE-BC5D64468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51135EC-C0C5-317E-E22D-0E841FB1A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899661"/>
            <a:ext cx="5872993" cy="2398029"/>
          </a:xfrm>
        </p:spPr>
        <p:txBody>
          <a:bodyPr anchor="ctr">
            <a:normAutofit/>
          </a:bodyPr>
          <a:lstStyle/>
          <a:p>
            <a:pPr algn="ctr"/>
            <a:r>
              <a:rPr lang="de-DE" sz="4400" dirty="0">
                <a:solidFill>
                  <a:srgbClr val="FFFFFF"/>
                </a:solidFill>
                <a:cs typeface="Angsana New"/>
              </a:rPr>
              <a:t>Trilogie der Träume</a:t>
            </a:r>
            <a:br>
              <a:rPr lang="de-DE" sz="4400" dirty="0">
                <a:solidFill>
                  <a:srgbClr val="FFFFFF"/>
                </a:solidFill>
                <a:cs typeface="Angsana New"/>
              </a:rPr>
            </a:br>
            <a:r>
              <a:rPr lang="de-DE" sz="4400">
                <a:solidFill>
                  <a:srgbClr val="FFFFFF"/>
                </a:solidFill>
                <a:cs typeface="Angsana New"/>
              </a:rPr>
              <a:t>(</a:t>
            </a:r>
            <a:r>
              <a:rPr lang="de-DE" sz="4400" b="1">
                <a:solidFill>
                  <a:srgbClr val="FFFFFF"/>
                </a:solidFill>
                <a:cs typeface="Angsana New"/>
              </a:rPr>
              <a:t>2013-15</a:t>
            </a:r>
            <a:r>
              <a:rPr lang="de-DE" sz="4400">
                <a:solidFill>
                  <a:srgbClr val="FFFFFF"/>
                </a:solidFill>
                <a:cs typeface="Angsana New"/>
              </a:rPr>
              <a:t>)</a:t>
            </a:r>
            <a:endParaRPr lang="de-DE" sz="4400">
              <a:solidFill>
                <a:srgbClr val="FFFFFF"/>
              </a:solidFill>
            </a:endParaRPr>
          </a:p>
        </p:txBody>
      </p:sp>
      <p:pic>
        <p:nvPicPr>
          <p:cNvPr id="6" name="Grafik 5" descr="Ein Bild, das Text, Poster, Grafikdesign, Grafiken enthält.&#10;&#10;Beschreibung automatisch generiert.">
            <a:extLst>
              <a:ext uri="{FF2B5EF4-FFF2-40B4-BE49-F238E27FC236}">
                <a16:creationId xmlns:a16="http://schemas.microsoft.com/office/drawing/2014/main" id="{BC376338-90DD-93A2-7A11-B86B42E9276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8930813" y="448143"/>
            <a:ext cx="2034142" cy="3190811"/>
          </a:xfrm>
          <a:prstGeom prst="rect">
            <a:avLst/>
          </a:prstGeom>
        </p:spPr>
      </p:pic>
      <p:pic>
        <p:nvPicPr>
          <p:cNvPr id="4" name="Inhaltsplatzhalter 3" descr="Ein Bild, das Text, Poster, Grafikdesign, Grafiken enthält.&#10;&#10;Beschreibung automatisch generiert.">
            <a:extLst>
              <a:ext uri="{FF2B5EF4-FFF2-40B4-BE49-F238E27FC236}">
                <a16:creationId xmlns:a16="http://schemas.microsoft.com/office/drawing/2014/main" id="{353F2D1A-04D0-AAFC-9382-23C88A700BB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1204589" y="448143"/>
            <a:ext cx="2082004" cy="3190811"/>
          </a:xfrm>
          <a:prstGeom prst="rect">
            <a:avLst/>
          </a:prstGeom>
        </p:spPr>
      </p:pic>
      <p:pic>
        <p:nvPicPr>
          <p:cNvPr id="5" name="Grafik 4" descr="Ein Bild, das Text, Poster, Grafikdesign, Darstellung enthält.&#10;&#10;Beschreibung automatisch generiert.">
            <a:extLst>
              <a:ext uri="{FF2B5EF4-FFF2-40B4-BE49-F238E27FC236}">
                <a16:creationId xmlns:a16="http://schemas.microsoft.com/office/drawing/2014/main" id="{5D084415-E0D6-5DA9-968A-E6879654758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>
            <a:off x="5045545" y="448143"/>
            <a:ext cx="2097958" cy="3190811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AF8435C-CAA0-D265-D646-C409E3AA2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4200" y="3899662"/>
            <a:ext cx="4419599" cy="2398029"/>
          </a:xfrm>
        </p:spPr>
        <p:txBody>
          <a:bodyPr anchor="ctr">
            <a:normAutofit/>
          </a:bodyPr>
          <a:lstStyle/>
          <a:p>
            <a:pPr marL="228600" indent="0">
              <a:buClr>
                <a:srgbClr val="E5E5F0"/>
              </a:buClr>
              <a:buNone/>
            </a:pPr>
            <a:r>
              <a:rPr lang="en-US" sz="1800" dirty="0">
                <a:solidFill>
                  <a:srgbClr val="FFFFFF"/>
                </a:solidFill>
              </a:rPr>
              <a:t>Von Kerstin Gier </a:t>
            </a:r>
          </a:p>
        </p:txBody>
      </p:sp>
    </p:spTree>
    <p:extLst>
      <p:ext uri="{BB962C8B-B14F-4D97-AF65-F5344CB8AC3E}">
        <p14:creationId xmlns:p14="http://schemas.microsoft.com/office/powerpoint/2010/main" val="3666007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ame 12">
            <a:extLst>
              <a:ext uri="{FF2B5EF4-FFF2-40B4-BE49-F238E27FC236}">
                <a16:creationId xmlns:a16="http://schemas.microsoft.com/office/drawing/2014/main" id="{19F9CD66-32FC-448F-B4C5-67D17508A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BEADAB-2A12-8FDD-86C3-1EFA68D92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7251"/>
            <a:ext cx="5890590" cy="2076450"/>
          </a:xfrm>
        </p:spPr>
        <p:txBody>
          <a:bodyPr anchor="b">
            <a:normAutofit/>
          </a:bodyPr>
          <a:lstStyle/>
          <a:p>
            <a:r>
              <a:rPr lang="de-DE" sz="44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cs typeface="Angsana New"/>
              </a:rPr>
              <a:t>FILME </a:t>
            </a:r>
            <a:br>
              <a:rPr lang="de-DE" sz="44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cs typeface="Angsana New"/>
              </a:rPr>
            </a:br>
            <a:r>
              <a:rPr lang="de-DE" sz="44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cs typeface="Angsana New"/>
              </a:rPr>
              <a:t>UND </a:t>
            </a:r>
            <a:br>
              <a:rPr lang="de-DE" sz="44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cs typeface="Angsana New"/>
              </a:rPr>
            </a:br>
            <a:r>
              <a:rPr lang="de-DE" sz="44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cs typeface="Angsana New"/>
              </a:rPr>
              <a:t>SERIEN</a:t>
            </a:r>
            <a:endParaRPr lang="de-DE" sz="4400" dirty="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A03887CD-C547-CE71-2310-2F25F76D2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190875"/>
            <a:ext cx="5890591" cy="2986087"/>
          </a:xfrm>
        </p:spPr>
        <p:txBody>
          <a:bodyPr>
            <a:normAutofit/>
          </a:bodyPr>
          <a:lstStyle/>
          <a:p>
            <a:endParaRPr lang="en-US" sz="1800">
              <a:solidFill>
                <a:schemeClr val="tx2">
                  <a:alpha val="60000"/>
                </a:schemeClr>
              </a:solidFill>
            </a:endParaRPr>
          </a:p>
        </p:txBody>
      </p:sp>
      <p:pic>
        <p:nvPicPr>
          <p:cNvPr id="4" name="Inhaltsplatzhalter 3" descr="Ein Bild, das Text, Menschliches Gesicht, Kleidung, Person enthält.&#10;&#10;Beschreibung automatisch generiert.">
            <a:extLst>
              <a:ext uri="{FF2B5EF4-FFF2-40B4-BE49-F238E27FC236}">
                <a16:creationId xmlns:a16="http://schemas.microsoft.com/office/drawing/2014/main" id="{6F50F655-D1E1-54A1-808F-7E7E5ACBC1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6837"/>
          <a:stretch/>
        </p:blipFill>
        <p:spPr>
          <a:xfrm>
            <a:off x="7236477" y="488577"/>
            <a:ext cx="4465948" cy="588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0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9B36E71-93BD-4984-AC9C-CC9FB9CC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767031-C99F-4567-B7D9-353331C77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64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FEDEE9-12A6-4011-A532-8071D6086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7C37CE9-19CE-49DF-A887-2214EBB1F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3200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EF84E8E-7E93-4DEE-BCFB-2AE29098B5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046502B-E9B6-4225-B8EE-BC5D64468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5607EB3-B7E5-16B1-2F30-FCA07C6B7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899661"/>
            <a:ext cx="5872993" cy="2398029"/>
          </a:xfrm>
        </p:spPr>
        <p:txBody>
          <a:bodyPr anchor="ctr">
            <a:normAutofit/>
          </a:bodyPr>
          <a:lstStyle/>
          <a:p>
            <a:r>
              <a:rPr lang="de-DE" sz="4400">
                <a:solidFill>
                  <a:srgbClr val="FFFFFF"/>
                </a:solidFill>
                <a:cs typeface="Angsana New"/>
              </a:rPr>
              <a:t>Kaiserin Sissi</a:t>
            </a:r>
            <a:endParaRPr lang="de-DE" sz="4400">
              <a:solidFill>
                <a:srgbClr val="FFFFFF"/>
              </a:solidFill>
            </a:endParaRPr>
          </a:p>
        </p:txBody>
      </p:sp>
      <p:pic>
        <p:nvPicPr>
          <p:cNvPr id="5" name="Inhaltsplatzhalter 4" descr="Ein Bild, das Text, Kleidung, Menschliches Gesicht, Modeaccessoire enthält.&#10;&#10;Beschreibung automatisch generiert.">
            <a:extLst>
              <a:ext uri="{FF2B5EF4-FFF2-40B4-BE49-F238E27FC236}">
                <a16:creationId xmlns:a16="http://schemas.microsoft.com/office/drawing/2014/main" id="{F7B123B9-886D-6652-074B-B2B722BFBAC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8708109" y="589193"/>
            <a:ext cx="2145820" cy="3190811"/>
          </a:xfrm>
          <a:prstGeom prst="rect">
            <a:avLst/>
          </a:prstGeom>
        </p:spPr>
      </p:pic>
      <p:pic>
        <p:nvPicPr>
          <p:cNvPr id="4" name="Grafik 3" descr="Ein Bild, das Text, Menschliches Gesicht, Frau, Lächeln enthält.&#10;&#10;Beschreibung automatisch generiert.">
            <a:extLst>
              <a:ext uri="{FF2B5EF4-FFF2-40B4-BE49-F238E27FC236}">
                <a16:creationId xmlns:a16="http://schemas.microsoft.com/office/drawing/2014/main" id="{0B633C53-D03C-DE66-CBB9-33873995A1F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1222737" y="560439"/>
            <a:ext cx="2241544" cy="3190811"/>
          </a:xfrm>
          <a:prstGeom prst="rect">
            <a:avLst/>
          </a:prstGeom>
        </p:spPr>
      </p:pic>
      <p:pic>
        <p:nvPicPr>
          <p:cNvPr id="6" name="Grafik 5" descr="Ein Bild, das Text, Modeaccessoire, Menschliches Gesicht, Poster enthält.&#10;&#10;Beschreibung automatisch generiert.">
            <a:extLst>
              <a:ext uri="{FF2B5EF4-FFF2-40B4-BE49-F238E27FC236}">
                <a16:creationId xmlns:a16="http://schemas.microsoft.com/office/drawing/2014/main" id="{31C93245-14F5-8ACF-2483-26E2A6CEACE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>
            <a:off x="4914973" y="574816"/>
            <a:ext cx="2353223" cy="3190811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7591CFC-742D-5C07-7664-6D19F269E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4200" y="3899662"/>
            <a:ext cx="4419599" cy="2398029"/>
          </a:xfrm>
        </p:spPr>
        <p:txBody>
          <a:bodyPr anchor="ctr">
            <a:normAutofit/>
          </a:bodyPr>
          <a:lstStyle/>
          <a:p>
            <a:pPr marL="228600" indent="0">
              <a:buNone/>
            </a:pPr>
            <a:r>
              <a:rPr lang="en-US" sz="1800" err="1">
                <a:solidFill>
                  <a:srgbClr val="FFFFFF"/>
                </a:solidFill>
              </a:rPr>
              <a:t>Historienfilme</a:t>
            </a:r>
            <a:endParaRPr lang="de-DE" err="1"/>
          </a:p>
        </p:txBody>
      </p:sp>
    </p:spTree>
    <p:extLst>
      <p:ext uri="{BB962C8B-B14F-4D97-AF65-F5344CB8AC3E}">
        <p14:creationId xmlns:p14="http://schemas.microsoft.com/office/powerpoint/2010/main" val="345817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19F9CD66-32FC-448F-B4C5-67D17508A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D785257-2A66-7E2D-5381-884EDC057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7251"/>
            <a:ext cx="5890590" cy="2076450"/>
          </a:xfrm>
        </p:spPr>
        <p:txBody>
          <a:bodyPr anchor="b">
            <a:normAutofit/>
          </a:bodyPr>
          <a:lstStyle/>
          <a:p>
            <a:r>
              <a:rPr lang="de-DE" sz="440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cs typeface="Angsana New"/>
              </a:rPr>
              <a:t>Lola rennt (</a:t>
            </a:r>
            <a:r>
              <a:rPr lang="de-DE" sz="4400" b="1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cs typeface="Angsana New"/>
              </a:rPr>
              <a:t>1998</a:t>
            </a:r>
            <a:r>
              <a:rPr lang="de-DE" sz="440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cs typeface="Angsana New"/>
              </a:rPr>
              <a:t>)</a:t>
            </a:r>
            <a:endParaRPr lang="de-DE" sz="440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0B8950A-BDDF-E0D6-672A-4C94F028E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190875"/>
            <a:ext cx="5890591" cy="29860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 err="1">
                <a:solidFill>
                  <a:schemeClr val="tx2">
                    <a:alpha val="60000"/>
                  </a:schemeClr>
                </a:solidFill>
              </a:rPr>
              <a:t>Actionthriller</a:t>
            </a:r>
          </a:p>
          <a:p>
            <a:pPr>
              <a:buClr>
                <a:srgbClr val="E5E5F0"/>
              </a:buClr>
            </a:pPr>
            <a:r>
              <a:rPr lang="en-US" sz="1800" dirty="0">
                <a:solidFill>
                  <a:schemeClr val="tx2">
                    <a:alpha val="60000"/>
                  </a:schemeClr>
                </a:solidFill>
              </a:rPr>
              <a:t>Franka Potente in der </a:t>
            </a:r>
            <a:r>
              <a:rPr lang="en-US" sz="1800" err="1">
                <a:solidFill>
                  <a:schemeClr val="tx2">
                    <a:alpha val="60000"/>
                  </a:schemeClr>
                </a:solidFill>
              </a:rPr>
              <a:t>Hauptrolle</a:t>
            </a:r>
            <a:endParaRPr lang="en-US" sz="1800">
              <a:solidFill>
                <a:schemeClr val="tx2">
                  <a:alpha val="60000"/>
                </a:schemeClr>
              </a:solidFill>
            </a:endParaRPr>
          </a:p>
          <a:p>
            <a:pPr>
              <a:buClr>
                <a:srgbClr val="E5E5F0"/>
              </a:buClr>
            </a:pPr>
            <a:endParaRPr lang="en-US" sz="1800" dirty="0">
              <a:solidFill>
                <a:schemeClr val="tx2">
                  <a:alpha val="60000"/>
                </a:schemeClr>
              </a:solidFill>
            </a:endParaRPr>
          </a:p>
        </p:txBody>
      </p:sp>
      <p:pic>
        <p:nvPicPr>
          <p:cNvPr id="4" name="Inhaltsplatzhalter 3" descr="Ein Bild, das Text, Menschliches Gesicht, Frau, Screenshot enthält.&#10;&#10;Beschreibung automatisch generiert.">
            <a:extLst>
              <a:ext uri="{FF2B5EF4-FFF2-40B4-BE49-F238E27FC236}">
                <a16:creationId xmlns:a16="http://schemas.microsoft.com/office/drawing/2014/main" id="{BF612943-67D1-2047-1F20-548D0A51B79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0000"/>
          </a:blip>
          <a:stretch>
            <a:fillRect/>
          </a:stretch>
        </p:blipFill>
        <p:spPr>
          <a:xfrm>
            <a:off x="7709733" y="857252"/>
            <a:ext cx="3644066" cy="513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787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19F9CD66-32FC-448F-B4C5-67D17508A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3F9EC18-2708-B85B-17DA-1E73C1465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7251"/>
            <a:ext cx="5890590" cy="2076450"/>
          </a:xfrm>
        </p:spPr>
        <p:txBody>
          <a:bodyPr anchor="b">
            <a:normAutofit/>
          </a:bodyPr>
          <a:lstStyle/>
          <a:p>
            <a:r>
              <a:rPr lang="de-DE" sz="44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cs typeface="Angsana New"/>
              </a:rPr>
              <a:t>Der Schuh </a:t>
            </a:r>
            <a:br>
              <a:rPr lang="de-DE" sz="44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cs typeface="Angsana New"/>
              </a:rPr>
            </a:br>
            <a:r>
              <a:rPr lang="de-DE" sz="44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cs typeface="Angsana New"/>
              </a:rPr>
              <a:t>des Manitu (</a:t>
            </a:r>
            <a:r>
              <a:rPr lang="de-DE" sz="4400" b="1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cs typeface="Angsana New"/>
              </a:rPr>
              <a:t>2001</a:t>
            </a:r>
            <a:r>
              <a:rPr lang="de-DE" sz="44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cs typeface="Angsana New"/>
              </a:rPr>
              <a:t>)</a:t>
            </a:r>
            <a:endParaRPr lang="de-DE" sz="4400" dirty="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580F4E5-7D8C-8716-398F-2631A8D5A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190875"/>
            <a:ext cx="5890591" cy="298608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de-DE" sz="1800">
                <a:solidFill>
                  <a:schemeClr val="tx2">
                    <a:alpha val="60000"/>
                  </a:schemeClr>
                </a:solidFill>
              </a:rPr>
              <a:t>Winnetou-Parodie</a:t>
            </a:r>
          </a:p>
        </p:txBody>
      </p:sp>
      <p:pic>
        <p:nvPicPr>
          <p:cNvPr id="5" name="Grafik 4" descr="Ein Bild, das Text, Kleidung, draußen, Poster enthält.&#10;&#10;Beschreibung automatisch generiert.">
            <a:extLst>
              <a:ext uri="{FF2B5EF4-FFF2-40B4-BE49-F238E27FC236}">
                <a16:creationId xmlns:a16="http://schemas.microsoft.com/office/drawing/2014/main" id="{F2363CDB-BAB4-4A0E-67A2-68610CFA720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0000"/>
          </a:blip>
          <a:stretch>
            <a:fillRect/>
          </a:stretch>
        </p:blipFill>
        <p:spPr>
          <a:xfrm>
            <a:off x="5875145" y="1529122"/>
            <a:ext cx="2578138" cy="3704307"/>
          </a:xfrm>
          <a:prstGeom prst="rect">
            <a:avLst/>
          </a:prstGeom>
        </p:spPr>
      </p:pic>
      <p:pic>
        <p:nvPicPr>
          <p:cNvPr id="4" name="Grafik 3" descr="Ein Bild, das Text, Kleidung, Poster, Person enthält.&#10;&#10;Beschreibung automatisch generiert.">
            <a:extLst>
              <a:ext uri="{FF2B5EF4-FFF2-40B4-BE49-F238E27FC236}">
                <a16:creationId xmlns:a16="http://schemas.microsoft.com/office/drawing/2014/main" id="{E97E420F-AFED-10D6-EE96-5004F100EE5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>
            <a:off x="8830775" y="1535842"/>
            <a:ext cx="2588571" cy="368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86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BE3ECB-006D-9CDB-F724-54B9DA70B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Onlinemedien 3" title="Du blöde Kuh | DER SCHUH DES MANITU">
            <a:hlinkClick r:id="" action="ppaction://media"/>
            <a:extLst>
              <a:ext uri="{FF2B5EF4-FFF2-40B4-BE49-F238E27FC236}">
                <a16:creationId xmlns:a16="http://schemas.microsoft.com/office/drawing/2014/main" id="{C4F30879-B5B0-8DA9-8E76-D4227F192AE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5098" y="512943"/>
            <a:ext cx="11356257" cy="5919837"/>
          </a:xfrm>
        </p:spPr>
      </p:pic>
    </p:spTree>
    <p:extLst>
      <p:ext uri="{BB962C8B-B14F-4D97-AF65-F5344CB8AC3E}">
        <p14:creationId xmlns:p14="http://schemas.microsoft.com/office/powerpoint/2010/main" val="637642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19F9CD66-32FC-448F-B4C5-67D17508A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4A8FD8-DF5A-4DDF-F3DD-EDCF5EB9E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7251"/>
            <a:ext cx="5890590" cy="2076450"/>
          </a:xfrm>
        </p:spPr>
        <p:txBody>
          <a:bodyPr anchor="b">
            <a:normAutofit/>
          </a:bodyPr>
          <a:lstStyle/>
          <a:p>
            <a:r>
              <a:rPr lang="de-DE" sz="440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cs typeface="Angsana New"/>
              </a:rPr>
              <a:t>Berlin, Berlin (2002-5) 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CE8F428-5AA3-8FC6-3AFE-9A7FF8054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190875"/>
            <a:ext cx="5890591" cy="29860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 err="1">
                <a:solidFill>
                  <a:schemeClr val="tx2">
                    <a:alpha val="60000"/>
                  </a:schemeClr>
                </a:solidFill>
              </a:rPr>
              <a:t>Fernsehserie</a:t>
            </a:r>
          </a:p>
          <a:p>
            <a:pPr>
              <a:buClr>
                <a:srgbClr val="E5E5F0"/>
              </a:buClr>
            </a:pPr>
            <a:r>
              <a:rPr lang="en-US" sz="1800" dirty="0">
                <a:solidFill>
                  <a:schemeClr val="tx2">
                    <a:alpha val="60000"/>
                  </a:schemeClr>
                </a:solidFill>
              </a:rPr>
              <a:t>Gruppe von </a:t>
            </a:r>
            <a:r>
              <a:rPr lang="en-US" sz="1800" dirty="0" err="1">
                <a:solidFill>
                  <a:schemeClr val="tx2">
                    <a:alpha val="60000"/>
                  </a:schemeClr>
                </a:solidFill>
              </a:rPr>
              <a:t>Freunden</a:t>
            </a:r>
            <a:r>
              <a:rPr lang="en-US" sz="1800" dirty="0">
                <a:solidFill>
                  <a:schemeClr val="tx2">
                    <a:alpha val="60000"/>
                  </a:schemeClr>
                </a:solidFill>
              </a:rPr>
              <a:t> in Berlin </a:t>
            </a:r>
          </a:p>
        </p:txBody>
      </p:sp>
      <p:pic>
        <p:nvPicPr>
          <p:cNvPr id="4" name="Inhaltsplatzhalter 3" descr="Ein Bild, das Kleidung, Menschliches Gesicht, Text, Person enthält.&#10;&#10;Beschreibung automatisch generiert.">
            <a:extLst>
              <a:ext uri="{FF2B5EF4-FFF2-40B4-BE49-F238E27FC236}">
                <a16:creationId xmlns:a16="http://schemas.microsoft.com/office/drawing/2014/main" id="{57AFEFEA-7669-6932-08DC-49940701CA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8" r="-2" b="-2"/>
          <a:stretch/>
        </p:blipFill>
        <p:spPr>
          <a:xfrm>
            <a:off x="7236477" y="488577"/>
            <a:ext cx="4465948" cy="588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028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19F9CD66-32FC-448F-B4C5-67D17508A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BBC2909-A411-B370-E3B7-9253E6008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7251"/>
            <a:ext cx="5890590" cy="2076450"/>
          </a:xfrm>
        </p:spPr>
        <p:txBody>
          <a:bodyPr anchor="b">
            <a:normAutofit/>
          </a:bodyPr>
          <a:lstStyle/>
          <a:p>
            <a:r>
              <a:rPr lang="de-DE" sz="44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cs typeface="Angsana New"/>
              </a:rPr>
              <a:t>Das Leben der Anderen</a:t>
            </a:r>
            <a:r>
              <a:rPr lang="de-DE" sz="440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cs typeface="Angsana New"/>
              </a:rPr>
              <a:t> (</a:t>
            </a:r>
            <a:r>
              <a:rPr lang="de-DE" sz="4400" b="1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cs typeface="Angsana New"/>
              </a:rPr>
              <a:t>2006</a:t>
            </a:r>
            <a:r>
              <a:rPr lang="de-DE" sz="440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cs typeface="Angsana New"/>
              </a:rPr>
              <a:t>)</a:t>
            </a:r>
            <a:r>
              <a:rPr lang="de-DE" sz="44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cs typeface="Angsana New"/>
              </a:rPr>
              <a:t> </a:t>
            </a:r>
            <a:endParaRPr lang="de-DE" sz="4400" dirty="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D7B7EBE-5E49-591B-36A0-AD8A8FD15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190875"/>
            <a:ext cx="5890591" cy="298608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de-DE" sz="1800">
                <a:solidFill>
                  <a:schemeClr val="tx2">
                    <a:alpha val="60000"/>
                  </a:schemeClr>
                </a:solidFill>
              </a:rPr>
              <a:t>Politthriller </a:t>
            </a:r>
          </a:p>
          <a:p>
            <a:pPr>
              <a:buClr>
                <a:srgbClr val="E5E5F0"/>
              </a:buClr>
            </a:pPr>
            <a:r>
              <a:rPr lang="de-DE" sz="1800">
                <a:solidFill>
                  <a:schemeClr val="tx2">
                    <a:alpha val="60000"/>
                  </a:schemeClr>
                </a:solidFill>
              </a:rPr>
              <a:t>Stasi-Apparat im Ost-Berlin der 80er Jahre </a:t>
            </a:r>
          </a:p>
        </p:txBody>
      </p:sp>
      <p:pic>
        <p:nvPicPr>
          <p:cNvPr id="4" name="Grafik 3" descr="Ein Bild, das Text, Menschliches Gesicht, Kopfhörer, Mann enthält.&#10;&#10;Beschreibung automatisch generiert.">
            <a:extLst>
              <a:ext uri="{FF2B5EF4-FFF2-40B4-BE49-F238E27FC236}">
                <a16:creationId xmlns:a16="http://schemas.microsoft.com/office/drawing/2014/main" id="{B6DD3AF9-24EC-0FB9-C665-BA8402426DC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0000"/>
          </a:blip>
          <a:stretch>
            <a:fillRect/>
          </a:stretch>
        </p:blipFill>
        <p:spPr>
          <a:xfrm>
            <a:off x="7761059" y="857252"/>
            <a:ext cx="3592740" cy="513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911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ame 12">
            <a:extLst>
              <a:ext uri="{FF2B5EF4-FFF2-40B4-BE49-F238E27FC236}">
                <a16:creationId xmlns:a16="http://schemas.microsoft.com/office/drawing/2014/main" id="{19F9CD66-32FC-448F-B4C5-67D17508A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2B3DD30-9F1E-99DC-D91B-36E2F9162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57251"/>
            <a:ext cx="4581525" cy="2076450"/>
          </a:xfrm>
        </p:spPr>
        <p:txBody>
          <a:bodyPr anchor="b">
            <a:normAutofit/>
          </a:bodyPr>
          <a:lstStyle/>
          <a:p>
            <a:r>
              <a:rPr lang="de-DE" sz="440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cs typeface="Angsana New"/>
              </a:rPr>
              <a:t>AUTOREN </a:t>
            </a:r>
            <a:br>
              <a:rPr lang="de-DE" sz="440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cs typeface="Angsana New"/>
              </a:rPr>
            </a:br>
            <a:r>
              <a:rPr lang="de-DE" sz="440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cs typeface="Angsana New"/>
              </a:rPr>
              <a:t>UND </a:t>
            </a:r>
            <a:br>
              <a:rPr lang="de-DE" sz="440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cs typeface="Angsana New"/>
              </a:rPr>
            </a:br>
            <a:r>
              <a:rPr lang="de-DE" sz="440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cs typeface="Angsana New"/>
              </a:rPr>
              <a:t>BÜCHER </a:t>
            </a:r>
            <a:endParaRPr lang="de-DE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D41CE5B-716E-FDAB-FA2E-CA9095995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190875"/>
            <a:ext cx="4581526" cy="2986087"/>
          </a:xfrm>
        </p:spPr>
        <p:txBody>
          <a:bodyPr>
            <a:normAutofit/>
          </a:bodyPr>
          <a:lstStyle/>
          <a:p>
            <a:endParaRPr lang="en-US" sz="1800">
              <a:solidFill>
                <a:schemeClr val="tx2">
                  <a:alpha val="60000"/>
                </a:schemeClr>
              </a:solidFill>
            </a:endParaRPr>
          </a:p>
        </p:txBody>
      </p:sp>
      <p:pic>
        <p:nvPicPr>
          <p:cNvPr id="4" name="Inhaltsplatzhalter 3" descr="Ein Bild, das Kleidung, Bild, Menschliches Gesicht, Zeichnung enthält.&#10;&#10;Beschreibung automatisch generiert.">
            <a:extLst>
              <a:ext uri="{FF2B5EF4-FFF2-40B4-BE49-F238E27FC236}">
                <a16:creationId xmlns:a16="http://schemas.microsoft.com/office/drawing/2014/main" id="{2182A7B8-0951-5A8A-DC75-8BF819CCBD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164" b="1"/>
          <a:stretch/>
        </p:blipFill>
        <p:spPr>
          <a:xfrm>
            <a:off x="6096000" y="488577"/>
            <a:ext cx="5606425" cy="588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41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19F9CD66-32FC-448F-B4C5-67D17508A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BF6CC3-9FB2-9DC0-FC5B-DDF29BDB1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57251"/>
            <a:ext cx="5022907" cy="2076450"/>
          </a:xfrm>
        </p:spPr>
        <p:txBody>
          <a:bodyPr anchor="b">
            <a:normAutofit/>
          </a:bodyPr>
          <a:lstStyle/>
          <a:p>
            <a:r>
              <a:rPr lang="de-DE" sz="440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cs typeface="Angsana New"/>
              </a:rPr>
              <a:t>Türkisch für Anfänger 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CA65AF5-79C0-AA1A-1596-8F632DC90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190875"/>
            <a:ext cx="5022908" cy="279488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>
                <a:solidFill>
                  <a:schemeClr val="tx2">
                    <a:alpha val="60000"/>
                  </a:schemeClr>
                </a:solidFill>
              </a:rPr>
              <a:t>Serie von</a:t>
            </a:r>
            <a:r>
              <a:rPr lang="en-US" sz="1800" b="1" dirty="0">
                <a:solidFill>
                  <a:schemeClr val="tx2">
                    <a:alpha val="60000"/>
                  </a:schemeClr>
                </a:solidFill>
              </a:rPr>
              <a:t> 2006-8</a:t>
            </a:r>
          </a:p>
          <a:p>
            <a:pPr>
              <a:buClr>
                <a:srgbClr val="E5E5F0"/>
              </a:buClr>
            </a:pPr>
            <a:r>
              <a:rPr lang="en-US" sz="1800" dirty="0">
                <a:solidFill>
                  <a:schemeClr val="tx2">
                    <a:alpha val="60000"/>
                  </a:schemeClr>
                </a:solidFill>
              </a:rPr>
              <a:t>Film </a:t>
            </a:r>
            <a:r>
              <a:rPr lang="en-US" sz="1800" b="1" dirty="0">
                <a:solidFill>
                  <a:schemeClr val="tx2">
                    <a:alpha val="60000"/>
                  </a:schemeClr>
                </a:solidFill>
              </a:rPr>
              <a:t>2012</a:t>
            </a:r>
          </a:p>
          <a:p>
            <a:pPr>
              <a:buClr>
                <a:srgbClr val="E5E5F0"/>
              </a:buClr>
            </a:pPr>
            <a:r>
              <a:rPr lang="en-US" sz="1800" err="1">
                <a:solidFill>
                  <a:schemeClr val="tx2">
                    <a:alpha val="60000"/>
                  </a:schemeClr>
                </a:solidFill>
              </a:rPr>
              <a:t>Titellied</a:t>
            </a:r>
            <a:r>
              <a:rPr lang="en-US" sz="1800" dirty="0">
                <a:solidFill>
                  <a:schemeClr val="tx2">
                    <a:alpha val="60000"/>
                  </a:schemeClr>
                </a:solidFill>
              </a:rPr>
              <a:t> von der </a:t>
            </a:r>
            <a:r>
              <a:rPr lang="en-US" sz="1800" err="1">
                <a:solidFill>
                  <a:schemeClr val="tx2">
                    <a:alpha val="60000"/>
                  </a:schemeClr>
                </a:solidFill>
              </a:rPr>
              <a:t>deutschen</a:t>
            </a:r>
            <a:r>
              <a:rPr lang="en-US" sz="1800" dirty="0">
                <a:solidFill>
                  <a:schemeClr val="tx2">
                    <a:alpha val="60000"/>
                  </a:schemeClr>
                </a:solidFill>
              </a:rPr>
              <a:t> </a:t>
            </a:r>
          </a:p>
          <a:p>
            <a:pPr marL="228600" indent="0">
              <a:buClr>
                <a:srgbClr val="E5E5F0"/>
              </a:buClr>
              <a:buNone/>
            </a:pPr>
            <a:r>
              <a:rPr lang="en-US" sz="1800" dirty="0">
                <a:solidFill>
                  <a:schemeClr val="tx2">
                    <a:alpha val="60000"/>
                  </a:schemeClr>
                </a:solidFill>
              </a:rPr>
              <a:t>    Band "</a:t>
            </a:r>
            <a:r>
              <a:rPr lang="en-US" sz="1800" dirty="0" err="1">
                <a:solidFill>
                  <a:schemeClr val="tx2">
                    <a:alpha val="60000"/>
                  </a:schemeClr>
                </a:solidFill>
              </a:rPr>
              <a:t>Karpatenhund</a:t>
            </a:r>
            <a:r>
              <a:rPr lang="en-US" sz="1800" dirty="0">
                <a:solidFill>
                  <a:schemeClr val="tx2">
                    <a:alpha val="60000"/>
                  </a:schemeClr>
                </a:solidFill>
              </a:rPr>
              <a:t>"</a:t>
            </a:r>
          </a:p>
        </p:txBody>
      </p:sp>
      <p:pic>
        <p:nvPicPr>
          <p:cNvPr id="5" name="Grafik 4" descr="Ein Bild, das Text, Kleidung, Menschliches Gesicht, Poster enthält.&#10;&#10;Beschreibung automatisch generiert.">
            <a:extLst>
              <a:ext uri="{FF2B5EF4-FFF2-40B4-BE49-F238E27FC236}">
                <a16:creationId xmlns:a16="http://schemas.microsoft.com/office/drawing/2014/main" id="{38BC8E3A-61B3-09FA-6617-7AAC11F7E38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0000"/>
          </a:blip>
          <a:stretch>
            <a:fillRect/>
          </a:stretch>
        </p:blipFill>
        <p:spPr>
          <a:xfrm>
            <a:off x="4689065" y="1586477"/>
            <a:ext cx="3174283" cy="4548244"/>
          </a:xfrm>
          <a:prstGeom prst="rect">
            <a:avLst/>
          </a:prstGeom>
        </p:spPr>
      </p:pic>
      <p:pic>
        <p:nvPicPr>
          <p:cNvPr id="4" name="Inhaltsplatzhalter 3" descr="Ein Bild, das Text, Badebekleidung, draußen, Poster enthält.&#10;&#10;Beschreibung automatisch generiert.">
            <a:extLst>
              <a:ext uri="{FF2B5EF4-FFF2-40B4-BE49-F238E27FC236}">
                <a16:creationId xmlns:a16="http://schemas.microsoft.com/office/drawing/2014/main" id="{FD572CB4-CC51-A3B5-688E-01B9C6C0A26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>
            <a:off x="8214275" y="1625972"/>
            <a:ext cx="3114944" cy="445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749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18A183-2185-1C6D-AB46-9F0C58C8C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Onlinemedien 3" title="Türkisch für Anfänger - Intro [720p nativ]">
            <a:hlinkClick r:id="" action="ppaction://media"/>
            <a:extLst>
              <a:ext uri="{FF2B5EF4-FFF2-40B4-BE49-F238E27FC236}">
                <a16:creationId xmlns:a16="http://schemas.microsoft.com/office/drawing/2014/main" id="{FCC46ECC-1D74-0ABE-5621-AAC0B246547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83419" y="480168"/>
            <a:ext cx="11208774" cy="5887064"/>
          </a:xfrm>
        </p:spPr>
      </p:pic>
    </p:spTree>
    <p:extLst>
      <p:ext uri="{BB962C8B-B14F-4D97-AF65-F5344CB8AC3E}">
        <p14:creationId xmlns:p14="http://schemas.microsoft.com/office/powerpoint/2010/main" val="2415664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ame 10">
            <a:extLst>
              <a:ext uri="{FF2B5EF4-FFF2-40B4-BE49-F238E27FC236}">
                <a16:creationId xmlns:a16="http://schemas.microsoft.com/office/drawing/2014/main" id="{19F9CD66-32FC-448F-B4C5-67D17508A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80DF83F-EE47-210B-A4F5-9F652879C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57251"/>
            <a:ext cx="4581525" cy="2076450"/>
          </a:xfrm>
        </p:spPr>
        <p:txBody>
          <a:bodyPr anchor="b">
            <a:normAutofit/>
          </a:bodyPr>
          <a:lstStyle/>
          <a:p>
            <a:r>
              <a:rPr lang="de-DE" sz="440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cs typeface="Angsana New"/>
              </a:rPr>
              <a:t>Johann Wolfgang von Goethe</a:t>
            </a:r>
            <a:endParaRPr lang="de-DE" sz="440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31989A-E645-8CA2-2D36-6ABC2C6A0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190875"/>
            <a:ext cx="4581526" cy="29860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z="1800" dirty="0">
                <a:solidFill>
                  <a:schemeClr val="tx2">
                    <a:alpha val="60000"/>
                  </a:schemeClr>
                </a:solidFill>
              </a:rPr>
              <a:t>Sturm und Drang &amp; Weimarer Klassik</a:t>
            </a:r>
          </a:p>
          <a:p>
            <a:pPr>
              <a:buClr>
                <a:srgbClr val="E5E5F0"/>
              </a:buClr>
            </a:pPr>
            <a:r>
              <a:rPr lang="de-DE" sz="1800" dirty="0">
                <a:solidFill>
                  <a:schemeClr val="tx2">
                    <a:alpha val="60000"/>
                  </a:schemeClr>
                </a:solidFill>
              </a:rPr>
              <a:t>Universalgelehrter</a:t>
            </a:r>
            <a:endParaRPr lang="de-DE" dirty="0">
              <a:solidFill>
                <a:schemeClr val="tx2">
                  <a:alpha val="60000"/>
                </a:schemeClr>
              </a:solidFill>
            </a:endParaRPr>
          </a:p>
          <a:p>
            <a:pPr>
              <a:buClr>
                <a:srgbClr val="E5E5F0"/>
              </a:buClr>
            </a:pPr>
            <a:r>
              <a:rPr lang="de-DE" sz="1800" dirty="0">
                <a:solidFill>
                  <a:schemeClr val="tx2">
                    <a:alpha val="60000"/>
                  </a:schemeClr>
                </a:solidFill>
              </a:rPr>
              <a:t>Lebenswerk: Drama "Faust" (</a:t>
            </a:r>
            <a:r>
              <a:rPr lang="de-DE" sz="1800" b="1" dirty="0">
                <a:solidFill>
                  <a:schemeClr val="tx2">
                    <a:alpha val="60000"/>
                  </a:schemeClr>
                </a:solidFill>
              </a:rPr>
              <a:t>1808</a:t>
            </a:r>
            <a:r>
              <a:rPr lang="de-DE" sz="1800" dirty="0">
                <a:solidFill>
                  <a:schemeClr val="tx2">
                    <a:alpha val="60000"/>
                  </a:schemeClr>
                </a:solidFill>
              </a:rPr>
              <a:t>)</a:t>
            </a:r>
          </a:p>
          <a:p>
            <a:pPr>
              <a:buNone/>
            </a:pPr>
            <a:r>
              <a:rPr lang="de-DE" sz="1400" dirty="0">
                <a:solidFill>
                  <a:srgbClr val="000000"/>
                </a:solidFill>
                <a:latin typeface="Avenir Next LT Pro"/>
                <a:ea typeface="+mn-lt"/>
                <a:cs typeface="Arial"/>
              </a:rPr>
              <a:t>"Ich bin ein Teil von jener Kraft,</a:t>
            </a:r>
            <a:br>
              <a:rPr lang="de-DE" sz="1400" dirty="0">
                <a:latin typeface="Avenir Next LT Pro"/>
                <a:ea typeface="+mn-lt"/>
                <a:cs typeface="Arial"/>
              </a:rPr>
            </a:br>
            <a:r>
              <a:rPr lang="de-DE" sz="1400" dirty="0">
                <a:solidFill>
                  <a:srgbClr val="000000"/>
                </a:solidFill>
                <a:latin typeface="Avenir Next LT Pro"/>
                <a:ea typeface="+mn-lt"/>
                <a:cs typeface="Arial"/>
              </a:rPr>
              <a:t>Die stets das Böse will und stets das Gute schafft."</a:t>
            </a:r>
            <a:endParaRPr lang="de-DE" dirty="0">
              <a:solidFill>
                <a:srgbClr val="252441">
                  <a:alpha val="70000"/>
                </a:srgbClr>
              </a:solidFill>
              <a:latin typeface="Avenir Next LT Pro"/>
            </a:endParaRPr>
          </a:p>
          <a:p>
            <a:pPr>
              <a:buClr>
                <a:srgbClr val="E5E5F0"/>
              </a:buClr>
            </a:pPr>
            <a:r>
              <a:rPr lang="de-DE" sz="1800" dirty="0">
                <a:solidFill>
                  <a:schemeClr val="tx2">
                    <a:alpha val="60000"/>
                  </a:schemeClr>
                </a:solidFill>
              </a:rPr>
              <a:t>in jungen Jahren "Stella" </a:t>
            </a:r>
          </a:p>
        </p:txBody>
      </p:sp>
      <p:pic>
        <p:nvPicPr>
          <p:cNvPr id="4" name="Grafik 3" descr="Ein Bild, das Brief, Handschrift, Text, Kunst enthält.&#10;&#10;Beschreibung automatisch generiert.">
            <a:extLst>
              <a:ext uri="{FF2B5EF4-FFF2-40B4-BE49-F238E27FC236}">
                <a16:creationId xmlns:a16="http://schemas.microsoft.com/office/drawing/2014/main" id="{D3C529E5-586B-068E-EF73-72ED08922B9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0000"/>
          </a:blip>
          <a:stretch>
            <a:fillRect/>
          </a:stretch>
        </p:blipFill>
        <p:spPr>
          <a:xfrm>
            <a:off x="7032664" y="857251"/>
            <a:ext cx="3619364" cy="511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755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19F9CD66-32FC-448F-B4C5-67D17508A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20720CB-282D-6CFF-F982-0E909CBB7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57251"/>
            <a:ext cx="4581525" cy="2076450"/>
          </a:xfrm>
        </p:spPr>
        <p:txBody>
          <a:bodyPr anchor="b">
            <a:normAutofit/>
          </a:bodyPr>
          <a:lstStyle/>
          <a:p>
            <a:r>
              <a:rPr lang="de-DE" sz="440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cs typeface="Angsana New"/>
              </a:rPr>
              <a:t>Frank Wedekind</a:t>
            </a:r>
            <a:endParaRPr lang="de-DE" sz="440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CCE1B91-A54B-476E-8008-75AFBD8E3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190875"/>
            <a:ext cx="4581526" cy="29860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z="1800" dirty="0">
                <a:solidFill>
                  <a:schemeClr val="tx2">
                    <a:alpha val="60000"/>
                  </a:schemeClr>
                </a:solidFill>
              </a:rPr>
              <a:t>Naturalismus</a:t>
            </a:r>
          </a:p>
          <a:p>
            <a:pPr>
              <a:buClr>
                <a:srgbClr val="E5E5F0"/>
              </a:buClr>
            </a:pPr>
            <a:r>
              <a:rPr lang="de-DE" sz="1800" dirty="0">
                <a:solidFill>
                  <a:schemeClr val="tx2">
                    <a:alpha val="60000"/>
                  </a:schemeClr>
                </a:solidFill>
              </a:rPr>
              <a:t>sehr progressives Drama "Frühlingserwachen" (</a:t>
            </a:r>
            <a:r>
              <a:rPr lang="de-DE" sz="1800" b="1" dirty="0">
                <a:solidFill>
                  <a:schemeClr val="tx2">
                    <a:alpha val="60000"/>
                  </a:schemeClr>
                </a:solidFill>
              </a:rPr>
              <a:t>1891</a:t>
            </a:r>
            <a:r>
              <a:rPr lang="de-DE" sz="1800" dirty="0">
                <a:solidFill>
                  <a:schemeClr val="tx2">
                    <a:alpha val="60000"/>
                  </a:schemeClr>
                </a:solidFill>
              </a:rPr>
              <a:t>)</a:t>
            </a:r>
          </a:p>
          <a:p>
            <a:pPr marL="228600" indent="0">
              <a:buClr>
                <a:srgbClr val="E5E5F0"/>
              </a:buClr>
              <a:buNone/>
            </a:pPr>
            <a:r>
              <a:rPr lang="de-DE" sz="1600" dirty="0">
                <a:solidFill>
                  <a:schemeClr val="tx1"/>
                </a:solidFill>
              </a:rPr>
              <a:t>Pubertät, mentale Probleme, Teenager-Schwangerschaft, Abtreibung, Suizidversuch, Homosexualität etc. </a:t>
            </a:r>
          </a:p>
        </p:txBody>
      </p:sp>
      <p:pic>
        <p:nvPicPr>
          <p:cNvPr id="4" name="Grafik 3" descr="Ein Bild, das Text, Himmel, Poster, draußen enthält.&#10;&#10;Beschreibung automatisch generiert.">
            <a:extLst>
              <a:ext uri="{FF2B5EF4-FFF2-40B4-BE49-F238E27FC236}">
                <a16:creationId xmlns:a16="http://schemas.microsoft.com/office/drawing/2014/main" id="{558D8F2B-4653-5FCE-408A-CAD180766D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64" r="1" b="22591"/>
          <a:stretch/>
        </p:blipFill>
        <p:spPr>
          <a:xfrm>
            <a:off x="6090228" y="488577"/>
            <a:ext cx="5612197" cy="589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513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19F9CD66-32FC-448F-B4C5-67D17508A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FFBAE89-A791-9493-DAF3-556FAA85D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57251"/>
            <a:ext cx="4581525" cy="2076450"/>
          </a:xfrm>
        </p:spPr>
        <p:txBody>
          <a:bodyPr anchor="b">
            <a:normAutofit/>
          </a:bodyPr>
          <a:lstStyle/>
          <a:p>
            <a:r>
              <a:rPr lang="de-DE" sz="440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cs typeface="Angsana New"/>
              </a:rPr>
              <a:t>Bertolt Brecht </a:t>
            </a:r>
            <a:endParaRPr lang="de-DE" sz="440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CB3469-F764-D06D-5248-81A5E6E7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190875"/>
            <a:ext cx="4581526" cy="29860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z="1800" dirty="0">
                <a:solidFill>
                  <a:schemeClr val="tx2">
                    <a:alpha val="60000"/>
                  </a:schemeClr>
                </a:solidFill>
              </a:rPr>
              <a:t>Episches Theater </a:t>
            </a:r>
          </a:p>
          <a:p>
            <a:pPr>
              <a:buClr>
                <a:srgbClr val="E5E5F0"/>
              </a:buClr>
            </a:pPr>
            <a:r>
              <a:rPr lang="de-DE" sz="1800" dirty="0">
                <a:solidFill>
                  <a:schemeClr val="tx2">
                    <a:alpha val="60000"/>
                  </a:schemeClr>
                </a:solidFill>
              </a:rPr>
              <a:t>Drama "Der gute Mensch von Sezuan" (</a:t>
            </a:r>
            <a:r>
              <a:rPr lang="de-DE" sz="1800" b="1" dirty="0">
                <a:solidFill>
                  <a:schemeClr val="tx2">
                    <a:alpha val="60000"/>
                  </a:schemeClr>
                </a:solidFill>
              </a:rPr>
              <a:t>1943</a:t>
            </a:r>
            <a:r>
              <a:rPr lang="de-DE" sz="1800" dirty="0">
                <a:solidFill>
                  <a:schemeClr val="tx2">
                    <a:alpha val="60000"/>
                  </a:schemeClr>
                </a:solidFill>
              </a:rPr>
              <a:t>)</a:t>
            </a:r>
          </a:p>
        </p:txBody>
      </p:sp>
      <p:pic>
        <p:nvPicPr>
          <p:cNvPr id="4" name="Grafik 3" descr="Ein Bild, das Text, Screenshot, Schrift, gelb enthält.&#10;&#10;Beschreibung automatisch generiert.">
            <a:extLst>
              <a:ext uri="{FF2B5EF4-FFF2-40B4-BE49-F238E27FC236}">
                <a16:creationId xmlns:a16="http://schemas.microsoft.com/office/drawing/2014/main" id="{50D31F55-C549-D26D-21E8-43327A4FC4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539"/>
          <a:stretch/>
        </p:blipFill>
        <p:spPr>
          <a:xfrm>
            <a:off x="6096000" y="488577"/>
            <a:ext cx="5606425" cy="588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757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ame 10">
            <a:extLst>
              <a:ext uri="{FF2B5EF4-FFF2-40B4-BE49-F238E27FC236}">
                <a16:creationId xmlns:a16="http://schemas.microsoft.com/office/drawing/2014/main" id="{19F9CD66-32FC-448F-B4C5-67D17508A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D9E6570-462E-2EBA-4400-F06801886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57251"/>
            <a:ext cx="4581525" cy="2076450"/>
          </a:xfrm>
        </p:spPr>
        <p:txBody>
          <a:bodyPr anchor="b">
            <a:normAutofit/>
          </a:bodyPr>
          <a:lstStyle/>
          <a:p>
            <a:r>
              <a:rPr lang="de-DE" sz="440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cs typeface="Angsana New"/>
              </a:rPr>
              <a:t>Winnetou (</a:t>
            </a:r>
            <a:r>
              <a:rPr lang="de-DE" sz="4400" b="1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cs typeface="Angsana New"/>
              </a:rPr>
              <a:t>1875-1910</a:t>
            </a:r>
            <a:r>
              <a:rPr lang="de-DE" sz="440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cs typeface="Angsana New"/>
              </a:rPr>
              <a:t>) </a:t>
            </a:r>
            <a:endParaRPr lang="de-DE" sz="440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6D1E46F-A0C9-1A7C-F60A-938875002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190875"/>
            <a:ext cx="4581526" cy="29860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z="1800" dirty="0">
                <a:solidFill>
                  <a:schemeClr val="tx2">
                    <a:alpha val="60000"/>
                  </a:schemeClr>
                </a:solidFill>
              </a:rPr>
              <a:t>Von Karl May </a:t>
            </a:r>
          </a:p>
          <a:p>
            <a:pPr>
              <a:buClr>
                <a:srgbClr val="E5E5F0"/>
              </a:buClr>
            </a:pPr>
            <a:r>
              <a:rPr lang="de-DE" sz="1800" dirty="0">
                <a:solidFill>
                  <a:schemeClr val="tx2">
                    <a:alpha val="60000"/>
                  </a:schemeClr>
                </a:solidFill>
              </a:rPr>
              <a:t>Abenteuerromane </a:t>
            </a:r>
          </a:p>
          <a:p>
            <a:pPr>
              <a:buClr>
                <a:srgbClr val="E5E5F0"/>
              </a:buClr>
            </a:pPr>
            <a:r>
              <a:rPr lang="de-DE" sz="1800" dirty="0">
                <a:solidFill>
                  <a:schemeClr val="tx2">
                    <a:alpha val="60000"/>
                  </a:schemeClr>
                </a:solidFill>
              </a:rPr>
              <a:t>Zu Trilogie zusammengefasste Erzählungen </a:t>
            </a:r>
          </a:p>
        </p:txBody>
      </p:sp>
      <p:pic>
        <p:nvPicPr>
          <p:cNvPr id="4" name="Grafik 3" descr="Ein Bild, das Text, Poster, Cowboy, Kleidung enthält.&#10;&#10;Beschreibung automatisch generiert.">
            <a:extLst>
              <a:ext uri="{FF2B5EF4-FFF2-40B4-BE49-F238E27FC236}">
                <a16:creationId xmlns:a16="http://schemas.microsoft.com/office/drawing/2014/main" id="{1D71DEB9-CCC2-E50A-F426-FE80134C245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0000"/>
          </a:blip>
          <a:stretch>
            <a:fillRect/>
          </a:stretch>
        </p:blipFill>
        <p:spPr>
          <a:xfrm>
            <a:off x="7320423" y="857251"/>
            <a:ext cx="3503922" cy="511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243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ame 12">
            <a:extLst>
              <a:ext uri="{FF2B5EF4-FFF2-40B4-BE49-F238E27FC236}">
                <a16:creationId xmlns:a16="http://schemas.microsoft.com/office/drawing/2014/main" id="{19F9CD66-32FC-448F-B4C5-67D17508A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DC7DAAB-8C97-E026-3E71-85ED45E24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57251"/>
            <a:ext cx="4581525" cy="2076450"/>
          </a:xfrm>
        </p:spPr>
        <p:txBody>
          <a:bodyPr anchor="b">
            <a:normAutofit/>
          </a:bodyPr>
          <a:lstStyle/>
          <a:p>
            <a:r>
              <a:rPr lang="de-DE" sz="44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cs typeface="Angsana New"/>
              </a:rPr>
              <a:t>Wir Kinder vom Bahnhof Zoo</a:t>
            </a:r>
            <a:r>
              <a:rPr lang="de-DE" sz="440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cs typeface="Angsana New"/>
              </a:rPr>
              <a:t> (</a:t>
            </a:r>
            <a:r>
              <a:rPr lang="de-DE" sz="4400" b="1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cs typeface="Angsana New"/>
              </a:rPr>
              <a:t>1978</a:t>
            </a:r>
            <a:r>
              <a:rPr lang="de-DE" sz="440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cs typeface="Angsana New"/>
              </a:rPr>
              <a:t>)</a:t>
            </a:r>
            <a:endParaRPr lang="de-DE" sz="440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10267AB0-F3F1-2241-545A-25DFDA962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190875"/>
            <a:ext cx="4581526" cy="298608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E5E5F0"/>
              </a:buClr>
            </a:pPr>
            <a:r>
              <a:rPr lang="en-US" sz="1800" dirty="0" err="1">
                <a:solidFill>
                  <a:schemeClr val="tx2">
                    <a:alpha val="60000"/>
                  </a:schemeClr>
                </a:solidFill>
              </a:rPr>
              <a:t>Autobiografie</a:t>
            </a:r>
            <a:r>
              <a:rPr lang="en-US" sz="1800" dirty="0">
                <a:solidFill>
                  <a:schemeClr val="tx2">
                    <a:alpha val="60000"/>
                  </a:schemeClr>
                </a:solidFill>
              </a:rPr>
              <a:t> von Christiane F.</a:t>
            </a:r>
            <a:endParaRPr lang="de-DE">
              <a:solidFill>
                <a:schemeClr val="tx2">
                  <a:alpha val="60000"/>
                </a:schemeClr>
              </a:solidFill>
            </a:endParaRPr>
          </a:p>
          <a:p>
            <a:pPr>
              <a:buClr>
                <a:srgbClr val="E5E5F0"/>
              </a:buClr>
            </a:pPr>
            <a:r>
              <a:rPr lang="en-US" sz="1800" dirty="0" err="1">
                <a:solidFill>
                  <a:schemeClr val="tx2">
                    <a:alpha val="60000"/>
                  </a:schemeClr>
                </a:solidFill>
              </a:rPr>
              <a:t>Schicksal</a:t>
            </a:r>
            <a:r>
              <a:rPr lang="en-US" sz="1800" dirty="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alpha val="60000"/>
                  </a:schemeClr>
                </a:solidFill>
              </a:rPr>
              <a:t>drogenabhängiger</a:t>
            </a:r>
            <a:r>
              <a:rPr lang="en-US" sz="1800" dirty="0">
                <a:solidFill>
                  <a:schemeClr val="tx2">
                    <a:alpha val="60000"/>
                  </a:schemeClr>
                </a:solidFill>
              </a:rPr>
              <a:t> Kinder in Berlin </a:t>
            </a:r>
          </a:p>
        </p:txBody>
      </p:sp>
      <p:pic>
        <p:nvPicPr>
          <p:cNvPr id="4" name="Inhaltsplatzhalter 3" descr="Ein Bild, das Menschliches Gesicht, Text, Frau, Kleidung enthält.&#10;&#10;Beschreibung automatisch generiert.">
            <a:extLst>
              <a:ext uri="{FF2B5EF4-FFF2-40B4-BE49-F238E27FC236}">
                <a16:creationId xmlns:a16="http://schemas.microsoft.com/office/drawing/2014/main" id="{FAD104F8-4492-EE04-E9DE-3BB91F6284F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0000"/>
          </a:blip>
          <a:stretch>
            <a:fillRect/>
          </a:stretch>
        </p:blipFill>
        <p:spPr>
          <a:xfrm>
            <a:off x="6879193" y="857251"/>
            <a:ext cx="3926306" cy="511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378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9B36E71-93BD-4984-AC9C-CC9FB9CC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A767031-C99F-4567-B7D9-353331C77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64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3FEDEE9-12A6-4011-A532-8071D6086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7C37CE9-19CE-49DF-A887-2214EBB1F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3200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EF84E8E-7E93-4DEE-BCFB-2AE29098B5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046502B-E9B6-4225-B8EE-BC5D64468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5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4D88C6F-9A9B-E4AD-445F-5813BD13E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899661"/>
            <a:ext cx="5872993" cy="2398029"/>
          </a:xfrm>
        </p:spPr>
        <p:txBody>
          <a:bodyPr anchor="ctr">
            <a:normAutofit/>
          </a:bodyPr>
          <a:lstStyle/>
          <a:p>
            <a:r>
              <a:rPr lang="de-DE" sz="4400">
                <a:solidFill>
                  <a:srgbClr val="FFFFFF"/>
                </a:solidFill>
                <a:cs typeface="Angsana New"/>
              </a:rPr>
              <a:t>Michael Ende</a:t>
            </a:r>
            <a:br>
              <a:rPr lang="de-DE" sz="4400" dirty="0">
                <a:solidFill>
                  <a:srgbClr val="FFFFFF"/>
                </a:solidFill>
                <a:cs typeface="Angsana New"/>
              </a:rPr>
            </a:br>
            <a:br>
              <a:rPr lang="de-DE" sz="4400">
                <a:cs typeface="Angsana New"/>
              </a:rPr>
            </a:br>
            <a:r>
              <a:rPr lang="de-DE" sz="1800">
                <a:solidFill>
                  <a:srgbClr val="FFFFFF"/>
                </a:solidFill>
                <a:latin typeface="Avenir Next LT Pro"/>
                <a:cs typeface="Angsana New"/>
              </a:rPr>
              <a:t>Kinderbuchautor</a:t>
            </a:r>
            <a:endParaRPr lang="de-DE" sz="4400">
              <a:solidFill>
                <a:srgbClr val="FFFFFF"/>
              </a:solidFill>
            </a:endParaRPr>
          </a:p>
        </p:txBody>
      </p:sp>
      <p:pic>
        <p:nvPicPr>
          <p:cNvPr id="5" name="Grafik 4" descr="Ein Bild, das Text, Buch, Kunst, Schrift enthält.&#10;&#10;Beschreibung automatisch generiert.">
            <a:extLst>
              <a:ext uri="{FF2B5EF4-FFF2-40B4-BE49-F238E27FC236}">
                <a16:creationId xmlns:a16="http://schemas.microsoft.com/office/drawing/2014/main" id="{FA768EF1-F837-B771-C81F-37A683A8F63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8672073" y="488552"/>
            <a:ext cx="2217893" cy="3190811"/>
          </a:xfrm>
          <a:prstGeom prst="rect">
            <a:avLst/>
          </a:prstGeom>
        </p:spPr>
      </p:pic>
      <p:pic>
        <p:nvPicPr>
          <p:cNvPr id="6" name="Grafik 5" descr="Ein Bild, das Text, Fiktion, Darstellung, Poster enthält.&#10;&#10;Beschreibung automatisch generiert.">
            <a:extLst>
              <a:ext uri="{FF2B5EF4-FFF2-40B4-BE49-F238E27FC236}">
                <a16:creationId xmlns:a16="http://schemas.microsoft.com/office/drawing/2014/main" id="{12A4832C-3725-61A5-7E48-9810506808B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1317814" y="488552"/>
            <a:ext cx="2281429" cy="3190811"/>
          </a:xfrm>
          <a:prstGeom prst="rect">
            <a:avLst/>
          </a:prstGeom>
        </p:spPr>
      </p:pic>
      <p:pic>
        <p:nvPicPr>
          <p:cNvPr id="4" name="Grafik 3" descr="Ein Bild, das Text, Buch, Cartoon, Fiktion enthält.&#10;&#10;Beschreibung automatisch generiert.">
            <a:extLst>
              <a:ext uri="{FF2B5EF4-FFF2-40B4-BE49-F238E27FC236}">
                <a16:creationId xmlns:a16="http://schemas.microsoft.com/office/drawing/2014/main" id="{8FF17A55-2991-118C-BDF1-BA344FC1C0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80000"/>
          </a:blip>
          <a:srcRect r="-3" b="1235"/>
          <a:stretch/>
        </p:blipFill>
        <p:spPr>
          <a:xfrm>
            <a:off x="4887220" y="488552"/>
            <a:ext cx="2423105" cy="3190811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9C36A12-14E7-EBD8-B316-9CC8562B4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4200" y="3899662"/>
            <a:ext cx="4419599" cy="23980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Clr>
                <a:srgbClr val="E5E5F0"/>
              </a:buClr>
            </a:pPr>
            <a:r>
              <a:rPr lang="de-DE" sz="1800">
                <a:solidFill>
                  <a:srgbClr val="FFFFFF"/>
                </a:solidFill>
                <a:latin typeface="Avenir Next LT Pro"/>
                <a:cs typeface="Arial"/>
              </a:rPr>
              <a:t>Jim Knopf und Lukas der Lokomotivführer (</a:t>
            </a:r>
            <a:r>
              <a:rPr lang="de-DE" sz="1800" b="1">
                <a:solidFill>
                  <a:srgbClr val="FFFFFF"/>
                </a:solidFill>
                <a:latin typeface="Avenir Next LT Pro"/>
                <a:cs typeface="Arial"/>
              </a:rPr>
              <a:t>1960</a:t>
            </a:r>
            <a:r>
              <a:rPr lang="de-DE" sz="1800">
                <a:solidFill>
                  <a:srgbClr val="FFFFFF"/>
                </a:solidFill>
                <a:latin typeface="Avenir Next LT Pro"/>
                <a:cs typeface="Arial"/>
              </a:rPr>
              <a:t>)</a:t>
            </a:r>
          </a:p>
          <a:p>
            <a:pPr>
              <a:buClr>
                <a:srgbClr val="E5E5F0"/>
              </a:buClr>
            </a:pPr>
            <a:r>
              <a:rPr lang="de-DE" sz="1800">
                <a:solidFill>
                  <a:srgbClr val="FFFFFF"/>
                </a:solidFill>
                <a:latin typeface="Avenir Next LT Pro"/>
                <a:cs typeface="Arial"/>
              </a:rPr>
              <a:t>Momo (</a:t>
            </a:r>
            <a:r>
              <a:rPr lang="de-DE" sz="1800" b="1">
                <a:solidFill>
                  <a:srgbClr val="FFFFFF"/>
                </a:solidFill>
                <a:latin typeface="Avenir Next LT Pro"/>
                <a:cs typeface="Arial"/>
              </a:rPr>
              <a:t>1973</a:t>
            </a:r>
            <a:r>
              <a:rPr lang="de-DE" sz="1800">
                <a:solidFill>
                  <a:srgbClr val="FFFFFF"/>
                </a:solidFill>
                <a:latin typeface="Avenir Next LT Pro"/>
                <a:cs typeface="Arial"/>
              </a:rPr>
              <a:t>)</a:t>
            </a:r>
            <a:endParaRPr lang="de-DE" sz="1800">
              <a:solidFill>
                <a:srgbClr val="FFFFFF"/>
              </a:solidFill>
            </a:endParaRPr>
          </a:p>
          <a:p>
            <a:pPr>
              <a:buClr>
                <a:srgbClr val="E5E5F0"/>
              </a:buClr>
            </a:pPr>
            <a:r>
              <a:rPr lang="de-DE" sz="1800">
                <a:solidFill>
                  <a:srgbClr val="FFFFFF"/>
                </a:solidFill>
              </a:rPr>
              <a:t>Die unendliche Geschichte (</a:t>
            </a:r>
            <a:r>
              <a:rPr lang="de-DE" sz="1800" b="1">
                <a:solidFill>
                  <a:srgbClr val="FFFFFF"/>
                </a:solidFill>
              </a:rPr>
              <a:t>1979</a:t>
            </a:r>
            <a:r>
              <a:rPr lang="de-DE" sz="1800">
                <a:solidFill>
                  <a:srgbClr val="FFFF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11312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ame 10">
            <a:extLst>
              <a:ext uri="{FF2B5EF4-FFF2-40B4-BE49-F238E27FC236}">
                <a16:creationId xmlns:a16="http://schemas.microsoft.com/office/drawing/2014/main" id="{19F9CD66-32FC-448F-B4C5-67D17508A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5099B7-B5C7-D0F3-5D64-4A98B1C13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7251"/>
            <a:ext cx="5890590" cy="2076450"/>
          </a:xfrm>
        </p:spPr>
        <p:txBody>
          <a:bodyPr anchor="b">
            <a:normAutofit/>
          </a:bodyPr>
          <a:lstStyle/>
          <a:p>
            <a:r>
              <a:rPr lang="de-DE" sz="4400" b="1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cs typeface="Angsana New"/>
              </a:rPr>
              <a:t>Tschick </a:t>
            </a:r>
            <a:r>
              <a:rPr lang="de-DE" sz="440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cs typeface="Angsana New"/>
              </a:rPr>
              <a:t>(2010)</a:t>
            </a:r>
            <a:endParaRPr lang="de-DE" sz="440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3C7F02-E490-05EE-24C8-7CF36176B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190875"/>
            <a:ext cx="5890591" cy="298608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Clr>
                <a:srgbClr val="E5E5F0"/>
              </a:buClr>
            </a:pPr>
            <a:r>
              <a:rPr lang="de-DE" sz="1800">
                <a:solidFill>
                  <a:schemeClr val="tx2">
                    <a:alpha val="60000"/>
                  </a:schemeClr>
                </a:solidFill>
              </a:rPr>
              <a:t>Von Wolfgang Herrndorf </a:t>
            </a:r>
          </a:p>
          <a:p>
            <a:pPr>
              <a:buClr>
                <a:srgbClr val="E5E5F0"/>
              </a:buClr>
            </a:pPr>
            <a:r>
              <a:rPr lang="de-DE" sz="1800">
                <a:solidFill>
                  <a:schemeClr val="tx2">
                    <a:alpha val="60000"/>
                  </a:schemeClr>
                </a:solidFill>
              </a:rPr>
              <a:t>Jugendroman </a:t>
            </a:r>
          </a:p>
          <a:p>
            <a:pPr>
              <a:buClr>
                <a:srgbClr val="E5E5F0"/>
              </a:buClr>
            </a:pPr>
            <a:r>
              <a:rPr lang="de-DE" sz="1800">
                <a:solidFill>
                  <a:schemeClr val="tx2">
                    <a:alpha val="60000"/>
                  </a:schemeClr>
                </a:solidFill>
              </a:rPr>
              <a:t>Roadtrip von Maik &amp; Tschick nach Rumänien </a:t>
            </a:r>
          </a:p>
        </p:txBody>
      </p:sp>
      <p:pic>
        <p:nvPicPr>
          <p:cNvPr id="4" name="Grafik 3" descr="Ein Bild, das Text, Himmel, draußen, Poster enthält.&#10;&#10;Beschreibung automatisch generiert.">
            <a:extLst>
              <a:ext uri="{FF2B5EF4-FFF2-40B4-BE49-F238E27FC236}">
                <a16:creationId xmlns:a16="http://schemas.microsoft.com/office/drawing/2014/main" id="{679CF7E8-FDE4-3446-C2B0-7D18CB4840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0000"/>
          </a:blip>
          <a:stretch>
            <a:fillRect/>
          </a:stretch>
        </p:blipFill>
        <p:spPr>
          <a:xfrm>
            <a:off x="7992021" y="857252"/>
            <a:ext cx="3361779" cy="513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804603"/>
      </p:ext>
    </p:extLst>
  </p:cSld>
  <p:clrMapOvr>
    <a:masterClrMapping/>
  </p:clrMapOvr>
</p:sld>
</file>

<file path=ppt/theme/theme1.xml><?xml version="1.0" encoding="utf-8"?>
<a:theme xmlns:a="http://schemas.openxmlformats.org/drawingml/2006/main" name="LuminousVTI">
  <a:themeElements>
    <a:clrScheme name="AnalogousFromLightSeedLeftStep">
      <a:dk1>
        <a:srgbClr val="000000"/>
      </a:dk1>
      <a:lt1>
        <a:srgbClr val="FFFFFF"/>
      </a:lt1>
      <a:dk2>
        <a:srgbClr val="252441"/>
      </a:dk2>
      <a:lt2>
        <a:srgbClr val="E2E8E6"/>
      </a:lt2>
      <a:accent1>
        <a:srgbClr val="C696A5"/>
      </a:accent1>
      <a:accent2>
        <a:srgbClr val="BA7FA9"/>
      </a:accent2>
      <a:accent3>
        <a:srgbClr val="C096C6"/>
      </a:accent3>
      <a:accent4>
        <a:srgbClr val="997FBA"/>
      </a:accent4>
      <a:accent5>
        <a:srgbClr val="9896C6"/>
      </a:accent5>
      <a:accent6>
        <a:srgbClr val="7F96BA"/>
      </a:accent6>
      <a:hlink>
        <a:srgbClr val="568F7E"/>
      </a:hlink>
      <a:folHlink>
        <a:srgbClr val="7F7F7F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304</Words>
  <Application>Microsoft Office PowerPoint</Application>
  <PresentationFormat>Širokoúhlá obrazovka</PresentationFormat>
  <Paragraphs>58</Paragraphs>
  <Slides>21</Slides>
  <Notes>0</Notes>
  <HiddenSlides>0</HiddenSlides>
  <MMClips>2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7" baseType="lpstr">
      <vt:lpstr>Angsana New</vt:lpstr>
      <vt:lpstr>Arial</vt:lpstr>
      <vt:lpstr>Avenir Next LT Pro</vt:lpstr>
      <vt:lpstr>Sabon Next LT</vt:lpstr>
      <vt:lpstr>Wingdings</vt:lpstr>
      <vt:lpstr>LuminousVTI</vt:lpstr>
      <vt:lpstr>Deutsche Kultur</vt:lpstr>
      <vt:lpstr>AUTOREN  UND  BÜCHER </vt:lpstr>
      <vt:lpstr>Johann Wolfgang von Goethe</vt:lpstr>
      <vt:lpstr>Frank Wedekind</vt:lpstr>
      <vt:lpstr>Bertolt Brecht </vt:lpstr>
      <vt:lpstr>Winnetou (1875-1910) </vt:lpstr>
      <vt:lpstr>Wir Kinder vom Bahnhof Zoo (1978)</vt:lpstr>
      <vt:lpstr>Michael Ende  Kinderbuchautor</vt:lpstr>
      <vt:lpstr>Tschick (2010)</vt:lpstr>
      <vt:lpstr>Sebastian Fitzek</vt:lpstr>
      <vt:lpstr>Die Edelsteintrilogie (2009-10)</vt:lpstr>
      <vt:lpstr>Trilogie der Träume (2013-15)</vt:lpstr>
      <vt:lpstr>FILME  UND  SERIEN</vt:lpstr>
      <vt:lpstr>Kaiserin Sissi</vt:lpstr>
      <vt:lpstr>Lola rennt (1998)</vt:lpstr>
      <vt:lpstr>Der Schuh  des Manitu (2001)</vt:lpstr>
      <vt:lpstr>Prezentace aplikace PowerPoint</vt:lpstr>
      <vt:lpstr>Berlin, Berlin (2002-5) </vt:lpstr>
      <vt:lpstr>Das Leben der Anderen (2006) </vt:lpstr>
      <vt:lpstr>Türkisch für Anfänger 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SCIautologon</dc:creator>
  <cp:lastModifiedBy>Eva Čoupková</cp:lastModifiedBy>
  <cp:revision>402</cp:revision>
  <dcterms:created xsi:type="dcterms:W3CDTF">2023-11-21T11:50:05Z</dcterms:created>
  <dcterms:modified xsi:type="dcterms:W3CDTF">2023-11-23T13:57:02Z</dcterms:modified>
</cp:coreProperties>
</file>