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8782A-4334-E750-D75D-AAB0516C7B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Hodnocení klimatu školy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2DA965-10DF-016D-EF3E-BE61F1CEA9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11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F1851-8D42-135B-57A9-DDD20D19A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696C1-5E5C-C8F7-2080-DCCC4F118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Projev celého vnitřního prostředí školy – ve vnímání, prožívání a hodnocení žáků, učitelů, rodičů a dalších aktérů školního života</a:t>
            </a:r>
          </a:p>
          <a:p>
            <a:pPr lvl="1"/>
            <a:r>
              <a:rPr lang="cs-CZ" dirty="0"/>
              <a:t>Kultura školy</a:t>
            </a:r>
          </a:p>
          <a:p>
            <a:pPr lvl="1"/>
            <a:r>
              <a:rPr lang="cs-CZ" dirty="0"/>
              <a:t>Sociální vztahy</a:t>
            </a:r>
          </a:p>
          <a:p>
            <a:pPr lvl="1"/>
            <a:r>
              <a:rPr lang="cs-CZ" dirty="0"/>
              <a:t>Personální složení</a:t>
            </a:r>
          </a:p>
          <a:p>
            <a:pPr lvl="1"/>
            <a:r>
              <a:rPr lang="cs-CZ" dirty="0"/>
              <a:t>Materiální uspořádání</a:t>
            </a:r>
          </a:p>
        </p:txBody>
      </p:sp>
    </p:spTree>
    <p:extLst>
      <p:ext uri="{BB962C8B-B14F-4D97-AF65-F5344CB8AC3E}">
        <p14:creationId xmlns:p14="http://schemas.microsoft.com/office/powerpoint/2010/main" val="28562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878A0-5804-2F7D-C4E7-C62D98D7D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D59071-B1AA-D4F8-E707-ED6ED8B12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Klima</a:t>
            </a:r>
          </a:p>
          <a:p>
            <a:r>
              <a:rPr lang="cs-CZ" dirty="0"/>
              <a:t>Atmosféra</a:t>
            </a:r>
          </a:p>
          <a:p>
            <a:r>
              <a:rPr lang="cs-CZ" dirty="0"/>
              <a:t>Kultura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67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E16A0-EE0B-73D6-F4F6-5209E2E89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klimatu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8D73D-0BBC-3B9C-10EF-E07157966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Autoritativní (funkčně orientované)</a:t>
            </a:r>
          </a:p>
          <a:p>
            <a:pPr lvl="1"/>
            <a:r>
              <a:rPr lang="cs-CZ" dirty="0"/>
              <a:t>Nedobré vztahy mezi U-Ž, Ž-Ž apod. (malá osobní blízkost, nízká tolerance, slabá sociální angažovanost učitelů, nízká důvěra žáků apod.)  </a:t>
            </a:r>
          </a:p>
          <a:p>
            <a:endParaRPr lang="cs-CZ" dirty="0"/>
          </a:p>
          <a:p>
            <a:r>
              <a:rPr lang="cs-CZ" dirty="0"/>
              <a:t>Demokratické klima (sociálně-integrativní)</a:t>
            </a:r>
          </a:p>
          <a:p>
            <a:pPr lvl="1"/>
            <a:r>
              <a:rPr lang="cs-CZ" dirty="0"/>
              <a:t>Tolerance učitelů k žákům, podpora, důvěra, participace, málo stresu, vysoká motivace apod.</a:t>
            </a:r>
          </a:p>
          <a:p>
            <a:endParaRPr lang="cs-CZ" dirty="0"/>
          </a:p>
          <a:p>
            <a:r>
              <a:rPr lang="cs-CZ" dirty="0"/>
              <a:t>Liberální klima (distanční klima) </a:t>
            </a:r>
          </a:p>
          <a:p>
            <a:pPr lvl="1"/>
            <a:r>
              <a:rPr lang="cs-CZ" dirty="0"/>
              <a:t>Nedobré vztahy U-Ž, naopak dobré vztahy Ž-Ž, nechuť ke škole, nízká motivace učit se, absence strachu, malá angažovanost učitelů, nevyžaduje se disciplína apod.)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0140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90C2D-500F-0100-DB51-0236BF9A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klimatu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E88A4-6491-AEE6-CCF5-D60CC483D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Klima školy</a:t>
            </a:r>
          </a:p>
          <a:p>
            <a:r>
              <a:rPr lang="cs-CZ" dirty="0"/>
              <a:t>Klima třídy</a:t>
            </a:r>
          </a:p>
        </p:txBody>
      </p:sp>
    </p:spTree>
    <p:extLst>
      <p:ext uri="{BB962C8B-B14F-4D97-AF65-F5344CB8AC3E}">
        <p14:creationId xmlns:p14="http://schemas.microsoft.com/office/powerpoint/2010/main" val="116748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30C4D-77B7-09EB-087E-A6B92782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Prostředek nebo cíl?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A2F6C-AE1C-7F16-E9E3-FDD754A7A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Dobré klima není cílem samo o sobě, je prostředkem. V prostředí, v němž se učitelé i žáci cítí dobře, se snadněji dosahuje vzdělávacích cílů, neboť pozornost aktérů se soustředí na výuku, nikoli na řešení jiných problémů či konfliktů. (Mareš, </a:t>
            </a:r>
            <a:r>
              <a:rPr lang="cs-CZ" dirty="0" err="1"/>
              <a:t>Ja</a:t>
            </a:r>
            <a:r>
              <a:rPr lang="cs-CZ" dirty="0"/>
              <a:t>., Chvál, M. – Cesta ke kvalitě)  </a:t>
            </a:r>
          </a:p>
        </p:txBody>
      </p:sp>
    </p:spTree>
    <p:extLst>
      <p:ext uri="{BB962C8B-B14F-4D97-AF65-F5344CB8AC3E}">
        <p14:creationId xmlns:p14="http://schemas.microsoft.com/office/powerpoint/2010/main" val="168643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98A1-3A7C-D436-2BC9-2A55EE28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hodnocení klimatu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D8CCB-5171-211E-1455-3EEB18E31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Dotazníky po učitele – Klima učitelského sboru</a:t>
            </a:r>
          </a:p>
          <a:p>
            <a:pPr lvl="1"/>
            <a:r>
              <a:rPr lang="cs-CZ" dirty="0"/>
              <a:t>Podpora sboru vedením školy)</a:t>
            </a:r>
          </a:p>
          <a:p>
            <a:pPr lvl="1"/>
            <a:r>
              <a:rPr lang="cs-CZ" dirty="0"/>
              <a:t>Pevnost vedení školy</a:t>
            </a:r>
          </a:p>
          <a:p>
            <a:pPr lvl="1"/>
            <a:r>
              <a:rPr lang="cs-CZ" dirty="0"/>
              <a:t>Angažovanost učitelů</a:t>
            </a:r>
          </a:p>
          <a:p>
            <a:pPr lvl="1"/>
            <a:r>
              <a:rPr lang="cs-CZ" dirty="0"/>
              <a:t>Frustrace učitelů</a:t>
            </a:r>
          </a:p>
          <a:p>
            <a:pPr lvl="1"/>
            <a:r>
              <a:rPr lang="cs-CZ" dirty="0"/>
              <a:t>Přátelské vztahy ve sboru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(původně </a:t>
            </a:r>
            <a:r>
              <a:rPr lang="cs-CZ" dirty="0" err="1"/>
              <a:t>Kottkamp</a:t>
            </a:r>
            <a:r>
              <a:rPr lang="cs-CZ" dirty="0"/>
              <a:t>, </a:t>
            </a:r>
            <a:r>
              <a:rPr lang="cs-CZ" dirty="0" err="1"/>
              <a:t>Mulhern</a:t>
            </a:r>
            <a:r>
              <a:rPr lang="cs-CZ" dirty="0"/>
              <a:t>, </a:t>
            </a:r>
            <a:r>
              <a:rPr lang="cs-CZ" dirty="0" err="1"/>
              <a:t>Hoy</a:t>
            </a:r>
            <a:r>
              <a:rPr lang="cs-CZ" dirty="0"/>
              <a:t> 1987, české adaptace Lašek, J., Urbánek, P.)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613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92BEC-075C-5930-C9FA-40E61F80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Klima školní třídy – dotazník pro žáky (Mareš, Ji., Ježek, S. – adaptace české verze dotazníků </a:t>
            </a:r>
            <a:r>
              <a:rPr lang="cs-CZ" sz="2800" dirty="0" err="1"/>
              <a:t>Carroll</a:t>
            </a:r>
            <a:r>
              <a:rPr lang="cs-CZ" sz="2800" dirty="0"/>
              <a:t>, 2006, </a:t>
            </a:r>
            <a:r>
              <a:rPr lang="cs-CZ" sz="2800" dirty="0" err="1"/>
              <a:t>Fraser</a:t>
            </a:r>
            <a:r>
              <a:rPr lang="cs-CZ" sz="2800" dirty="0"/>
              <a:t>, 1996)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2B557-4E34-BE1F-6CB6-381EEFFE0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Dobré vztahy se spolužáky</a:t>
            </a:r>
          </a:p>
          <a:p>
            <a:r>
              <a:rPr lang="cs-CZ" dirty="0"/>
              <a:t>Spolupráce se spolužáky</a:t>
            </a:r>
          </a:p>
          <a:p>
            <a:r>
              <a:rPr lang="cs-CZ" dirty="0"/>
              <a:t>Vnímaná podpora od učitele</a:t>
            </a:r>
          </a:p>
          <a:p>
            <a:r>
              <a:rPr lang="cs-CZ" dirty="0"/>
              <a:t>Rovný přístup k žákům</a:t>
            </a:r>
          </a:p>
          <a:p>
            <a:r>
              <a:rPr lang="cs-CZ" dirty="0"/>
              <a:t>Přenos naučeného škola-rodina</a:t>
            </a:r>
          </a:p>
          <a:p>
            <a:r>
              <a:rPr lang="cs-CZ" dirty="0"/>
              <a:t>Preference soutěžení</a:t>
            </a:r>
          </a:p>
          <a:p>
            <a:r>
              <a:rPr lang="cs-CZ" dirty="0"/>
              <a:t>Přestávky</a:t>
            </a:r>
          </a:p>
          <a:p>
            <a:r>
              <a:rPr lang="cs-CZ" dirty="0"/>
              <a:t>Volitelně: diskuze s učitelem, iniciativa, orientace na úkoly, snaha zalíbit se…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72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CDF85-D860-A19D-D87A-3AA5DB59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dílčí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50E96-71E6-C348-384B-0E4626229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Ankety pro učitele, žáky, rodiče</a:t>
            </a:r>
          </a:p>
          <a:p>
            <a:r>
              <a:rPr lang="cs-CZ" dirty="0"/>
              <a:t>Bilance absolventů (metoda pro hodnocení průběhu školního vzdělávání)</a:t>
            </a:r>
          </a:p>
          <a:p>
            <a:r>
              <a:rPr lang="cs-CZ" dirty="0"/>
              <a:t>Interakce učitele a žáka</a:t>
            </a:r>
          </a:p>
          <a:p>
            <a:r>
              <a:rPr lang="cs-CZ" dirty="0"/>
              <a:t>Společenství 1. stupně (počítačová hra)</a:t>
            </a:r>
          </a:p>
          <a:p>
            <a:r>
              <a:rPr lang="cs-CZ" dirty="0"/>
              <a:t>Předcházení problémů v chování žáků (dotazníky pro žáky)</a:t>
            </a:r>
          </a:p>
        </p:txBody>
      </p:sp>
    </p:spTree>
    <p:extLst>
      <p:ext uri="{BB962C8B-B14F-4D97-AF65-F5344CB8AC3E}">
        <p14:creationId xmlns:p14="http://schemas.microsoft.com/office/powerpoint/2010/main" val="404629222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94b78a4-2bf0-4df0-b93f-64576109aa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0D1F1D7741104FB0CEE139304576BC" ma:contentTypeVersion="15" ma:contentTypeDescription="Vytvoří nový dokument" ma:contentTypeScope="" ma:versionID="7c46645493c2798a0fd17ea187f8cd8f">
  <xsd:schema xmlns:xsd="http://www.w3.org/2001/XMLSchema" xmlns:xs="http://www.w3.org/2001/XMLSchema" xmlns:p="http://schemas.microsoft.com/office/2006/metadata/properties" xmlns:ns3="594b78a4-2bf0-4df0-b93f-64576109aa61" xmlns:ns4="b0b8ffb6-9dd1-4a5a-865d-25610c021c60" targetNamespace="http://schemas.microsoft.com/office/2006/metadata/properties" ma:root="true" ma:fieldsID="efa95622e7a5e9ace9c478ce4d544d26" ns3:_="" ns4:_="">
    <xsd:import namespace="594b78a4-2bf0-4df0-b93f-64576109aa61"/>
    <xsd:import namespace="b0b8ffb6-9dd1-4a5a-865d-25610c021c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b78a4-2bf0-4df0-b93f-64576109a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8ffb6-9dd1-4a5a-865d-25610c02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1FC367-E202-49D2-8077-15E4891072D1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b0b8ffb6-9dd1-4a5a-865d-25610c021c60"/>
    <ds:schemaRef ds:uri="594b78a4-2bf0-4df0-b93f-64576109aa61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6514727-1EEF-4E43-836C-AEE2E0CFA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b78a4-2bf0-4df0-b93f-64576109aa61"/>
    <ds:schemaRef ds:uri="b0b8ffb6-9dd1-4a5a-865d-25610c021c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3E2104-5E7A-4CC7-A111-8DA9EBD28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355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Hodnocení klimatu školy</vt:lpstr>
      <vt:lpstr>Klima školy</vt:lpstr>
      <vt:lpstr>rozdíly</vt:lpstr>
      <vt:lpstr>Tipy klimatu </vt:lpstr>
      <vt:lpstr>Úrovně klimatu</vt:lpstr>
      <vt:lpstr>Prostředek nebo cíl?</vt:lpstr>
      <vt:lpstr>Nástroje hodnocení klimatu školy</vt:lpstr>
      <vt:lpstr>Klima školní třídy – dotazník pro žáky (Mareš, Ji., Ježek, S. – adaptace české verze dotazníků Carroll, 2006, Fraser, 1996)</vt:lpstr>
      <vt:lpstr>Další dílčí nástroje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klimatu školy</dc:title>
  <dc:creator>Milan Pol</dc:creator>
  <cp:lastModifiedBy>Bohumíra Lazarová</cp:lastModifiedBy>
  <cp:revision>3</cp:revision>
  <dcterms:created xsi:type="dcterms:W3CDTF">2023-04-03T12:27:33Z</dcterms:created>
  <dcterms:modified xsi:type="dcterms:W3CDTF">2023-05-03T18:51:02Z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0x0101002D0D1F1D7741104FB0CEE139304576BC</vt:lpwstr>
  </property>
</Properties>
</file>