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9"/>
  </p:notesMasterIdLst>
  <p:handoutMasterIdLst>
    <p:handoutMasterId r:id="rId20"/>
  </p:handoutMasterIdLst>
  <p:sldIdLst>
    <p:sldId id="256" r:id="rId3"/>
    <p:sldId id="282" r:id="rId4"/>
    <p:sldId id="271" r:id="rId5"/>
    <p:sldId id="272" r:id="rId6"/>
    <p:sldId id="284" r:id="rId7"/>
    <p:sldId id="276" r:id="rId8"/>
    <p:sldId id="277" r:id="rId9"/>
    <p:sldId id="262" r:id="rId10"/>
    <p:sldId id="286" r:id="rId11"/>
    <p:sldId id="285" r:id="rId12"/>
    <p:sldId id="273" r:id="rId13"/>
    <p:sldId id="278" r:id="rId14"/>
    <p:sldId id="287" r:id="rId15"/>
    <p:sldId id="279" r:id="rId16"/>
    <p:sldId id="281" r:id="rId17"/>
    <p:sldId id="280" r:id="rId1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3945C66-4D78-4105-A803-86795F3A5B09}">
          <p14:sldIdLst>
            <p14:sldId id="256"/>
            <p14:sldId id="282"/>
            <p14:sldId id="271"/>
            <p14:sldId id="272"/>
            <p14:sldId id="284"/>
            <p14:sldId id="276"/>
            <p14:sldId id="277"/>
            <p14:sldId id="262"/>
            <p14:sldId id="286"/>
            <p14:sldId id="285"/>
            <p14:sldId id="273"/>
            <p14:sldId id="278"/>
            <p14:sldId id="287"/>
            <p14:sldId id="279"/>
            <p14:sldId id="281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47" d="100"/>
          <a:sy n="47" d="100"/>
        </p:scale>
        <p:origin x="72" y="826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19.09.2023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19.09.2023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8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9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994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10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0470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19.09.2023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19.09.2023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19.09.2023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19.09.2023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19.09.2023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19.09.2023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19.09.2023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19.09.2023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19.09.2023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19.09.2023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100000">
              <a:schemeClr val="tx1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19.09.2023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xnrOF3DgaCfLDM0hOdU-tD3q9D_wfNbTvoD4bCMKD_Q/edit?usp=shar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hyperlink" Target="https://www.geograficke-rozhledy.cz/archiv" TargetMode="External"/><Relationship Id="rId3" Type="http://schemas.openxmlformats.org/officeDocument/2006/relationships/hyperlink" Target="https://www.czso.cz/csu/czso/demografie-revue-pro-vyzkum-populacniho-vyvoje-c-22018#archiv-wrapper" TargetMode="External"/><Relationship Id="rId7" Type="http://schemas.openxmlformats.org/officeDocument/2006/relationships/hyperlink" Target="http://sreview.soc.cas.cz/cs/archive" TargetMode="External"/><Relationship Id="rId12" Type="http://schemas.openxmlformats.org/officeDocument/2006/relationships/image" Target="../media/image5.jpg"/><Relationship Id="rId2" Type="http://schemas.openxmlformats.org/officeDocument/2006/relationships/hyperlink" Target="https://ezdroje.muni.cz/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jpeg"/><Relationship Id="rId11" Type="http://schemas.openxmlformats.org/officeDocument/2006/relationships/hyperlink" Target="http://www.sav.sk/?lang=sk&amp;doc=journal-list&amp;journal_no=9" TargetMode="External"/><Relationship Id="rId5" Type="http://schemas.openxmlformats.org/officeDocument/2006/relationships/hyperlink" Target="http://eu.avcr.cz/Casopisy/Historicka_demografie/Obsahy_rocniku/" TargetMode="External"/><Relationship Id="rId10" Type="http://schemas.openxmlformats.org/officeDocument/2006/relationships/image" Target="../media/image4.jpeg"/><Relationship Id="rId4" Type="http://schemas.openxmlformats.org/officeDocument/2006/relationships/image" Target="../media/image1.png"/><Relationship Id="rId9" Type="http://schemas.openxmlformats.org/officeDocument/2006/relationships/hyperlink" Target="https://geography.cz/sbornik/tag/clanky/" TargetMode="External"/><Relationship Id="rId1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u4tZ4XrLywTPIwFiCUF1bwbKI1yWbLWcbrso3jKsk9Q/edit?usp=sharing" TargetMode="External"/><Relationship Id="rId2" Type="http://schemas.openxmlformats.org/officeDocument/2006/relationships/hyperlink" Target="https://docs.google.com/spreadsheets/d/1xnrOF3DgaCfLDM0hOdU-tD3q9D_wfNbTvoD4bCMKD_Q/edit?usp=sharing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czso.cz/csu/czso/maly-lexikon-obci-ceske-republiky-2022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u4tZ4XrLywTPIwFiCUF1bwbKI1yWbLWcbrso3jKsk9Q/edit?usp=sharing" TargetMode="External"/><Relationship Id="rId2" Type="http://schemas.openxmlformats.org/officeDocument/2006/relationships/hyperlink" Target="https://geogr.sci.muni.cz/media/3496642/pokyny_bpdp_gu_2023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000" b="0" i="0" baseline="0" dirty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Geografie obyvatelstva a </a:t>
            </a:r>
            <a:r>
              <a:rPr lang="cs-CZ" sz="4000" b="0" i="0" baseline="0" dirty="0" err="1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geodemografie</a:t>
            </a:r>
            <a:br>
              <a:rPr lang="cs-CZ" sz="4000" b="0" i="0" baseline="0" dirty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</a:br>
            <a:r>
              <a:rPr lang="cs-CZ" sz="2800" b="0" i="0" baseline="0" dirty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Cvičení 1.</a:t>
            </a:r>
            <a:endParaRPr lang="cs-CZ" sz="40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rgbClr val="545454"/>
                </a:solidFill>
              </a:rPr>
              <a:t>Podzim 2023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dirty="0">
                <a:solidFill>
                  <a:srgbClr val="545454"/>
                </a:solidFill>
              </a:rPr>
              <a:t>Alan</a:t>
            </a:r>
            <a:r>
              <a:rPr lang="cs-CZ" sz="2000" b="0" i="0" dirty="0">
                <a:solidFill>
                  <a:srgbClr val="545454"/>
                </a:solidFill>
              </a:rPr>
              <a:t> FALTÝNEK 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11109" y="476672"/>
            <a:ext cx="8077198" cy="576064"/>
          </a:xfrm>
        </p:spPr>
        <p:txBody>
          <a:bodyPr>
            <a:normAutofit fontScale="90000"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600" b="0" i="0" baseline="0" dirty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2) Četba odborného článku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9906E3-2A44-4703-841A-1927CA1F6F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9876" y="1412776"/>
            <a:ext cx="8018431" cy="5328592"/>
          </a:xfrm>
        </p:spPr>
        <p:txBody>
          <a:bodyPr>
            <a:normAutofit/>
          </a:bodyPr>
          <a:lstStyle/>
          <a:p>
            <a:r>
              <a:rPr lang="cs-CZ" dirty="0"/>
              <a:t>Výběr článku: </a:t>
            </a:r>
            <a:r>
              <a:rPr lang="cs-CZ" b="1" dirty="0"/>
              <a:t>čtvrtek 28.9. (do 23:59)</a:t>
            </a:r>
            <a:r>
              <a:rPr lang="cs-CZ" dirty="0"/>
              <a:t> – první prezentace </a:t>
            </a:r>
            <a:r>
              <a:rPr lang="cs-CZ" b="1" dirty="0"/>
              <a:t>5.10.</a:t>
            </a:r>
            <a:endParaRPr lang="cs-CZ" dirty="0"/>
          </a:p>
          <a:p>
            <a:r>
              <a:rPr lang="cs-CZ" dirty="0"/>
              <a:t>odkaz na online excel:</a:t>
            </a:r>
          </a:p>
          <a:p>
            <a:r>
              <a:rPr lang="cs-CZ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https://docs.google.com/spreadsheets/d/1xnrOF3DgaCfLDM0hOdU-tD3q9D_wfNbTvoD4bCMKD_Q/edit?usp=sharing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17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5318" y="476672"/>
            <a:ext cx="9753600" cy="763488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cs-CZ" sz="3600" dirty="0"/>
              <a:t>Z Jakých časopisů čerpat?</a:t>
            </a:r>
            <a:br>
              <a:rPr lang="cs-CZ" sz="3600" dirty="0"/>
            </a:br>
            <a:endParaRPr lang="cs-CZ" sz="36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53049" y="1412776"/>
            <a:ext cx="9737935" cy="4968552"/>
          </a:xfrm>
        </p:spPr>
        <p:txBody>
          <a:bodyPr/>
          <a:lstStyle/>
          <a:p>
            <a:pPr lvl="1"/>
            <a:r>
              <a:rPr lang="cs-CZ" dirty="0"/>
              <a:t>Demografie: Revue pro výzkum populačního vývoje</a:t>
            </a:r>
          </a:p>
          <a:p>
            <a:pPr lvl="1"/>
            <a:r>
              <a:rPr lang="cs-CZ" dirty="0"/>
              <a:t>Historická demografie</a:t>
            </a:r>
          </a:p>
          <a:p>
            <a:pPr lvl="1"/>
            <a:r>
              <a:rPr lang="cs-CZ" dirty="0"/>
              <a:t>Sociologický časopis</a:t>
            </a:r>
          </a:p>
          <a:p>
            <a:pPr lvl="1"/>
            <a:r>
              <a:rPr lang="cs-CZ" dirty="0"/>
              <a:t>Geografie: Sborník české geografické společnosti</a:t>
            </a:r>
          </a:p>
          <a:p>
            <a:pPr lvl="1"/>
            <a:r>
              <a:rPr lang="cs-CZ" dirty="0"/>
              <a:t>Geografický časopis</a:t>
            </a:r>
          </a:p>
          <a:p>
            <a:pPr lvl="1"/>
            <a:r>
              <a:rPr lang="cs-CZ" dirty="0"/>
              <a:t>Geografické rozhledy</a:t>
            </a:r>
          </a:p>
          <a:p>
            <a:pPr lvl="1"/>
            <a:r>
              <a:rPr lang="cs-CZ" dirty="0"/>
              <a:t>A další + cizojazyčné</a:t>
            </a:r>
          </a:p>
          <a:p>
            <a:pPr lvl="1"/>
            <a:r>
              <a:rPr lang="cs-CZ" dirty="0">
                <a:hlinkClick r:id="rId2"/>
              </a:rPr>
              <a:t>https://ezdroje.muni.cz/</a:t>
            </a:r>
            <a:r>
              <a:rPr lang="cs-CZ" dirty="0"/>
              <a:t> / Web </a:t>
            </a:r>
            <a:r>
              <a:rPr lang="cs-CZ" dirty="0" err="1"/>
              <a:t>of</a:t>
            </a:r>
            <a:r>
              <a:rPr lang="cs-CZ" dirty="0"/>
              <a:t> Science</a:t>
            </a:r>
          </a:p>
        </p:txBody>
      </p:sp>
      <p:pic>
        <p:nvPicPr>
          <p:cNvPr id="7" name="Obrázek 6">
            <a:hlinkClick r:id="rId3"/>
            <a:extLst>
              <a:ext uri="{FF2B5EF4-FFF2-40B4-BE49-F238E27FC236}">
                <a16:creationId xmlns:a16="http://schemas.microsoft.com/office/drawing/2014/main" id="{A2F728C4-DB3C-48C9-8B46-E9D9346816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386" y="4545144"/>
            <a:ext cx="1296144" cy="1804576"/>
          </a:xfrm>
          <a:prstGeom prst="rect">
            <a:avLst/>
          </a:prstGeom>
        </p:spPr>
      </p:pic>
      <p:pic>
        <p:nvPicPr>
          <p:cNvPr id="9" name="Obrázek 8">
            <a:hlinkClick r:id="rId5"/>
            <a:extLst>
              <a:ext uri="{FF2B5EF4-FFF2-40B4-BE49-F238E27FC236}">
                <a16:creationId xmlns:a16="http://schemas.microsoft.com/office/drawing/2014/main" id="{DE4F0F02-FBE4-48EC-800B-304B6AC7D2D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530" y="4550675"/>
            <a:ext cx="1275694" cy="1804576"/>
          </a:xfrm>
          <a:prstGeom prst="rect">
            <a:avLst/>
          </a:prstGeom>
        </p:spPr>
      </p:pic>
      <p:pic>
        <p:nvPicPr>
          <p:cNvPr id="11" name="Obrázek 10">
            <a:hlinkClick r:id="rId7"/>
            <a:extLst>
              <a:ext uri="{FF2B5EF4-FFF2-40B4-BE49-F238E27FC236}">
                <a16:creationId xmlns:a16="http://schemas.microsoft.com/office/drawing/2014/main" id="{C55FDE9F-B326-478F-891C-CB7B1209D6B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0224" y="4542936"/>
            <a:ext cx="1244586" cy="1808991"/>
          </a:xfrm>
          <a:prstGeom prst="rect">
            <a:avLst/>
          </a:prstGeom>
        </p:spPr>
      </p:pic>
      <p:pic>
        <p:nvPicPr>
          <p:cNvPr id="16" name="Obrázek 15">
            <a:hlinkClick r:id="rId9"/>
            <a:extLst>
              <a:ext uri="{FF2B5EF4-FFF2-40B4-BE49-F238E27FC236}">
                <a16:creationId xmlns:a16="http://schemas.microsoft.com/office/drawing/2014/main" id="{2D20B03C-10D2-49F3-836B-BBDD1051AEF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810" y="4540728"/>
            <a:ext cx="2466216" cy="1808992"/>
          </a:xfrm>
          <a:prstGeom prst="rect">
            <a:avLst/>
          </a:prstGeom>
        </p:spPr>
      </p:pic>
      <p:pic>
        <p:nvPicPr>
          <p:cNvPr id="19" name="Obrázek 18">
            <a:hlinkClick r:id="rId11"/>
            <a:extLst>
              <a:ext uri="{FF2B5EF4-FFF2-40B4-BE49-F238E27FC236}">
                <a16:creationId xmlns:a16="http://schemas.microsoft.com/office/drawing/2014/main" id="{3BB9D636-CC13-4C04-AAEF-AE7C50DF141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026" y="4471252"/>
            <a:ext cx="1296143" cy="1878468"/>
          </a:xfrm>
          <a:prstGeom prst="rect">
            <a:avLst/>
          </a:prstGeom>
        </p:spPr>
      </p:pic>
      <p:pic>
        <p:nvPicPr>
          <p:cNvPr id="21" name="Obrázek 20">
            <a:hlinkClick r:id="rId13"/>
            <a:extLst>
              <a:ext uri="{FF2B5EF4-FFF2-40B4-BE49-F238E27FC236}">
                <a16:creationId xmlns:a16="http://schemas.microsoft.com/office/drawing/2014/main" id="{EF35810D-BF12-44BB-856D-A559A0D486F5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169" y="4518094"/>
            <a:ext cx="1296143" cy="183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836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428C63-CA2C-4B3A-A55B-C04DC7A9A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případě problémů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0149F4-3CC1-4C65-B4CD-AF73ABFD2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7614" y="1844824"/>
            <a:ext cx="9737935" cy="4343400"/>
          </a:xfrm>
        </p:spPr>
        <p:txBody>
          <a:bodyPr/>
          <a:lstStyle/>
          <a:p>
            <a:r>
              <a:rPr lang="cs-CZ" dirty="0"/>
              <a:t>Nebát se ozvat:</a:t>
            </a:r>
          </a:p>
          <a:p>
            <a:pPr lvl="1"/>
            <a:r>
              <a:rPr lang="cs-CZ" dirty="0"/>
              <a:t>Email (484786@mail.muni.cz)</a:t>
            </a:r>
          </a:p>
          <a:p>
            <a:pPr lvl="1"/>
            <a:r>
              <a:rPr lang="cs-CZ" dirty="0"/>
              <a:t>Osobně (po cvičení nebo po domluvě místnost 3031)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118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A8321D-BDE4-45B4-B7DE-0B53B1BF4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4CEAD8-6502-FADF-A4FE-0FACC7A710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1495A42-1128-639F-3248-96AA8BC20D6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51D8A22-D87B-E240-C7DA-EAF9736444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279" y="1721670"/>
            <a:ext cx="8638853" cy="4861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437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B539C9-EDD3-429E-8B8B-856E5A29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 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81FEDA-B06C-4B3B-AA7E-1A7EB6E525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CD67204-3A89-48A5-8897-240224F400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640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F055AE-B8AE-4113-B601-3D132DF04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523696-3E92-46BF-B9B4-AFC9E86F8A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9737936" cy="4343400"/>
          </a:xfrm>
        </p:spPr>
        <p:txBody>
          <a:bodyPr/>
          <a:lstStyle/>
          <a:p>
            <a:r>
              <a:rPr lang="cs-CZ" dirty="0"/>
              <a:t>Na příště (</a:t>
            </a:r>
            <a:r>
              <a:rPr lang="cs-CZ" b="1" dirty="0"/>
              <a:t>do 28.9.):</a:t>
            </a:r>
          </a:p>
          <a:p>
            <a:pPr marL="45720" indent="0">
              <a:buNone/>
            </a:pPr>
            <a:endParaRPr lang="cs-CZ" dirty="0"/>
          </a:p>
          <a:p>
            <a:pPr lvl="1"/>
            <a:r>
              <a:rPr lang="cs-CZ" dirty="0"/>
              <a:t>Vybrat článek</a:t>
            </a:r>
          </a:p>
          <a:p>
            <a:pPr lvl="1"/>
            <a:r>
              <a:rPr lang="cs-CZ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https://docs.google.com/spreadsheets/d/1xnrOF3DgaCfLDM0hOdU-tD3q9D_wfNbTvoD4bCMKD_Q/edit?usp=sharing</a:t>
            </a:r>
            <a:r>
              <a:rPr lang="cs-CZ" dirty="0">
                <a:solidFill>
                  <a:srgbClr val="FF0000"/>
                </a:solidFill>
              </a:rPr>
              <a:t> </a:t>
            </a:r>
            <a:endParaRPr lang="cs-CZ" dirty="0"/>
          </a:p>
          <a:p>
            <a:pPr marL="274320" lvl="1" indent="0">
              <a:buNone/>
            </a:pPr>
            <a:endParaRPr lang="cs-CZ" dirty="0"/>
          </a:p>
          <a:p>
            <a:pPr lvl="1"/>
            <a:r>
              <a:rPr lang="cs-CZ" dirty="0"/>
              <a:t>Vybrat SO ORP</a:t>
            </a:r>
          </a:p>
          <a:p>
            <a:pPr lvl="1"/>
            <a:r>
              <a:rPr lang="cs-CZ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https://docs.google.com/spreadsheets/d/1u4tZ4XrLywTPIwFiCUF1bwbKI1yWbLWcbrso3jKsk9Q/edit?usp=sharing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pPr marL="274320" lvl="1" indent="0">
              <a:buNone/>
            </a:pPr>
            <a:endParaRPr lang="cs-CZ" dirty="0"/>
          </a:p>
          <a:p>
            <a:pPr lvl="1"/>
            <a:r>
              <a:rPr lang="cs-CZ" dirty="0"/>
              <a:t>Najít vhodné SO ORP možné zde:</a:t>
            </a:r>
          </a:p>
          <a:p>
            <a:pPr lvl="1"/>
            <a:r>
              <a:rPr lang="cs-CZ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https://www.czso.cz/csu/czso/maly-lexikon-obci-ceske-republiky-2022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764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DBFF8-CB66-4019-BB81-AD4F95EC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2766219"/>
            <a:ext cx="9753600" cy="1325562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6899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91694B-2B43-AF94-F65F-86E0EF160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634082"/>
          </a:xfrm>
        </p:spPr>
        <p:txBody>
          <a:bodyPr>
            <a:normAutofit/>
          </a:bodyPr>
          <a:lstStyle/>
          <a:p>
            <a:r>
              <a:rPr lang="cs-CZ" sz="3200" dirty="0"/>
              <a:t>Geografie obyvatelstva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C0F8D8-87A2-69FA-BD87-7FAE042C4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Přednáška: doc. RNDr. Milan Jeřábek, Ph.D., Mgr. Jiří Malý, Ph.D. – úterý 14:00 – 15:50</a:t>
            </a:r>
          </a:p>
          <a:p>
            <a:r>
              <a:rPr lang="cs-CZ" dirty="0"/>
              <a:t>Cvičení: já </a:t>
            </a:r>
            <a:r>
              <a:rPr lang="cs-CZ" dirty="0">
                <a:sym typeface="Wingdings" panose="05000000000000000000" pitchFamily="2" charset="2"/>
              </a:rPr>
              <a:t> - čtvrtek 16:00-16:50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Svátky: 28.09 </a:t>
            </a:r>
          </a:p>
          <a:p>
            <a:r>
              <a:rPr lang="cs-CZ" dirty="0">
                <a:sym typeface="Wingdings" panose="05000000000000000000" pitchFamily="2" charset="2"/>
              </a:rPr>
              <a:t>Konec výuky: asi 14. 12. 2023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Doporučení: chodit na přednášky</a:t>
            </a:r>
          </a:p>
        </p:txBody>
      </p:sp>
    </p:spTree>
    <p:extLst>
      <p:ext uri="{BB962C8B-B14F-4D97-AF65-F5344CB8AC3E}">
        <p14:creationId xmlns:p14="http://schemas.microsoft.com/office/powerpoint/2010/main" val="265239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06090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600" b="0" i="0" baseline="0" dirty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Podmínky k ZÍSKÁNÍ ZÁPOČTU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>
              <a:buClr>
                <a:srgbClr val="545454"/>
              </a:buClr>
              <a:buAutoNum type="arabicParenR"/>
            </a:pPr>
            <a:r>
              <a:rPr lang="cs-CZ" dirty="0">
                <a:solidFill>
                  <a:srgbClr val="545454"/>
                </a:solidFill>
              </a:rPr>
              <a:t>Odevzdání všech cvičení v řádném termínu (5x v průběhu semestru + uznaná semestrální práce)</a:t>
            </a:r>
          </a:p>
          <a:p>
            <a:pPr marL="502920" indent="-457200">
              <a:buClr>
                <a:srgbClr val="545454"/>
              </a:buClr>
              <a:buAutoNum type="arabicParenR"/>
            </a:pPr>
            <a:r>
              <a:rPr lang="cs-CZ" dirty="0">
                <a:solidFill>
                  <a:srgbClr val="545454"/>
                </a:solidFill>
                <a:latin typeface="Century Gothic"/>
              </a:rPr>
              <a:t>Četba článku a jeho prezentace na cvičení</a:t>
            </a:r>
          </a:p>
          <a:p>
            <a:pPr marL="502920" indent="-457200">
              <a:buClr>
                <a:srgbClr val="545454"/>
              </a:buClr>
              <a:buAutoNum type="arabicParenR"/>
            </a:pPr>
            <a:r>
              <a:rPr lang="cs-CZ" sz="2400" b="0" i="0" dirty="0">
                <a:solidFill>
                  <a:srgbClr val="545454"/>
                </a:solidFill>
                <a:latin typeface="Century Gothic"/>
                <a:ea typeface="+mn-ea"/>
                <a:cs typeface="+mn-cs"/>
              </a:rPr>
              <a:t>Aktivní účast na cvičeních (diskuze, kladení otázek k prezentacím, diskuze o výsledcích cvičení)</a:t>
            </a:r>
          </a:p>
          <a:p>
            <a:pPr marL="45720" indent="0">
              <a:buClr>
                <a:srgbClr val="545454"/>
              </a:buClr>
              <a:buNone/>
            </a:pPr>
            <a:r>
              <a:rPr lang="cs-CZ" sz="2400" b="0" i="0" dirty="0">
                <a:solidFill>
                  <a:srgbClr val="545454"/>
                </a:solidFill>
                <a:latin typeface="Century Gothic"/>
                <a:ea typeface="+mn-ea"/>
                <a:cs typeface="+mn-cs"/>
              </a:rPr>
              <a:t>Max. 1 neomluvená absence – studijní řád MU</a:t>
            </a:r>
          </a:p>
          <a:p>
            <a:pPr marL="502920" indent="-457200">
              <a:buClr>
                <a:srgbClr val="545454"/>
              </a:buClr>
              <a:buAutoNum type="arabicParenR"/>
            </a:pPr>
            <a:endParaRPr lang="cs-CZ" dirty="0">
              <a:solidFill>
                <a:srgbClr val="545454"/>
              </a:solidFill>
              <a:latin typeface="Century Gothic"/>
            </a:endParaRPr>
          </a:p>
          <a:p>
            <a:pPr marL="45720" indent="0">
              <a:buClr>
                <a:srgbClr val="545454"/>
              </a:buClr>
              <a:buNone/>
            </a:pPr>
            <a:r>
              <a:rPr lang="cs-CZ" sz="2400" b="0" i="0" dirty="0">
                <a:solidFill>
                  <a:srgbClr val="545454"/>
                </a:solidFill>
                <a:latin typeface="Century Gothic"/>
                <a:ea typeface="+mn-ea"/>
                <a:cs typeface="+mn-cs"/>
              </a:rPr>
              <a:t>Splnění zápočtu = můžete ke zkoušce (</a:t>
            </a:r>
            <a:r>
              <a:rPr lang="cs-CZ" sz="2400" b="0" i="0" dirty="0" err="1">
                <a:solidFill>
                  <a:srgbClr val="545454"/>
                </a:solidFill>
                <a:latin typeface="Century Gothic"/>
                <a:ea typeface="+mn-ea"/>
                <a:cs typeface="+mn-cs"/>
              </a:rPr>
              <a:t>předtermín</a:t>
            </a:r>
            <a:r>
              <a:rPr lang="cs-CZ" sz="2400" b="0" i="0" dirty="0">
                <a:solidFill>
                  <a:srgbClr val="545454"/>
                </a:solidFill>
                <a:latin typeface="Century Gothic"/>
                <a:ea typeface="+mn-ea"/>
                <a:cs typeface="+mn-cs"/>
              </a:rPr>
              <a:t> ?)</a:t>
            </a:r>
          </a:p>
        </p:txBody>
      </p:sp>
    </p:spTree>
    <p:extLst>
      <p:ext uri="{BB962C8B-B14F-4D97-AF65-F5344CB8AC3E}">
        <p14:creationId xmlns:p14="http://schemas.microsoft.com/office/powerpoint/2010/main" val="293697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78098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600" b="0" i="0" baseline="0" dirty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1)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973838-12C1-4C19-9982-99229A26B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614" y="1828800"/>
            <a:ext cx="9753600" cy="475456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Celkem 5 cvičení </a:t>
            </a:r>
          </a:p>
          <a:p>
            <a:r>
              <a:rPr lang="cs-CZ" dirty="0"/>
              <a:t>V doprovodném textu nejen popis, ale pokusit se i zdůvodnit proč tomu tak je</a:t>
            </a:r>
          </a:p>
          <a:p>
            <a:r>
              <a:rPr lang="cs-CZ" dirty="0"/>
              <a:t>Po každé odevzdané části následuje kontrola a zpětná vazba = pracujte průběžně</a:t>
            </a:r>
          </a:p>
          <a:p>
            <a:r>
              <a:rPr lang="cs-CZ" dirty="0"/>
              <a:t>2 týdny na vypracování 1 cvičení, </a:t>
            </a:r>
            <a:r>
              <a:rPr lang="cs-CZ" dirty="0">
                <a:solidFill>
                  <a:srgbClr val="FF0000"/>
                </a:solidFill>
              </a:rPr>
              <a:t>1. zadání 5.10.</a:t>
            </a:r>
          </a:p>
          <a:p>
            <a:r>
              <a:rPr lang="cs-CZ" dirty="0"/>
              <a:t>Komplexní a vyčerpávající informace o vybraném SO ORP</a:t>
            </a:r>
          </a:p>
          <a:p>
            <a:r>
              <a:rPr lang="cs-CZ" dirty="0"/>
              <a:t>Budete pracovat se VŠEMI obcemi v SO ORP = vybírejte i dle počtu obcí (více obcí = více práce)</a:t>
            </a:r>
          </a:p>
          <a:p>
            <a:r>
              <a:rPr lang="cs-CZ" dirty="0"/>
              <a:t>Minimálně 10 obcí v SO ORP (111 obcí v SO ORP Znojmo vs. 11 v SO ORP Rýmařov)</a:t>
            </a:r>
          </a:p>
          <a:p>
            <a:r>
              <a:rPr lang="cs-CZ" dirty="0"/>
              <a:t>Práce se „</a:t>
            </a:r>
            <a:r>
              <a:rPr lang="cs-CZ" dirty="0" err="1"/>
              <a:t>staťákem</a:t>
            </a:r>
            <a:r>
              <a:rPr lang="cs-CZ" dirty="0"/>
              <a:t>“ – projít si web ČSÚ (</a:t>
            </a:r>
            <a:r>
              <a:rPr lang="cs-CZ" dirty="0">
                <a:hlinkClick r:id="rId2"/>
              </a:rPr>
              <a:t>https://www.czso.cz/</a:t>
            </a:r>
            <a:r>
              <a:rPr lang="cs-CZ" dirty="0"/>
              <a:t> 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59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78098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600" b="0" i="0" baseline="0" dirty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1)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973838-12C1-4C19-9982-99229A26B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614" y="1628800"/>
            <a:ext cx="9753600" cy="475456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Práci zpracovat dle pokynů GÚ: </a:t>
            </a:r>
            <a:r>
              <a:rPr lang="cs-CZ" dirty="0">
                <a:hlinkClick r:id="rId2"/>
              </a:rPr>
              <a:t>https://geogr.sci.muni.cz/media/3496642/pokyny_bpdp_gu_2023.pdf</a:t>
            </a:r>
            <a:r>
              <a:rPr lang="cs-CZ" dirty="0"/>
              <a:t> </a:t>
            </a:r>
          </a:p>
          <a:p>
            <a:r>
              <a:rPr lang="cs-CZ" dirty="0"/>
              <a:t>Gramatika, překlepy, stylistika, formální úprava – i to je součástí hodnocení</a:t>
            </a:r>
          </a:p>
          <a:p>
            <a:r>
              <a:rPr lang="cs-CZ" dirty="0" err="1"/>
              <a:t>ArcGIS</a:t>
            </a:r>
            <a:r>
              <a:rPr lang="cs-CZ" dirty="0"/>
              <a:t> / </a:t>
            </a:r>
            <a:r>
              <a:rPr lang="cs-CZ" dirty="0" err="1"/>
              <a:t>ArcMAP</a:t>
            </a:r>
            <a:r>
              <a:rPr lang="cs-CZ" dirty="0"/>
              <a:t> / QGIS / - součástí i tvorba vlastních map</a:t>
            </a:r>
          </a:p>
          <a:p>
            <a:r>
              <a:rPr lang="cs-CZ" dirty="0"/>
              <a:t>Struktura práce: Úvod – vypracovaná cvičení v zadaném pořadí – závěr</a:t>
            </a:r>
          </a:p>
          <a:p>
            <a:r>
              <a:rPr lang="cs-CZ" dirty="0"/>
              <a:t>Pozor na správnou citační formu (hodí se k BP i DP)</a:t>
            </a:r>
          </a:p>
          <a:p>
            <a:r>
              <a:rPr lang="cs-CZ" b="1" dirty="0">
                <a:solidFill>
                  <a:srgbClr val="FF0000"/>
                </a:solidFill>
              </a:rPr>
              <a:t>Úkol: do 05.10. napsat vybrané SO ORP do online tabulky</a:t>
            </a:r>
          </a:p>
          <a:p>
            <a:r>
              <a:rPr lang="cs-CZ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https://docs.google.com/spreadsheets/d/1u4tZ4XrLywTPIwFiCUF1bwbKI1yWbLWcbrso3jKsk9Q/edit?usp=sharing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071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5318" y="476672"/>
            <a:ext cx="9753600" cy="763488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600" b="0" i="0" baseline="0" dirty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1) Odevzdání 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0983" y="1421158"/>
            <a:ext cx="9737935" cy="496855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Hodnocení:</a:t>
            </a:r>
          </a:p>
          <a:p>
            <a:pPr lvl="1"/>
            <a:r>
              <a:rPr lang="cs-CZ" b="1" dirty="0"/>
              <a:t>Uznáno</a:t>
            </a:r>
            <a:r>
              <a:rPr lang="cs-CZ" dirty="0"/>
              <a:t> </a:t>
            </a:r>
          </a:p>
          <a:p>
            <a:pPr lvl="1"/>
            <a:r>
              <a:rPr lang="cs-CZ" b="1" dirty="0"/>
              <a:t>Uznáno s připomínkami </a:t>
            </a:r>
            <a:r>
              <a:rPr lang="cs-CZ" dirty="0"/>
              <a:t>(konkrétní připomínky opravit spolu s dalším cvičením)</a:t>
            </a:r>
          </a:p>
          <a:p>
            <a:pPr lvl="1"/>
            <a:r>
              <a:rPr lang="cs-CZ" b="1" dirty="0"/>
              <a:t>Neuznáno</a:t>
            </a:r>
            <a:r>
              <a:rPr lang="cs-CZ" dirty="0"/>
              <a:t> (Přepracovat a znovu odevzdat – 1 týden na opravu) – možná jedna oprava</a:t>
            </a:r>
          </a:p>
          <a:p>
            <a:pPr lvl="1"/>
            <a:r>
              <a:rPr lang="cs-CZ" dirty="0"/>
              <a:t>Komentáře v poznámkovém bloku</a:t>
            </a:r>
          </a:p>
          <a:p>
            <a:r>
              <a:rPr lang="cs-CZ" dirty="0"/>
              <a:t>Pozdě odevzdáno:</a:t>
            </a:r>
          </a:p>
          <a:p>
            <a:pPr lvl="2"/>
            <a:r>
              <a:rPr lang="cs-CZ" dirty="0"/>
              <a:t> 1x – klidně se může stát, chápu</a:t>
            </a:r>
          </a:p>
          <a:p>
            <a:pPr lvl="2"/>
            <a:r>
              <a:rPr lang="cs-CZ" dirty="0"/>
              <a:t> vícekrát – práce navíc</a:t>
            </a:r>
          </a:p>
          <a:p>
            <a:r>
              <a:rPr lang="cs-CZ" dirty="0"/>
              <a:t>Vypracováno včas, ale zapomenete odevzdat (z různých důvodů) – napsat mi</a:t>
            </a:r>
          </a:p>
          <a:p>
            <a:r>
              <a:rPr lang="cs-CZ" dirty="0"/>
              <a:t>Celá seminární práce do </a:t>
            </a:r>
            <a:r>
              <a:rPr lang="cs-CZ" b="1" dirty="0"/>
              <a:t>14.12.2023 </a:t>
            </a:r>
            <a:r>
              <a:rPr lang="cs-CZ" dirty="0"/>
              <a:t>(bude upřesněno)</a:t>
            </a:r>
            <a:endParaRPr lang="cs-CZ" b="1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88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064341-8C83-466D-958E-D955198AB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náležitosti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91DC93-1C62-4908-9F83-3289F1EFE1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33278" y="1828800"/>
            <a:ext cx="9753599" cy="4343400"/>
          </a:xfrm>
        </p:spPr>
        <p:txBody>
          <a:bodyPr>
            <a:normAutofit/>
          </a:bodyPr>
          <a:lstStyle/>
          <a:p>
            <a:r>
              <a:rPr lang="cs-CZ" dirty="0"/>
              <a:t>Pro všechna cvičení jednotná úprava</a:t>
            </a:r>
          </a:p>
          <a:p>
            <a:r>
              <a:rPr lang="cs-CZ" dirty="0"/>
              <a:t>Odevzdávat do </a:t>
            </a:r>
            <a:r>
              <a:rPr lang="cs-CZ" dirty="0" err="1"/>
              <a:t>ISu</a:t>
            </a:r>
            <a:r>
              <a:rPr lang="cs-CZ" dirty="0"/>
              <a:t> do příslušné složky</a:t>
            </a:r>
          </a:p>
          <a:p>
            <a:r>
              <a:rPr lang="cs-CZ" dirty="0"/>
              <a:t>Jednotlivé části seminární práce vkládat za již hotové (opravené) části</a:t>
            </a:r>
          </a:p>
          <a:p>
            <a:pPr lvl="1"/>
            <a:r>
              <a:rPr lang="cs-CZ" dirty="0"/>
              <a:t>Průběžné číslování obrázků a tabulek</a:t>
            </a:r>
          </a:p>
          <a:p>
            <a:pPr lvl="1"/>
            <a:r>
              <a:rPr lang="cs-CZ" dirty="0"/>
              <a:t>Průběžné přidávání zdrojů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11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11109" y="476672"/>
            <a:ext cx="8077198" cy="576064"/>
          </a:xfrm>
        </p:spPr>
        <p:txBody>
          <a:bodyPr>
            <a:normAutofit fontScale="90000"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600" b="0" i="0" baseline="0" dirty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2) Četba odborného článku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9906E3-2A44-4703-841A-1927CA1F6F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9876" y="1412776"/>
            <a:ext cx="8018431" cy="5328592"/>
          </a:xfrm>
        </p:spPr>
        <p:txBody>
          <a:bodyPr>
            <a:normAutofit/>
          </a:bodyPr>
          <a:lstStyle/>
          <a:p>
            <a:r>
              <a:rPr lang="cs-CZ" dirty="0"/>
              <a:t>Představení odborného článku z oboru geografie obyvatelstva / demografie  - </a:t>
            </a:r>
            <a:r>
              <a:rPr lang="cs-CZ" dirty="0">
                <a:solidFill>
                  <a:srgbClr val="FF0000"/>
                </a:solidFill>
              </a:rPr>
              <a:t>vlastní výběr!</a:t>
            </a:r>
          </a:p>
          <a:p>
            <a:r>
              <a:rPr lang="cs-CZ" dirty="0"/>
              <a:t>Musí se týkat demografie: migrace, rozvodovost, úmrtnost, potratovost, stárnutí populace, přirozený pohyb obyvatelstva, kojenecká úmrtnost,….</a:t>
            </a:r>
          </a:p>
          <a:p>
            <a:r>
              <a:rPr lang="cs-CZ" dirty="0"/>
              <a:t>Článek v angličtině! (prezentace v češtině </a:t>
            </a:r>
            <a:r>
              <a:rPr lang="cs-CZ" dirty="0">
                <a:sym typeface="Wingdings" panose="05000000000000000000" pitchFamily="2" charset="2"/>
              </a:rPr>
              <a:t> ) – minimální rozsah článku 8 stran - hodí se vám k BP</a:t>
            </a:r>
            <a:endParaRPr lang="cs-CZ" dirty="0"/>
          </a:p>
          <a:p>
            <a:endParaRPr lang="cs-CZ" dirty="0"/>
          </a:p>
        </p:txBody>
      </p:sp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83F260A5-7209-CDC3-FB43-478DB10D7CBC}"/>
              </a:ext>
            </a:extLst>
          </p:cNvPr>
          <p:cNvSpPr txBox="1">
            <a:spLocks/>
          </p:cNvSpPr>
          <p:nvPr/>
        </p:nvSpPr>
        <p:spPr>
          <a:xfrm>
            <a:off x="1269876" y="4941168"/>
            <a:ext cx="10918949" cy="1800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Na co se zaměřit? </a:t>
            </a:r>
          </a:p>
          <a:p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Odkud článek je, kdo je autorem, důvod výběru, představení jednotlivých částí článku, shrnutí toho nejdůležitějšího + celkový dojem, co nebylo jasné,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11109" y="476672"/>
            <a:ext cx="8077198" cy="576064"/>
          </a:xfrm>
        </p:spPr>
        <p:txBody>
          <a:bodyPr>
            <a:normAutofit fontScale="90000"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600" b="0" i="0" baseline="0" dirty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2) Četba odborného článku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9906E3-2A44-4703-841A-1927CA1F6F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9876" y="1412776"/>
            <a:ext cx="8018431" cy="5328592"/>
          </a:xfrm>
        </p:spPr>
        <p:txBody>
          <a:bodyPr>
            <a:normAutofit/>
          </a:bodyPr>
          <a:lstStyle/>
          <a:p>
            <a:r>
              <a:rPr lang="cs-CZ" dirty="0"/>
              <a:t>Prezentace na  5-8 minut + diskuze</a:t>
            </a:r>
          </a:p>
          <a:p>
            <a:r>
              <a:rPr lang="cs-CZ" dirty="0"/>
              <a:t>1 student = 1 článek</a:t>
            </a:r>
          </a:p>
          <a:p>
            <a:r>
              <a:rPr lang="cs-CZ" dirty="0">
                <a:solidFill>
                  <a:srgbClr val="FF0000"/>
                </a:solidFill>
              </a:rPr>
              <a:t>Název článku + časopisu napsat do tabulky excel do příštího cvičení (do 28.9. včetně) </a:t>
            </a:r>
            <a:r>
              <a:rPr lang="cs-CZ" dirty="0"/>
              <a:t>– pokud nebude článek vhodný – potřeba změnit</a:t>
            </a:r>
          </a:p>
          <a:p>
            <a:r>
              <a:rPr lang="cs-CZ" dirty="0"/>
              <a:t>Otázky na prezentujícího</a:t>
            </a:r>
          </a:p>
          <a:p>
            <a:pPr lvl="1"/>
            <a:r>
              <a:rPr lang="cs-CZ" dirty="0"/>
              <a:t>Náhodní studenti! (abych věděl, že nespíte </a:t>
            </a:r>
            <a:r>
              <a:rPr lang="cs-CZ" dirty="0">
                <a:sym typeface="Wingdings" panose="05000000000000000000" pitchFamily="2" charset="2"/>
              </a:rPr>
              <a:t>)</a:t>
            </a:r>
            <a:endParaRPr lang="cs-CZ" dirty="0"/>
          </a:p>
          <a:p>
            <a:pPr lvl="3"/>
            <a:r>
              <a:rPr lang="cs-CZ" sz="1700" dirty="0"/>
              <a:t>Každý min. 1 otázka povinně</a:t>
            </a:r>
          </a:p>
          <a:p>
            <a:pPr lvl="3"/>
            <a:r>
              <a:rPr lang="cs-CZ" dirty="0"/>
              <a:t>ostatní otázky dobrovolné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12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833</Words>
  <Application>Microsoft Office PowerPoint</Application>
  <PresentationFormat>Vlastní</PresentationFormat>
  <Paragraphs>103</Paragraphs>
  <Slides>16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Century Gothic</vt:lpstr>
      <vt:lpstr>Continental_World_16x9</vt:lpstr>
      <vt:lpstr>Geografie obyvatelstva a geodemografie Cvičení 1.</vt:lpstr>
      <vt:lpstr>Geografie obyvatelstva</vt:lpstr>
      <vt:lpstr>Podmínky k ZÍSKÁNÍ ZÁPOČTU</vt:lpstr>
      <vt:lpstr>1) Seminární práce</vt:lpstr>
      <vt:lpstr>1) Seminární práce</vt:lpstr>
      <vt:lpstr>1) Odevzdání seminární práce</vt:lpstr>
      <vt:lpstr>Formální náležitosti</vt:lpstr>
      <vt:lpstr>2) Četba odborného článku</vt:lpstr>
      <vt:lpstr>2) Četba odborného článku</vt:lpstr>
      <vt:lpstr>2) Četba odborného článku</vt:lpstr>
      <vt:lpstr>Z Jakých časopisů čerpat? </vt:lpstr>
      <vt:lpstr>V případě problémů</vt:lpstr>
      <vt:lpstr>Harmonogram</vt:lpstr>
      <vt:lpstr>Dotazy ?</vt:lpstr>
      <vt:lpstr>shrnutí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2018-09-16T09:41:15Z</dcterms:created>
  <dcterms:modified xsi:type="dcterms:W3CDTF">2023-09-19T14:15:38Z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