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13" r:id="rId4"/>
    <p:sldId id="295" r:id="rId5"/>
    <p:sldId id="299" r:id="rId6"/>
    <p:sldId id="300" r:id="rId7"/>
    <p:sldId id="302" r:id="rId8"/>
    <p:sldId id="303" r:id="rId9"/>
    <p:sldId id="304" r:id="rId10"/>
    <p:sldId id="305" r:id="rId11"/>
    <p:sldId id="309" r:id="rId12"/>
    <p:sldId id="280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313"/>
            <p14:sldId id="295"/>
            <p14:sldId id="299"/>
            <p14:sldId id="300"/>
            <p14:sldId id="302"/>
            <p14:sldId id="303"/>
            <p14:sldId id="304"/>
            <p14:sldId id="305"/>
            <p14:sldId id="309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49" d="100"/>
          <a:sy n="49" d="100"/>
        </p:scale>
        <p:origin x="82" y="787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01.11.2023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01.11.2023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01.11.2023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chemeClr val="accent6">
                <a:lumMod val="40000"/>
                <a:lumOff val="60000"/>
              </a:schemeClr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01.11.2023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mM3JbvQfS2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733800"/>
            <a:ext cx="9753600" cy="1143000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a </a:t>
            </a:r>
            <a:r>
              <a:rPr lang="cs-CZ" sz="4400" b="0" i="0" baseline="0" dirty="0" err="1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geodemografie</a:t>
            </a:r>
            <a:endParaRPr lang="cs-CZ" sz="4400" b="0" i="0" baseline="0" dirty="0">
              <a:solidFill>
                <a:schemeClr val="tx2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6.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2023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Alan Faltýnek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části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Termín odevzdání 3. části: </a:t>
            </a:r>
            <a:r>
              <a:rPr lang="cs-CZ" b="1" dirty="0">
                <a:solidFill>
                  <a:schemeClr val="tx2"/>
                </a:solidFill>
              </a:rPr>
              <a:t>středa 15. 11. 2023, 23:59</a:t>
            </a:r>
          </a:p>
          <a:p>
            <a:r>
              <a:rPr lang="cs-CZ" dirty="0">
                <a:solidFill>
                  <a:schemeClr val="tx2"/>
                </a:solidFill>
              </a:rPr>
              <a:t>Dbejte připomínek k minulým cvičením</a:t>
            </a:r>
          </a:p>
          <a:p>
            <a:r>
              <a:rPr lang="cs-CZ" dirty="0">
                <a:solidFill>
                  <a:schemeClr val="tx2"/>
                </a:solidFill>
              </a:rPr>
              <a:t>Průběžně číslujte tabulky a obrázky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4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6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CBAF7-9DEA-0A30-091D-999E160F7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Dnešní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559477-EE90-6ECA-23CC-DB471F47E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Veronika Procházková</a:t>
            </a:r>
          </a:p>
          <a:p>
            <a:r>
              <a:rPr lang="cs-CZ" dirty="0">
                <a:solidFill>
                  <a:schemeClr val="tx2"/>
                </a:solidFill>
              </a:rPr>
              <a:t>Viktorie Knapová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marL="4572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Příští týden (9.11.): </a:t>
            </a:r>
            <a:r>
              <a:rPr lang="cs-CZ" dirty="0" err="1">
                <a:solidFill>
                  <a:schemeClr val="tx2"/>
                </a:solidFill>
              </a:rPr>
              <a:t>Patzeltová</a:t>
            </a:r>
            <a:r>
              <a:rPr lang="cs-CZ" dirty="0">
                <a:solidFill>
                  <a:schemeClr val="tx2"/>
                </a:solidFill>
              </a:rPr>
              <a:t>, Křehlíková, Klusáková</a:t>
            </a:r>
          </a:p>
          <a:p>
            <a:r>
              <a:rPr lang="cs-CZ" dirty="0">
                <a:solidFill>
                  <a:schemeClr val="tx2"/>
                </a:solidFill>
              </a:rPr>
              <a:t>ZMĚNA: 9. 11. dostanete zadání 4. části cvičení </a:t>
            </a:r>
          </a:p>
        </p:txBody>
      </p:sp>
    </p:spTree>
    <p:extLst>
      <p:ext uri="{BB962C8B-B14F-4D97-AF65-F5344CB8AC3E}">
        <p14:creationId xmlns:p14="http://schemas.microsoft.com/office/powerpoint/2010/main" val="41531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12776"/>
            <a:ext cx="10061374" cy="4847456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Oddělovat řády tisíců (výjimkou jsou letopočty), a to mezerou (nikoliv čárkou)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Citace v textu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Tabulky/ obrázky by neměly být širší než text + jednotnost</a:t>
            </a:r>
          </a:p>
          <a:p>
            <a:pPr>
              <a:buClr>
                <a:schemeClr val="tx2"/>
              </a:buClr>
            </a:pPr>
            <a:r>
              <a:rPr lang="pl-PL" sz="2000" dirty="0">
                <a:solidFill>
                  <a:schemeClr val="tx2"/>
                </a:solidFill>
              </a:rPr>
              <a:t>Odkaz na tabulky a obrázky v textu s velkým písmenem (např. vývoj počtu obyvatel můžeme vidět v Tab. 1)</a:t>
            </a:r>
          </a:p>
          <a:p>
            <a:pPr>
              <a:buClr>
                <a:schemeClr val="tx2"/>
              </a:buClr>
            </a:pPr>
            <a:r>
              <a:rPr lang="pl-PL" sz="2000" dirty="0">
                <a:solidFill>
                  <a:schemeClr val="tx2"/>
                </a:solidFill>
              </a:rPr>
              <a:t>Názvy tabulek/obrázků – stejným písmem (max. o stupeň nižší, kurzívou, stejná barva)</a:t>
            </a:r>
          </a:p>
          <a:p>
            <a:pPr>
              <a:buClr>
                <a:schemeClr val="tx2"/>
              </a:buClr>
            </a:pPr>
            <a:r>
              <a:rPr lang="pl-PL" sz="2000" dirty="0">
                <a:solidFill>
                  <a:schemeClr val="tx2"/>
                </a:solidFill>
              </a:rPr>
              <a:t>Zdroje: POD tabulkou</a:t>
            </a:r>
            <a:endParaRPr lang="cs-CZ" sz="2000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Pozor na procent a procentní. 48% = procentní, 48 % = procent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Atlas školství -&gt; lepší využívat Rejstřík škol od MŠMT</a:t>
            </a:r>
          </a:p>
          <a:p>
            <a:pPr>
              <a:buClr>
                <a:schemeClr val="tx2"/>
              </a:buClr>
            </a:pPr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5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části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009110" cy="4975448"/>
          </a:xfrm>
        </p:spPr>
        <p:txBody>
          <a:bodyPr>
            <a:normAutofit lnSpcReduction="10000"/>
          </a:bodyPr>
          <a:lstStyle/>
          <a:p>
            <a:r>
              <a:rPr lang="cs-CZ" u="sng" dirty="0">
                <a:solidFill>
                  <a:schemeClr val="tx2"/>
                </a:solidFill>
              </a:rPr>
              <a:t>3. ROZSMÍTĚNÍ OBYVATELSTVA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Stručně (cca 4 řádky) popište, co bude obsahem kapitoly 3, z jakých zdrojů budete vycházet, atd. (jako v předešlém zadání)</a:t>
            </a:r>
          </a:p>
          <a:p>
            <a:r>
              <a:rPr lang="cs-CZ" u="sng" dirty="0">
                <a:solidFill>
                  <a:schemeClr val="tx2"/>
                </a:solidFill>
              </a:rPr>
              <a:t>3.1 Hustota zalidnění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Vypočítejte hustotu zalidnění </a:t>
            </a:r>
            <a:r>
              <a:rPr lang="cs-CZ" b="1" dirty="0">
                <a:solidFill>
                  <a:schemeClr val="tx2"/>
                </a:solidFill>
              </a:rPr>
              <a:t>za obce </a:t>
            </a:r>
            <a:r>
              <a:rPr lang="cs-CZ" dirty="0">
                <a:solidFill>
                  <a:schemeClr val="tx2"/>
                </a:solidFill>
              </a:rPr>
              <a:t>vybraného SO ORP (+ za celé SO ORP) v letech </a:t>
            </a:r>
            <a:r>
              <a:rPr lang="cs-CZ" b="1" dirty="0">
                <a:solidFill>
                  <a:schemeClr val="tx2"/>
                </a:solidFill>
              </a:rPr>
              <a:t>1991, 2001, 2011 a 2021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h = S/P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h – hustota zalidnění, S – počet obyvatel, P – jednotka plochy (km</a:t>
            </a:r>
            <a:r>
              <a:rPr lang="cs-CZ" baseline="30000" dirty="0">
                <a:solidFill>
                  <a:schemeClr val="tx2"/>
                </a:solidFill>
              </a:rPr>
              <a:t>2</a:t>
            </a:r>
            <a:r>
              <a:rPr lang="cs-CZ" dirty="0">
                <a:solidFill>
                  <a:schemeClr val="tx2"/>
                </a:solidFill>
              </a:rPr>
              <a:t>)</a:t>
            </a:r>
          </a:p>
          <a:p>
            <a:pPr lvl="1"/>
            <a:endParaRPr lang="cs-CZ" b="1" dirty="0">
              <a:solidFill>
                <a:srgbClr val="FF0000"/>
              </a:solidFill>
            </a:endParaRP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1 tabulka </a:t>
            </a:r>
            <a:r>
              <a:rPr lang="cs-CZ" dirty="0">
                <a:solidFill>
                  <a:schemeClr val="tx2"/>
                </a:solidFill>
              </a:rPr>
              <a:t>pro všechny (4) roky a obce + za celé SO ORP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1 mapa </a:t>
            </a:r>
            <a:r>
              <a:rPr lang="cs-CZ" dirty="0">
                <a:solidFill>
                  <a:schemeClr val="tx2"/>
                </a:solidFill>
              </a:rPr>
              <a:t>zobrazující rozdíl ve změně hustoty obyvatel za roky 1991 a 2021 (došlo ke zvýšení / snížení a proč?)</a:t>
            </a:r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>
                <a:solidFill>
                  <a:srgbClr val="FF0000"/>
                </a:solidFill>
              </a:rPr>
              <a:t>Komentář zhodnocující (ne)rovnoměrné rozmístění obyvatelstva 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Nejen popis, ale i interpretace (cca půl strany)</a:t>
            </a: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85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části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009110" cy="497544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Zdroj dat k podkapitole 3.1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Historický lexikon obcí – počet obyvatel za roky 1991, 2001, 2011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2021 výsledky SLDB 2021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Rozlohu berte aktuální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47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části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441158" cy="4975448"/>
          </a:xfrm>
        </p:spPr>
        <p:txBody>
          <a:bodyPr>
            <a:normAutofit lnSpcReduction="10000"/>
          </a:bodyPr>
          <a:lstStyle/>
          <a:p>
            <a:r>
              <a:rPr lang="cs-CZ" u="sng" dirty="0">
                <a:solidFill>
                  <a:schemeClr val="tx2"/>
                </a:solidFill>
              </a:rPr>
              <a:t>3.2 Koncentrace obyvatelstva</a:t>
            </a:r>
          </a:p>
          <a:p>
            <a:r>
              <a:rPr lang="cs-CZ" dirty="0">
                <a:solidFill>
                  <a:schemeClr val="tx2"/>
                </a:solidFill>
              </a:rPr>
              <a:t>Koncentrace obyvatelstva za vybrané SO ORP v letech </a:t>
            </a:r>
            <a:r>
              <a:rPr lang="cs-CZ" b="1" dirty="0">
                <a:solidFill>
                  <a:srgbClr val="FF0000"/>
                </a:solidFill>
              </a:rPr>
              <a:t>91,01,11, 21</a:t>
            </a:r>
          </a:p>
          <a:p>
            <a:r>
              <a:rPr lang="cs-CZ" dirty="0">
                <a:solidFill>
                  <a:schemeClr val="tx2"/>
                </a:solidFill>
              </a:rPr>
              <a:t>Znázorněno </a:t>
            </a:r>
            <a:r>
              <a:rPr lang="cs-CZ" b="1" dirty="0">
                <a:solidFill>
                  <a:srgbClr val="FF0000"/>
                </a:solidFill>
              </a:rPr>
              <a:t>Lorenzovou křivkou </a:t>
            </a:r>
            <a:r>
              <a:rPr lang="cs-CZ" dirty="0">
                <a:solidFill>
                  <a:schemeClr val="tx2"/>
                </a:solidFill>
              </a:rPr>
              <a:t>(Lorenzovým obloukem)</a:t>
            </a:r>
          </a:p>
          <a:p>
            <a:r>
              <a:rPr lang="cs-CZ" b="1" dirty="0">
                <a:solidFill>
                  <a:srgbClr val="FF0000"/>
                </a:solidFill>
              </a:rPr>
              <a:t>4 tabulky </a:t>
            </a:r>
            <a:r>
              <a:rPr lang="cs-CZ" dirty="0">
                <a:solidFill>
                  <a:schemeClr val="tx2"/>
                </a:solidFill>
              </a:rPr>
              <a:t>pro každý rok zvlášť: </a:t>
            </a:r>
            <a:r>
              <a:rPr lang="cs-CZ" u="sng" dirty="0">
                <a:solidFill>
                  <a:schemeClr val="tx2"/>
                </a:solidFill>
              </a:rPr>
              <a:t>počet obyvatel </a:t>
            </a:r>
            <a:r>
              <a:rPr lang="cs-CZ" dirty="0">
                <a:solidFill>
                  <a:schemeClr val="tx2"/>
                </a:solidFill>
              </a:rPr>
              <a:t>(absolutně, relativně a relativně kumulované hodnoty) + </a:t>
            </a:r>
            <a:r>
              <a:rPr lang="cs-CZ" u="sng" dirty="0">
                <a:solidFill>
                  <a:schemeClr val="tx2"/>
                </a:solidFill>
              </a:rPr>
              <a:t>rozloha</a:t>
            </a:r>
            <a:r>
              <a:rPr lang="cs-CZ" dirty="0">
                <a:solidFill>
                  <a:schemeClr val="tx2"/>
                </a:solidFill>
              </a:rPr>
              <a:t> (absolutně, relativně a relativně kumulované hodnoty)</a:t>
            </a:r>
          </a:p>
          <a:p>
            <a:r>
              <a:rPr lang="cs-CZ" b="1" dirty="0">
                <a:solidFill>
                  <a:srgbClr val="FF0000"/>
                </a:solidFill>
              </a:rPr>
              <a:t>1 Lorenzova křivka </a:t>
            </a:r>
            <a:r>
              <a:rPr lang="cs-CZ" dirty="0">
                <a:solidFill>
                  <a:schemeClr val="tx2"/>
                </a:solidFill>
              </a:rPr>
              <a:t>(všechny 4 roky v jednom grafu) – pro lepší porovnání</a:t>
            </a:r>
          </a:p>
          <a:p>
            <a:r>
              <a:rPr lang="cs-CZ" dirty="0">
                <a:solidFill>
                  <a:schemeClr val="tx2"/>
                </a:solidFill>
              </a:rPr>
              <a:t>Komentář, kde zhodnotíte vývoj koncentrace obyvatelstva – cca odstavec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Nejen popis, ale i interpretace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Např. procesy </a:t>
            </a:r>
            <a:r>
              <a:rPr lang="cs-CZ" b="1" dirty="0">
                <a:solidFill>
                  <a:srgbClr val="FF0000"/>
                </a:solidFill>
              </a:rPr>
              <a:t>suburbanizace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4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části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009110" cy="4975448"/>
          </a:xfrm>
        </p:spPr>
        <p:txBody>
          <a:bodyPr/>
          <a:lstStyle/>
          <a:p>
            <a:r>
              <a:rPr lang="cs-CZ" sz="2000" b="1" dirty="0">
                <a:solidFill>
                  <a:schemeClr val="tx2"/>
                </a:solidFill>
              </a:rPr>
              <a:t>Lorenzova křivka:</a:t>
            </a:r>
          </a:p>
          <a:p>
            <a:r>
              <a:rPr lang="cs-CZ" sz="2000" dirty="0">
                <a:solidFill>
                  <a:schemeClr val="tx2"/>
                </a:solidFill>
              </a:rPr>
              <a:t>Vychází z relativních kumulovaných hodnot</a:t>
            </a:r>
          </a:p>
          <a:p>
            <a:r>
              <a:rPr lang="cs-CZ" sz="2000" dirty="0">
                <a:solidFill>
                  <a:schemeClr val="tx2"/>
                </a:solidFill>
              </a:rPr>
              <a:t>Čím více je reálná křivka blíže té ideální, tím je rozmístění obyvatelstva rovnoměrnější a naopak.</a:t>
            </a:r>
          </a:p>
          <a:p>
            <a:r>
              <a:rPr lang="cs-CZ" sz="2000" dirty="0">
                <a:solidFill>
                  <a:schemeClr val="tx2"/>
                </a:solidFill>
              </a:rPr>
              <a:t>Alternativní ukazatel hustoty zalidnění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Číselně se dá koncentrace vyjádřit pomocí </a:t>
            </a:r>
            <a:r>
              <a:rPr lang="cs-CZ" sz="2000" dirty="0" err="1">
                <a:solidFill>
                  <a:schemeClr val="tx2"/>
                </a:solidFill>
              </a:rPr>
              <a:t>Giniho</a:t>
            </a:r>
            <a:r>
              <a:rPr lang="cs-CZ" sz="2000" dirty="0">
                <a:solidFill>
                  <a:schemeClr val="tx2"/>
                </a:solidFill>
              </a:rPr>
              <a:t> koeficientu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Více viz např. </a:t>
            </a:r>
            <a:r>
              <a:rPr lang="cs-CZ" sz="1800" dirty="0">
                <a:solidFill>
                  <a:schemeClr val="tx2"/>
                </a:solidFill>
                <a:hlinkClick r:id="rId2"/>
              </a:rPr>
              <a:t>https://www.youtube.com/watch?v=mM3JbvQfS2U</a:t>
            </a:r>
            <a:endParaRPr lang="cs-CZ" sz="1800" dirty="0">
              <a:solidFill>
                <a:schemeClr val="tx2"/>
              </a:solidFill>
            </a:endParaRPr>
          </a:p>
          <a:p>
            <a:pPr lvl="1"/>
            <a:endParaRPr lang="cs-CZ" sz="1800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C2D260C-D069-4379-8094-79623D735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00" y="4199432"/>
            <a:ext cx="4870277" cy="263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66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části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009110" cy="4975448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2"/>
                </a:solidFill>
              </a:rPr>
              <a:t>Postup</a:t>
            </a:r>
            <a:r>
              <a:rPr lang="cs-CZ" sz="2000" dirty="0">
                <a:solidFill>
                  <a:schemeClr val="tx2"/>
                </a:solidFill>
              </a:rPr>
              <a:t> na příklad SO ORP Tanvald:</a:t>
            </a:r>
          </a:p>
          <a:p>
            <a:r>
              <a:rPr lang="cs-CZ" sz="2000" dirty="0">
                <a:solidFill>
                  <a:schemeClr val="tx2"/>
                </a:solidFill>
              </a:rPr>
              <a:t>1) Získáme počet obyvatel a rozlohu jednotlivých obcí, vypočteme hustotu) </a:t>
            </a:r>
          </a:p>
          <a:p>
            <a:r>
              <a:rPr lang="cs-CZ" sz="2000" dirty="0">
                <a:solidFill>
                  <a:schemeClr val="tx2"/>
                </a:solidFill>
              </a:rPr>
              <a:t>2) </a:t>
            </a:r>
            <a:r>
              <a:rPr lang="cs-CZ" sz="2000" b="1" dirty="0">
                <a:solidFill>
                  <a:srgbClr val="FF0000"/>
                </a:solidFill>
              </a:rPr>
              <a:t>Seřadíme obce podle hustoty zalidnění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3) Relativizujeme absolutní čísla počtu obyvatel a rozlohy</a:t>
            </a:r>
          </a:p>
          <a:p>
            <a:r>
              <a:rPr lang="cs-CZ" sz="2000" dirty="0">
                <a:solidFill>
                  <a:schemeClr val="tx2"/>
                </a:solidFill>
              </a:rPr>
              <a:t>4) Vypočítáme kumulativní relativní hodnoty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4E9B889-5EC1-4F97-ABBC-A168322BA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972" y="3701933"/>
            <a:ext cx="7920880" cy="315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8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3. části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009110" cy="4975448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Návod jak vytvořit Lorenzův oblouk:</a:t>
            </a:r>
          </a:p>
          <a:p>
            <a:r>
              <a:rPr lang="cs-CZ" sz="2000" dirty="0">
                <a:solidFill>
                  <a:schemeClr val="tx2"/>
                </a:solidFill>
              </a:rPr>
              <a:t>Vložte bodový graf</a:t>
            </a:r>
          </a:p>
          <a:p>
            <a:r>
              <a:rPr lang="cs-CZ" sz="2000" dirty="0">
                <a:solidFill>
                  <a:schemeClr val="tx2"/>
                </a:solidFill>
              </a:rPr>
              <a:t>Dáte „vybrat data“ – </a:t>
            </a:r>
            <a:r>
              <a:rPr lang="cs-CZ" sz="2000" b="1" dirty="0">
                <a:solidFill>
                  <a:srgbClr val="FF0000"/>
                </a:solidFill>
              </a:rPr>
              <a:t>osa Y – kumulovaná hodnota rozlohy</a:t>
            </a:r>
            <a:r>
              <a:rPr lang="cs-CZ" sz="2000" dirty="0">
                <a:solidFill>
                  <a:schemeClr val="tx2"/>
                </a:solidFill>
              </a:rPr>
              <a:t>, </a:t>
            </a:r>
            <a:r>
              <a:rPr lang="cs-CZ" sz="2000" b="1" dirty="0">
                <a:solidFill>
                  <a:srgbClr val="FF0000"/>
                </a:solidFill>
              </a:rPr>
              <a:t>osa X – kumulovaná hodnota obyvatel</a:t>
            </a:r>
          </a:p>
          <a:p>
            <a:r>
              <a:rPr lang="cs-CZ" sz="2000" dirty="0">
                <a:solidFill>
                  <a:schemeClr val="tx2"/>
                </a:solidFill>
              </a:rPr>
              <a:t>Body změníte na linii (Formát datové řady)</a:t>
            </a:r>
          </a:p>
          <a:p>
            <a:r>
              <a:rPr lang="cs-CZ" sz="2000" dirty="0">
                <a:solidFill>
                  <a:schemeClr val="tx2"/>
                </a:solidFill>
              </a:rPr>
              <a:t>Přidáte ideální křivku (čárkovaně) – vložit obrazec – čára</a:t>
            </a:r>
          </a:p>
          <a:p>
            <a:r>
              <a:rPr lang="cs-CZ" sz="2000" dirty="0">
                <a:solidFill>
                  <a:schemeClr val="tx2"/>
                </a:solidFill>
              </a:rPr>
              <a:t>Další roky uděláte podobně, do stejného grafu – opět „vybrat data“, přidáte řadu a správně vložíte data na osy Y a X</a:t>
            </a:r>
          </a:p>
          <a:p>
            <a:r>
              <a:rPr lang="cs-CZ" sz="2000" b="1" u="sng" dirty="0">
                <a:solidFill>
                  <a:schemeClr val="tx2"/>
                </a:solidFill>
              </a:rPr>
              <a:t>Nezapomeňte na</a:t>
            </a:r>
            <a:r>
              <a:rPr lang="cs-CZ" sz="2000" dirty="0">
                <a:solidFill>
                  <a:schemeClr val="tx2"/>
                </a:solidFill>
              </a:rPr>
              <a:t>: název grafu, popis os y a x, legendu pro jednotlivé roky</a:t>
            </a:r>
          </a:p>
          <a:p>
            <a:endParaRPr lang="cs-CZ" sz="20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09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640</Words>
  <Application>Microsoft Office PowerPoint</Application>
  <PresentationFormat>Vlastní</PresentationFormat>
  <Paragraphs>95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Continental_World_16x9</vt:lpstr>
      <vt:lpstr>Geografie obyvatelstva a geodemografie</vt:lpstr>
      <vt:lpstr>Dnešní prezentace</vt:lpstr>
      <vt:lpstr>Zadání cvičení</vt:lpstr>
      <vt:lpstr>Zadání 3. části seminární práce</vt:lpstr>
      <vt:lpstr>Zadání 3. části seminární práce</vt:lpstr>
      <vt:lpstr>Zadání 3. části seminární práce</vt:lpstr>
      <vt:lpstr>Zadání 3. části seminární práce</vt:lpstr>
      <vt:lpstr>Zadání 3. části seminární práce</vt:lpstr>
      <vt:lpstr>Zadání 3. části seminární práce</vt:lpstr>
      <vt:lpstr>Zadání 3. části seminární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2023-11-01T11:59:05Z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