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6" r:id="rId7"/>
    <p:sldId id="257" r:id="rId8"/>
    <p:sldId id="277" r:id="rId9"/>
    <p:sldId id="282" r:id="rId10"/>
    <p:sldId id="288" r:id="rId11"/>
    <p:sldId id="285" r:id="rId12"/>
    <p:sldId id="286" r:id="rId13"/>
    <p:sldId id="287" r:id="rId14"/>
    <p:sldId id="283" r:id="rId15"/>
    <p:sldId id="259" r:id="rId16"/>
    <p:sldId id="260" r:id="rId17"/>
    <p:sldId id="258" r:id="rId18"/>
    <p:sldId id="261" r:id="rId19"/>
    <p:sldId id="28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666C0-DACF-4C6C-B0A7-34071B839D50}" v="49" dt="2023-09-29T12:40:12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orny.david@mail.muni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estobrno.maps.arcgis.com/apps/Cascade/index.html?appid=ce90bcf3045e470f970d7032f0bbbce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rny.david@mail.muni.cz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7912" y="4688996"/>
            <a:ext cx="3222609" cy="1766167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/>
          <a:p>
            <a:r>
              <a:rPr lang="cs-CZ" sz="2000" dirty="0"/>
              <a:t>Cvičení:</a:t>
            </a:r>
          </a:p>
          <a:p>
            <a:r>
              <a:rPr lang="cs-CZ" sz="2000" dirty="0"/>
              <a:t>David Gorný</a:t>
            </a:r>
            <a:br>
              <a:rPr lang="cs-CZ" sz="2000" dirty="0"/>
            </a:b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gorny.david@mail.muni.cz</a:t>
            </a:r>
            <a:r>
              <a:rPr lang="cs-CZ" sz="2000" dirty="0"/>
              <a:t>  </a:t>
            </a:r>
          </a:p>
          <a:p>
            <a:r>
              <a:rPr lang="cs-CZ" sz="2000" dirty="0"/>
              <a:t>UČO: 460 634</a:t>
            </a:r>
            <a:br>
              <a:rPr lang="cs-CZ" sz="2000" dirty="0"/>
            </a:br>
            <a:r>
              <a:rPr lang="cs-CZ" sz="2000" dirty="0"/>
              <a:t>Pracovna: 03015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AD634787-ABFD-33A9-7BA5-9BEA0578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8788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828800"/>
            <a:ext cx="3346513" cy="4191000"/>
          </a:xfrm>
        </p:spPr>
        <p:txBody>
          <a:bodyPr/>
          <a:lstStyle/>
          <a:p>
            <a:r>
              <a:rPr lang="cs-CZ" sz="2000" dirty="0"/>
              <a:t>Města </a:t>
            </a:r>
            <a:r>
              <a:rPr lang="cs-CZ" sz="2000" b="1" dirty="0"/>
              <a:t>s porušeným pravoúhlým půdorysem, ovlivněným terénem nebo průběhem komunikací.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b="1" dirty="0"/>
              <a:t>Hulín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193676-6045-4CB9-9E39-CD08B3C8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23" y="1988841"/>
            <a:ext cx="6465105" cy="446002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0006ECD-214E-E34A-25D2-61C17209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TYPY ZAKLÁDANÝCH MĚST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38CD51C0-6551-0233-CF4B-2DEEBAE6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28" y="1828800"/>
            <a:ext cx="3170199" cy="4191000"/>
          </a:xfrm>
        </p:spPr>
        <p:txBody>
          <a:bodyPr/>
          <a:lstStyle/>
          <a:p>
            <a:r>
              <a:rPr lang="cs-CZ" sz="2000" dirty="0"/>
              <a:t>Města </a:t>
            </a:r>
            <a:r>
              <a:rPr lang="cs-CZ" sz="2000" b="1" dirty="0"/>
              <a:t>s dominantní ulicí.</a:t>
            </a:r>
          </a:p>
          <a:p>
            <a:r>
              <a:rPr lang="cs-CZ" sz="2000" b="1" dirty="0"/>
              <a:t>Žebrového, žebříkovitého, duálního podtypu.</a:t>
            </a:r>
          </a:p>
          <a:p>
            <a:r>
              <a:rPr lang="cs-CZ" sz="2000" dirty="0"/>
              <a:t>Poměrně rozšířená, vliv dopravy.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Letovice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DD527-057B-4236-9B39-D5E199D8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132857"/>
            <a:ext cx="7902104" cy="379629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2EF46BE2-3D61-EF0F-BBAF-7A6230FC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TYPY ZAKLÁDANÝCH MĚST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3BCEACDA-6C3B-AC1E-E0A5-FE2EDCF6EB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C2C9-3AF1-AD39-D3D2-A9A62806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ZADÁNÍ CVIČENÍ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A0F2C-8E88-6A59-A1A5-CCEA26A2F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Na základě podkladů (např. Láznička – práce Moravská města z roku 1948) si vyberte </a:t>
            </a:r>
            <a:br>
              <a:rPr lang="cs-CZ" sz="2200" dirty="0"/>
            </a:br>
            <a:r>
              <a:rPr lang="cs-CZ" sz="2200" b="1" dirty="0"/>
              <a:t>dvě</a:t>
            </a:r>
            <a:r>
              <a:rPr lang="cs-CZ" sz="2200" dirty="0"/>
              <a:t> </a:t>
            </a:r>
            <a:r>
              <a:rPr lang="cs-CZ" sz="2200" b="1" dirty="0"/>
              <a:t>moravská zakládaná města </a:t>
            </a:r>
            <a:r>
              <a:rPr lang="cs-CZ" sz="2200" dirty="0"/>
              <a:t>a velice stručně popište jejich morfostrukturu, typ, historické podmínky založení. </a:t>
            </a:r>
          </a:p>
          <a:p>
            <a:r>
              <a:rPr lang="cs-CZ" sz="2200" dirty="0"/>
              <a:t>Původní strukturu města </a:t>
            </a:r>
            <a:r>
              <a:rPr lang="cs-CZ" sz="2200" b="1" dirty="0"/>
              <a:t>doložte snímkem z II./III. vojenského mapování.</a:t>
            </a:r>
            <a:br>
              <a:rPr lang="cs-CZ" sz="2200" b="1" dirty="0"/>
            </a:br>
            <a:r>
              <a:rPr lang="cs-CZ" sz="2200" b="1" dirty="0"/>
              <a:t>                                                                        </a:t>
            </a:r>
            <a:r>
              <a:rPr lang="cs-CZ" sz="2200" i="1" dirty="0"/>
              <a:t>(či jiných historických map)</a:t>
            </a:r>
          </a:p>
          <a:p>
            <a:r>
              <a:rPr lang="cs-CZ" sz="2200" dirty="0"/>
              <a:t>Aktuální strukturu městského plánu (kompozice) se pokuste </a:t>
            </a:r>
            <a:r>
              <a:rPr lang="cs-CZ" sz="2200" b="1" dirty="0"/>
              <a:t>doložit současným leteckým snímkem.</a:t>
            </a:r>
          </a:p>
          <a:p>
            <a:r>
              <a:rPr lang="cs-CZ" sz="2200" dirty="0"/>
              <a:t>Stručně </a:t>
            </a:r>
            <a:r>
              <a:rPr lang="cs-CZ" sz="2200" b="1" dirty="0"/>
              <a:t>zhodnoťte nejvýraznější změny</a:t>
            </a:r>
            <a:r>
              <a:rPr lang="cs-CZ" sz="2200" dirty="0"/>
              <a:t>, které modifikovaly středověkou formu města.</a:t>
            </a:r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Lze čerpat i z Kuča (1996): Města a městečka v Čechách na Moravě a ve Slezsku</a:t>
            </a:r>
          </a:p>
          <a:p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B7576CFA-09DC-F04B-B470-1D2ED4C1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0D7CE-8A5C-C93D-4644-40F99E9EA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Věcně, formálně na úrovni.</a:t>
            </a:r>
          </a:p>
          <a:p>
            <a:r>
              <a:rPr lang="cs-CZ" sz="2200" dirty="0"/>
              <a:t>Rozsah </a:t>
            </a:r>
            <a:r>
              <a:rPr lang="cs-CZ" sz="2200" b="1" dirty="0"/>
              <a:t>max. 2 A4.</a:t>
            </a:r>
          </a:p>
          <a:p>
            <a:endParaRPr lang="cs-CZ" sz="2200" dirty="0"/>
          </a:p>
          <a:p>
            <a:r>
              <a:rPr lang="cs-CZ" sz="2200" dirty="0"/>
              <a:t>Příští hodina: </a:t>
            </a:r>
            <a:br>
              <a:rPr lang="cs-CZ" sz="2200" dirty="0"/>
            </a:br>
            <a:r>
              <a:rPr lang="cs-CZ" sz="2200" dirty="0"/>
              <a:t>Své práce odprezentují </a:t>
            </a:r>
            <a:r>
              <a:rPr lang="cs-CZ" sz="2200" b="1" dirty="0"/>
              <a:t>2 studenti (5 minut). </a:t>
            </a:r>
          </a:p>
          <a:p>
            <a:pPr marL="0" indent="0">
              <a:buNone/>
            </a:pPr>
            <a:r>
              <a:rPr lang="cs-CZ" sz="2200" i="1" dirty="0"/>
              <a:t>         (dobrovolníci, případně náhodně vyberu 2 lidi na hodině)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r>
              <a:rPr lang="cs-CZ" sz="2400" dirty="0"/>
              <a:t>DEADLINE: </a:t>
            </a:r>
            <a:r>
              <a:rPr lang="cs-CZ" sz="2400" b="1" dirty="0"/>
              <a:t>PONDĚLÍ 9.10. 2023   5:59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D5DADCC-2777-DBD4-11D5-90092B405AD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/>
              <a:t>ZADÁNÍ CVIČENÍ 1</a:t>
            </a:r>
            <a:endParaRPr lang="cs-CZ" b="1" u="sng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56A1CFD-740A-37C5-E285-02291A79EC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311FA-58FB-7E52-5AAF-D1FD03B3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8440"/>
          </a:xfrm>
        </p:spPr>
        <p:txBody>
          <a:bodyPr>
            <a:normAutofit/>
          </a:bodyPr>
          <a:lstStyle/>
          <a:p>
            <a:r>
              <a:rPr lang="cs-CZ" sz="2200" dirty="0"/>
              <a:t>Při popisu je možné s inspirovat Lázničkou, nebo i používat vlastní pojmy.</a:t>
            </a:r>
          </a:p>
          <a:p>
            <a:r>
              <a:rPr lang="cs-CZ" sz="2200" dirty="0"/>
              <a:t>Všímat si nejen toho:</a:t>
            </a:r>
            <a:br>
              <a:rPr lang="cs-CZ" sz="2200" dirty="0"/>
            </a:br>
            <a:r>
              <a:rPr lang="cs-CZ" sz="2200" dirty="0"/>
              <a:t>                     jak město vypadá, jak vypadá jeho </a:t>
            </a:r>
            <a:r>
              <a:rPr lang="cs-CZ" sz="2200" b="1" dirty="0"/>
              <a:t>layout</a:t>
            </a:r>
            <a:br>
              <a:rPr lang="cs-CZ" sz="2200" dirty="0"/>
            </a:br>
            <a:r>
              <a:rPr lang="cs-CZ" sz="2200" dirty="0"/>
              <a:t>                     ale i jak do jeho fyzické podoby promlouvají nějaké </a:t>
            </a:r>
            <a:r>
              <a:rPr lang="cs-CZ" sz="2200" b="1" dirty="0"/>
              <a:t>přírodní podmínky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dirty="0"/>
              <a:t>Řada měst může mít historické jádro lokalizováno v komplikovanějších podmínkách….</a:t>
            </a:r>
          </a:p>
          <a:p>
            <a:endParaRPr lang="cs-CZ" sz="2200" dirty="0"/>
          </a:p>
          <a:p>
            <a:r>
              <a:rPr lang="cs-CZ" sz="2200" b="1" dirty="0"/>
              <a:t>Cílem cvičení: </a:t>
            </a:r>
            <a:r>
              <a:rPr lang="cs-CZ" sz="2200" dirty="0"/>
              <a:t>ukázat, že existují města, která už v období ranného středověku vznikala podle nějakého plánu (v řadě případů na „zelené louce“); uvědomění si, že významnou úlohu v té době hráli tzv. lokátoři.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D67AD73-DAAA-6C32-1588-5FFC394B3DD8}"/>
              </a:ext>
            </a:extLst>
          </p:cNvPr>
          <p:cNvSpPr txBox="1">
            <a:spLocks/>
          </p:cNvSpPr>
          <p:nvPr/>
        </p:nvSpPr>
        <p:spPr>
          <a:xfrm>
            <a:off x="962608" y="405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/>
              <a:t>1. CVIČENÍ</a:t>
            </a:r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51BA4970-4808-E3CF-D897-55FAC88E2C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6D767-C74F-3D88-1712-9A9C0D3E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BRNO – VÝVOJ MĚSTA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CFEC9-7F6E-C9EF-274E-8006A67B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Historie Velkého Brna (arcgis.com)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A7CC76-393E-96B6-331F-8A35CB22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880618"/>
            <a:ext cx="6991350" cy="32687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DC11A1-3697-4694-4A97-33E3E9A9B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335" y="2726009"/>
            <a:ext cx="4482965" cy="3577953"/>
          </a:xfrm>
          <a:prstGeom prst="rect">
            <a:avLst/>
          </a:prstGeom>
        </p:spPr>
      </p:pic>
      <p:pic>
        <p:nvPicPr>
          <p:cNvPr id="12" name="Obrázek 11" descr="Obsah obrázku text, mapa&#10;&#10;Popis byl vytvořen automaticky">
            <a:extLst>
              <a:ext uri="{FF2B5EF4-FFF2-40B4-BE49-F238E27FC236}">
                <a16:creationId xmlns:a16="http://schemas.microsoft.com/office/drawing/2014/main" id="{AB461824-1B2D-F75D-5F99-61CC0490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AA3E1C9B-34FD-7ACD-7183-2B964ED563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FAA7-C165-4DEE-8787-F6FA0BA6A16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200" dirty="0"/>
          </a:p>
          <a:p>
            <a:r>
              <a:rPr lang="cs-CZ" sz="2200" b="1" dirty="0">
                <a:solidFill>
                  <a:schemeClr val="tx2">
                    <a:lumMod val="50000"/>
                  </a:schemeClr>
                </a:solidFill>
              </a:rPr>
              <a:t>1 neomluvená absence za semestr</a:t>
            </a:r>
            <a:r>
              <a:rPr lang="cs-CZ" sz="2200" dirty="0"/>
              <a:t>, neomezený počet omluvených absencí.</a:t>
            </a:r>
          </a:p>
          <a:p>
            <a:r>
              <a:rPr lang="cs-CZ" sz="2200" dirty="0"/>
              <a:t>Erasmus: individuální domluva s přednášejícím (cvičícím).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I při absenci nutnost odevzdání všech cvičení!</a:t>
            </a:r>
          </a:p>
          <a:p>
            <a:endParaRPr lang="cs-CZ" sz="2200" dirty="0"/>
          </a:p>
          <a:p>
            <a:r>
              <a:rPr lang="cs-CZ" sz="2200" b="1" dirty="0"/>
              <a:t>Kontakt: </a:t>
            </a:r>
            <a:r>
              <a:rPr lang="cs-CZ" sz="2200" dirty="0">
                <a:hlinkClick r:id="rId3"/>
              </a:rPr>
              <a:t>gorny.david@mail.muni.cz</a:t>
            </a:r>
            <a:r>
              <a:rPr lang="cs-CZ" sz="2200" dirty="0"/>
              <a:t> / pracovna 03015 (budova menzy)</a:t>
            </a:r>
          </a:p>
          <a:p>
            <a:r>
              <a:rPr lang="cs-CZ" sz="2200" dirty="0"/>
              <a:t>Dotazy kdykoliv (během hodiny / po hodině).</a:t>
            </a:r>
          </a:p>
          <a:p>
            <a:pPr marL="0" indent="0">
              <a:buNone/>
            </a:pPr>
            <a:endParaRPr lang="cs-CZ" sz="2200" dirty="0"/>
          </a:p>
          <a:p>
            <a:endParaRPr lang="cs-CZ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8EABB324-E315-C5AC-9F1B-62AD8442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FAA7-C165-4DEE-8787-F6FA0BA6A16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Na vypracování cvičení bude </a:t>
            </a:r>
            <a:r>
              <a:rPr lang="cs-CZ" sz="2200" b="1" dirty="0">
                <a:solidFill>
                  <a:schemeClr val="tx2">
                    <a:lumMod val="50000"/>
                  </a:schemeClr>
                </a:solidFill>
              </a:rPr>
              <a:t>většinou 1 týden (deadliny v pondělí ráno).</a:t>
            </a:r>
          </a:p>
          <a:p>
            <a:r>
              <a:rPr lang="cs-CZ" sz="2200" dirty="0"/>
              <a:t>Některá cvičení word/PPT; u některých je možné, že pouze ve formě poznámek na hodinu  (</a:t>
            </a:r>
            <a:r>
              <a:rPr lang="cs-CZ" sz="2200" i="1" dirty="0"/>
              <a:t>bude upřesněno</a:t>
            </a:r>
            <a:r>
              <a:rPr lang="cs-CZ" sz="2200" dirty="0"/>
              <a:t>).</a:t>
            </a:r>
          </a:p>
          <a:p>
            <a:endParaRPr lang="cs-CZ" sz="2200" dirty="0"/>
          </a:p>
          <a:p>
            <a:r>
              <a:rPr lang="cs-CZ" sz="2200" dirty="0"/>
              <a:t>Pozdní odevzdání: zaslat emailem  (+ </a:t>
            </a:r>
            <a:r>
              <a:rPr lang="cs-CZ" sz="2200" i="1" dirty="0"/>
              <a:t>úkol navíc</a:t>
            </a:r>
            <a:r>
              <a:rPr lang="cs-CZ" sz="2200" dirty="0"/>
              <a:t>).</a:t>
            </a:r>
          </a:p>
          <a:p>
            <a:r>
              <a:rPr lang="cs-CZ" sz="2200" b="1" dirty="0"/>
              <a:t>HODNOCENÍ:   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UZNÁNO</a:t>
            </a:r>
            <a:r>
              <a:rPr lang="cs-CZ" sz="2200" dirty="0"/>
              <a:t>/</a:t>
            </a:r>
            <a:r>
              <a:rPr lang="cs-CZ" sz="2200" dirty="0">
                <a:solidFill>
                  <a:srgbClr val="C00000"/>
                </a:solidFill>
              </a:rPr>
              <a:t>NEUZNÁNO</a:t>
            </a:r>
            <a:br>
              <a:rPr lang="cs-CZ" sz="2200" dirty="0"/>
            </a:br>
            <a:r>
              <a:rPr lang="cs-CZ" sz="2200" dirty="0"/>
              <a:t>                           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UZNÁNO S VYZNAMENÁNÍM / UZNÁNO S VÝHRADAMI</a:t>
            </a:r>
          </a:p>
          <a:p>
            <a:pPr marL="0" indent="0">
              <a:buNone/>
            </a:pPr>
            <a:br>
              <a:rPr lang="cs-CZ" sz="2200" dirty="0"/>
            </a:br>
            <a:r>
              <a:rPr lang="cs-CZ" sz="2200" dirty="0"/>
              <a:t>                               </a:t>
            </a:r>
            <a:r>
              <a:rPr lang="cs-CZ" sz="2200" dirty="0">
                <a:solidFill>
                  <a:srgbClr val="C00000"/>
                </a:solidFill>
              </a:rPr>
              <a:t>NEUZNÁNO</a:t>
            </a:r>
            <a:r>
              <a:rPr lang="cs-CZ" sz="2200" dirty="0"/>
              <a:t> = nutnost přepracovat. </a:t>
            </a:r>
          </a:p>
          <a:p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47CFCE13-35C4-51DA-18BB-843FE067CE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B88C1-79E2-A162-43A8-C854D501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1679510"/>
            <a:ext cx="11114314" cy="5178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i="0" dirty="0">
                <a:solidFill>
                  <a:srgbClr val="2D3E48"/>
                </a:solidFill>
                <a:effectLst/>
              </a:rPr>
              <a:t>Řada měst ve starověku či středověku byla plánována ať už z hlediska půdorysu či lokace.</a:t>
            </a:r>
          </a:p>
          <a:p>
            <a:pPr marL="0" indent="0">
              <a:buNone/>
            </a:pPr>
            <a:endParaRPr lang="cs-CZ" sz="2200" i="0" dirty="0">
              <a:solidFill>
                <a:srgbClr val="2D3E48"/>
              </a:solidFill>
              <a:effectLst/>
            </a:endParaRPr>
          </a:p>
          <a:p>
            <a:pPr marL="0" indent="0">
              <a:buNone/>
            </a:pPr>
            <a:r>
              <a:rPr lang="cs-CZ" sz="2200" b="1" i="0" u="sng" dirty="0">
                <a:solidFill>
                  <a:srgbClr val="2D3E48"/>
                </a:solidFill>
                <a:effectLst/>
              </a:rPr>
              <a:t>PŘÍMÁ NÁVAZNOST NA MĚSTO ANTIC</a:t>
            </a:r>
            <a:r>
              <a:rPr lang="cs-CZ" sz="2200" b="1" u="sng" dirty="0">
                <a:solidFill>
                  <a:srgbClr val="2D3E48"/>
                </a:solidFill>
              </a:rPr>
              <a:t>KÉ</a:t>
            </a:r>
          </a:p>
          <a:p>
            <a:r>
              <a:rPr lang="cs-CZ" sz="2200" dirty="0">
                <a:solidFill>
                  <a:srgbClr val="2D3E48"/>
                </a:solidFill>
              </a:rPr>
              <a:t>D</a:t>
            </a:r>
            <a:r>
              <a:rPr lang="cs-CZ" sz="2200" b="0" i="0" dirty="0">
                <a:solidFill>
                  <a:srgbClr val="2D3E48"/>
                </a:solidFill>
                <a:effectLst/>
              </a:rPr>
              <a:t>ocházelo k obnovení původního města (mnoho z nich na křižovatkách důležitých obchodních tras).</a:t>
            </a:r>
          </a:p>
          <a:p>
            <a:r>
              <a:rPr lang="cs-CZ" sz="2200" b="0" i="0" dirty="0">
                <a:solidFill>
                  <a:srgbClr val="2D3E48"/>
                </a:solidFill>
                <a:effectLst/>
              </a:rPr>
              <a:t>Města také zakládána na místech bývalých řemeslnických nebo obchodních osad ležících u významných míst.</a:t>
            </a:r>
          </a:p>
          <a:p>
            <a:endParaRPr lang="cs-CZ" sz="2200" b="0" i="0" dirty="0">
              <a:solidFill>
                <a:srgbClr val="2D3E48"/>
              </a:solidFill>
              <a:effectLst/>
            </a:endParaRPr>
          </a:p>
          <a:p>
            <a:pPr marL="0" indent="0">
              <a:buNone/>
            </a:pPr>
            <a:r>
              <a:rPr lang="cs-CZ" sz="2200" b="1" u="sng" dirty="0">
                <a:solidFill>
                  <a:srgbClr val="2D3E48"/>
                </a:solidFill>
              </a:rPr>
              <a:t>VZNIK MĚST NA „ZELENÉ LOUCE“</a:t>
            </a:r>
          </a:p>
          <a:p>
            <a:r>
              <a:rPr lang="cs-CZ" sz="2200" dirty="0">
                <a:solidFill>
                  <a:srgbClr val="2D3E48"/>
                </a:solidFill>
              </a:rPr>
              <a:t>Místo pro založení nového města -&gt; </a:t>
            </a:r>
            <a:r>
              <a:rPr lang="cs-CZ" sz="2200" b="1" dirty="0">
                <a:solidFill>
                  <a:srgbClr val="2D3E48"/>
                </a:solidFill>
              </a:rPr>
              <a:t>tzv. lokátor: </a:t>
            </a:r>
            <a:r>
              <a:rPr lang="cs-CZ" sz="2200" dirty="0">
                <a:solidFill>
                  <a:srgbClr val="2D3E48"/>
                </a:solidFill>
              </a:rPr>
              <a:t>musel vzít v úvahu polohu budoucího města </a:t>
            </a:r>
            <a:r>
              <a:rPr lang="cs-CZ" sz="2200" b="1" dirty="0">
                <a:solidFill>
                  <a:srgbClr val="2D3E48"/>
                </a:solidFill>
              </a:rPr>
              <a:t>z mnoha hledisek – ekonomické, vojenské či komunikační</a:t>
            </a:r>
            <a:r>
              <a:rPr lang="cs-CZ" sz="2200" dirty="0">
                <a:solidFill>
                  <a:srgbClr val="2D3E48"/>
                </a:solidFill>
              </a:rPr>
              <a:t>. </a:t>
            </a:r>
          </a:p>
          <a:p>
            <a:r>
              <a:rPr lang="cs-CZ" sz="2200" dirty="0">
                <a:solidFill>
                  <a:srgbClr val="2D3E48"/>
                </a:solidFill>
              </a:rPr>
              <a:t>Město bylo často obehnáno hradbami s obrannými věžemi (baštami) a městskými bránami. </a:t>
            </a:r>
          </a:p>
          <a:p>
            <a:r>
              <a:rPr lang="cs-CZ" sz="2200" dirty="0">
                <a:solidFill>
                  <a:srgbClr val="2D3E48"/>
                </a:solidFill>
              </a:rPr>
              <a:t>Před branami města se nacházelo neopevněné předměstí. Zde se nacházely budovy patřící k městu, ale v samotném opevněném městě by byly nebezpečné (práce s ohněm – kovárny, hrnčírny), dále obydlí sloužících a chudiny. </a:t>
            </a:r>
          </a:p>
          <a:p>
            <a:r>
              <a:rPr lang="cs-CZ" sz="2200" dirty="0">
                <a:solidFill>
                  <a:srgbClr val="2D3E48"/>
                </a:solidFill>
              </a:rPr>
              <a:t>Města měla jen několik tisíc obyvatel (nejčastěji kolem 3 000 – jen málo měst více než 10 000 obyvatel).</a:t>
            </a:r>
            <a:endParaRPr lang="cs-CZ" sz="22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09A0393-CE00-023B-F290-F2F43E85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4" y="318472"/>
            <a:ext cx="11114314" cy="131438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KONTEXT K 1. CVIČENÍ: VZNIK MĚST VE STŘEDOVĚKU:</a:t>
            </a:r>
            <a:br>
              <a:rPr lang="cs-CZ" b="1" u="sng" dirty="0"/>
            </a:br>
            <a:endParaRPr lang="cs-CZ" b="1" u="sng" dirty="0"/>
          </a:p>
        </p:txBody>
      </p:sp>
      <p:pic>
        <p:nvPicPr>
          <p:cNvPr id="10" name="Obrázek 9" descr="Obsah obrázku text, mapa&#10;&#10;Popis byl vytvořen automaticky">
            <a:extLst>
              <a:ext uri="{FF2B5EF4-FFF2-40B4-BE49-F238E27FC236}">
                <a16:creationId xmlns:a16="http://schemas.microsoft.com/office/drawing/2014/main" id="{5DBD5D0C-C525-D820-CC58-B98C3B56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2151D7-E7B9-FA0A-A1AF-23C77F86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61" y="1632857"/>
            <a:ext cx="11011678" cy="5032376"/>
          </a:xfrm>
        </p:spPr>
        <p:txBody>
          <a:bodyPr>
            <a:normAutofit/>
          </a:bodyPr>
          <a:lstStyle/>
          <a:p>
            <a:r>
              <a:rPr lang="cs-CZ" sz="2000" b="1" dirty="0"/>
              <a:t>Města královská x poddanská x horní.</a:t>
            </a:r>
          </a:p>
          <a:p>
            <a:r>
              <a:rPr lang="cs-CZ" sz="2000" dirty="0"/>
              <a:t>Každé město disponovalo souborem mimořádných práv, které mu uděloval zakladatel města nebo vrchnost buď hned při založení, nebo kdykoli později, většinou za odměnu.</a:t>
            </a:r>
          </a:p>
          <a:p>
            <a:r>
              <a:rPr lang="cs-CZ" sz="2000" b="1" dirty="0"/>
              <a:t>Právo várečné </a:t>
            </a:r>
            <a:r>
              <a:rPr lang="cs-CZ" sz="2000" dirty="0"/>
              <a:t>- právo vařit pivo.</a:t>
            </a:r>
          </a:p>
          <a:p>
            <a:r>
              <a:rPr lang="cs-CZ" sz="2000" b="1" dirty="0"/>
              <a:t>Právo mílové </a:t>
            </a:r>
            <a:r>
              <a:rPr lang="cs-CZ" sz="2000" dirty="0"/>
              <a:t>- na míli (7,5 km) od města neměla být provozována ta řemesla, jež provozovali měšťané. </a:t>
            </a:r>
          </a:p>
          <a:p>
            <a:r>
              <a:rPr lang="cs-CZ" sz="2000" b="1" dirty="0"/>
              <a:t>Právo hradební </a:t>
            </a:r>
            <a:r>
              <a:rPr lang="cs-CZ" sz="2000" dirty="0"/>
              <a:t>- město získalo vojenský význam, mohlo si postavit opevnění a vlastní vojsko.</a:t>
            </a:r>
          </a:p>
          <a:p>
            <a:r>
              <a:rPr lang="cs-CZ" sz="2000" b="1" dirty="0"/>
              <a:t>Právo hrdelní, atd. atd.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Do 13. století na našem území velmi řídké osídlení.</a:t>
            </a:r>
          </a:p>
          <a:p>
            <a:r>
              <a:rPr lang="cs-CZ" sz="2000" dirty="0"/>
              <a:t>13. – 15. století významný rozvoj měst. Od počátku 13. století bylo kolonizováno například Českobudějovicko, Českomoravská vrchovina, Jizerské hory, pustá a zalesněná podhoří Český les, Krušné hory, Lužické hory, nebo i Krkonoše. </a:t>
            </a:r>
          </a:p>
          <a:p>
            <a:r>
              <a:rPr lang="cs-CZ" sz="2000" b="1" dirty="0"/>
              <a:t>Kolonizace (vnitřní + vnější – německá).</a:t>
            </a:r>
          </a:p>
          <a:p>
            <a:endParaRPr lang="cs-CZ" sz="2200" b="1" dirty="0"/>
          </a:p>
          <a:p>
            <a:endParaRPr lang="cs-CZ" sz="22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E3704D6-2D1F-01DD-16DC-57B3C9AD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4" y="318472"/>
            <a:ext cx="11114314" cy="131438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KONTEXT K 1. CVIČENÍ: VZNIK MĚST VE STŘEDOVĚKU:</a:t>
            </a:r>
            <a:br>
              <a:rPr lang="cs-CZ" b="1" u="sng" dirty="0"/>
            </a:br>
            <a:endParaRPr lang="cs-CZ" b="1" u="sng" dirty="0"/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A23AD99C-AA59-12DA-E14E-9291E655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TYPY ZAKLÁDANÝCH MĚST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828800"/>
            <a:ext cx="3498980" cy="4191000"/>
          </a:xfrm>
        </p:spPr>
        <p:txBody>
          <a:bodyPr/>
          <a:lstStyle/>
          <a:p>
            <a:r>
              <a:rPr lang="cs-CZ" sz="2000" b="1" dirty="0"/>
              <a:t>Hrazená města pravoúhlého půdorysu </a:t>
            </a:r>
            <a:r>
              <a:rPr lang="cs-CZ" sz="2000" dirty="0"/>
              <a:t>s ústředním </a:t>
            </a:r>
            <a:r>
              <a:rPr lang="cs-CZ" sz="2000" b="1" dirty="0"/>
              <a:t>čtvercovým nebo obdélníkovým tržištěm </a:t>
            </a:r>
            <a:r>
              <a:rPr lang="cs-CZ" sz="2000" dirty="0"/>
              <a:t>a s ulicemi vybíhajícími z něho v pravém úhlu.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Šumperk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C872A4-2023-433A-B767-97476948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700809"/>
            <a:ext cx="6994798" cy="4931315"/>
          </a:xfrm>
          <a:prstGeom prst="rect">
            <a:avLst/>
          </a:prstGeom>
        </p:spPr>
      </p:pic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DE16FF80-2AC4-31D2-B512-1068160D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828800"/>
            <a:ext cx="4003915" cy="4191000"/>
          </a:xfrm>
        </p:spPr>
        <p:txBody>
          <a:bodyPr/>
          <a:lstStyle/>
          <a:p>
            <a:r>
              <a:rPr lang="cs-CZ" sz="2000" b="1" dirty="0"/>
              <a:t>Hrazená města pravoúhlého půdorysu s ulicovým tržištěm.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Brušperk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5B2690-7031-4F01-B294-499D9C5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700809"/>
            <a:ext cx="6480720" cy="475955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421A68E-17F6-A573-2F3F-E4875D7C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TYPY ZAKLÁDANÝCH MĚST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E8CBDC4E-805D-9BB3-E9A5-57645AD8B1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1828800"/>
            <a:ext cx="3442996" cy="4191000"/>
          </a:xfrm>
        </p:spPr>
        <p:txBody>
          <a:bodyPr>
            <a:normAutofit/>
          </a:bodyPr>
          <a:lstStyle/>
          <a:p>
            <a:r>
              <a:rPr lang="cs-CZ" sz="2000" dirty="0"/>
              <a:t>Velikostně menší, většinou nehrazená města, která se skládají </a:t>
            </a:r>
            <a:r>
              <a:rPr lang="cs-CZ" sz="2000" b="1" dirty="0"/>
              <a:t>z pravoúhlého tržiště, </a:t>
            </a:r>
            <a:r>
              <a:rPr lang="cs-CZ" sz="2000" dirty="0"/>
              <a:t>popř. ulic z něho vybíhajících, aniž lze však u nich mluvit o ulicové síti.</a:t>
            </a:r>
          </a:p>
          <a:p>
            <a:endParaRPr lang="cs-CZ" sz="2000" dirty="0"/>
          </a:p>
          <a:p>
            <a:r>
              <a:rPr lang="cs-CZ" b="1" dirty="0"/>
              <a:t>Příbor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78C26-D184-45E1-B143-3F310B0EF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828800"/>
            <a:ext cx="6164692" cy="45091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AABCD7D-09FF-E531-9BCA-BA68EB9A72C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/>
              <a:t>TYPY ZAKLÁDANÝCH MĚST </a:t>
            </a:r>
            <a:endParaRPr lang="cs-CZ" b="1" u="sng" dirty="0"/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8BAAE48B-92E3-1A4B-E961-4080D8A0BD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1828800"/>
            <a:ext cx="3844213" cy="4191000"/>
          </a:xfrm>
        </p:spPr>
        <p:txBody>
          <a:bodyPr/>
          <a:lstStyle/>
          <a:p>
            <a:r>
              <a:rPr lang="cs-CZ" sz="2000" b="1" dirty="0"/>
              <a:t>Hrazená města s tržištěm jiného tvaru než čtyřúhelníkového.</a:t>
            </a:r>
          </a:p>
          <a:p>
            <a:r>
              <a:rPr lang="cs-CZ" sz="2000" dirty="0"/>
              <a:t>Např. klínový tvar.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Slavonice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E15B22-CB94-47F2-9575-1ACD71FC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36" y="1988840"/>
            <a:ext cx="6633629" cy="449275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C9ABC92-4C22-546C-5B46-B2569948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/>
              <a:t>TYPY ZAKLÁDANÝCH MĚST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ACEDE71B-993F-D1B1-0A25-536B5364F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870</Words>
  <Application>Microsoft Office PowerPoint</Application>
  <PresentationFormat>Širokoúhlá obrazovka</PresentationFormat>
  <Paragraphs>99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ÚZEMNÍ PLÁNOVÁNÍ A URBANISMUS</vt:lpstr>
      <vt:lpstr>PODMÍNKY CVIČENÍ</vt:lpstr>
      <vt:lpstr>PODMÍNKY CVIČENÍ</vt:lpstr>
      <vt:lpstr>KONTEXT K 1. CVIČENÍ: VZNIK MĚST VE STŘEDOVĚKU: </vt:lpstr>
      <vt:lpstr>KONTEXT K 1. CVIČENÍ: VZNIK MĚST VE STŘEDOVĚKU: </vt:lpstr>
      <vt:lpstr>TYPY ZAKLÁDANÝCH MĚST </vt:lpstr>
      <vt:lpstr>TYPY ZAKLÁDANÝCH MĚST </vt:lpstr>
      <vt:lpstr>Prezentace aplikace PowerPoint</vt:lpstr>
      <vt:lpstr>TYPY ZAKLÁDANÝCH MĚST </vt:lpstr>
      <vt:lpstr>TYPY ZAKLÁDANÝCH MĚST </vt:lpstr>
      <vt:lpstr>TYPY ZAKLÁDANÝCH MĚST </vt:lpstr>
      <vt:lpstr>ZADÁNÍ CVIČENÍ 1</vt:lpstr>
      <vt:lpstr>Prezentace aplikace PowerPoint</vt:lpstr>
      <vt:lpstr>Prezentace aplikace PowerPoint</vt:lpstr>
      <vt:lpstr>BRNO – VÝVOJ MĚSTA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2</cp:revision>
  <dcterms:created xsi:type="dcterms:W3CDTF">2023-09-25T06:18:52Z</dcterms:created>
  <dcterms:modified xsi:type="dcterms:W3CDTF">2023-10-02T13:31:36Z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