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3" r:id="rId6"/>
    <p:sldId id="297" r:id="rId7"/>
    <p:sldId id="290" r:id="rId8"/>
    <p:sldId id="291" r:id="rId9"/>
    <p:sldId id="292" r:id="rId10"/>
    <p:sldId id="296" r:id="rId11"/>
    <p:sldId id="298" r:id="rId12"/>
    <p:sldId id="295" r:id="rId13"/>
    <p:sldId id="294" r:id="rId14"/>
    <p:sldId id="2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eskepodcasty.cz/epizoda/1099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tchworth, the World's First Garden City | Every Woman Dreams...">
            <a:extLst>
              <a:ext uri="{FF2B5EF4-FFF2-40B4-BE49-F238E27FC236}">
                <a16:creationId xmlns:a16="http://schemas.microsoft.com/office/drawing/2014/main" id="{162CE8FF-B09D-9F06-2BC5-BCC3826A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226" y="4664818"/>
            <a:ext cx="3222609" cy="1766167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 fontScale="85000" lnSpcReduction="10000"/>
          </a:bodyPr>
          <a:lstStyle/>
          <a:p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3. CVIČENÍ</a:t>
            </a:r>
          </a:p>
          <a:p>
            <a:r>
              <a:rPr lang="cs-CZ" sz="3200" dirty="0"/>
              <a:t>KONCEPTY PŘELOMU 19.-20. STOLETÍ</a:t>
            </a:r>
          </a:p>
          <a:p>
            <a:endParaRPr lang="cs-CZ" sz="2000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zeď, osoba, Lidská tvář&#10;&#10;Popis byl vytvořen automaticky">
            <a:extLst>
              <a:ext uri="{FF2B5EF4-FFF2-40B4-BE49-F238E27FC236}">
                <a16:creationId xmlns:a16="http://schemas.microsoft.com/office/drawing/2014/main" id="{D1D36536-12E6-E094-655D-5609EF13D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4" b="19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8A2C66-DF31-EB61-B1EC-83183214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079" y="142403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/>
              <a:t>Cvičení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5945B-01CB-1259-F635-94C9AF0E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125" y="2042315"/>
            <a:ext cx="3916348" cy="3742762"/>
          </a:xfrm>
        </p:spPr>
        <p:txBody>
          <a:bodyPr>
            <a:normAutofit/>
          </a:bodyPr>
          <a:lstStyle/>
          <a:p>
            <a:r>
              <a:rPr lang="cs-CZ" sz="1900" dirty="0"/>
              <a:t>Zamyslete se nad konceptem zahradního města. Na základě dosavadních znalostí sepište krátký text (max. půl strany A4 ve Wordu) s odpovědí na otázku, </a:t>
            </a:r>
            <a:r>
              <a:rPr lang="cs-CZ" sz="1900" b="1" dirty="0"/>
              <a:t>zda má tento koncept nějaké uplatnění v současném plánování</a:t>
            </a:r>
            <a:r>
              <a:rPr lang="cs-CZ" sz="1900" dirty="0"/>
              <a:t>, a proč si to myslíte?</a:t>
            </a:r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r>
              <a:rPr lang="cs-CZ" sz="1900" b="1" dirty="0"/>
              <a:t>DEADLINE</a:t>
            </a:r>
            <a:r>
              <a:rPr lang="cs-CZ" sz="1900" b="1"/>
              <a:t>: 30.10. </a:t>
            </a:r>
            <a:r>
              <a:rPr lang="cs-CZ" sz="1900" b="1" dirty="0"/>
              <a:t>2023 5:59 </a:t>
            </a:r>
          </a:p>
        </p:txBody>
      </p:sp>
    </p:spTree>
    <p:extLst>
      <p:ext uri="{BB962C8B-B14F-4D97-AF65-F5344CB8AC3E}">
        <p14:creationId xmlns:p14="http://schemas.microsoft.com/office/powerpoint/2010/main" val="20091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0EDF2-BAB7-322C-01D0-57C29383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08953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PREZENTACE NÁVRHŮ VAŠICH VYCHÁZEK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DBB5D-D2DB-C308-DFAB-66843F3E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47" y="246172"/>
            <a:ext cx="4934541" cy="3090611"/>
          </a:xfrm>
          <a:prstGeom prst="rect">
            <a:avLst/>
          </a:prstGeom>
        </p:spPr>
      </p:pic>
      <p:pic>
        <p:nvPicPr>
          <p:cNvPr id="2050" name="Picture 2" descr="Spider-Man's Presentation | Know Your Meme">
            <a:extLst>
              <a:ext uri="{FF2B5EF4-FFF2-40B4-BE49-F238E27FC236}">
                <a16:creationId xmlns:a16="http://schemas.microsoft.com/office/drawing/2014/main" id="{7F39342E-DF49-CB7B-B781-E1B2817F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" y="0"/>
            <a:ext cx="10709065" cy="60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4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ahradní města a obce - Lichoceves - Obec v zahradě | Maison Development,  a.s.">
            <a:extLst>
              <a:ext uri="{FF2B5EF4-FFF2-40B4-BE49-F238E27FC236}">
                <a16:creationId xmlns:a16="http://schemas.microsoft.com/office/drawing/2014/main" id="{4B8F1B91-CFB0-DD8F-9575-5CA0610B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4800600" cy="68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E5C67-0930-E06B-B8E6-CD7D9A05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Lineární město - Artura Soriay y Mata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5FCC5-1A1B-A674-8394-E0461207E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8412" cy="482710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 prvopočátcích průmyslových měst - veřejná doprava na nízké úrovni. </a:t>
            </a:r>
            <a:br>
              <a:rPr lang="cs-CZ" sz="2000" dirty="0"/>
            </a:br>
            <a:r>
              <a:rPr lang="cs-CZ" sz="2000" i="1" dirty="0"/>
              <a:t>Zaměstnanci většinou bydleli v dochodné vzdálenosti od místa pracoviště. </a:t>
            </a:r>
            <a:endParaRPr lang="cs-CZ" sz="2000" dirty="0"/>
          </a:p>
          <a:p>
            <a:r>
              <a:rPr lang="cs-CZ" sz="2000" dirty="0"/>
              <a:t>S postupným rozvojem vybraných druhů hromadné dopravy (zejména kolejová doprava s parní či později elektrickou trakcí) se </a:t>
            </a:r>
            <a:r>
              <a:rPr lang="cs-CZ" sz="2000" b="1" dirty="0"/>
              <a:t>organizace města stávala stále více závislou na uspořádání dopravních systémů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Artura Soriay y Mata</a:t>
            </a:r>
          </a:p>
          <a:p>
            <a:r>
              <a:rPr lang="cs-CZ" sz="2000" dirty="0"/>
              <a:t>1882: myšlenka tzv. lineárního města (</a:t>
            </a:r>
            <a:r>
              <a:rPr lang="cs-CZ" sz="2000" b="1" dirty="0"/>
              <a:t>La Ciudad Lineal</a:t>
            </a:r>
            <a:r>
              <a:rPr lang="cs-CZ" sz="2000" dirty="0"/>
              <a:t>) rozvíjejícího se podél vysokorychlostních a vysokokapacitních dopravních tras vycházejících ze stávajících měst.</a:t>
            </a:r>
          </a:p>
          <a:p>
            <a:r>
              <a:rPr lang="cs-CZ" sz="2000" dirty="0"/>
              <a:t>Navrhoval vytvořit přes 3 000 km dlouhé město spojující </a:t>
            </a:r>
            <a:r>
              <a:rPr lang="cs-CZ" sz="2000" b="1" dirty="0"/>
              <a:t>Cádiz s Petrohradem</a:t>
            </a:r>
            <a:r>
              <a:rPr lang="cs-CZ" sz="2000" dirty="0"/>
              <a:t>. </a:t>
            </a:r>
          </a:p>
          <a:p>
            <a:r>
              <a:rPr lang="cs-CZ" sz="2000" dirty="0"/>
              <a:t>Idea však byla nakonec realizována v o poznání menším měřítku – </a:t>
            </a:r>
            <a:r>
              <a:rPr lang="cs-CZ" sz="2000" b="1" dirty="0"/>
              <a:t>5km úsek na okraji Madridu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[ - ] Archaická myšlenka – velké stavební náklady, dlouhé dojížďkové časy a vzdálenost.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[ + ] Snadná dostupnost zelených ploch a relativně snadná možnost dalšího rozšiřování.</a:t>
            </a:r>
          </a:p>
        </p:txBody>
      </p:sp>
      <p:pic>
        <p:nvPicPr>
          <p:cNvPr id="1026" name="Picture 2" descr="Plano de la Ciudad Lineal. (Foto: Archivo C.M.U) – Un blog de Palo">
            <a:extLst>
              <a:ext uri="{FF2B5EF4-FFF2-40B4-BE49-F238E27FC236}">
                <a16:creationId xmlns:a16="http://schemas.microsoft.com/office/drawing/2014/main" id="{E2D1A483-CF2D-4EE0-5825-9373154A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12192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5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3ACD8-A9AD-48F1-C6A9-C69CFF1F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Zahradní město - Ebenezen Howard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40217-9261-B1E5-00CE-5BB93851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Východiskem této myšlenky je kniha </a:t>
            </a:r>
            <a:r>
              <a:rPr lang="cs-CZ" sz="2000" b="1" dirty="0"/>
              <a:t>Garden Cities of Tommorrow</a:t>
            </a:r>
            <a:r>
              <a:rPr lang="cs-CZ" sz="2000" dirty="0"/>
              <a:t>. </a:t>
            </a:r>
          </a:p>
          <a:p>
            <a:r>
              <a:rPr lang="cs-CZ" sz="2000" dirty="0"/>
              <a:t>Navrhovaná struktura systému zahradních měst: </a:t>
            </a:r>
            <a:br>
              <a:rPr lang="cs-CZ" sz="2000" dirty="0"/>
            </a:br>
            <a:r>
              <a:rPr lang="cs-CZ" sz="2000" i="1" dirty="0">
                <a:solidFill>
                  <a:srgbClr val="C00000"/>
                </a:solidFill>
              </a:rPr>
              <a:t>6 satelitů (zahradních měst) o velikosti max. 32 000 obyvatel</a:t>
            </a:r>
            <a:br>
              <a:rPr lang="cs-CZ" sz="2000" i="1" dirty="0">
                <a:solidFill>
                  <a:srgbClr val="C00000"/>
                </a:solidFill>
              </a:rPr>
            </a:br>
            <a:r>
              <a:rPr lang="cs-CZ" sz="2000" i="1" dirty="0">
                <a:solidFill>
                  <a:srgbClr val="C00000"/>
                </a:solidFill>
              </a:rPr>
              <a:t>tyto satelity spojené rychlými dopravními trasami okolo centrálního města s 58 000 obyvateli. </a:t>
            </a:r>
            <a:br>
              <a:rPr lang="cs-CZ" sz="2000" i="1" dirty="0">
                <a:solidFill>
                  <a:srgbClr val="C00000"/>
                </a:solidFill>
              </a:rPr>
            </a:br>
            <a:r>
              <a:rPr lang="cs-CZ" sz="2000" i="1" dirty="0">
                <a:solidFill>
                  <a:srgbClr val="C00000"/>
                </a:solidFill>
              </a:rPr>
              <a:t>vytvořený celek (centrální město + 6 satelitů) představoval tzv. „social city“ s 250 000 obyvatel</a:t>
            </a:r>
            <a:r>
              <a:rPr lang="cs-CZ" sz="2000" i="1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Koncept počítá s rozsáhlými zelenými pásy pro účely zemědělské, rekreační a omezující nekontrolovatelný růst.</a:t>
            </a:r>
          </a:p>
          <a:p>
            <a:r>
              <a:rPr lang="cs-CZ" sz="2000" dirty="0"/>
              <a:t>Založeno na obecním vlastnictví pozemků, které by byly pronajímány pro soukromé využití. </a:t>
            </a:r>
          </a:p>
          <a:p>
            <a:r>
              <a:rPr lang="cs-CZ" sz="2000" b="1" dirty="0"/>
              <a:t>Ohlas Howardových myšlenek byl ve své době mimořádný. </a:t>
            </a:r>
          </a:p>
          <a:p>
            <a:r>
              <a:rPr lang="cs-CZ" sz="2000" dirty="0"/>
              <a:t>1899: v Anglii založena </a:t>
            </a:r>
            <a:r>
              <a:rPr lang="cs-CZ" sz="2000" b="1" dirty="0"/>
              <a:t>Asociace zahradních měst </a:t>
            </a:r>
            <a:r>
              <a:rPr lang="cs-CZ" sz="2000" dirty="0"/>
              <a:t>která později iniciovala výstavbu zahradního města </a:t>
            </a:r>
            <a:r>
              <a:rPr lang="cs-CZ" sz="2000" b="1" dirty="0"/>
              <a:t>Letchworth </a:t>
            </a:r>
            <a:r>
              <a:rPr lang="cs-CZ" sz="2000" dirty="0"/>
              <a:t>podle plánů architektů </a:t>
            </a:r>
            <a:r>
              <a:rPr lang="cs-CZ" sz="2000" b="1" dirty="0"/>
              <a:t>Parkera a Unwina.</a:t>
            </a:r>
          </a:p>
        </p:txBody>
      </p:sp>
      <p:pic>
        <p:nvPicPr>
          <p:cNvPr id="4" name="Picture 2" descr="Diagram No.7 (Ebenezer Howard, To-morrow: A Peaceful Path to Real Reform.)">
            <a:extLst>
              <a:ext uri="{FF2B5EF4-FFF2-40B4-BE49-F238E27FC236}">
                <a16:creationId xmlns:a16="http://schemas.microsoft.com/office/drawing/2014/main" id="{B6D91694-31B6-90B0-00EB-30B4F006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6" y="0"/>
            <a:ext cx="500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4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3ACD8-A9AD-48F1-C6A9-C69CFF1F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Zahradní město - Ebenezen Howard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40217-9261-B1E5-00CE-5BB93851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Cílem zahradní obce je vytvořit </a:t>
            </a:r>
            <a:r>
              <a:rPr lang="cs-CZ" sz="2000" b="1" dirty="0"/>
              <a:t>živé, funkčně rozmanité a cenově dostupné místo</a:t>
            </a:r>
            <a:r>
              <a:rPr lang="cs-CZ" sz="2000" dirty="0"/>
              <a:t>, které není jen noclehárnou na okraji velkoměsta, ale nabízí i </a:t>
            </a:r>
            <a:r>
              <a:rPr lang="cs-CZ" sz="2000" b="1" dirty="0"/>
              <a:t>kvalitní pracovní příležitosti, vzdělávací a společenské zázemí a širokou škálu různých forem bydlení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dirty="0"/>
              <a:t>Města: </a:t>
            </a:r>
            <a:r>
              <a:rPr lang="cs-CZ" sz="2000" b="1" dirty="0"/>
              <a:t>Letchwort</a:t>
            </a:r>
            <a:r>
              <a:rPr lang="cs-CZ" sz="2000" dirty="0"/>
              <a:t>, </a:t>
            </a:r>
            <a:r>
              <a:rPr lang="cs-CZ" sz="2000" b="1" dirty="0"/>
              <a:t>Brentham</a:t>
            </a:r>
            <a:r>
              <a:rPr lang="cs-CZ" sz="2000" dirty="0"/>
              <a:t>,</a:t>
            </a:r>
            <a:r>
              <a:rPr lang="cs-CZ" sz="2000" b="1" dirty="0"/>
              <a:t> Welwyn </a:t>
            </a:r>
            <a:r>
              <a:rPr lang="cs-CZ" sz="2000" dirty="0"/>
              <a:t>nebo </a:t>
            </a:r>
            <a:r>
              <a:rPr lang="cs-CZ" sz="2000" b="1" dirty="0"/>
              <a:t>Stockfeld. </a:t>
            </a:r>
          </a:p>
          <a:p>
            <a:r>
              <a:rPr lang="cs-CZ" sz="2000" dirty="0"/>
              <a:t>Jejich designem se pak inspirovali i v pevninské Evropě, i ve Spojených státech amerických. </a:t>
            </a:r>
          </a:p>
          <a:p>
            <a:r>
              <a:rPr lang="cs-CZ" sz="2000" dirty="0"/>
              <a:t>Podle těchto idejí budovala </a:t>
            </a:r>
            <a:r>
              <a:rPr lang="cs-CZ" sz="2000" b="1" dirty="0"/>
              <a:t>zelená předměstí New Yorku, Bostonu, New Jersey</a:t>
            </a:r>
            <a:r>
              <a:rPr lang="cs-CZ" sz="2000" dirty="0"/>
              <a:t>, anebo městečka jako Greenhills, Greenbelt, Greenbrooks a Greendale.</a:t>
            </a:r>
          </a:p>
          <a:p>
            <a:r>
              <a:rPr lang="cs-CZ" sz="2000" dirty="0"/>
              <a:t>Myšlenka rezonovala i na jihu Ameriky – v Sao Paulu zahradní čtvrti Jardim América, Jardim Europa, Jardim da Saúde a Cidade Jardim. </a:t>
            </a:r>
          </a:p>
          <a:p>
            <a:r>
              <a:rPr lang="cs-CZ" sz="2000" dirty="0"/>
              <a:t>Česko: předměstí baťovského Zlína.</a:t>
            </a:r>
            <a:br>
              <a:rPr lang="cs-CZ" sz="2000" dirty="0"/>
            </a:br>
            <a:r>
              <a:rPr lang="cs-CZ" sz="2000" dirty="0"/>
              <a:t>             Praha – např. Spořilov, Ořechovka, Bechyně-Máchová čtvrť</a:t>
            </a:r>
          </a:p>
        </p:txBody>
      </p:sp>
      <p:pic>
        <p:nvPicPr>
          <p:cNvPr id="4" name="Picture 2" descr="Diagram No.7 (Ebenezer Howard, To-morrow: A Peaceful Path to Real Reform.)">
            <a:extLst>
              <a:ext uri="{FF2B5EF4-FFF2-40B4-BE49-F238E27FC236}">
                <a16:creationId xmlns:a16="http://schemas.microsoft.com/office/drawing/2014/main" id="{B6D91694-31B6-90B0-00EB-30B4F006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6" y="0"/>
            <a:ext cx="500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DC242-D286-2FFC-74E7-C586966D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pPr algn="ctr"/>
            <a:r>
              <a:rPr lang="cs-CZ" b="1" u="sng" dirty="0"/>
              <a:t>Hampstead Garden Suburb</a:t>
            </a:r>
          </a:p>
        </p:txBody>
      </p:sp>
      <p:pic>
        <p:nvPicPr>
          <p:cNvPr id="1026" name="Picture 2" descr="Stock fotografie Letecký Pohled Na Hampstead Garden Suburb Vyvýšené  Předměstí Londýna – stáhnout obrázek nyní - iStock">
            <a:extLst>
              <a:ext uri="{FF2B5EF4-FFF2-40B4-BE49-F238E27FC236}">
                <a16:creationId xmlns:a16="http://schemas.microsoft.com/office/drawing/2014/main" id="{49682FA9-2F37-8B1B-A990-05E1B0F9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214437"/>
            <a:ext cx="752475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2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400F-C128-AE9D-F249-5098D80E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ASOCIACE ZAHRADNÍM MĚST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FDEED-EAAE-59D5-6387-F9192B46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6130"/>
          </a:xfrm>
        </p:spPr>
        <p:txBody>
          <a:bodyPr>
            <a:normAutofit/>
          </a:bodyPr>
          <a:lstStyle/>
          <a:p>
            <a:r>
              <a:rPr lang="cs-CZ" sz="2000" dirty="0"/>
              <a:t>Několikrát změnila název, ale slouží dodnes.</a:t>
            </a:r>
          </a:p>
          <a:p>
            <a:r>
              <a:rPr lang="cs-CZ" sz="2000" dirty="0"/>
              <a:t>Slučovala </a:t>
            </a:r>
            <a:r>
              <a:rPr lang="cs-CZ" sz="2000" b="1" dirty="0"/>
              <a:t>mnoho meziresortních expertů z mnoha oborů.</a:t>
            </a:r>
            <a:br>
              <a:rPr lang="cs-CZ" sz="2000" dirty="0"/>
            </a:br>
            <a:r>
              <a:rPr lang="cs-CZ" sz="2000" dirty="0"/>
              <a:t>(právníci, filantropové, „maloměstské elity“)</a:t>
            </a:r>
          </a:p>
          <a:p>
            <a:r>
              <a:rPr lang="cs-CZ" sz="2000" dirty="0"/>
              <a:t>Od počátku pořádala </a:t>
            </a:r>
            <a:r>
              <a:rPr lang="cs-CZ" sz="2000" b="1" dirty="0"/>
              <a:t>Kongresy </a:t>
            </a:r>
            <a:r>
              <a:rPr lang="cs-CZ" sz="2000" dirty="0"/>
              <a:t>– navštěvovali kromě architektů také ministerští úředníci.  </a:t>
            </a:r>
          </a:p>
        </p:txBody>
      </p:sp>
      <p:pic>
        <p:nvPicPr>
          <p:cNvPr id="4" name="Picture 2" descr="Diagram No.7 (Ebenezer Howard, To-morrow: A Peaceful Path to Real Reform.)">
            <a:extLst>
              <a:ext uri="{FF2B5EF4-FFF2-40B4-BE49-F238E27FC236}">
                <a16:creationId xmlns:a16="http://schemas.microsoft.com/office/drawing/2014/main" id="{99369492-0C61-8016-2680-416D690B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6" y="0"/>
            <a:ext cx="500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A9800-6461-E820-67D8-B5512F23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365125"/>
            <a:ext cx="10103498" cy="13255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https://ceskepodcasty.cz/epizoda/109967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A13226-9097-3E47-946F-24B8D995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913"/>
            <a:ext cx="12192000" cy="4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Props1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554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ÚZEMNÍ PLÁNOVÁNÍ A URBANISMUS</vt:lpstr>
      <vt:lpstr>PREZENTACE NÁVRHŮ VAŠICH VYCHÁZEK</vt:lpstr>
      <vt:lpstr>Prezentace aplikace PowerPoint</vt:lpstr>
      <vt:lpstr>Lineární město - Artura Soriay y Mata </vt:lpstr>
      <vt:lpstr>Zahradní město - Ebenezen Howard </vt:lpstr>
      <vt:lpstr>Zahradní město - Ebenezen Howard </vt:lpstr>
      <vt:lpstr>Hampstead Garden Suburb</vt:lpstr>
      <vt:lpstr>ASOCIACE ZAHRADNÍM MĚST</vt:lpstr>
      <vt:lpstr>https://ceskepodcasty.cz/epizoda/109967 </vt:lpstr>
      <vt:lpstr>Cvičení č. 3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14</cp:revision>
  <dcterms:created xsi:type="dcterms:W3CDTF">2023-09-25T06:18:52Z</dcterms:created>
  <dcterms:modified xsi:type="dcterms:W3CDTF">2023-10-23T13:46:48Z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