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08" r:id="rId6"/>
    <p:sldId id="309" r:id="rId7"/>
    <p:sldId id="310" r:id="rId8"/>
    <p:sldId id="307" r:id="rId9"/>
    <p:sldId id="302" r:id="rId10"/>
    <p:sldId id="312" r:id="rId11"/>
    <p:sldId id="313" r:id="rId12"/>
    <p:sldId id="294" r:id="rId13"/>
    <p:sldId id="314" r:id="rId14"/>
    <p:sldId id="28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19385-D2D1-8ACE-4F6C-53A5D4663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0A4D3E-AE9B-5B57-F6E3-8E23922F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41E7A5-09B1-A417-936A-B3F08BA26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1E2B2-D819-36DD-75D7-1421D6FE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9FEE45-5F01-F566-CC80-5438BF4FB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50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85A37-8938-948F-8DB6-51C737FDE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DD6DE63-8DA1-925F-311E-B5E3EA54F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7FEAAA-C3EB-37B8-9DEC-960428E4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30F37A-DC2B-92F7-8B0E-7A152911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CC0B67-9F05-5A61-9D75-4BA60AAB5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4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89CF9E5-469C-6EE5-82BE-AA0E27476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F1D9B3F-CE6D-EC28-4554-53248FE6B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EFFE43-A70F-168F-77C6-783300760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45FA84-4432-555F-8FD5-85105765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F6320F-6C79-50E0-7123-A0F15679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24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C1C39-3E19-97EA-D200-B46497BC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662C5D-B7F4-44ED-FCFF-376B121A9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41B48E-C20B-CB89-3D72-F80CC367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1E4595-67EB-6978-ECE7-687260D40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BE7808-D74F-4CDE-27E1-A57A8F73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50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114708-E0FD-266B-420D-928364170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A53F73-1864-0BD0-D468-3CA1914C4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1432B1-C4E6-03B9-9886-877A47C8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449B7D-7731-01DA-56A9-74EAD881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83636E-5AF2-4F82-16C7-CAB3D2E8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23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8F398-C2F0-8D82-BE56-AF2DBE92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A7E596-BAF2-88EF-24BE-E07FE5521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078BCEB-2F6B-1D98-4498-0F4548E87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676F94-41FD-242A-F7FE-AFC1AECE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A8956A-4496-A92B-19D7-22D3E261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7AD814-3143-F037-129D-64365F78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12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BF6824-9D6D-A78B-9E83-AD95640F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80EA37-9260-74FE-068F-906245B96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E13E0F-5713-4B3C-3A13-F3CDFD267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C26E6F-2FF1-F2EF-A64C-3E4F14CC2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ECF7226-3217-2735-30E0-ECA173BDD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89D3C1C-E0F9-3D19-8E3F-A75033E9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C40B9A7-10B9-A02E-8471-12518ED9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03F3B55-7E9F-A9BE-A905-738972D5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11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F7761-DF6D-CFDF-2D36-54ED158FE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3ABAC95-094A-FB9C-18D1-079CE938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B9194E-41A8-1A9A-A87E-03FCEC48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84297F-DD47-2B94-2520-66DD10985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54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C32B585-047C-D77F-C38C-AF1FB4D33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78F3C8-FB75-9127-0F15-ADDC3DDA6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D993AE-7B5F-182B-DE12-FC137FA7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3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779E0-F1FC-C2D0-CABB-04E2D5C9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302E17-7EB8-BDA1-C5A3-592F8EC4C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E2BB14-68E6-346A-5865-ED8BD324D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DF7B42-3B61-85BA-1B39-379ABED08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AD1CB5-3FD7-9EA9-BEBA-90A47A28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A5F3CC-98D9-934D-C363-47E55359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28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11A4E-D5B3-E3FF-6B7C-9115F76C3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2FD1E4F-7339-D8B9-F5A6-FA7EB0BA9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B6BA8F-8807-1F8D-51CA-9A05E82BA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31833F-05F4-8D92-5FC6-179B8242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471CF5-6B10-309D-3587-4D618620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B6B3A34-D4EA-62F3-EE89-1C8EF942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06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9CDB9F2-54DE-2476-C1D1-BF214F220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1480F0-F6EB-F8E5-758B-B505E890D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BF5BB6-D987-2F71-5706-C9D3B2984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EFF9A-9B08-45F2-816C-57B207AA6EA9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CED7F3-282C-C521-084C-32FD951B5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47FD72-5737-53C8-1335-5A2BDB5BF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88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hespaces.com/explore-le-corbusiers-modernist-metropolis-chandigarh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B97BCA-14BD-2690-F21C-B3CA5E70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479" y="5198296"/>
            <a:ext cx="8154955" cy="1400400"/>
          </a:xfrm>
        </p:spPr>
        <p:txBody>
          <a:bodyPr wrap="square" anchor="b">
            <a:noAutofit/>
          </a:bodyPr>
          <a:lstStyle/>
          <a:p>
            <a:r>
              <a:rPr lang="cs-CZ" sz="7200" b="1" dirty="0">
                <a:solidFill>
                  <a:schemeClr val="bg1"/>
                </a:solidFill>
              </a:rPr>
              <a:t>ÚZEMNÍ PLÁNOVÁNÍ A URBANISMUS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AAB6898-F86A-20E9-F1B8-D844ED043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3226" y="4664818"/>
            <a:ext cx="3222609" cy="1766167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b">
            <a:normAutofit/>
          </a:bodyPr>
          <a:lstStyle/>
          <a:p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David Gorný</a:t>
            </a:r>
            <a:br>
              <a:rPr lang="cs-CZ" sz="2000" dirty="0"/>
            </a:br>
            <a:r>
              <a:rPr lang="cs-CZ" sz="2000" dirty="0"/>
              <a:t>4. CVIČENÍ</a:t>
            </a:r>
            <a:br>
              <a:rPr lang="cs-CZ" sz="2000" dirty="0"/>
            </a:br>
            <a:r>
              <a:rPr lang="cs-CZ" sz="2000" dirty="0"/>
              <a:t>30.10. 2023</a:t>
            </a:r>
          </a:p>
          <a:p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63E9AE-099F-9C0F-5F1F-B4F250D79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64" y="0"/>
            <a:ext cx="11985835" cy="4237803"/>
          </a:xfrm>
          <a:prstGeom prst="rect">
            <a:avLst/>
          </a:prstGeom>
        </p:spPr>
      </p:pic>
      <p:grpSp>
        <p:nvGrpSpPr>
          <p:cNvPr id="7" name="Group 10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607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DA6C49-31B5-6386-2E6F-66D2C349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317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OTÁZKA NA KONEC: </a:t>
            </a:r>
            <a:br>
              <a:rPr lang="cs-CZ" dirty="0"/>
            </a:br>
            <a:r>
              <a:rPr lang="cs-CZ" dirty="0"/>
              <a:t>O ČEM JE KONCEPT ORGANICKÉHO MĚSTA A KDO S NÍM PŘIŠEL?</a:t>
            </a:r>
          </a:p>
        </p:txBody>
      </p:sp>
    </p:spTree>
    <p:extLst>
      <p:ext uri="{BB962C8B-B14F-4D97-AF65-F5344CB8AC3E}">
        <p14:creationId xmlns:p14="http://schemas.microsoft.com/office/powerpoint/2010/main" val="380187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4C4281-F465-1EB3-2681-234C9784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0978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C0D440-FC7A-FB2B-7B9D-EB59455F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2" y="282575"/>
            <a:ext cx="5468938" cy="1235075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4100" b="1" dirty="0" err="1"/>
              <a:t>Le</a:t>
            </a:r>
            <a:r>
              <a:rPr lang="cs-CZ" sz="4100" b="1" dirty="0"/>
              <a:t> </a:t>
            </a:r>
            <a:r>
              <a:rPr lang="cs-CZ" sz="4100" b="1" dirty="0" err="1"/>
              <a:t>Corbusier</a:t>
            </a:r>
            <a:br>
              <a:rPr lang="cs-CZ" sz="4100" b="1" dirty="0"/>
            </a:br>
            <a:r>
              <a:rPr lang="cs-CZ" sz="4100" dirty="0"/>
              <a:t>Charles-</a:t>
            </a:r>
            <a:r>
              <a:rPr lang="cs-CZ" sz="4100" dirty="0" err="1"/>
              <a:t>Édouard</a:t>
            </a:r>
            <a:r>
              <a:rPr lang="cs-CZ" sz="4100" dirty="0"/>
              <a:t> </a:t>
            </a:r>
            <a:r>
              <a:rPr lang="cs-CZ" sz="4100" dirty="0" err="1"/>
              <a:t>Jeanneret</a:t>
            </a:r>
            <a:endParaRPr lang="cs-CZ" sz="41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34FD54-DC56-0383-1952-A5B2EEDA9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1800225"/>
            <a:ext cx="5962785" cy="4991100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/>
              <a:t>1887 – 1965, narozen ve Švýcarsku, působil hlavně ve Francii.</a:t>
            </a:r>
          </a:p>
          <a:p>
            <a:r>
              <a:rPr lang="cs-CZ" sz="2000" dirty="0"/>
              <a:t>Vlivný </a:t>
            </a:r>
            <a:r>
              <a:rPr lang="cs-CZ" sz="2000" u="sng" dirty="0"/>
              <a:t>teoretik</a:t>
            </a:r>
            <a:r>
              <a:rPr lang="cs-CZ" sz="2000" dirty="0"/>
              <a:t>, méně už praktik.</a:t>
            </a:r>
            <a:br>
              <a:rPr lang="cs-CZ" sz="2000" dirty="0"/>
            </a:br>
            <a:r>
              <a:rPr lang="cs-CZ" sz="2000" dirty="0"/>
              <a:t>(…málo skutečných realizací jeho urbanistických myšlenek…)</a:t>
            </a:r>
          </a:p>
          <a:p>
            <a:r>
              <a:rPr lang="cs-CZ" sz="2000" dirty="0"/>
              <a:t>Oceňovaný především jako architekt, urbanistické práce budí kontroverze. </a:t>
            </a:r>
          </a:p>
          <a:p>
            <a:r>
              <a:rPr lang="cs-CZ" sz="2000" dirty="0"/>
              <a:t>Jeho myšlenky nevznikaly v ideovém vzduchoprázdnu, </a:t>
            </a:r>
            <a:r>
              <a:rPr lang="cs-CZ" sz="2000" u="sng" dirty="0"/>
              <a:t>výrazně ovlivněny futurismem. 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Koncept futurismu:</a:t>
            </a:r>
          </a:p>
          <a:p>
            <a:r>
              <a:rPr lang="cs-CZ" sz="2000" dirty="0"/>
              <a:t>Vzniká v Itálii.</a:t>
            </a:r>
          </a:p>
          <a:p>
            <a:r>
              <a:rPr lang="cs-CZ" sz="2000" dirty="0"/>
              <a:t>Fascinace </a:t>
            </a:r>
            <a:r>
              <a:rPr lang="cs-CZ" sz="2000" u="sng" dirty="0"/>
              <a:t>rychlostí</a:t>
            </a:r>
            <a:r>
              <a:rPr lang="cs-CZ" sz="2000" b="1" dirty="0"/>
              <a:t> </a:t>
            </a:r>
            <a:r>
              <a:rPr lang="cs-CZ" sz="2000" dirty="0"/>
              <a:t>/ Mluví o </a:t>
            </a:r>
            <a:r>
              <a:rPr lang="cs-CZ" sz="2000" u="sng" dirty="0"/>
              <a:t>nástupu strojového věku. </a:t>
            </a:r>
          </a:p>
          <a:p>
            <a:r>
              <a:rPr lang="cs-CZ" sz="2000" dirty="0"/>
              <a:t>Význam automobilů. / Podstatou je </a:t>
            </a:r>
            <a:r>
              <a:rPr lang="cs-CZ" sz="2000" u="sng" dirty="0"/>
              <a:t>zrychlování života</a:t>
            </a:r>
            <a:r>
              <a:rPr lang="cs-CZ" sz="2000" dirty="0"/>
              <a:t>.</a:t>
            </a:r>
          </a:p>
          <a:p>
            <a:r>
              <a:rPr lang="cs-CZ" sz="2000" u="sng" dirty="0"/>
              <a:t>Úžas v technice </a:t>
            </a:r>
            <a:r>
              <a:rPr lang="cs-CZ" sz="2000" dirty="0"/>
              <a:t>(technické civilizaci), odpor k předcházejícím způsobům života (zejména i ke křesťanskému pojetí světa).</a:t>
            </a:r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FD9652D2-8E76-5D89-1E52-134159610F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9" r="1908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805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0D440-FC7A-FB2B-7B9D-EB59455F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2" y="282575"/>
            <a:ext cx="5468938" cy="1235075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4100" b="1" dirty="0" err="1"/>
              <a:t>Le</a:t>
            </a:r>
            <a:r>
              <a:rPr lang="cs-CZ" sz="4100" b="1" dirty="0"/>
              <a:t> </a:t>
            </a:r>
            <a:r>
              <a:rPr lang="cs-CZ" sz="4100" b="1" dirty="0" err="1"/>
              <a:t>Corbusier</a:t>
            </a:r>
            <a:br>
              <a:rPr lang="cs-CZ" sz="4100" b="1" dirty="0"/>
            </a:br>
            <a:r>
              <a:rPr lang="cs-CZ" sz="4100" dirty="0"/>
              <a:t>Charles-</a:t>
            </a:r>
            <a:r>
              <a:rPr lang="cs-CZ" sz="4100" dirty="0" err="1"/>
              <a:t>Édouard</a:t>
            </a:r>
            <a:r>
              <a:rPr lang="cs-CZ" sz="4100" dirty="0"/>
              <a:t> </a:t>
            </a:r>
            <a:r>
              <a:rPr lang="cs-CZ" sz="4100" dirty="0" err="1"/>
              <a:t>Jeanneret</a:t>
            </a:r>
            <a:endParaRPr lang="cs-CZ" sz="41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34FD54-DC56-0383-1952-A5B2EEDA9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1800225"/>
            <a:ext cx="5962785" cy="4991100"/>
          </a:xfrm>
        </p:spPr>
        <p:txBody>
          <a:bodyPr>
            <a:normAutofit/>
          </a:bodyPr>
          <a:lstStyle/>
          <a:p>
            <a:r>
              <a:rPr lang="cs-CZ" sz="2000" dirty="0"/>
              <a:t>Tradiční forma města je hodně zastaralá. </a:t>
            </a:r>
          </a:p>
          <a:p>
            <a:r>
              <a:rPr lang="cs-CZ" sz="2000" dirty="0"/>
              <a:t>Dochází k funkčnímu přetížení městských jader a ulic.</a:t>
            </a:r>
          </a:p>
          <a:p>
            <a:r>
              <a:rPr lang="cs-CZ" sz="2000" b="1" dirty="0"/>
              <a:t>ULICE: </a:t>
            </a:r>
            <a:br>
              <a:rPr lang="cs-CZ" sz="2000" dirty="0"/>
            </a:br>
            <a:r>
              <a:rPr lang="cs-CZ" sz="2000" dirty="0"/>
              <a:t>podoba klasické ulice je mrtvá</a:t>
            </a:r>
            <a:br>
              <a:rPr lang="cs-CZ" sz="2000" dirty="0"/>
            </a:br>
            <a:r>
              <a:rPr lang="cs-CZ" sz="2000" dirty="0"/>
              <a:t>ulice není od toho, aby plnila několik funkcí </a:t>
            </a:r>
            <a:br>
              <a:rPr lang="cs-CZ" sz="2000" dirty="0"/>
            </a:br>
            <a:r>
              <a:rPr lang="cs-CZ" sz="2000" i="1" dirty="0"/>
              <a:t>(bydlení, nakupování, doprava, společenská funkce)</a:t>
            </a:r>
            <a:br>
              <a:rPr lang="cs-CZ" sz="2000" dirty="0"/>
            </a:br>
            <a:r>
              <a:rPr lang="cs-CZ" sz="2000" dirty="0"/>
              <a:t>ulice by zde měla fungovat pro potřeby dopravy</a:t>
            </a:r>
          </a:p>
          <a:p>
            <a:endParaRPr lang="cs-CZ" sz="2000" dirty="0"/>
          </a:p>
          <a:p>
            <a:r>
              <a:rPr lang="cs-CZ" sz="2000" dirty="0"/>
              <a:t>Tlak na městská jádra / centra -&gt; řešením má být </a:t>
            </a:r>
            <a:r>
              <a:rPr lang="cs-CZ" sz="2000" b="1" dirty="0"/>
              <a:t>prostorové rozvolňování. </a:t>
            </a:r>
          </a:p>
          <a:p>
            <a:r>
              <a:rPr lang="cs-CZ" sz="2000" dirty="0"/>
              <a:t>Jádrové přetížení se může vyřešit zvýšením hustoty, ale v podobě </a:t>
            </a:r>
            <a:r>
              <a:rPr lang="cs-CZ" sz="2000" b="1" dirty="0"/>
              <a:t>výstavby výškových budov. </a:t>
            </a:r>
          </a:p>
          <a:p>
            <a:r>
              <a:rPr lang="cs-CZ" sz="2000" dirty="0"/>
              <a:t>Prosazoval moderní kapacitní komunikace – podzemní, nadzemní. </a:t>
            </a:r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FD9652D2-8E76-5D89-1E52-134159610F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9" r="1908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933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0D440-FC7A-FB2B-7B9D-EB59455F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2" y="282575"/>
            <a:ext cx="5468938" cy="1235075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4100" b="1" dirty="0" err="1"/>
              <a:t>Le</a:t>
            </a:r>
            <a:r>
              <a:rPr lang="cs-CZ" sz="4100" b="1" dirty="0"/>
              <a:t> </a:t>
            </a:r>
            <a:r>
              <a:rPr lang="cs-CZ" sz="4100" b="1" dirty="0" err="1"/>
              <a:t>Corbusier</a:t>
            </a:r>
            <a:br>
              <a:rPr lang="cs-CZ" sz="4100" b="1" dirty="0"/>
            </a:br>
            <a:r>
              <a:rPr lang="cs-CZ" sz="4100" dirty="0"/>
              <a:t>Charles-</a:t>
            </a:r>
            <a:r>
              <a:rPr lang="cs-CZ" sz="4100" dirty="0" err="1"/>
              <a:t>Édouard</a:t>
            </a:r>
            <a:r>
              <a:rPr lang="cs-CZ" sz="4100" dirty="0"/>
              <a:t> </a:t>
            </a:r>
            <a:r>
              <a:rPr lang="cs-CZ" sz="4100" dirty="0" err="1"/>
              <a:t>Jeanneret</a:t>
            </a:r>
            <a:endParaRPr lang="cs-CZ" sz="41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34FD54-DC56-0383-1952-A5B2EEDA9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1800225"/>
            <a:ext cx="5962785" cy="4991100"/>
          </a:xfrm>
        </p:spPr>
        <p:txBody>
          <a:bodyPr>
            <a:normAutofit lnSpcReduction="10000"/>
          </a:bodyPr>
          <a:lstStyle/>
          <a:p>
            <a:r>
              <a:rPr lang="cs-CZ" sz="2000" b="1" dirty="0"/>
              <a:t>Vnímání města jiným měřítkem </a:t>
            </a:r>
            <a:r>
              <a:rPr lang="cs-CZ" sz="2000" dirty="0"/>
              <a:t>– očima příměstského člověka - který se musí efektivně a rychle přepravovat. </a:t>
            </a:r>
          </a:p>
          <a:p>
            <a:r>
              <a:rPr lang="cs-CZ" sz="2000" dirty="0"/>
              <a:t>Křižovatky podle něj zpomalovaly město – ke křížení cest by mělo docházet až po 500 metrech. </a:t>
            </a:r>
          </a:p>
          <a:p>
            <a:r>
              <a:rPr lang="cs-CZ" sz="2000" dirty="0"/>
              <a:t>Budovy by měly být rozmístěny v podobě </a:t>
            </a:r>
            <a:r>
              <a:rPr lang="cs-CZ" sz="2000" b="1" dirty="0"/>
              <a:t>„pravidelného </a:t>
            </a:r>
            <a:r>
              <a:rPr lang="cs-CZ" sz="2000" b="1" dirty="0" err="1"/>
              <a:t>gridu</a:t>
            </a:r>
            <a:r>
              <a:rPr lang="cs-CZ" sz="2000" b="1" dirty="0"/>
              <a:t>“ </a:t>
            </a:r>
            <a:r>
              <a:rPr lang="cs-CZ" sz="2000" dirty="0"/>
              <a:t>, díky výškovému protažení mezi budovami zelené plochy. </a:t>
            </a:r>
          </a:p>
          <a:p>
            <a:r>
              <a:rPr lang="cs-CZ" sz="2000" dirty="0"/>
              <a:t>Kontroverzní názory na existenci tramvají ve městech.</a:t>
            </a:r>
          </a:p>
          <a:p>
            <a:pPr marL="0" indent="0">
              <a:buNone/>
            </a:pPr>
            <a:r>
              <a:rPr lang="cs-CZ" sz="2000" dirty="0"/>
              <a:t>             (</a:t>
            </a:r>
            <a:r>
              <a:rPr lang="cs-CZ" sz="2000" i="1" dirty="0"/>
              <a:t>a mnohem více – viz text následující cvičení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Myšlenky se ujaly, ctěný mezi levicovou avantgardou před 2. světovou válkou – dopad v následujícím období. </a:t>
            </a:r>
            <a:br>
              <a:rPr lang="cs-CZ" sz="2000" dirty="0"/>
            </a:br>
            <a:r>
              <a:rPr lang="cs-CZ" sz="2000" i="1" dirty="0"/>
              <a:t>Např. částečně ovlivnění: budování sídlištních celků u nás.</a:t>
            </a:r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FD9652D2-8E76-5D89-1E52-134159610F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9" r="1908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3901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C1670-9AD4-4BB5-96E1-2BE45FEA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Neuskutečněné projekty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13D841-3DD1-472A-B9EF-241E8AC8B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Přestavby</a:t>
            </a:r>
            <a:r>
              <a:rPr lang="cs-CZ" sz="2000" b="1" dirty="0"/>
              <a:t> Paříže </a:t>
            </a:r>
            <a:r>
              <a:rPr lang="cs-CZ" sz="2000" dirty="0"/>
              <a:t>(1925), </a:t>
            </a:r>
            <a:r>
              <a:rPr lang="cs-CZ" sz="2000" b="1" dirty="0"/>
              <a:t>Antverp</a:t>
            </a:r>
            <a:r>
              <a:rPr lang="cs-CZ" sz="2000" dirty="0"/>
              <a:t> (1933), či </a:t>
            </a:r>
            <a:r>
              <a:rPr lang="cs-CZ" sz="2000" b="1" dirty="0"/>
              <a:t>Rio de Janeira </a:t>
            </a:r>
            <a:r>
              <a:rPr lang="cs-CZ" sz="2000" dirty="0"/>
              <a:t>(1929).</a:t>
            </a:r>
          </a:p>
          <a:p>
            <a:r>
              <a:rPr lang="cs-CZ" sz="2000" dirty="0"/>
              <a:t>Vznikly i návrhy pro firmu Baťa.</a:t>
            </a:r>
          </a:p>
          <a:p>
            <a:r>
              <a:rPr lang="cs-CZ" sz="2000" dirty="0"/>
              <a:t>V roce </a:t>
            </a:r>
            <a:r>
              <a:rPr lang="cs-CZ" sz="2000" b="1" dirty="0"/>
              <a:t>1935 se jako poradce a konzultant </a:t>
            </a:r>
            <a:r>
              <a:rPr lang="cs-CZ" sz="2000" dirty="0"/>
              <a:t>zapojil do tamní výstavby, setkal se s Janem Antonínem Baťou a řešili společně rozvoj jeho projektu.</a:t>
            </a:r>
          </a:p>
          <a:p>
            <a:pPr lvl="1"/>
            <a:r>
              <a:rPr lang="cs-CZ" sz="2000" dirty="0"/>
              <a:t>Např. návrh pavilonu pro světovou výstavu.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5780502-7E0C-4DBF-B198-9E95D389B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16" y="3780320"/>
            <a:ext cx="3963882" cy="29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9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3C9B36-AFD1-41BA-89A5-25609DCC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Realizace v indickém </a:t>
            </a:r>
            <a:r>
              <a:rPr lang="cs-CZ" b="1" dirty="0" err="1"/>
              <a:t>Chandigarhu</a:t>
            </a:r>
            <a:endParaRPr lang="cs-CZ" b="1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7FFDCF3-622B-439B-A953-08AF3C204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„Město budoucnosti.“</a:t>
            </a:r>
          </a:p>
          <a:p>
            <a:r>
              <a:rPr lang="cs-CZ" sz="2000" dirty="0"/>
              <a:t>Město jako správní centrum </a:t>
            </a:r>
            <a:r>
              <a:rPr lang="cs-CZ" sz="2000" b="1" dirty="0"/>
              <a:t>Pundžábu.</a:t>
            </a:r>
          </a:p>
          <a:p>
            <a:r>
              <a:rPr lang="cs-CZ" sz="2000" dirty="0"/>
              <a:t>Vycházel ze staršího projektu organického zahradního města.</a:t>
            </a:r>
          </a:p>
          <a:p>
            <a:r>
              <a:rPr lang="cs-CZ" sz="2000" dirty="0"/>
              <a:t>Cílem bylo narovnání struktury města.</a:t>
            </a:r>
          </a:p>
          <a:p>
            <a:r>
              <a:rPr lang="cs-CZ" sz="2000" dirty="0"/>
              <a:t>Koncipoval město rozdělené do jednoúčelových zón, respektive </a:t>
            </a:r>
            <a:r>
              <a:rPr lang="cs-CZ" sz="2000" b="1" dirty="0"/>
              <a:t>sektorů. </a:t>
            </a:r>
            <a:br>
              <a:rPr lang="cs-CZ" sz="2000" dirty="0"/>
            </a:br>
            <a:r>
              <a:rPr lang="cs-CZ" sz="2000" i="1" dirty="0"/>
              <a:t>Sektor 17 je nákupní centrum, v sektoru 35 se nacházejí restaurace, hospůdky a bary. Další sektory jsou určeny k bydlení nebo práci.</a:t>
            </a:r>
          </a:p>
          <a:p>
            <a:endParaRPr lang="cs-CZ" sz="2000" i="1" dirty="0"/>
          </a:p>
          <a:p>
            <a:r>
              <a:rPr lang="cs-CZ" sz="2000" dirty="0"/>
              <a:t> </a:t>
            </a:r>
            <a:r>
              <a:rPr lang="cs-CZ" sz="2000" dirty="0">
                <a:hlinkClick r:id="rId2"/>
              </a:rPr>
              <a:t>https://thespaces.com/explore-le-corbusiers-modernist-metropolis-chandigarh/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512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city tour | Chandigarh: India's city of beauty - Telegraph India">
            <a:extLst>
              <a:ext uri="{FF2B5EF4-FFF2-40B4-BE49-F238E27FC236}">
                <a16:creationId xmlns:a16="http://schemas.microsoft.com/office/drawing/2014/main" id="{793075E4-36C4-B9CE-B29A-D8B671157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7043293" cy="396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ndigarh – A City for the People | Aerial photo, Aerial view, City">
            <a:extLst>
              <a:ext uri="{FF2B5EF4-FFF2-40B4-BE49-F238E27FC236}">
                <a16:creationId xmlns:a16="http://schemas.microsoft.com/office/drawing/2014/main" id="{F6917491-65C5-F932-FF7C-7B2853772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984" y="2466974"/>
            <a:ext cx="6221016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EE61780-9376-E2A9-3489-1E7D4AB07ECB}"/>
              </a:ext>
            </a:extLst>
          </p:cNvPr>
          <p:cNvSpPr txBox="1"/>
          <p:nvPr/>
        </p:nvSpPr>
        <p:spPr>
          <a:xfrm>
            <a:off x="8350897" y="1048821"/>
            <a:ext cx="235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LAND-USE SEGREGACE</a:t>
            </a:r>
          </a:p>
        </p:txBody>
      </p:sp>
    </p:spTree>
    <p:extLst>
      <p:ext uri="{BB962C8B-B14F-4D97-AF65-F5344CB8AC3E}">
        <p14:creationId xmlns:p14="http://schemas.microsoft.com/office/powerpoint/2010/main" val="2164167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F41D77-46DF-43EC-D79A-D2025F070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Architekt…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4B9CDE-35F8-01BB-C807-21BC9A24D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 roce 2016 bylo na seznam Světového kulturního a přírodního dědictví UNESCO zařazeno </a:t>
            </a:r>
            <a:r>
              <a:rPr lang="cs-CZ" sz="2400" b="1" dirty="0"/>
              <a:t>17 </a:t>
            </a:r>
            <a:r>
              <a:rPr lang="cs-CZ" sz="2400" dirty="0"/>
              <a:t>jeho staveb, které vznikaly v rozmezí asi 50 let a které se nacházejí na území sedmi států.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18AC7AE-6429-864E-6F10-837C6FE4D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80130"/>
            <a:ext cx="5334000" cy="34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DC2AF85-7BDA-222C-7E1F-14C78FDAD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341677"/>
            <a:ext cx="4686300" cy="351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51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8A2C66-DF31-EB61-B1EC-831832148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18" y="209078"/>
            <a:ext cx="10950239" cy="1067272"/>
          </a:xfrm>
        </p:spPr>
        <p:txBody>
          <a:bodyPr>
            <a:normAutofit/>
          </a:bodyPr>
          <a:lstStyle/>
          <a:p>
            <a:pPr algn="ctr"/>
            <a:r>
              <a:rPr lang="cs-CZ" sz="4000" b="1" u="sng" dirty="0"/>
              <a:t>Cvičení č. 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85945B-01CB-1259-F635-94C9AF0EE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16" y="1351849"/>
            <a:ext cx="11252718" cy="4451791"/>
          </a:xfrm>
        </p:spPr>
        <p:txBody>
          <a:bodyPr>
            <a:noAutofit/>
          </a:bodyPr>
          <a:lstStyle/>
          <a:p>
            <a:r>
              <a:rPr lang="cs-CZ" sz="2000" b="1" dirty="0"/>
              <a:t>Přečtěte si text od </a:t>
            </a:r>
            <a:r>
              <a:rPr lang="cs-CZ" sz="2000" b="1" dirty="0" err="1"/>
              <a:t>Le</a:t>
            </a:r>
            <a:r>
              <a:rPr lang="cs-CZ" sz="2000" b="1" dirty="0"/>
              <a:t> </a:t>
            </a:r>
            <a:r>
              <a:rPr lang="cs-CZ" sz="2000" b="1" dirty="0" err="1"/>
              <a:t>Corbusiera</a:t>
            </a:r>
            <a:r>
              <a:rPr lang="cs-CZ" sz="2000" b="1" dirty="0"/>
              <a:t> </a:t>
            </a:r>
            <a:r>
              <a:rPr lang="cs-CZ" sz="2000" dirty="0"/>
              <a:t>(ve studijních materiálech - Současné město), který zachycuje jeho pohledy na moderní uspořádání městského prostoru a městských funkcí. Rozepište se k následujícím otázkám:</a:t>
            </a:r>
          </a:p>
          <a:p>
            <a:endParaRPr lang="cs-CZ" sz="2000" dirty="0"/>
          </a:p>
          <a:p>
            <a:r>
              <a:rPr lang="cs-CZ" sz="2000" dirty="0"/>
              <a:t>Co jsou slabé stránky a rizika </a:t>
            </a:r>
            <a:r>
              <a:rPr lang="cs-CZ" sz="2000" dirty="0" err="1"/>
              <a:t>Le</a:t>
            </a:r>
            <a:r>
              <a:rPr lang="cs-CZ" sz="2000" dirty="0"/>
              <a:t> </a:t>
            </a:r>
            <a:r>
              <a:rPr lang="cs-CZ" sz="2000" dirty="0" err="1"/>
              <a:t>Corbusierových</a:t>
            </a:r>
            <a:r>
              <a:rPr lang="cs-CZ" sz="2000" dirty="0"/>
              <a:t> koncepcí? </a:t>
            </a:r>
            <a:br>
              <a:rPr lang="cs-CZ" sz="2000" dirty="0"/>
            </a:br>
            <a:r>
              <a:rPr lang="cs-CZ" sz="2000" i="1" dirty="0"/>
              <a:t>Uveďte příklady konkrétních urbanistických myšlenek, které by podle vás nefungovaly v současných městech, a proč?</a:t>
            </a:r>
            <a:endParaRPr lang="cs-CZ" sz="2000" dirty="0"/>
          </a:p>
          <a:p>
            <a:r>
              <a:rPr lang="cs-CZ" sz="2000" dirty="0"/>
              <a:t>Vidíte v jeho koncepci pozitivní přínosy či pokroková řešení na tu dobu? </a:t>
            </a:r>
            <a:br>
              <a:rPr lang="cs-CZ" sz="2000" dirty="0"/>
            </a:br>
            <a:r>
              <a:rPr lang="cs-CZ" sz="2000" i="1" dirty="0"/>
              <a:t>Uveďte jaké…</a:t>
            </a:r>
            <a:br>
              <a:rPr lang="cs-CZ" sz="2000" i="1" dirty="0"/>
            </a:br>
            <a:r>
              <a:rPr lang="cs-CZ" sz="2000" i="1" dirty="0"/>
              <a:t>Pokud žádné nevidíte, vysvětlete proč?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Odevzdat v podobě textového dokumentu o rozsahu 1 A4 textu</a:t>
            </a:r>
            <a:r>
              <a:rPr lang="cs-CZ" sz="2000" b="1" dirty="0"/>
              <a:t>. </a:t>
            </a:r>
          </a:p>
          <a:p>
            <a:pPr marL="0" indent="0">
              <a:buNone/>
            </a:pPr>
            <a:endParaRPr lang="cs-CZ" sz="2000" dirty="0"/>
          </a:p>
          <a:p>
            <a:pPr algn="ctr"/>
            <a:r>
              <a:rPr lang="cs-CZ" sz="2000" b="1" dirty="0"/>
              <a:t>DEADLINE: 6.11. 2023 5:59 </a:t>
            </a:r>
          </a:p>
        </p:txBody>
      </p:sp>
    </p:spTree>
    <p:extLst>
      <p:ext uri="{BB962C8B-B14F-4D97-AF65-F5344CB8AC3E}">
        <p14:creationId xmlns:p14="http://schemas.microsoft.com/office/powerpoint/2010/main" val="2009136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fb4870-e8c9-4f9e-95f4-cc79c406e0f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287AF66F725F488780A43562BAF94A" ma:contentTypeVersion="10" ma:contentTypeDescription="Vytvoří nový dokument" ma:contentTypeScope="" ma:versionID="137abefaaf3957ba0f3698cd9721dd70">
  <xsd:schema xmlns:xsd="http://www.w3.org/2001/XMLSchema" xmlns:xs="http://www.w3.org/2001/XMLSchema" xmlns:p="http://schemas.microsoft.com/office/2006/metadata/properties" xmlns:ns3="2b2ac763-2a82-42d3-894b-8c19e4f57a2a" xmlns:ns4="45fb4870-e8c9-4f9e-95f4-cc79c406e0f1" targetNamespace="http://schemas.microsoft.com/office/2006/metadata/properties" ma:root="true" ma:fieldsID="3817fa790c39be2a5a68303585f60200" ns3:_="" ns4:_="">
    <xsd:import namespace="2b2ac763-2a82-42d3-894b-8c19e4f57a2a"/>
    <xsd:import namespace="45fb4870-e8c9-4f9e-95f4-cc79c406e0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ObjectDetectorVersions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ac763-2a82-42d3-894b-8c19e4f57a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4870-e8c9-4f9e-95f4-cc79c406e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44E47F-66AF-4A9D-BBDF-3AB9ED0F9A9F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45fb4870-e8c9-4f9e-95f4-cc79c406e0f1"/>
    <ds:schemaRef ds:uri="http://schemas.microsoft.com/office/infopath/2007/PartnerControls"/>
    <ds:schemaRef ds:uri="2b2ac763-2a82-42d3-894b-8c19e4f57a2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3A0BC71-2ECF-48AB-843D-7A78EB6035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2ac763-2a82-42d3-894b-8c19e4f57a2a"/>
    <ds:schemaRef ds:uri="45fb4870-e8c9-4f9e-95f4-cc79c406e0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300AB4-CEC1-4263-B5E5-02445065404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620</Words>
  <Application>Microsoft Office PowerPoint</Application>
  <PresentationFormat>Širokoúhlá obrazovka</PresentationFormat>
  <Paragraphs>56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ÚZEMNÍ PLÁNOVÁNÍ A URBANISMUS</vt:lpstr>
      <vt:lpstr>Le Corbusier Charles-Édouard Jeanneret</vt:lpstr>
      <vt:lpstr>Le Corbusier Charles-Édouard Jeanneret</vt:lpstr>
      <vt:lpstr>Le Corbusier Charles-Édouard Jeanneret</vt:lpstr>
      <vt:lpstr>Neuskutečněné projekty</vt:lpstr>
      <vt:lpstr>Realizace v indickém Chandigarhu</vt:lpstr>
      <vt:lpstr>Prezentace aplikace PowerPoint</vt:lpstr>
      <vt:lpstr>Architekt…</vt:lpstr>
      <vt:lpstr>Cvičení č. 3</vt:lpstr>
      <vt:lpstr>OTÁZKA NA KONEC:  O ČEM JE KONCEPT ORGANICKÉHO MĚSTA A KDO S NÍM PŘIŠEL?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Gorný</dc:creator>
  <cp:lastModifiedBy>David Gorný</cp:lastModifiedBy>
  <cp:revision>18</cp:revision>
  <dcterms:created xsi:type="dcterms:W3CDTF">2023-09-25T06:18:52Z</dcterms:created>
  <dcterms:modified xsi:type="dcterms:W3CDTF">2023-10-30T14:47:24Z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0x0101009E287AF66F725F488780A43562BAF94A</vt:lpwstr>
  </property>
</Properties>
</file>