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5" r:id="rId6"/>
    <p:sldId id="318" r:id="rId7"/>
    <p:sldId id="317" r:id="rId8"/>
    <p:sldId id="320" r:id="rId9"/>
    <p:sldId id="319" r:id="rId10"/>
    <p:sldId id="322" r:id="rId11"/>
    <p:sldId id="323" r:id="rId12"/>
    <p:sldId id="294" r:id="rId13"/>
    <p:sldId id="332" r:id="rId14"/>
    <p:sldId id="28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9385-D2D1-8ACE-4F6C-53A5D466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A4D3E-AE9B-5B57-F6E3-8E23922F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1E7A5-09B1-A417-936A-B3F08BA2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1E2B2-D819-36DD-75D7-1421D6F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EE45-5F01-F566-CC80-5438BF4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0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85A37-8938-948F-8DB6-51C737FD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6DE63-8DA1-925F-311E-B5E3EA54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FEAAA-C3EB-37B8-9DEC-960428E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0F37A-DC2B-92F7-8B0E-7A15291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C0B67-9F05-5A61-9D75-4BA60AA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CF9E5-469C-6EE5-82BE-AA0E2747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1D9B3F-CE6D-EC28-4554-53248FE6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FFE43-A70F-168F-77C6-7833007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5FA84-4432-555F-8FD5-8510576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6320F-6C79-50E0-7123-A0F15679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C1C39-3E19-97EA-D200-B46497B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2C5D-B7F4-44ED-FCFF-376B121A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1B48E-C20B-CB89-3D72-F80CC36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E4595-67EB-6978-ECE7-687260D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7808-D74F-4CDE-27E1-A57A8F7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14708-E0FD-266B-420D-92836417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3F73-1864-0BD0-D468-3CA1914C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432B1-C4E6-03B9-9886-877A47C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49B7D-7731-01DA-56A9-74EAD88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3636E-5AF2-4F82-16C7-CAB3D2E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398-C2F0-8D82-BE56-AF2DBE9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7E596-BAF2-88EF-24BE-E07FE5521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8BCEB-2F6B-1D98-4498-0F4548E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676F94-41FD-242A-F7FE-AFC1AEC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A8956A-4496-A92B-19D7-22D3E26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AD814-3143-F037-129D-64365F7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F6824-9D6D-A78B-9E83-AD95640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0EA37-9260-74FE-068F-906245B9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E13E0F-5713-4B3C-3A13-F3CDFD26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6E6F-2FF1-F2EF-A64C-3E4F14C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F7226-3217-2735-30E0-ECA173BDD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D3C1C-E0F9-3D19-8E3F-A75033E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0B9A7-10B9-A02E-8471-12518ED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F3B55-7E9F-A9BE-A905-738972D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7761-DF6D-CFDF-2D36-54ED158F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ABAC95-094A-FB9C-18D1-079CE93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194E-41A8-1A9A-A87E-03FCEC48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4297F-DD47-2B94-2520-66DD109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32B585-047C-D77F-C38C-AF1FB4D3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8F3C8-FB75-9127-0F15-ADDC3DDA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D993AE-7B5F-182B-DE12-FC137FA7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79E0-F1FC-C2D0-CABB-04E2D5C9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2E17-7EB8-BDA1-C5A3-592F8EC4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2BB14-68E6-346A-5865-ED8BD324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F7B42-3B61-85BA-1B39-379ABED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D1CB5-3FD7-9EA9-BEBA-90A47A2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3CC-98D9-934D-C363-47E55359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1A4E-D5B3-E3FF-6B7C-9115F76C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FD1E4F-7339-D8B9-F5A6-FA7EB0BA9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6BA8F-8807-1F8D-51CA-9A05E82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31833F-05F4-8D92-5FC6-179B8242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71CF5-6B10-309D-3587-4D61862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3A34-D4EA-62F3-EE89-1C8EF942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CDB9F2-54DE-2476-C1D1-BF214F22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480F0-F6EB-F8E5-758B-B505E890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F5BB6-D987-2F71-5706-C9D3B2984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F9A-9B08-45F2-816C-57B207AA6EA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ED7F3-282C-C521-084C-32FD951B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7FD72-5737-53C8-1335-5A2BDB5B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F43236C-AB5B-41E3-AAF6-230FC2DB628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6075" cy="43344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B97BCA-14BD-2690-F21C-B3CA5E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79" y="5198296"/>
            <a:ext cx="8154955" cy="1400400"/>
          </a:xfrm>
        </p:spPr>
        <p:txBody>
          <a:bodyPr wrap="square" anchor="b">
            <a:no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AB6898-F86A-20E9-F1B8-D844ED0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226" y="4664818"/>
            <a:ext cx="3222609" cy="1766167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/>
          <a:p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David Gorný</a:t>
            </a:r>
            <a:br>
              <a:rPr lang="cs-CZ" sz="2000" dirty="0"/>
            </a:br>
            <a:r>
              <a:rPr lang="cs-CZ" sz="2000" dirty="0"/>
              <a:t>5. CVIČENÍ</a:t>
            </a:r>
            <a:br>
              <a:rPr lang="cs-CZ" sz="2000" dirty="0"/>
            </a:br>
            <a:r>
              <a:rPr lang="cs-CZ" sz="2000" dirty="0"/>
              <a:t>6.11. 2023</a:t>
            </a:r>
          </a:p>
          <a:p>
            <a:endParaRPr lang="cs-CZ" sz="2000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BC00BD02-7854-43B6-A66C-87BACC077EEF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5" y="0"/>
            <a:ext cx="6526105" cy="43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43BD15-75C6-4C49-B23A-7ADC41F5CF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51713" y="365125"/>
            <a:ext cx="6475446" cy="60525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Karel Teige </a:t>
            </a:r>
            <a:r>
              <a:rPr lang="cs-CZ" dirty="0"/>
              <a:t>(1900–1951)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08E520-0E68-4267-AE17-CCFE0ECCB1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t="6098" r="-2" b="-2"/>
          <a:stretch/>
        </p:blipFill>
        <p:spPr>
          <a:xfrm flipH="1">
            <a:off x="0" y="1259633"/>
            <a:ext cx="4525347" cy="517876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459F0-E53F-45D3-A472-3BA9E8CAA59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1249" y="1335509"/>
            <a:ext cx="7240555" cy="5523722"/>
          </a:xfrm>
        </p:spPr>
        <p:txBody>
          <a:bodyPr>
            <a:normAutofit/>
          </a:bodyPr>
          <a:lstStyle/>
          <a:p>
            <a:r>
              <a:rPr lang="cs-CZ" sz="2000" dirty="0"/>
              <a:t>Levicový teoretik umění… dotýkal se architektury, urbanismu, literatury, umění. </a:t>
            </a:r>
          </a:p>
          <a:p>
            <a:r>
              <a:rPr lang="cs-CZ" sz="2000" dirty="0"/>
              <a:t>Přednášel na Bauhaus. </a:t>
            </a:r>
          </a:p>
          <a:p>
            <a:r>
              <a:rPr lang="cs-CZ" sz="2000" dirty="0"/>
              <a:t>Např. Kniha: </a:t>
            </a:r>
            <a:r>
              <a:rPr lang="cs-CZ" sz="2000" b="1" dirty="0"/>
              <a:t>Nejmenší byt</a:t>
            </a:r>
          </a:p>
          <a:p>
            <a:r>
              <a:rPr lang="cs-CZ" sz="2000" dirty="0"/>
              <a:t>Zabývá se vývojem architektury, příčinami a důsledky bytové nouze, vývojem bytu od 19. století po soudobé vzorové výstavy bydlení a moderní racionalizovaný hygienický byt.</a:t>
            </a:r>
          </a:p>
          <a:p>
            <a:r>
              <a:rPr lang="cs-CZ" sz="2000" dirty="0"/>
              <a:t>Stanovení ideálního „nejmenšího bytu“.</a:t>
            </a:r>
          </a:p>
          <a:p>
            <a:r>
              <a:rPr lang="cs-CZ" sz="2000" dirty="0"/>
              <a:t>Rozebírá navrhované modely bytů s obytnou kuchyní, s kuchyňským koutem a bez kuchyně i praktický, prostor šetřící nábytek, atp. </a:t>
            </a:r>
          </a:p>
          <a:p>
            <a:r>
              <a:rPr lang="cs-CZ" sz="2000" dirty="0"/>
              <a:t>Zabývá se také ideální výškou a rozestavěním domů s malými byty, aby bylo zabráněno nešvarům činžovních domů. </a:t>
            </a:r>
          </a:p>
          <a:p>
            <a:r>
              <a:rPr lang="cs-CZ" sz="2000" b="1" dirty="0"/>
              <a:t>Veškerá předcházející fakta jsou v knize oporou pro návrh kolektivního bydlení jako formy pro budoucnost.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20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4281-F465-1EB3-2681-234C978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097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C2988-15CF-C595-AFEA-81852F35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ÚVODNÍ ČÁST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6D398-65A6-4667-E373-EDB467DC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Diskuze: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text od </a:t>
            </a:r>
            <a:r>
              <a:rPr lang="en-GB" dirty="0"/>
              <a:t>Le Corbusiera</a:t>
            </a:r>
            <a:endParaRPr lang="cs-CZ" dirty="0"/>
          </a:p>
          <a:p>
            <a:endParaRPr lang="cs-CZ" dirty="0"/>
          </a:p>
          <a:p>
            <a:r>
              <a:rPr lang="cs-CZ" sz="2000" dirty="0"/>
              <a:t>Co jsou slabé stránky a rizika Le Corbusierových koncepcí? </a:t>
            </a:r>
            <a:br>
              <a:rPr lang="cs-CZ" sz="2000" dirty="0"/>
            </a:br>
            <a:r>
              <a:rPr lang="cs-CZ" sz="2000" i="1" dirty="0"/>
              <a:t>Uveďte příklady konkrétních urbanistických myšlenek, které by podle vás nefungovaly v současných městech, a proč?</a:t>
            </a:r>
            <a:endParaRPr lang="cs-CZ" sz="2000" dirty="0"/>
          </a:p>
          <a:p>
            <a:r>
              <a:rPr lang="cs-CZ" sz="2000" dirty="0"/>
              <a:t>Vidíte v jeho koncepci pozitivní přínosy či pokroková řešení na tu dobu? </a:t>
            </a:r>
            <a:br>
              <a:rPr lang="cs-CZ" sz="2000" dirty="0"/>
            </a:br>
            <a:r>
              <a:rPr lang="cs-CZ" sz="2000" i="1" dirty="0"/>
              <a:t>Uveďte jaké…</a:t>
            </a:r>
            <a:br>
              <a:rPr lang="cs-CZ" sz="2000" i="1" dirty="0"/>
            </a:br>
            <a:r>
              <a:rPr lang="cs-CZ" sz="2000" i="1" dirty="0"/>
              <a:t>Pokud žádné nevidíte, vysvětlete proč?</a:t>
            </a:r>
          </a:p>
          <a:p>
            <a:endParaRPr lang="en-GB" dirty="0"/>
          </a:p>
        </p:txBody>
      </p:sp>
      <p:pic>
        <p:nvPicPr>
          <p:cNvPr id="2050" name="Picture 2" descr="Le Corbusier: ikona modernistické architektury | Insidecor ...">
            <a:extLst>
              <a:ext uri="{FF2B5EF4-FFF2-40B4-BE49-F238E27FC236}">
                <a16:creationId xmlns:a16="http://schemas.microsoft.com/office/drawing/2014/main" id="{AEE67D11-52D7-B396-98A8-E1D4D44B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7" y="4726754"/>
            <a:ext cx="2843213" cy="21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9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C2988-15CF-C595-AFEA-81852F35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TÉMA: </a:t>
            </a:r>
            <a:r>
              <a:rPr lang="cs-CZ" b="1" u="sng" dirty="0"/>
              <a:t>FUNKCIONALISMUS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6D398-65A6-4667-E373-EDB467DC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Urbanistický a architektonický směr propagující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účelné řešení staveb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městského prostoru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(2). 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následuje FUNKCI. </a:t>
            </a:r>
          </a:p>
          <a:p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Důraz na funkční (provozní) fungování města – estetické a umělecké aspekty upozaďovány, nepodstatné, zbytečné.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Vzorem byly středověké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kláštery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středověká města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(2).</a:t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Každá část kláštera měla účelný význam.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Rozmístění aktivit v 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klasickém st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ředověkém městě na základě významu/funkce.</a:t>
            </a:r>
          </a:p>
          <a:p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čelové budovy jednoduchých tvarů.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Využívání nových materiálů (např. šamotové cihly, železo nebo beton). </a:t>
            </a:r>
          </a:p>
          <a:p>
            <a:pPr marL="0" indent="0"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našem území: </a:t>
            </a:r>
            <a:b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jedna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funkcí města =  bydlení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jak mohou socialistické principy přispět k plnění téhle funkce skrze malometrážní byty</a:t>
            </a:r>
            <a:b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cs-CZ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spojen spíše se solitérními stavbami než rozsáhlými urbanistickými celky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5049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A8AA-86BE-4458-AB7B-F1FDBB2F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Funkcionalistické stavby v Brně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4409A-6575-4FDD-9347-D53AA1C96348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Například:</a:t>
            </a:r>
            <a:br>
              <a:rPr lang="cs-CZ" sz="2400" dirty="0"/>
            </a:br>
            <a:endParaRPr lang="cs-CZ" sz="2400" dirty="0"/>
          </a:p>
          <a:p>
            <a:r>
              <a:rPr lang="cs-CZ" sz="2000" dirty="0"/>
              <a:t>Brněnské výstaviště</a:t>
            </a:r>
          </a:p>
          <a:p>
            <a:r>
              <a:rPr lang="cs-CZ" sz="2000" dirty="0"/>
              <a:t>Hotel Avion</a:t>
            </a:r>
          </a:p>
          <a:p>
            <a:r>
              <a:rPr lang="cs-CZ" sz="2000" dirty="0"/>
              <a:t>Zemanova kavárna</a:t>
            </a:r>
          </a:p>
          <a:p>
            <a:r>
              <a:rPr lang="cs-CZ" sz="2000" dirty="0"/>
              <a:t>Hassova vila</a:t>
            </a:r>
          </a:p>
          <a:p>
            <a:r>
              <a:rPr lang="cs-CZ" sz="2000" dirty="0"/>
              <a:t>Dětská nemocnice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a další…</a:t>
            </a:r>
          </a:p>
          <a:p>
            <a:pPr marL="45720" indent="0">
              <a:buNone/>
            </a:pPr>
            <a:endParaRPr lang="cs-CZ" sz="2400" dirty="0"/>
          </a:p>
          <a:p>
            <a:r>
              <a:rPr lang="cs-CZ" sz="2400" dirty="0"/>
              <a:t>Bohuslav Fuchs, Jindřich Kumpošt…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92DB94-DB93-4439-8426-2ECE44440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2742"/>
            <a:ext cx="5935588" cy="39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169BC-E8BA-C510-2DB1-AF22030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BAUHAUS?</a:t>
            </a:r>
          </a:p>
        </p:txBody>
      </p:sp>
    </p:spTree>
    <p:extLst>
      <p:ext uri="{BB962C8B-B14F-4D97-AF65-F5344CB8AC3E}">
        <p14:creationId xmlns:p14="http://schemas.microsoft.com/office/powerpoint/2010/main" val="348884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4C2988-15CF-C595-AFEA-81852F35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993997"/>
          </a:xfrm>
        </p:spPr>
        <p:txBody>
          <a:bodyPr anchor="b">
            <a:normAutofit/>
          </a:bodyPr>
          <a:lstStyle/>
          <a:p>
            <a:pPr algn="ctr"/>
            <a:r>
              <a:rPr lang="cs-CZ" sz="5400" b="1" u="sng" dirty="0"/>
              <a:t>BAUHAUS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6D398-65A6-4667-E373-EDB467DC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Založena v roce 1919 ve Výmaru.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Významná urbanistická škola.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představitelé: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Walter Gropius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Ernst May, …… , Ludwig Mies van der Rohe.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Reprezentace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funkcionalistický přístupů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projektování městských budov.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Prosazování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průmyslového pojetí výstavby: 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snažili se do výstavby města přenést standardizaci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budovy měl obsahovat řadu standardizov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prvků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cílem: zefektivnění, zlevnění procesu výstavby </a:t>
            </a:r>
            <a:endParaRPr lang="cs-CZ" sz="2000" b="1" dirty="0"/>
          </a:p>
        </p:txBody>
      </p:sp>
      <p:pic>
        <p:nvPicPr>
          <p:cNvPr id="1026" name="Picture 2" descr="Walter Gropius | Bauhaus Founder, German-American Architect | Britannica">
            <a:extLst>
              <a:ext uri="{FF2B5EF4-FFF2-40B4-BE49-F238E27FC236}">
                <a16:creationId xmlns:a16="http://schemas.microsoft.com/office/drawing/2014/main" id="{6B70331D-42E5-C5BF-4B9E-808FEF2A9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1782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2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BC05B-CFB8-DD78-68AF-D03B61D7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CIAM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FC0A7-77B7-E844-3085-01806967A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 co jde?</a:t>
            </a:r>
          </a:p>
          <a:p>
            <a:endParaRPr lang="cs-CZ" sz="2400" dirty="0"/>
          </a:p>
          <a:p>
            <a:r>
              <a:rPr lang="cs-CZ" sz="2400" dirty="0"/>
              <a:t>Jaké 3 základní funkce by měl urbanismus sledovat? </a:t>
            </a:r>
          </a:p>
          <a:p>
            <a:endParaRPr lang="cs-CZ" sz="2400" dirty="0"/>
          </a:p>
          <a:p>
            <a:r>
              <a:rPr lang="cs-CZ" sz="2400" dirty="0"/>
              <a:t>O jakém časovém období se bavíme?</a:t>
            </a:r>
          </a:p>
          <a:p>
            <a:endParaRPr lang="cs-CZ" sz="2400" dirty="0"/>
          </a:p>
          <a:p>
            <a:r>
              <a:rPr lang="cs-CZ" sz="2400" dirty="0"/>
              <a:t>Jakou spojitost se CIAM má Athénská charta? O co jde?</a:t>
            </a:r>
          </a:p>
        </p:txBody>
      </p:sp>
    </p:spTree>
    <p:extLst>
      <p:ext uri="{BB962C8B-B14F-4D97-AF65-F5344CB8AC3E}">
        <p14:creationId xmlns:p14="http://schemas.microsoft.com/office/powerpoint/2010/main" val="221110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32AB4-7729-9BB7-51D9-00677D27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Výsledky Athénské charty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E9256-0BCE-6EF3-DF98-3371F339F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Shrnuje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myšlenky z konaného kon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dmítá způsoby výstavby průmyslových měst 19.století -&gt; ohrazuje se především vůči mísení jednotlivých funkcí v tradičních průmyslových městech. </a:t>
            </a: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Mísení průmyslové funkce (továrny) a bydlení (v blízkosti továren) -&gt; problémy, negativní dopady na obyvatelstvo.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dmítá podobu „klasické polyfunkční ulice“ a přiklání se k 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separaci, vytváření segregovaných funkčních zón. </a:t>
            </a: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Teze Athénské charty se nicméně uplatnily při obnově evropských měst po 2. světové válce (vytvářením rozsáhlých obytných zón).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Potřeba zavádění legislativy (dle prohlášení CIAM by měla být roztříštěná držba pozemků daná trhem a spekulacemi nahrazena pozemkovou ekonomií a účelným prostorovým uspořádáním).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8A2C66-DF31-EB61-B1EC-83183214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18" y="410546"/>
            <a:ext cx="10950239" cy="865803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/>
              <a:t>Cvičení č.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5945B-01CB-1259-F635-94C9AF0E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6" y="1931437"/>
            <a:ext cx="11252718" cy="3872203"/>
          </a:xfrm>
        </p:spPr>
        <p:txBody>
          <a:bodyPr>
            <a:noAutofit/>
          </a:bodyPr>
          <a:lstStyle/>
          <a:p>
            <a:r>
              <a:rPr lang="cs-CZ" sz="2000" dirty="0"/>
              <a:t>Přečtěte si text </a:t>
            </a:r>
            <a:r>
              <a:rPr lang="cs-CZ" sz="2000" b="1" dirty="0"/>
              <a:t>od </a:t>
            </a:r>
            <a:r>
              <a:rPr lang="cs-CZ" sz="2400" b="1" dirty="0"/>
              <a:t>Karla Teigeho -  Minimální byt a kolektivní dům. </a:t>
            </a:r>
          </a:p>
          <a:p>
            <a:endParaRPr lang="cs-CZ" sz="2000" b="1" dirty="0"/>
          </a:p>
          <a:p>
            <a:r>
              <a:rPr lang="cs-CZ" sz="2000" dirty="0"/>
              <a:t>Text najdete ve studijních materiálech IS.</a:t>
            </a:r>
          </a:p>
          <a:p>
            <a:endParaRPr lang="cs-CZ" sz="2000" dirty="0"/>
          </a:p>
          <a:p>
            <a:r>
              <a:rPr lang="cs-CZ" sz="2000" b="1" dirty="0"/>
              <a:t>Udělejte si názor na teze a myšlenky prezentované v textu.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Myšlenky vztahující se k tomuto textu odevzdat v podobě textového dokumentu o rozsahu 1-2 A4 textu</a:t>
            </a:r>
            <a:r>
              <a:rPr lang="cs-CZ" sz="2000" b="1" dirty="0"/>
              <a:t>. </a:t>
            </a:r>
          </a:p>
          <a:p>
            <a:pPr marL="0" indent="0">
              <a:buNone/>
            </a:pPr>
            <a:endParaRPr lang="cs-CZ" sz="2000" dirty="0"/>
          </a:p>
          <a:p>
            <a:pPr algn="ctr"/>
            <a:r>
              <a:rPr lang="cs-CZ" sz="2000" b="1" dirty="0"/>
              <a:t>DEADLINE: 13. 11. 2023 5:59 </a:t>
            </a:r>
          </a:p>
        </p:txBody>
      </p:sp>
    </p:spTree>
    <p:extLst>
      <p:ext uri="{BB962C8B-B14F-4D97-AF65-F5344CB8AC3E}">
        <p14:creationId xmlns:p14="http://schemas.microsoft.com/office/powerpoint/2010/main" val="200913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0" ma:contentTypeDescription="Vytvoří nový dokument" ma:contentTypeScope="" ma:versionID="137abefaaf3957ba0f3698cd9721dd70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817fa790c39be2a5a68303585f60200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0BC71-2ECF-48AB-843D-7A78EB603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44E47F-66AF-4A9D-BBDF-3AB9ED0F9A9F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infopath/2007/PartnerControls"/>
    <ds:schemaRef ds:uri="2b2ac763-2a82-42d3-894b-8c19e4f57a2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5300AB4-CEC1-4263-B5E5-0244506540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646</Words>
  <Application>Microsoft Office PowerPoint</Application>
  <PresentationFormat>Širokoúhlá obrazovka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ÚZEMNÍ PLÁNOVÁNÍ A URBANISMUS</vt:lpstr>
      <vt:lpstr>ÚVODNÍ ČÁST HODINY</vt:lpstr>
      <vt:lpstr>DNEŠNÍ TÉMA: FUNKCIONALISMUS</vt:lpstr>
      <vt:lpstr>Funkcionalistické stavby v Brně</vt:lpstr>
      <vt:lpstr>BAUHAUS?</vt:lpstr>
      <vt:lpstr>BAUHAUS</vt:lpstr>
      <vt:lpstr>CIAM</vt:lpstr>
      <vt:lpstr>Výsledky Athénské charty</vt:lpstr>
      <vt:lpstr>Cvičení č. 4</vt:lpstr>
      <vt:lpstr>Karel Teige (1900–1951)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23</cp:revision>
  <dcterms:created xsi:type="dcterms:W3CDTF">2023-09-25T06:18:52Z</dcterms:created>
  <dcterms:modified xsi:type="dcterms:W3CDTF">2023-11-06T12:51:29Z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