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0" r:id="rId6"/>
    <p:sldId id="315" r:id="rId7"/>
    <p:sldId id="317" r:id="rId8"/>
    <p:sldId id="318" r:id="rId9"/>
    <p:sldId id="319" r:id="rId10"/>
    <p:sldId id="313" r:id="rId11"/>
    <p:sldId id="316" r:id="rId12"/>
    <p:sldId id="290" r:id="rId13"/>
    <p:sldId id="312" r:id="rId14"/>
    <p:sldId id="28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19385-D2D1-8ACE-4F6C-53A5D466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0A4D3E-AE9B-5B57-F6E3-8E23922F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41E7A5-09B1-A417-936A-B3F08BA2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1E2B2-D819-36DD-75D7-1421D6FE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FEE45-5F01-F566-CC80-5438BF4F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0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85A37-8938-948F-8DB6-51C737FD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D6DE63-8DA1-925F-311E-B5E3EA54F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FEAAA-C3EB-37B8-9DEC-960428E4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30F37A-DC2B-92F7-8B0E-7A152911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C0B67-9F05-5A61-9D75-4BA60AAB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4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9CF9E5-469C-6EE5-82BE-AA0E27476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1D9B3F-CE6D-EC28-4554-53248FE6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EFFE43-A70F-168F-77C6-78330076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45FA84-4432-555F-8FD5-85105765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6320F-6C79-50E0-7123-A0F15679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4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C1C39-3E19-97EA-D200-B46497BC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62C5D-B7F4-44ED-FCFF-376B121A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41B48E-C20B-CB89-3D72-F80CC36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E4595-67EB-6978-ECE7-687260D4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E7808-D74F-4CDE-27E1-A57A8F7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14708-E0FD-266B-420D-92836417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A53F73-1864-0BD0-D468-3CA1914C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432B1-C4E6-03B9-9886-877A47C8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49B7D-7731-01DA-56A9-74EAD881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3636E-5AF2-4F82-16C7-CAB3D2E8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23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8F398-C2F0-8D82-BE56-AF2DBE92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7E596-BAF2-88EF-24BE-E07FE5521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8BCEB-2F6B-1D98-4498-0F4548E87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676F94-41FD-242A-F7FE-AFC1AECE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A8956A-4496-A92B-19D7-22D3E261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7AD814-3143-F037-129D-64365F78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2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F6824-9D6D-A78B-9E83-AD95640F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0EA37-9260-74FE-068F-906245B96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E13E0F-5713-4B3C-3A13-F3CDFD267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C26E6F-2FF1-F2EF-A64C-3E4F14CC2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F7226-3217-2735-30E0-ECA173BDD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9D3C1C-E0F9-3D19-8E3F-A75033E9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40B9A7-10B9-A02E-8471-12518ED9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3F3B55-7E9F-A9BE-A905-738972D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F7761-DF6D-CFDF-2D36-54ED158F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ABAC95-094A-FB9C-18D1-079CE938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9194E-41A8-1A9A-A87E-03FCEC48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4297F-DD47-2B94-2520-66DD1098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54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32B585-047C-D77F-C38C-AF1FB4D3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78F3C8-FB75-9127-0F15-ADDC3DDA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D993AE-7B5F-182B-DE12-FC137FA7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79E0-F1FC-C2D0-CABB-04E2D5C9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02E17-7EB8-BDA1-C5A3-592F8EC4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E2BB14-68E6-346A-5865-ED8BD324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F7B42-3B61-85BA-1B39-379ABED0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D1CB5-3FD7-9EA9-BEBA-90A47A2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A5F3CC-98D9-934D-C363-47E55359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8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11A4E-D5B3-E3FF-6B7C-9115F76C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FD1E4F-7339-D8B9-F5A6-FA7EB0BA9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B6BA8F-8807-1F8D-51CA-9A05E82B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31833F-05F4-8D92-5FC6-179B8242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71CF5-6B10-309D-3587-4D618620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6B3A34-D4EA-62F3-EE89-1C8EF942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0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CDB9F2-54DE-2476-C1D1-BF214F22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1480F0-F6EB-F8E5-758B-B505E890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BF5BB6-D987-2F71-5706-C9D3B2984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FF9A-9B08-45F2-816C-57B207AA6EA9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ED7F3-282C-C521-084C-32FD951B5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7FD72-5737-53C8-1335-5A2BDB5B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hyperlink" Target="https://www.idnes.cz/bydleni/panelak/bydleni-v-panelaku.A150917_170218_architektura_web" TargetMode="External"/><Relationship Id="rId4" Type="http://schemas.openxmlformats.org/officeDocument/2006/relationships/hyperlink" Target="https://www.lidovky.cz/relax/design/seda-leta-normalizacni.A181105_115834_ln-bydleni_ap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B97BCA-14BD-2690-F21C-B3CA5E70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79" y="5198296"/>
            <a:ext cx="8154955" cy="1400400"/>
          </a:xfrm>
        </p:spPr>
        <p:txBody>
          <a:bodyPr wrap="square" anchor="b">
            <a:noAutofit/>
          </a:bodyPr>
          <a:lstStyle/>
          <a:p>
            <a:r>
              <a:rPr lang="cs-CZ" sz="7200" b="1" dirty="0">
                <a:solidFill>
                  <a:schemeClr val="bg1"/>
                </a:solidFill>
              </a:rPr>
              <a:t>ÚZEMNÍ PLÁNOVÁNÍ A URBANISMUS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AB6898-F86A-20E9-F1B8-D844ED043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226" y="4664818"/>
            <a:ext cx="3222609" cy="1766167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b">
            <a:normAutofit/>
          </a:bodyPr>
          <a:lstStyle/>
          <a:p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David Gorný</a:t>
            </a:r>
            <a:br>
              <a:rPr lang="cs-CZ" sz="2000" dirty="0"/>
            </a:br>
            <a:r>
              <a:rPr lang="cs-CZ" sz="2000" dirty="0"/>
              <a:t>6. CVIČENÍ</a:t>
            </a:r>
            <a:br>
              <a:rPr lang="cs-CZ" sz="2000" dirty="0"/>
            </a:br>
            <a:r>
              <a:rPr lang="cs-CZ" sz="2000" dirty="0"/>
              <a:t>13.11. 2023</a:t>
            </a:r>
          </a:p>
          <a:p>
            <a:endParaRPr lang="cs-CZ" sz="2000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9B338CAB-4D1A-A966-9833-0C7D9D00B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EDDF0-D7AB-0C11-55B0-BB0ECE81B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Nevybírejte si brněnská sídliště.</a:t>
            </a:r>
          </a:p>
          <a:p>
            <a:pPr marL="457200" lvl="1" indent="0">
              <a:buNone/>
            </a:pPr>
            <a:r>
              <a:rPr lang="cs-CZ" sz="2000" dirty="0"/>
              <a:t>A je vás málo, ideálně si vyberte každý jiné …..</a:t>
            </a:r>
          </a:p>
          <a:p>
            <a:r>
              <a:rPr lang="cs-CZ" sz="2400" dirty="0"/>
              <a:t>Rozsah 1 A4 textu + obrázky.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algn="ctr"/>
            <a:r>
              <a:rPr lang="cs-CZ" sz="2400" b="1" dirty="0"/>
              <a:t>DEADLINE: 20. 11. 2023 5:59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CE5332C-D0D8-77C8-8B6C-F0ADFE0EC090}"/>
              </a:ext>
            </a:extLst>
          </p:cNvPr>
          <p:cNvSpPr txBox="1">
            <a:spLocks/>
          </p:cNvSpPr>
          <p:nvPr/>
        </p:nvSpPr>
        <p:spPr>
          <a:xfrm>
            <a:off x="953277" y="377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 dirty="0"/>
              <a:t>ZADÁNÍ CVIČENÍ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B5F45A-307F-DADE-0E69-ADBA0B24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805" y="1825625"/>
            <a:ext cx="4295468" cy="24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C4281-F465-1EB3-2681-234C9784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0978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E9CFE-AD80-7246-5C9B-85EC1A58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K. TEIGE – MINIMÁLNÍ BYT A KOLEKTIVNÍ DŮM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B52D8-36FF-6EB9-8ECD-84252616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9665"/>
            <a:ext cx="10515600" cy="1738669"/>
          </a:xfrm>
        </p:spPr>
        <p:txBody>
          <a:bodyPr/>
          <a:lstStyle/>
          <a:p>
            <a:r>
              <a:rPr lang="cs-CZ" dirty="0"/>
              <a:t>Vaše názory, komentáře….</a:t>
            </a:r>
          </a:p>
        </p:txBody>
      </p:sp>
    </p:spTree>
    <p:extLst>
      <p:ext uri="{BB962C8B-B14F-4D97-AF65-F5344CB8AC3E}">
        <p14:creationId xmlns:p14="http://schemas.microsoft.com/office/powerpoint/2010/main" val="260101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67791-A4F7-BE11-5A88-7E70936E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/>
          <a:lstStyle/>
          <a:p>
            <a:pPr algn="ctr"/>
            <a:r>
              <a:rPr lang="cs-CZ" b="1" u="sng" dirty="0"/>
              <a:t>PANELOVÁ SÍDLIŠTĚ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9A25EC-77EE-D1A0-C24C-7D55CDD4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43727" cy="4802187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/>
              <a:t>První panelové domy byly postaveny v západním bloku (</a:t>
            </a:r>
            <a:r>
              <a:rPr lang="cs-CZ" sz="2200" b="1" dirty="0"/>
              <a:t>Nizozemsko po 1. světové válce</a:t>
            </a:r>
            <a:r>
              <a:rPr lang="cs-CZ" sz="2200" dirty="0"/>
              <a:t>, Německo 1923, první blok panelových domů v Paříži 1939). </a:t>
            </a:r>
          </a:p>
          <a:p>
            <a:r>
              <a:rPr lang="cs-CZ" sz="2200" dirty="0"/>
              <a:t>Úspěch ale zejména po 2. světové válce ve východním bloku (idea stejnosti).</a:t>
            </a:r>
          </a:p>
          <a:p>
            <a:r>
              <a:rPr lang="cs-CZ" sz="2200" dirty="0"/>
              <a:t>Podnětem pro výstavbu panelových sídlišť byla mimo jiné </a:t>
            </a:r>
            <a:r>
              <a:rPr lang="cs-CZ" sz="2200" b="1" dirty="0"/>
              <a:t>bytová krize. </a:t>
            </a:r>
          </a:p>
          <a:p>
            <a:r>
              <a:rPr lang="cs-CZ" sz="2200" dirty="0"/>
              <a:t>Stavba v rámci </a:t>
            </a:r>
            <a:r>
              <a:rPr lang="cs-CZ" sz="2200" b="1" dirty="0"/>
              <a:t>centrálně řízené bytové výstavby</a:t>
            </a:r>
            <a:r>
              <a:rPr lang="cs-CZ" sz="2200" dirty="0"/>
              <a:t>, která byla z velké části zajišťována bytovými družstvy. </a:t>
            </a:r>
          </a:p>
          <a:p>
            <a:pPr marL="0" indent="0">
              <a:buNone/>
            </a:pPr>
            <a:endParaRPr lang="cs-CZ" sz="2200" b="1" dirty="0"/>
          </a:p>
          <a:p>
            <a:r>
              <a:rPr lang="cs-CZ" sz="2200" b="1" dirty="0">
                <a:solidFill>
                  <a:srgbClr val="C00000"/>
                </a:solidFill>
              </a:rPr>
              <a:t>Snaha byla zajistit dostupné bydlení v co nejkratší době. </a:t>
            </a:r>
          </a:p>
          <a:p>
            <a:r>
              <a:rPr lang="cs-CZ" sz="2200" b="1" dirty="0">
                <a:solidFill>
                  <a:srgbClr val="C00000"/>
                </a:solidFill>
              </a:rPr>
              <a:t>Zároveň této ideologii vyhovovaly naprosto unifikované byty, pro „typické rodiny“, na které mají všichni stejný nárok = dostupné bydlení pro všechny.</a:t>
            </a:r>
          </a:p>
          <a:p>
            <a:endParaRPr lang="cs-CZ" sz="2200" b="1" dirty="0">
              <a:solidFill>
                <a:srgbClr val="C00000"/>
              </a:solidFill>
            </a:endParaRPr>
          </a:p>
          <a:p>
            <a:r>
              <a:rPr lang="cs-CZ" sz="2200" dirty="0"/>
              <a:t>V ČSSR první dům </a:t>
            </a:r>
            <a:r>
              <a:rPr lang="cs-CZ" sz="2200" b="1" dirty="0"/>
              <a:t>1953 ve Zlíně</a:t>
            </a:r>
            <a:r>
              <a:rPr lang="cs-CZ" sz="2200" dirty="0"/>
              <a:t>, masová výstavba zejména v 70. a 80. letech.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Automatizace výrobního procesu – důraz na ekonomické hledisko. </a:t>
            </a:r>
          </a:p>
          <a:p>
            <a:r>
              <a:rPr lang="cs-CZ" sz="2200" dirty="0"/>
              <a:t>Významná role v bytovém fondu, </a:t>
            </a:r>
            <a:r>
              <a:rPr lang="cs-CZ" sz="2200" b="1" dirty="0"/>
              <a:t>žije v nich zhruba třetina obyvatel</a:t>
            </a:r>
            <a:r>
              <a:rPr lang="cs-CZ" sz="2200" dirty="0"/>
              <a:t>.</a:t>
            </a:r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1319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3E49C5-3FD4-4815-6683-7F3AAE32E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5057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/>
              <a:t>HYGIENA A PROSTŘEDÍ</a:t>
            </a:r>
          </a:p>
          <a:p>
            <a:r>
              <a:rPr lang="cs-CZ" sz="2000" dirty="0"/>
              <a:t>Vznik panelových sídlišť v České republice nebyl přímou reakcí na Athénskou chartu (CIAM,1933), ale vzal si z funkcionalistického urbanismu některé základní myšlenky.</a:t>
            </a:r>
          </a:p>
          <a:p>
            <a:r>
              <a:rPr lang="cs-CZ" sz="2000" u="sng" dirty="0"/>
              <a:t>Právo každého na zdravé prostředí</a:t>
            </a:r>
            <a:r>
              <a:rPr lang="cs-CZ" sz="2000" dirty="0"/>
              <a:t>: panelové domy umístěné s velkými odstupy - dodávají dostatek světla i nejníže umístěným bytům + zamezují velkému hluku.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VEŘEJNÉ PROSTORY A PARKY</a:t>
            </a:r>
          </a:p>
          <a:p>
            <a:r>
              <a:rPr lang="cs-CZ" sz="2000" dirty="0"/>
              <a:t>Potlačit rozdíl mezi kulturním a přírodním + veřejným a soukromým prostředím.</a:t>
            </a:r>
          </a:p>
          <a:p>
            <a:r>
              <a:rPr lang="cs-CZ" sz="2000" dirty="0"/>
              <a:t>Kombinace městského způsobu žití, ale zároveň klid a snadno dostupné parkové plochy.</a:t>
            </a:r>
          </a:p>
          <a:p>
            <a:r>
              <a:rPr lang="cs-CZ" sz="2000" dirty="0"/>
              <a:t>Problémem: nevyužití veřejných ploch mezi panelovými domy.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DOPRAVA A PARKOVÁNÍ</a:t>
            </a:r>
          </a:p>
          <a:p>
            <a:r>
              <a:rPr lang="cs-CZ" sz="2000" dirty="0"/>
              <a:t>Původní zelené plochy začaly postupně ustupovat parkování -&gt; „bydlení v parku“ se proměnilo v „bydlení na parkovišti“.  </a:t>
            </a:r>
          </a:p>
          <a:p>
            <a:r>
              <a:rPr lang="cs-CZ" sz="2000" dirty="0"/>
              <a:t>Postupný nedostatek parkovacích míst.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03BE735-712D-8FD0-6310-F1B7BEEB628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/>
              <a:t>PANELOVÁ SÍDLIŠTĚ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51665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3E49C5-3FD4-4815-6683-7F3AAE32E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TYPIZACE X INDIVIDUALISMUS:  NEČITELNOST, ODOSOBNĚNÍ </a:t>
            </a:r>
          </a:p>
          <a:p>
            <a:r>
              <a:rPr lang="cs-CZ" sz="2000" dirty="0"/>
              <a:t>Nečitelnost místa.</a:t>
            </a:r>
          </a:p>
          <a:p>
            <a:r>
              <a:rPr lang="cs-CZ" sz="2000" dirty="0"/>
              <a:t>Potlačení vlastní identit / jedinečnosti. 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MONOFUNKČNOST</a:t>
            </a:r>
          </a:p>
          <a:p>
            <a:r>
              <a:rPr lang="cs-CZ" sz="2000" dirty="0"/>
              <a:t>Nedostatek veřejné i občanské vybavenosti.</a:t>
            </a:r>
          </a:p>
          <a:p>
            <a:r>
              <a:rPr lang="cs-CZ" sz="2000" dirty="0"/>
              <a:t>Absence služeb - obchody, restaurace, kavárny, ….</a:t>
            </a:r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SOCIODEMOGRAFICKÉ TENDENCE</a:t>
            </a:r>
          </a:p>
          <a:p>
            <a:r>
              <a:rPr lang="cs-CZ" sz="2000" dirty="0"/>
              <a:t>Ohroženy stárnutím obyvatel, odlivem obyvatel. </a:t>
            </a:r>
          </a:p>
          <a:p>
            <a:r>
              <a:rPr lang="cs-CZ" sz="2000" dirty="0"/>
              <a:t>Nejhorší scénáře vzniku sociálně-homogenních zón se nepotvrdily.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03BE735-712D-8FD0-6310-F1B7BEEB628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/>
              <a:t>PANELOVÁ SÍDLIŠTĚ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407771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9F80BE-AEF1-2DA1-9083-9FDE00D7E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982" y="272154"/>
            <a:ext cx="5250635" cy="602794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F31DA93-5DD6-1197-605D-E5F0FDCC3383}"/>
              </a:ext>
            </a:extLst>
          </p:cNvPr>
          <p:cNvSpPr txBox="1"/>
          <p:nvPr/>
        </p:nvSpPr>
        <p:spPr>
          <a:xfrm>
            <a:off x="767944" y="1284320"/>
            <a:ext cx="548403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BRNO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Výstavba především od 60.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Nejvýraznější sídliště ze 70. a 80. let,</a:t>
            </a:r>
          </a:p>
          <a:p>
            <a:pPr lvl="1"/>
            <a:r>
              <a:rPr lang="cs-CZ" sz="2000" dirty="0"/>
              <a:t>na Starém Lískovci, Vinohradech, v Líšni či v Bohunicích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Největší sídliště: Bystrc - přes 20 000 obyvatel, Líšeň - 18 500 obyvatel.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Nejmenší sídliště: Kamechy - necelých 500 obyvatel.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 současné době zde žije téměř 180 000 obyvatel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26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b="1" dirty="0"/>
              <a:t>K přečtení…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141537"/>
            <a:ext cx="10515600" cy="3466161"/>
          </a:xfrm>
        </p:spPr>
        <p:txBody>
          <a:bodyPr/>
          <a:lstStyle/>
          <a:p>
            <a:r>
              <a:rPr lang="cs-CZ" sz="2000" dirty="0"/>
              <a:t>Šedá léta normalizační a éra levných energií. Jak se stavělo?</a:t>
            </a:r>
          </a:p>
          <a:p>
            <a:r>
              <a:rPr lang="cs-CZ" sz="2000" dirty="0">
                <a:hlinkClick r:id="rId4"/>
              </a:rPr>
              <a:t>https://www.lidovky.cz/relax/design/seda-leta-normalizacni.A181105_115834_ln-bydleni_ape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NEJ rekordy paneláků. Sídliště, kde se bojí policie, i nejdelší chodba</a:t>
            </a:r>
          </a:p>
          <a:p>
            <a:r>
              <a:rPr lang="cs-CZ" sz="2000" dirty="0">
                <a:hlinkClick r:id="rId5"/>
              </a:rPr>
              <a:t>https://www.idnes.cz/bydleni/panelak/bydleni-v-panelaku.A150917_170218_architektura_web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4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82CB5-0C0C-1DEE-C1D3-1C451003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cs-CZ" b="1" dirty="0"/>
              <a:t>PANELAKY.INFO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1552364-9EBD-4053-2F7E-7872EF211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24" y="1244600"/>
            <a:ext cx="10515600" cy="21844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76C2A30-A10B-E63F-B22C-746DC0E7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02437"/>
            <a:ext cx="4704184" cy="36582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0DB9D2-370D-51CF-AEB4-2D407C40E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699" y="626525"/>
            <a:ext cx="6183301" cy="42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8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2473A-7225-B91B-D531-0382CA52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F8EE3-EA47-1AC6-C1F6-CB28FF2F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Vyberte si nějaké sídliště v českém městě, na velikosti města úplně nezáleží. Musí se však jedna o sídliště, ne solitérní budovu.</a:t>
            </a:r>
          </a:p>
          <a:p>
            <a:endParaRPr lang="cs-CZ" sz="2400" dirty="0"/>
          </a:p>
          <a:p>
            <a:r>
              <a:rPr lang="cs-CZ" sz="2400" dirty="0"/>
              <a:t>Zpracujte analýzu daného sídliště:</a:t>
            </a:r>
          </a:p>
          <a:p>
            <a:pPr lvl="1"/>
            <a:r>
              <a:rPr lang="cs-CZ" sz="2000" dirty="0"/>
              <a:t>Pokuste se najít obecné informace o vzniku sídliště.</a:t>
            </a:r>
          </a:p>
          <a:p>
            <a:pPr lvl="1"/>
            <a:r>
              <a:rPr lang="cs-CZ" sz="2000" dirty="0"/>
              <a:t>Okomentuje a blíže přibližte velikost sídliště.</a:t>
            </a:r>
          </a:p>
          <a:p>
            <a:pPr lvl="1"/>
            <a:r>
              <a:rPr lang="cs-CZ" sz="2000" dirty="0"/>
              <a:t>Jsou informace o tom, zda se jednalo o podnikové x běžné sídliště?</a:t>
            </a:r>
          </a:p>
          <a:p>
            <a:pPr lvl="1"/>
            <a:r>
              <a:rPr lang="cs-CZ" sz="2000" dirty="0"/>
              <a:t>Jedná se o sídliště na zelené louce x vzniklé díky asanaci.</a:t>
            </a:r>
          </a:p>
          <a:p>
            <a:pPr lvl="1"/>
            <a:r>
              <a:rPr lang="cs-CZ" sz="2000" dirty="0"/>
              <a:t>Dopravní napojení, pozice ve městě, vybavenost sídliště službami.</a:t>
            </a:r>
          </a:p>
          <a:p>
            <a:pPr lvl="1"/>
            <a:r>
              <a:rPr lang="cs-CZ" sz="2000" dirty="0"/>
              <a:t>Jakým způsobem se sídliště proměnilo do současnosti?</a:t>
            </a:r>
          </a:p>
          <a:p>
            <a:pPr lvl="1"/>
            <a:r>
              <a:rPr lang="cs-CZ" sz="2000" dirty="0"/>
              <a:t>Osobní hodnocení – je to nonsens, nebo nejlepší projekt v dějinách obce?</a:t>
            </a:r>
          </a:p>
        </p:txBody>
      </p:sp>
    </p:spTree>
    <p:extLst>
      <p:ext uri="{BB962C8B-B14F-4D97-AF65-F5344CB8AC3E}">
        <p14:creationId xmlns:p14="http://schemas.microsoft.com/office/powerpoint/2010/main" val="2783983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0" ma:contentTypeDescription="Vytvoří nový dokument" ma:contentTypeScope="" ma:versionID="137abefaaf3957ba0f3698cd9721dd70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817fa790c39be2a5a68303585f60200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44E47F-66AF-4A9D-BBDF-3AB9ED0F9A9F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45fb4870-e8c9-4f9e-95f4-cc79c406e0f1"/>
    <ds:schemaRef ds:uri="http://schemas.microsoft.com/office/infopath/2007/PartnerControls"/>
    <ds:schemaRef ds:uri="2b2ac763-2a82-42d3-894b-8c19e4f57a2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A0BC71-2ECF-48AB-843D-7A78EB603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ac763-2a82-42d3-894b-8c19e4f57a2a"/>
    <ds:schemaRef ds:uri="45fb4870-e8c9-4f9e-95f4-cc79c406e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300AB4-CEC1-4263-B5E5-0244506540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631</Words>
  <Application>Microsoft Office PowerPoint</Application>
  <PresentationFormat>Širokoúhlá obrazovka</PresentationFormat>
  <Paragraphs>82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ÚZEMNÍ PLÁNOVÁNÍ A URBANISMUS</vt:lpstr>
      <vt:lpstr>K. TEIGE – MINIMÁLNÍ BYT A KOLEKTIVNÍ DŮM</vt:lpstr>
      <vt:lpstr>PANELOVÁ SÍDLIŠTĚ</vt:lpstr>
      <vt:lpstr>Prezentace aplikace PowerPoint</vt:lpstr>
      <vt:lpstr>Prezentace aplikace PowerPoint</vt:lpstr>
      <vt:lpstr>Prezentace aplikace PowerPoint</vt:lpstr>
      <vt:lpstr>K přečtení… </vt:lpstr>
      <vt:lpstr>PANELAKY.INFO</vt:lpstr>
      <vt:lpstr>ZADÁNÍ CVIČENÍ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Gorný</dc:creator>
  <cp:lastModifiedBy>David Gorný</cp:lastModifiedBy>
  <cp:revision>28</cp:revision>
  <dcterms:created xsi:type="dcterms:W3CDTF">2023-09-25T06:18:52Z</dcterms:created>
  <dcterms:modified xsi:type="dcterms:W3CDTF">2023-11-13T14:21:25Z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