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3" r:id="rId6"/>
    <p:sldId id="314" r:id="rId7"/>
    <p:sldId id="315" r:id="rId8"/>
    <p:sldId id="316" r:id="rId9"/>
    <p:sldId id="317" r:id="rId10"/>
    <p:sldId id="319" r:id="rId11"/>
    <p:sldId id="320" r:id="rId12"/>
    <p:sldId id="323" r:id="rId13"/>
    <p:sldId id="324" r:id="rId14"/>
    <p:sldId id="318" r:id="rId15"/>
    <p:sldId id="321" r:id="rId16"/>
    <p:sldId id="322" r:id="rId17"/>
    <p:sldId id="325" r:id="rId18"/>
    <p:sldId id="326" r:id="rId19"/>
    <p:sldId id="290" r:id="rId20"/>
    <p:sldId id="289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19385-D2D1-8ACE-4F6C-53A5D466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0A4D3E-AE9B-5B57-F6E3-8E23922F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41E7A5-09B1-A417-936A-B3F08BA2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1E2B2-D819-36DD-75D7-1421D6FE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FEE45-5F01-F566-CC80-5438BF4F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0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85A37-8938-948F-8DB6-51C737FD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D6DE63-8DA1-925F-311E-B5E3EA54F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7FEAAA-C3EB-37B8-9DEC-960428E4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30F37A-DC2B-92F7-8B0E-7A152911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CC0B67-9F05-5A61-9D75-4BA60AAB5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4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9CF9E5-469C-6EE5-82BE-AA0E27476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1D9B3F-CE6D-EC28-4554-53248FE6B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EFFE43-A70F-168F-77C6-78330076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45FA84-4432-555F-8FD5-85105765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F6320F-6C79-50E0-7123-A0F15679D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24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C1C39-3E19-97EA-D200-B46497BC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62C5D-B7F4-44ED-FCFF-376B121A9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41B48E-C20B-CB89-3D72-F80CC367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1E4595-67EB-6978-ECE7-687260D4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E7808-D74F-4CDE-27E1-A57A8F7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14708-E0FD-266B-420D-928364170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A53F73-1864-0BD0-D468-3CA1914C4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432B1-C4E6-03B9-9886-877A47C8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449B7D-7731-01DA-56A9-74EAD881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83636E-5AF2-4F82-16C7-CAB3D2E8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23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8F398-C2F0-8D82-BE56-AF2DBE92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A7E596-BAF2-88EF-24BE-E07FE5521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78BCEB-2F6B-1D98-4498-0F4548E87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676F94-41FD-242A-F7FE-AFC1AECE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A8956A-4496-A92B-19D7-22D3E261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7AD814-3143-F037-129D-64365F78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25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F6824-9D6D-A78B-9E83-AD95640F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80EA37-9260-74FE-068F-906245B96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E13E0F-5713-4B3C-3A13-F3CDFD267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C26E6F-2FF1-F2EF-A64C-3E4F14CC2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CF7226-3217-2735-30E0-ECA173BDD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9D3C1C-E0F9-3D19-8E3F-A75033E9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40B9A7-10B9-A02E-8471-12518ED9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3F3B55-7E9F-A9BE-A905-738972D52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11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F7761-DF6D-CFDF-2D36-54ED158FE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3ABAC95-094A-FB9C-18D1-079CE938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AB9194E-41A8-1A9A-A87E-03FCEC48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84297F-DD47-2B94-2520-66DD10985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54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C32B585-047C-D77F-C38C-AF1FB4D3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78F3C8-FB75-9127-0F15-ADDC3DDA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D993AE-7B5F-182B-DE12-FC137FA7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79E0-F1FC-C2D0-CABB-04E2D5C9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02E17-7EB8-BDA1-C5A3-592F8EC4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E2BB14-68E6-346A-5865-ED8BD324D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DF7B42-3B61-85BA-1B39-379ABED0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D1CB5-3FD7-9EA9-BEBA-90A47A28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A5F3CC-98D9-934D-C363-47E553593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28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11A4E-D5B3-E3FF-6B7C-9115F76C3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2FD1E4F-7339-D8B9-F5A6-FA7EB0BA9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B6BA8F-8807-1F8D-51CA-9A05E82BA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31833F-05F4-8D92-5FC6-179B8242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71CF5-6B10-309D-3587-4D618620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6B3A34-D4EA-62F3-EE89-1C8EF942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06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9CDB9F2-54DE-2476-C1D1-BF214F220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1480F0-F6EB-F8E5-758B-B505E890D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BF5BB6-D987-2F71-5706-C9D3B29844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FF9A-9B08-45F2-816C-57B207AA6EA9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ED7F3-282C-C521-084C-32FD951B5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47FD72-5737-53C8-1335-5A2BDB5BF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F2C1-8474-413D-AA63-9DBD4A206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88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ur.cz/media/do0nqcea/brozura_apur_cz_2023_final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-jihomoravsky.cz/archiv/oupsr/zur_jmk_a2a1_UZ/WEB/grafy.html" TargetMode="External"/><Relationship Id="rId2" Type="http://schemas.openxmlformats.org/officeDocument/2006/relationships/hyperlink" Target="https://www.kr-jihomoravsky.cz/archiv/oupsr/zur_jmk_a2a1_UZ/WEB/tex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B97BCA-14BD-2690-F21C-B3CA5E70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79" y="5198296"/>
            <a:ext cx="8154955" cy="1400400"/>
          </a:xfrm>
        </p:spPr>
        <p:txBody>
          <a:bodyPr wrap="square" anchor="b">
            <a:noAutofit/>
          </a:bodyPr>
          <a:lstStyle/>
          <a:p>
            <a:r>
              <a:rPr lang="cs-CZ" sz="7200" b="1" dirty="0">
                <a:solidFill>
                  <a:schemeClr val="bg1"/>
                </a:solidFill>
              </a:rPr>
              <a:t>ÚZEMNÍ PLÁNOVÁNÍ A URBANISMUS</a:t>
            </a:r>
          </a:p>
        </p:txBody>
      </p:sp>
      <p:pic>
        <p:nvPicPr>
          <p:cNvPr id="1028" name="Picture 4" descr="Oficiální stránky Praha - Běchovice - Územní plánování">
            <a:extLst>
              <a:ext uri="{FF2B5EF4-FFF2-40B4-BE49-F238E27FC236}">
                <a16:creationId xmlns:a16="http://schemas.microsoft.com/office/drawing/2014/main" id="{8D01AC23-544C-E03B-1688-E79949BBC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2AAB6898-F86A-20E9-F1B8-D844ED043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226" y="4664818"/>
            <a:ext cx="3222609" cy="1766167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b">
            <a:normAutofit/>
          </a:bodyPr>
          <a:lstStyle/>
          <a:p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David Gorný</a:t>
            </a:r>
            <a:br>
              <a:rPr lang="cs-CZ" sz="2000" dirty="0"/>
            </a:br>
            <a:r>
              <a:rPr lang="cs-CZ" sz="2000" dirty="0"/>
              <a:t>8. CVIČENÍ</a:t>
            </a:r>
            <a:br>
              <a:rPr lang="cs-CZ" sz="2000" dirty="0"/>
            </a:br>
            <a:r>
              <a:rPr lang="cs-CZ" sz="2000" dirty="0"/>
              <a:t>27.11. 2023</a:t>
            </a:r>
          </a:p>
          <a:p>
            <a:endParaRPr lang="cs-CZ" sz="2000" dirty="0"/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07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0152F-FC30-87DB-3A58-35B3213E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VÝZNAMNÍ HRÁČI V ÚZEMNÍM PLÁNOVÁNÍ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60673-6DA9-6FD7-4DD5-A8E64E6C9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b="1" dirty="0"/>
              <a:t>OBEC</a:t>
            </a:r>
          </a:p>
          <a:p>
            <a:r>
              <a:rPr lang="cs-CZ" sz="2400" dirty="0"/>
              <a:t>Role orgánů obcí podle toho, zda se jedná o přenesená působnost x samostatná působnost. 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POŘIZOVATEL</a:t>
            </a:r>
          </a:p>
          <a:p>
            <a:r>
              <a:rPr lang="cs-CZ" sz="2400" dirty="0"/>
              <a:t>Pořizuje ÚPP nebo ÚPD.</a:t>
            </a:r>
          </a:p>
          <a:p>
            <a:r>
              <a:rPr lang="cs-CZ" sz="2400" dirty="0"/>
              <a:t>Úřad ORP/obecní úřad, krajský úřad, újezdní úřad, MMR.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PROJEKTANT</a:t>
            </a:r>
          </a:p>
          <a:p>
            <a:r>
              <a:rPr lang="cs-CZ" sz="2400" dirty="0"/>
              <a:t>Fyzická osoba, jež získala oprávnění k výkonu vybrané činnosti. </a:t>
            </a:r>
          </a:p>
          <a:p>
            <a:r>
              <a:rPr lang="cs-CZ" sz="2400" dirty="0"/>
              <a:t>ÚP, UAP může dělat řada lidí, ale musí být zaštítěn tím, kdo má „kulaté razítko“.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Autorizovaný architekt / Autorizovaný urbanista. </a:t>
            </a:r>
          </a:p>
        </p:txBody>
      </p:sp>
    </p:spTree>
    <p:extLst>
      <p:ext uri="{BB962C8B-B14F-4D97-AF65-F5344CB8AC3E}">
        <p14:creationId xmlns:p14="http://schemas.microsoft.com/office/powerpoint/2010/main" val="160712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DFF05-B2B0-77E3-C9E9-FD0F019E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PLÁNOVÁCÍ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BD632-1512-AE67-A03C-414E8BD4C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POLITIKA ÚZEMNÍHO ROZVOJE (PUR)</a:t>
            </a:r>
            <a:br>
              <a:rPr lang="cs-CZ" dirty="0"/>
            </a:br>
            <a:r>
              <a:rPr lang="cs-CZ" dirty="0"/>
              <a:t>                     (???)</a:t>
            </a:r>
          </a:p>
        </p:txBody>
      </p:sp>
    </p:spTree>
    <p:extLst>
      <p:ext uri="{BB962C8B-B14F-4D97-AF65-F5344CB8AC3E}">
        <p14:creationId xmlns:p14="http://schemas.microsoft.com/office/powerpoint/2010/main" val="336427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35D6C96-FCF2-C1B5-D8DB-9693103EF5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233164" y="10133"/>
            <a:ext cx="9958836" cy="684786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BD632-1512-AE67-A03C-414E8BD4C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878"/>
            <a:ext cx="10657114" cy="57570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3600" b="1" dirty="0"/>
              <a:t>POLITIKA ÚZEMNÍHO ROZVOJE (PUR)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dirty="0"/>
              <a:t>Obecný celostátní dokument.</a:t>
            </a:r>
          </a:p>
          <a:p>
            <a:r>
              <a:rPr lang="cs-CZ" sz="2400" dirty="0"/>
              <a:t>Definuje základní požadavky a rámce plánovacích úkolů v širších souvislostech.</a:t>
            </a:r>
          </a:p>
          <a:p>
            <a:r>
              <a:rPr lang="cs-CZ" sz="2400" dirty="0"/>
              <a:t>Řeší problémy, které mají celostátní / mezinárodní charakter.</a:t>
            </a:r>
          </a:p>
          <a:p>
            <a:endParaRPr lang="cs-CZ" sz="2400" dirty="0"/>
          </a:p>
          <a:p>
            <a:r>
              <a:rPr lang="cs-CZ" sz="2400" dirty="0"/>
              <a:t>Vymezuje </a:t>
            </a:r>
            <a:r>
              <a:rPr lang="cs-CZ" sz="2400" b="1" dirty="0">
                <a:solidFill>
                  <a:srgbClr val="C00000"/>
                </a:solidFill>
              </a:rPr>
              <a:t>rozvojové oblasti </a:t>
            </a:r>
            <a:r>
              <a:rPr lang="cs-CZ" sz="2400" dirty="0"/>
              <a:t>+ </a:t>
            </a:r>
            <a:r>
              <a:rPr lang="cs-CZ" sz="2400" b="1" dirty="0">
                <a:solidFill>
                  <a:srgbClr val="C00000"/>
                </a:solidFill>
              </a:rPr>
              <a:t>rozvojové osy  / specifické oblasti, plochy, koridory.</a:t>
            </a:r>
          </a:p>
          <a:p>
            <a:endParaRPr lang="cs-CZ" sz="2400" dirty="0"/>
          </a:p>
          <a:p>
            <a:r>
              <a:rPr lang="cs-CZ" sz="2400" dirty="0">
                <a:hlinkClick r:id="rId3"/>
              </a:rPr>
              <a:t>https://www.uur.cz/media/do0nqcea/brozura_apur_cz_2023_final.pdf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00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46E4A-8C38-0935-8BC6-9565C7C6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79" y="271819"/>
            <a:ext cx="4377613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u="sng" dirty="0"/>
              <a:t>ZÁSADY ÚZEMNÍHO ROZVOJE (ZUR)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74E3E3-02D8-23A6-35F6-6B02AE6A0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79" y="1825625"/>
            <a:ext cx="4741507" cy="4957730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Zohledňuje úkoly územního plánování vymezené celostátně.</a:t>
            </a:r>
          </a:p>
          <a:p>
            <a:r>
              <a:rPr lang="cs-CZ" sz="2400" dirty="0"/>
              <a:t>Přebírá RO, SO z PUR + vymezuje vlastní nadmístní oblasti.</a:t>
            </a:r>
          </a:p>
          <a:p>
            <a:endParaRPr lang="cs-CZ" sz="2400" dirty="0"/>
          </a:p>
          <a:p>
            <a:r>
              <a:rPr lang="cs-CZ" sz="2400" dirty="0"/>
              <a:t>Význam?</a:t>
            </a:r>
            <a:br>
              <a:rPr lang="cs-CZ" sz="2400" dirty="0"/>
            </a:br>
            <a:r>
              <a:rPr lang="cs-CZ" sz="2400" dirty="0"/>
              <a:t>Koordinace rozvoje – každá obec má určité představy / na hranicích možnost vzniku tenzí. </a:t>
            </a:r>
          </a:p>
          <a:p>
            <a:r>
              <a:rPr lang="cs-CZ" sz="2400" dirty="0"/>
              <a:t>ZUR JMK:</a:t>
            </a:r>
            <a:br>
              <a:rPr lang="cs-CZ" sz="2400" dirty="0"/>
            </a:br>
            <a:r>
              <a:rPr lang="cs-CZ" sz="2400" dirty="0">
                <a:hlinkClick r:id="rId2"/>
              </a:rPr>
              <a:t>https://www.kr-jihomoravsky.cz/archiv/oupsr/zur_jmk_a2a1_UZ/WEB/text.html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https://www.kr-jihomoravsky.cz/archiv/oupsr/zur_jmk_a2a1_UZ/WEB/grafy.html</a:t>
            </a:r>
            <a:r>
              <a:rPr lang="cs-CZ" sz="2400" dirty="0"/>
              <a:t> 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DC95415-E8E4-1D3B-C706-E156CF3CC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784" y="3956"/>
            <a:ext cx="7383216" cy="6854044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52CD8E74-4982-81D0-7C80-F8A77098C17D}"/>
              </a:ext>
            </a:extLst>
          </p:cNvPr>
          <p:cNvCxnSpPr/>
          <p:nvPr/>
        </p:nvCxnSpPr>
        <p:spPr>
          <a:xfrm>
            <a:off x="5094514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06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1FAE7-049C-FA7B-2E6A-ECD9F967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ÚZEMNĚ PLÁNOVACÍ DOKUMENTY (ÚPP)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990D94-D790-EB13-85E5-C8A896C0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5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ÚZEMNÍ STUDIE (??)</a:t>
            </a:r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ÚZEMNĚ ANALYTICKÉ PODKLADY (UAP) (??) </a:t>
            </a:r>
          </a:p>
        </p:txBody>
      </p:sp>
    </p:spTree>
    <p:extLst>
      <p:ext uri="{BB962C8B-B14F-4D97-AF65-F5344CB8AC3E}">
        <p14:creationId xmlns:p14="http://schemas.microsoft.com/office/powerpoint/2010/main" val="264205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1FAE7-049C-FA7B-2E6A-ECD9F967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ÚZEMNĚ PLÁNOVACÍ DOKUMENTY (ÚPP)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990D94-D790-EB13-85E5-C8A896C0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56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ÚZEMNÍ STUDIE</a:t>
            </a:r>
          </a:p>
          <a:p>
            <a:r>
              <a:rPr lang="cs-CZ" sz="2000" dirty="0"/>
              <a:t>„Ad hoc“ dokument. </a:t>
            </a:r>
          </a:p>
          <a:p>
            <a:r>
              <a:rPr lang="cs-CZ" sz="2000" dirty="0"/>
              <a:t>V okamžiku, že se o nějakém území chceme dozvědět podrobnější informace. 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Cíleně zacílené na nějaký problém / rozvojový záměr.</a:t>
            </a:r>
            <a:r>
              <a:rPr lang="cs-CZ" sz="2000" dirty="0"/>
              <a:t> </a:t>
            </a:r>
          </a:p>
          <a:p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ÚZEMNĚ ANALYTICKÉ PODKLADY (UAP)</a:t>
            </a:r>
          </a:p>
          <a:p>
            <a:r>
              <a:rPr lang="cs-CZ" sz="2000" dirty="0"/>
              <a:t>Slouží jako </a:t>
            </a:r>
            <a:r>
              <a:rPr lang="cs-CZ" sz="2000" b="1" dirty="0">
                <a:solidFill>
                  <a:srgbClr val="C00000"/>
                </a:solidFill>
              </a:rPr>
              <a:t>základní podklad </a:t>
            </a:r>
            <a:r>
              <a:rPr lang="cs-CZ" sz="2000" dirty="0"/>
              <a:t>pro pořizování územního plánu, regulačních plánů a změn; dále také podpůrně pro rozhodování v území.</a:t>
            </a:r>
          </a:p>
          <a:p>
            <a:r>
              <a:rPr lang="cs-CZ" sz="2000" dirty="0"/>
              <a:t>Více či méně daný seznam ukazatelů, které se pro území sbírají + interpretace, SWOT analýzy.</a:t>
            </a:r>
          </a:p>
          <a:p>
            <a:r>
              <a:rPr lang="cs-CZ" sz="2000" b="1" dirty="0">
                <a:solidFill>
                  <a:srgbClr val="C00000"/>
                </a:solidFill>
              </a:rPr>
              <a:t>Podklady pro rozvor udržitelného rozvoje (text. + graf. část), RURU</a:t>
            </a:r>
            <a:r>
              <a:rPr lang="cs-CZ" sz="2000" dirty="0"/>
              <a:t>, problémový výkres.</a:t>
            </a:r>
          </a:p>
          <a:p>
            <a:r>
              <a:rPr lang="cs-CZ" sz="2000" dirty="0"/>
              <a:t>Území kraje / SO ORP ; aktualizace. </a:t>
            </a:r>
          </a:p>
        </p:txBody>
      </p:sp>
    </p:spTree>
    <p:extLst>
      <p:ext uri="{BB962C8B-B14F-4D97-AF65-F5344CB8AC3E}">
        <p14:creationId xmlns:p14="http://schemas.microsoft.com/office/powerpoint/2010/main" val="2538631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2473A-7225-B91B-D531-0382CA52A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93"/>
            <a:ext cx="10515600" cy="1081118"/>
          </a:xfrm>
        </p:spPr>
        <p:txBody>
          <a:bodyPr/>
          <a:lstStyle/>
          <a:p>
            <a:pPr algn="ctr"/>
            <a:r>
              <a:rPr lang="cs-CZ" b="1" u="sng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F8EE3-EA47-1AC6-C1F6-CB28FF2FA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7"/>
            <a:ext cx="10515600" cy="5411754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50B4C8"/>
              </a:buClr>
              <a:buNone/>
            </a:pPr>
            <a:r>
              <a:rPr lang="cs-CZ" sz="2000" b="1" dirty="0">
                <a:solidFill>
                  <a:srgbClr val="C00000"/>
                </a:solidFill>
              </a:rPr>
              <a:t>Regulační plán </a:t>
            </a:r>
            <a:r>
              <a:rPr lang="cs-CZ" sz="2000" dirty="0"/>
              <a:t>stanovuje </a:t>
            </a:r>
            <a:r>
              <a:rPr lang="cs-CZ" sz="2000" b="1" dirty="0">
                <a:solidFill>
                  <a:srgbClr val="C00000"/>
                </a:solidFill>
              </a:rPr>
              <a:t>podrobné podmínky </a:t>
            </a:r>
            <a:r>
              <a:rPr lang="cs-CZ" sz="2000" dirty="0"/>
              <a:t>pro využití pozemků, pro umístění a uspořádání staveb, pro ochranu hodnot v území. Řeší obvykle </a:t>
            </a:r>
            <a:r>
              <a:rPr lang="cs-CZ" sz="2000" b="1" dirty="0">
                <a:solidFill>
                  <a:srgbClr val="C00000"/>
                </a:solidFill>
              </a:rPr>
              <a:t>menší území v podrobnosti </a:t>
            </a:r>
            <a:r>
              <a:rPr lang="cs-CZ" sz="2000" dirty="0"/>
              <a:t>za jednotlivé pozemky.</a:t>
            </a:r>
          </a:p>
          <a:p>
            <a:pPr marL="0" indent="0">
              <a:buClr>
                <a:srgbClr val="50B4C8"/>
              </a:buClr>
              <a:buNone/>
            </a:pPr>
            <a:r>
              <a:rPr lang="cs-CZ" sz="2000" dirty="0"/>
              <a:t>V regulačním plánu je tedy možno stanovit přesnou podobu území, tj. tvar a rozměr pozemků, charakter zástavby, tvarové či vzhledové charakteristiky domů, charakter zeleně apod. Je to účinný nástroj pro utváření podoby území.</a:t>
            </a:r>
          </a:p>
          <a:p>
            <a:pPr marL="0" indent="0">
              <a:buClr>
                <a:srgbClr val="50B4C8"/>
              </a:buClr>
              <a:buNone/>
            </a:pPr>
            <a:endParaRPr lang="cs-CZ" sz="2000" dirty="0"/>
          </a:p>
          <a:p>
            <a:r>
              <a:rPr lang="cs-CZ" sz="2000" dirty="0"/>
              <a:t>Pokuste se v území Brna vytipovat lokality / dílčí území, která jsou podle vás natolik komplikovaná, problematická či jinak významná, že jejich uspořádání musí být řešeno či regulováno podrobněji, než to umožňuje územní plán.</a:t>
            </a:r>
          </a:p>
          <a:p>
            <a:endParaRPr lang="cs-CZ" sz="2000" dirty="0"/>
          </a:p>
          <a:p>
            <a:r>
              <a:rPr lang="cs-CZ" sz="2000" dirty="0"/>
              <a:t>Volbu lokalit / území stručně zdůvodněte.</a:t>
            </a:r>
          </a:p>
          <a:p>
            <a:r>
              <a:rPr lang="cs-CZ" sz="2000" dirty="0"/>
              <a:t>Rozsah: minimální hranice 1 A4 textu.</a:t>
            </a:r>
          </a:p>
          <a:p>
            <a:pPr marL="0" indent="0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400" b="1" dirty="0">
                <a:solidFill>
                  <a:srgbClr val="C00000"/>
                </a:solidFill>
              </a:rPr>
              <a:t>DEADLINE: 4. 12. 2023 5:59 </a:t>
            </a:r>
          </a:p>
          <a:p>
            <a:pPr marL="0" indent="0" algn="ctr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000" dirty="0"/>
              <a:t>Příští hodina: Prezentace vašich návrhů + témata: regulační plán a územní plán + zadání posledního cvičení.</a:t>
            </a:r>
          </a:p>
          <a:p>
            <a:endParaRPr lang="cs-CZ" sz="20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E1AD2443-DD8E-9921-50DB-96BC503EAF2B}"/>
              </a:ext>
            </a:extLst>
          </p:cNvPr>
          <p:cNvCxnSpPr>
            <a:cxnSpLocks/>
          </p:cNvCxnSpPr>
          <p:nvPr/>
        </p:nvCxnSpPr>
        <p:spPr>
          <a:xfrm>
            <a:off x="982824" y="2827175"/>
            <a:ext cx="102263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98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4C4281-F465-1EB3-2681-234C9784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0978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1139F-23BE-146D-606F-21ACA15C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SOUDOBÉ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2D7E62-C565-1684-D01B-8440F61E7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Tradiční inženýrský přístup (??)</a:t>
            </a:r>
          </a:p>
          <a:p>
            <a:endParaRPr lang="cs-CZ" dirty="0"/>
          </a:p>
          <a:p>
            <a:r>
              <a:rPr lang="cs-CZ" dirty="0"/>
              <a:t>Rozvojově orientovaný přístup (??)</a:t>
            </a:r>
          </a:p>
          <a:p>
            <a:endParaRPr lang="cs-CZ" dirty="0"/>
          </a:p>
          <a:p>
            <a:r>
              <a:rPr lang="cs-CZ" dirty="0"/>
              <a:t>Environmentálně orientovaný přístup (??)</a:t>
            </a:r>
          </a:p>
        </p:txBody>
      </p:sp>
      <p:pic>
        <p:nvPicPr>
          <p:cNvPr id="5124" name="Picture 4" descr="otaznik (1) – Agemon">
            <a:extLst>
              <a:ext uri="{FF2B5EF4-FFF2-40B4-BE49-F238E27FC236}">
                <a16:creationId xmlns:a16="http://schemas.microsoft.com/office/drawing/2014/main" id="{85D5C4C2-8765-BD4B-7D40-CEB76091E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1690688"/>
            <a:ext cx="38481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0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1139F-23BE-146D-606F-21ACA15C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SOUDOBÉ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2D7E62-C565-1684-D01B-8440F61E7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TRADIČNÍ INŽENÝRSKÝ PŘÍSTUP</a:t>
            </a:r>
          </a:p>
          <a:p>
            <a:r>
              <a:rPr lang="cs-CZ" sz="2400" dirty="0"/>
              <a:t>Plánování = technická disciplína.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Plánovači = experti prodávající své odborné znalosti. </a:t>
            </a:r>
          </a:p>
          <a:p>
            <a:r>
              <a:rPr lang="cs-CZ" sz="2400" dirty="0"/>
              <a:t>Jakákoliv změna v prostředí je možná, </a:t>
            </a:r>
            <a:r>
              <a:rPr lang="cs-CZ" sz="2400" b="1" dirty="0">
                <a:solidFill>
                  <a:srgbClr val="C00000"/>
                </a:solidFill>
              </a:rPr>
              <a:t>je-li to technicky možné / umožňují-li to technické normy.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Absentuje úvaha o sociálních nebo ekonomických faktorech.</a:t>
            </a:r>
          </a:p>
          <a:p>
            <a:r>
              <a:rPr lang="cs-CZ" sz="2400" dirty="0"/>
              <a:t>Minimální snaha o kompromisy. </a:t>
            </a:r>
          </a:p>
        </p:txBody>
      </p:sp>
      <p:pic>
        <p:nvPicPr>
          <p:cNvPr id="2050" name="Picture 2" descr="CityOne - Vídeňská čistička odpadních vod vyrobí více energie než sama  spotřebuje">
            <a:extLst>
              <a:ext uri="{FF2B5EF4-FFF2-40B4-BE49-F238E27FC236}">
                <a16:creationId xmlns:a16="http://schemas.microsoft.com/office/drawing/2014/main" id="{A8EBD056-52B2-7351-0A58-A8417185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4624540"/>
            <a:ext cx="3981450" cy="211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roba masivních ocelových konstrukcí mostu | Tvstav.cz - stavební portál">
            <a:extLst>
              <a:ext uri="{FF2B5EF4-FFF2-40B4-BE49-F238E27FC236}">
                <a16:creationId xmlns:a16="http://schemas.microsoft.com/office/drawing/2014/main" id="{EA5E051F-DBC5-EF79-4EE8-4827BEFB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618" y="5181600"/>
            <a:ext cx="3095181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1139F-23BE-146D-606F-21ACA15C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SOUDOBÉ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2D7E62-C565-1684-D01B-8440F61E7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ROZVOJOVĚ ORIENTOVANÝ PŘÍSTUP</a:t>
            </a:r>
          </a:p>
          <a:p>
            <a:r>
              <a:rPr lang="cs-CZ" sz="2400" dirty="0"/>
              <a:t>Typický zejména pro 90. léta.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Intenzivní a často bezhlavá podpora investic do území / přehlížení kvalitativního rozvoje.</a:t>
            </a:r>
          </a:p>
          <a:p>
            <a:r>
              <a:rPr lang="cs-CZ" sz="2400" dirty="0"/>
              <a:t>„</a:t>
            </a:r>
            <a:r>
              <a:rPr lang="cs-CZ" sz="2400" dirty="0" err="1"/>
              <a:t>Laissez</a:t>
            </a:r>
            <a:r>
              <a:rPr lang="cs-CZ" sz="2400" dirty="0"/>
              <a:t> </a:t>
            </a:r>
            <a:r>
              <a:rPr lang="cs-CZ" sz="2400" dirty="0" err="1"/>
              <a:t>faire</a:t>
            </a:r>
            <a:r>
              <a:rPr lang="cs-CZ" sz="2400" dirty="0"/>
              <a:t> přístup“.</a:t>
            </a:r>
          </a:p>
          <a:p>
            <a:r>
              <a:rPr lang="cs-CZ" sz="2400" dirty="0"/>
              <a:t>Flexibilní, nepodporuje dlouhodobé plánovací horizonty.</a:t>
            </a:r>
          </a:p>
          <a:p>
            <a:r>
              <a:rPr lang="cs-CZ" sz="2400" b="1" dirty="0">
                <a:solidFill>
                  <a:srgbClr val="C00000"/>
                </a:solidFill>
              </a:rPr>
              <a:t>Množství investic = ukazatel správného rozvoje. </a:t>
            </a:r>
          </a:p>
          <a:p>
            <a:endParaRPr lang="cs-CZ" sz="2400" dirty="0"/>
          </a:p>
        </p:txBody>
      </p:sp>
      <p:pic>
        <p:nvPicPr>
          <p:cNvPr id="3074" name="Picture 2" descr="České investice do výzkumu a vývoje zaostávají za průměrem EU •  NejBusiness.cz">
            <a:extLst>
              <a:ext uri="{FF2B5EF4-FFF2-40B4-BE49-F238E27FC236}">
                <a16:creationId xmlns:a16="http://schemas.microsoft.com/office/drawing/2014/main" id="{50BCB34E-FCCE-BF2F-6FCB-1577A372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073" y="4857750"/>
            <a:ext cx="2749002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ník veřejné správy - Koordinace územního rozvoje a možnosti obcí  vyjadřovat se k rozvojovým dokumentům">
            <a:extLst>
              <a:ext uri="{FF2B5EF4-FFF2-40B4-BE49-F238E27FC236}">
                <a16:creationId xmlns:a16="http://schemas.microsoft.com/office/drawing/2014/main" id="{6DB23ACD-9538-E18F-E688-D7E67DE88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88" y="5005389"/>
            <a:ext cx="2719232" cy="168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3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1139F-23BE-146D-606F-21ACA15C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SOUDOBÉ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2D7E62-C565-1684-D01B-8440F61E7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/>
              <a:t>ENVIRONMENTÁLNĚ ORIENTOVANÝ PŘÍSTUP</a:t>
            </a:r>
          </a:p>
          <a:p>
            <a:r>
              <a:rPr lang="cs-CZ" sz="2400" dirty="0"/>
              <a:t>Pracuje s </a:t>
            </a:r>
            <a:r>
              <a:rPr lang="cs-CZ" sz="2400" b="1" dirty="0">
                <a:solidFill>
                  <a:srgbClr val="C00000"/>
                </a:solidFill>
              </a:rPr>
              <a:t>dlouhodobým horizontem.</a:t>
            </a:r>
          </a:p>
          <a:p>
            <a:r>
              <a:rPr lang="cs-CZ" sz="2400" dirty="0"/>
              <a:t>Důraz na ekonomické a sociální dopady v území.</a:t>
            </a:r>
          </a:p>
          <a:p>
            <a:r>
              <a:rPr lang="cs-CZ" sz="2400" dirty="0"/>
              <a:t>Důraz na </a:t>
            </a:r>
            <a:r>
              <a:rPr lang="cs-CZ" sz="2400" b="1" dirty="0">
                <a:solidFill>
                  <a:srgbClr val="C00000"/>
                </a:solidFill>
              </a:rPr>
              <a:t>trvalou udržitelnost, ochranu současné přírodní a kulturní krajiny</a:t>
            </a:r>
            <a:r>
              <a:rPr lang="cs-CZ" sz="2400" dirty="0"/>
              <a:t>. </a:t>
            </a:r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b="1" dirty="0"/>
              <a:t>Všechny přístupy se v praxi prolínají. </a:t>
            </a:r>
          </a:p>
        </p:txBody>
      </p:sp>
      <p:pic>
        <p:nvPicPr>
          <p:cNvPr id="4098" name="Picture 2" descr="Environmental Sustainability Examples &amp; Tips to Implement Them">
            <a:extLst>
              <a:ext uri="{FF2B5EF4-FFF2-40B4-BE49-F238E27FC236}">
                <a16:creationId xmlns:a16="http://schemas.microsoft.com/office/drawing/2014/main" id="{39E28176-4A08-4704-D600-C4861D38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10" y="4195763"/>
            <a:ext cx="277479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9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A3780-B8F6-82FF-1A8C-D680092B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SOUDOBÉ PLÁNOVÁNÍ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9BF92-5D6B-D45F-1949-7007E3BE9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5024" cy="4896596"/>
          </a:xfrm>
        </p:spPr>
        <p:txBody>
          <a:bodyPr/>
          <a:lstStyle/>
          <a:p>
            <a:endParaRPr lang="cs-CZ" sz="2400" u="sng" dirty="0"/>
          </a:p>
          <a:p>
            <a:r>
              <a:rPr lang="cs-CZ" sz="2400" u="sng" dirty="0"/>
              <a:t>PŘED 1989: </a:t>
            </a:r>
            <a:br>
              <a:rPr lang="cs-CZ" sz="2400" dirty="0"/>
            </a:br>
            <a:r>
              <a:rPr lang="cs-CZ" sz="2400" dirty="0"/>
              <a:t>Plánovači jako iniciátoři rozvoje - </a:t>
            </a:r>
            <a:r>
              <a:rPr lang="cs-CZ" sz="2400" b="1" dirty="0">
                <a:solidFill>
                  <a:srgbClr val="C00000"/>
                </a:solidFill>
              </a:rPr>
              <a:t>rozhodující role v tom, co se kde bude stavět</a:t>
            </a:r>
            <a:r>
              <a:rPr lang="cs-CZ" sz="2400" dirty="0"/>
              <a:t>. </a:t>
            </a:r>
            <a:br>
              <a:rPr lang="cs-CZ" sz="2400" dirty="0"/>
            </a:br>
            <a:r>
              <a:rPr lang="cs-CZ" sz="2400" dirty="0"/>
              <a:t>Centrálně plánovaný rozvoj.</a:t>
            </a:r>
            <a:br>
              <a:rPr lang="cs-CZ" sz="2400" dirty="0"/>
            </a:br>
            <a:r>
              <a:rPr lang="cs-CZ" sz="2400" b="1" dirty="0">
                <a:solidFill>
                  <a:srgbClr val="C00000"/>
                </a:solidFill>
              </a:rPr>
              <a:t>Normativní přístup: </a:t>
            </a:r>
            <a:r>
              <a:rPr lang="cs-CZ" sz="2400" dirty="0"/>
              <a:t>předem jasná vize o uspořádání území, tato vize = norma, ke které by se měl vývoj blížit. </a:t>
            </a:r>
            <a:br>
              <a:rPr lang="cs-CZ" sz="2400" dirty="0"/>
            </a:br>
            <a:endParaRPr lang="cs-CZ" sz="2400" dirty="0"/>
          </a:p>
          <a:p>
            <a:r>
              <a:rPr lang="cs-CZ" sz="2400" u="sng" dirty="0"/>
              <a:t>PO 1989: </a:t>
            </a:r>
            <a:br>
              <a:rPr lang="cs-CZ" sz="2400" dirty="0"/>
            </a:br>
            <a:r>
              <a:rPr lang="cs-CZ" sz="2400" dirty="0"/>
              <a:t>V území mnoho různých aktérů = </a:t>
            </a:r>
            <a:r>
              <a:rPr lang="cs-CZ" sz="2400" b="1" dirty="0">
                <a:solidFill>
                  <a:srgbClr val="C00000"/>
                </a:solidFill>
              </a:rPr>
              <a:t>množství představ o rozvoji daného území. </a:t>
            </a:r>
            <a:br>
              <a:rPr lang="cs-CZ" sz="2400" dirty="0"/>
            </a:br>
            <a:r>
              <a:rPr lang="cs-CZ" sz="2400" dirty="0"/>
              <a:t>Plánovači: přehození do pozice </a:t>
            </a:r>
            <a:r>
              <a:rPr lang="cs-CZ" sz="2400" b="1" dirty="0">
                <a:solidFill>
                  <a:srgbClr val="C00000"/>
                </a:solidFill>
              </a:rPr>
              <a:t>regulátorů / moderátorů. </a:t>
            </a:r>
            <a:br>
              <a:rPr lang="cs-CZ" sz="2400" dirty="0"/>
            </a:br>
            <a:r>
              <a:rPr lang="cs-CZ" sz="2400" dirty="0"/>
              <a:t>Těžiště investic v území se přesouvá od veřejných zdrojů na </a:t>
            </a:r>
            <a:r>
              <a:rPr lang="cs-CZ" sz="2400" b="1" dirty="0">
                <a:solidFill>
                  <a:srgbClr val="C00000"/>
                </a:solidFill>
              </a:rPr>
              <a:t>soukromý kapitál. </a:t>
            </a:r>
            <a:br>
              <a:rPr lang="cs-CZ" sz="2400" dirty="0"/>
            </a:br>
            <a:r>
              <a:rPr lang="cs-CZ" sz="2400" dirty="0"/>
              <a:t>Lineární kvantitativní rozvoj -&gt; kvalitativní rozvoj.</a:t>
            </a:r>
            <a:br>
              <a:rPr lang="cs-CZ" sz="2400" dirty="0"/>
            </a:br>
            <a:r>
              <a:rPr lang="cs-CZ" sz="2400" dirty="0"/>
              <a:t>Rozvoj a růst </a:t>
            </a:r>
            <a:r>
              <a:rPr lang="cs-CZ" sz="2400" b="1" dirty="0">
                <a:solidFill>
                  <a:srgbClr val="C00000"/>
                </a:solidFill>
              </a:rPr>
              <a:t>může být doprovázen nerůstem</a:t>
            </a:r>
            <a:r>
              <a:rPr lang="cs-CZ" sz="2400" dirty="0"/>
              <a:t>, </a:t>
            </a:r>
            <a:r>
              <a:rPr lang="cs-CZ" sz="2400" b="1" dirty="0">
                <a:solidFill>
                  <a:srgbClr val="C00000"/>
                </a:solidFill>
              </a:rPr>
              <a:t>úpadkem v části území.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Nový územní plán pro Brno - One Man Brno Blog">
            <a:extLst>
              <a:ext uri="{FF2B5EF4-FFF2-40B4-BE49-F238E27FC236}">
                <a16:creationId xmlns:a16="http://schemas.microsoft.com/office/drawing/2014/main" id="{8C72F06E-FBD2-8C1D-A5A6-8C288471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5779"/>
            <a:ext cx="4121022" cy="229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1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D6FC1-FE19-5F87-1107-EFD72CE0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AKTÉŘI ROZVOJE (??)</a:t>
            </a:r>
          </a:p>
        </p:txBody>
      </p:sp>
    </p:spTree>
    <p:extLst>
      <p:ext uri="{BB962C8B-B14F-4D97-AF65-F5344CB8AC3E}">
        <p14:creationId xmlns:p14="http://schemas.microsoft.com/office/powerpoint/2010/main" val="75567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D6FC1-FE19-5F87-1107-EFD72CE0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/>
          <a:lstStyle/>
          <a:p>
            <a:pPr algn="ctr"/>
            <a:r>
              <a:rPr lang="cs-CZ" b="1" dirty="0"/>
              <a:t>AKTÉŘI ROZVOJE (??)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DAB47F-DCD8-A4BA-3FCD-8B1ACE5BE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48400"/>
            <a:ext cx="10515600" cy="723900"/>
          </a:xfrm>
        </p:spPr>
        <p:txBody>
          <a:bodyPr>
            <a:normAutofit/>
          </a:bodyPr>
          <a:lstStyle/>
          <a:p>
            <a:r>
              <a:rPr lang="cs-CZ" dirty="0"/>
              <a:t>Malý, J. (2023)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A5DE13-5622-860F-406A-BAC1A398B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30" y="1515970"/>
            <a:ext cx="10379339" cy="47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8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0152F-FC30-87DB-3A58-35B3213E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VÝZNAMNÍ HRÁČI V ÚZEMNÍM PLÁNOVÁNÍ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60673-6DA9-6FD7-4DD5-A8E64E6C9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Jakou roli zde má: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OBEC (??)</a:t>
            </a:r>
          </a:p>
          <a:p>
            <a:endParaRPr lang="cs-CZ" dirty="0"/>
          </a:p>
          <a:p>
            <a:r>
              <a:rPr lang="cs-CZ" dirty="0"/>
              <a:t>POŘIZOVATEL (??)</a:t>
            </a:r>
          </a:p>
          <a:p>
            <a:endParaRPr lang="cs-CZ" dirty="0"/>
          </a:p>
          <a:p>
            <a:r>
              <a:rPr lang="cs-CZ" dirty="0"/>
              <a:t>PROJEKTANT (??)</a:t>
            </a:r>
          </a:p>
        </p:txBody>
      </p:sp>
      <p:pic>
        <p:nvPicPr>
          <p:cNvPr id="8194" name="Picture 2" descr="Grandma Finds The Internet Meme Generator - Imgflip">
            <a:extLst>
              <a:ext uri="{FF2B5EF4-FFF2-40B4-BE49-F238E27FC236}">
                <a16:creationId xmlns:a16="http://schemas.microsoft.com/office/drawing/2014/main" id="{F3156E09-C60E-B773-C6E3-46508264A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9208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52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0" ma:contentTypeDescription="Vytvoří nový dokument" ma:contentTypeScope="" ma:versionID="137abefaaf3957ba0f3698cd9721dd70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3817fa790c39be2a5a68303585f60200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44E47F-66AF-4A9D-BBDF-3AB9ED0F9A9F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45fb4870-e8c9-4f9e-95f4-cc79c406e0f1"/>
    <ds:schemaRef ds:uri="http://schemas.microsoft.com/office/infopath/2007/PartnerControls"/>
    <ds:schemaRef ds:uri="2b2ac763-2a82-42d3-894b-8c19e4f57a2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3A0BC71-2ECF-48AB-843D-7A78EB6035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ac763-2a82-42d3-894b-8c19e4f57a2a"/>
    <ds:schemaRef ds:uri="45fb4870-e8c9-4f9e-95f4-cc79c406e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300AB4-CEC1-4263-B5E5-0244506540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842</Words>
  <Application>Microsoft Office PowerPoint</Application>
  <PresentationFormat>Širokoúhlá obrazovka</PresentationFormat>
  <Paragraphs>113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ÚZEMNÍ PLÁNOVÁNÍ A URBANISMUS</vt:lpstr>
      <vt:lpstr>SOUDOBÉ PLÁNOVÁNÍ</vt:lpstr>
      <vt:lpstr>SOUDOBÉ PLÁNOVÁNÍ</vt:lpstr>
      <vt:lpstr>SOUDOBÉ PLÁNOVÁNÍ</vt:lpstr>
      <vt:lpstr>SOUDOBÉ PLÁNOVÁNÍ</vt:lpstr>
      <vt:lpstr>SOUDOBÉ PLÁNOVÁNÍ</vt:lpstr>
      <vt:lpstr>AKTÉŘI ROZVOJE (??)</vt:lpstr>
      <vt:lpstr>AKTÉŘI ROZVOJE (??)</vt:lpstr>
      <vt:lpstr>VÝZNAMNÍ HRÁČI V ÚZEMNÍM PLÁNOVÁNÍ </vt:lpstr>
      <vt:lpstr>VÝZNAMNÍ HRÁČI V ÚZEMNÍM PLÁNOVÁNÍ </vt:lpstr>
      <vt:lpstr>PLÁNOVÁCÍ DOKUMENTY</vt:lpstr>
      <vt:lpstr>Prezentace aplikace PowerPoint</vt:lpstr>
      <vt:lpstr>ZÁSADY ÚZEMNÍHO ROZVOJE (ZUR)</vt:lpstr>
      <vt:lpstr>ÚZEMNĚ PLÁNOVACÍ DOKUMENTY (ÚPP)</vt:lpstr>
      <vt:lpstr>ÚZEMNĚ PLÁNOVACÍ DOKUMENTY (ÚPP)</vt:lpstr>
      <vt:lpstr>ZADÁNÍ CVIČENÍ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Gorný</dc:creator>
  <cp:lastModifiedBy>David Gorný</cp:lastModifiedBy>
  <cp:revision>47</cp:revision>
  <dcterms:created xsi:type="dcterms:W3CDTF">2023-09-25T06:18:52Z</dcterms:created>
  <dcterms:modified xsi:type="dcterms:W3CDTF">2023-11-27T14:36:14Z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