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76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5" r:id="rId20"/>
    <p:sldId id="267" r:id="rId21"/>
    <p:sldId id="275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86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7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62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71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9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76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1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8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7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9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43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4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3" descr="Obsah obrázku voda, exteriér, budova, vsedě&#10;&#10;Popis byl vytvořen automaticky">
            <a:extLst>
              <a:ext uri="{FF2B5EF4-FFF2-40B4-BE49-F238E27FC236}">
                <a16:creationId xmlns:a16="http://schemas.microsoft.com/office/drawing/2014/main" id="{BE1463D6-8376-4BFA-AC98-D7B2CA87FD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"/>
            <a:ext cx="12191980" cy="6858000"/>
          </a:xfrm>
          <a:prstGeom prst="rect">
            <a:avLst/>
          </a:prstGeom>
        </p:spPr>
      </p:pic>
      <p:sp>
        <p:nvSpPr>
          <p:cNvPr id="54" name="Rectangle 10">
            <a:extLst>
              <a:ext uri="{FF2B5EF4-FFF2-40B4-BE49-F238E27FC236}">
                <a16:creationId xmlns:a16="http://schemas.microsoft.com/office/drawing/2014/main" id="{B1ACE4AF-84DA-48B2-A249-C353FC933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2432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F0ED4ED-12C5-4C6D-A303-D3EF412D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6372" y="908794"/>
            <a:ext cx="10835191" cy="806297"/>
          </a:xfrm>
        </p:spPr>
        <p:txBody>
          <a:bodyPr>
            <a:normAutofit/>
          </a:bodyPr>
          <a:lstStyle/>
          <a:p>
            <a:r>
              <a:rPr lang="cs-CZ" sz="4000" dirty="0"/>
              <a:t>Z3104 </a:t>
            </a:r>
            <a:r>
              <a:rPr lang="cs-CZ" sz="4000" dirty="0" err="1"/>
              <a:t>Geodatabáze</a:t>
            </a:r>
            <a:r>
              <a:rPr lang="cs-CZ" sz="4000" dirty="0"/>
              <a:t> – Lekce 1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ABDB9D-0B5B-409A-8E48-64A06D2ED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4" y="1715090"/>
            <a:ext cx="10163175" cy="449465"/>
          </a:xfrm>
        </p:spPr>
        <p:txBody>
          <a:bodyPr anchor="t">
            <a:normAutofit/>
          </a:bodyPr>
          <a:lstStyle/>
          <a:p>
            <a:r>
              <a:rPr lang="cs-CZ" sz="1800" dirty="0"/>
              <a:t>Mgr. Martina Klocová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8AD3D95-31CF-4915-A025-B56738D8C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8638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182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10D72-DF91-40F4-92CE-4B78CBA0E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Cizí klíč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EB7766-65C2-40F4-863B-80745EB8B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 nebo více polí tabulky odkazující na primární klíč v jiné tabulce</a:t>
            </a:r>
          </a:p>
          <a:p>
            <a:endParaRPr lang="cs-CZ" dirty="0"/>
          </a:p>
          <a:p>
            <a:r>
              <a:rPr lang="cs-CZ" dirty="0"/>
              <a:t>Jedna z možností integritního omezení</a:t>
            </a:r>
          </a:p>
          <a:p>
            <a:endParaRPr lang="cs-CZ" dirty="0"/>
          </a:p>
          <a:p>
            <a:r>
              <a:rPr lang="cs-CZ" dirty="0"/>
              <a:t>Při propojení tabulek je pak možné jednu akci zadat jednou</a:t>
            </a:r>
          </a:p>
        </p:txBody>
      </p:sp>
    </p:spTree>
    <p:extLst>
      <p:ext uri="{BB962C8B-B14F-4D97-AF65-F5344CB8AC3E}">
        <p14:creationId xmlns:p14="http://schemas.microsoft.com/office/powerpoint/2010/main" val="42422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5CE84-34BB-4B86-BBB7-3500A362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Integritní omezení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C5DEFD-FC1B-4020-A45E-D187D4485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Slouží k definování pravidel, která omezují či definují způsob použití databáze/tabulek</a:t>
            </a:r>
          </a:p>
          <a:p>
            <a:pPr lvl="1"/>
            <a:r>
              <a:rPr lang="cs-CZ" dirty="0"/>
              <a:t>Datové typy</a:t>
            </a:r>
          </a:p>
          <a:p>
            <a:pPr lvl="1"/>
            <a:r>
              <a:rPr lang="cs-CZ" dirty="0"/>
              <a:t>Primární klíč</a:t>
            </a:r>
          </a:p>
          <a:p>
            <a:pPr lvl="1"/>
            <a:r>
              <a:rPr lang="cs-CZ" dirty="0"/>
              <a:t>UNIQUE</a:t>
            </a:r>
          </a:p>
          <a:p>
            <a:pPr lvl="1"/>
            <a:r>
              <a:rPr lang="cs-CZ" dirty="0"/>
              <a:t>NOT NULL</a:t>
            </a:r>
          </a:p>
          <a:p>
            <a:pPr lvl="1"/>
            <a:r>
              <a:rPr lang="cs-CZ" dirty="0"/>
              <a:t>CHECK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013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E4CC21-0AC6-419B-809A-CBFC550C4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Datové typy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B23B93-7991-473A-96FF-C4478FB1D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Numerické</a:t>
            </a:r>
          </a:p>
          <a:p>
            <a:r>
              <a:rPr lang="cs-CZ" dirty="0"/>
              <a:t>Znakové</a:t>
            </a:r>
          </a:p>
          <a:p>
            <a:r>
              <a:rPr lang="cs-CZ" dirty="0" err="1"/>
              <a:t>Bool</a:t>
            </a:r>
            <a:endParaRPr lang="cs-CZ" dirty="0"/>
          </a:p>
          <a:p>
            <a:r>
              <a:rPr lang="cs-CZ" dirty="0"/>
              <a:t>Datum/čas</a:t>
            </a:r>
          </a:p>
          <a:p>
            <a:r>
              <a:rPr lang="cs-CZ" dirty="0"/>
              <a:t>Geometrické</a:t>
            </a:r>
          </a:p>
          <a:p>
            <a:r>
              <a:rPr lang="cs-CZ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458784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630014-9B05-437A-99F5-0B3253E3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Numerické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0204E4-3FEA-4B68-BAD6-13A792F2F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Intiger</a:t>
            </a:r>
            <a:r>
              <a:rPr lang="cs-CZ" dirty="0"/>
              <a:t> (-2 147 483 648 až +2 147 483 647) – pouze celá čísla, existují i verze </a:t>
            </a:r>
            <a:r>
              <a:rPr lang="cs-CZ" dirty="0" err="1"/>
              <a:t>Smallint</a:t>
            </a:r>
            <a:r>
              <a:rPr lang="cs-CZ" dirty="0"/>
              <a:t>, </a:t>
            </a:r>
            <a:r>
              <a:rPr lang="cs-CZ" dirty="0" err="1"/>
              <a:t>Bigint</a:t>
            </a:r>
            <a:r>
              <a:rPr lang="cs-CZ" dirty="0"/>
              <a:t>, které jsou celočíselné a pouze definují množství alokované paměti pro záznam</a:t>
            </a:r>
          </a:p>
          <a:p>
            <a:r>
              <a:rPr lang="cs-CZ" dirty="0" err="1"/>
              <a:t>Float</a:t>
            </a:r>
            <a:r>
              <a:rPr lang="cs-CZ" dirty="0"/>
              <a:t> – desetinná čísla s pevnou čárkou</a:t>
            </a:r>
          </a:p>
          <a:p>
            <a:r>
              <a:rPr lang="cs-CZ" dirty="0"/>
              <a:t>Real – desetinná čísla s pohyblivou desetinnou čárkou</a:t>
            </a:r>
          </a:p>
          <a:p>
            <a:r>
              <a:rPr lang="cs-CZ" dirty="0" err="1"/>
              <a:t>Doubble</a:t>
            </a:r>
            <a:r>
              <a:rPr lang="cs-CZ" dirty="0"/>
              <a:t> – desetinná čísla s pohyblivou desetinnou čárkou, dvojnásobná alokace paměti než u </a:t>
            </a:r>
            <a:r>
              <a:rPr lang="cs-CZ" dirty="0" err="1"/>
              <a:t>real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3062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ED5C2D-A0E7-49BE-922C-A7B1BB3BC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Znakové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D019C7-A63F-4F40-9C3F-827436ABC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char(n)</a:t>
            </a:r>
            <a:r>
              <a:rPr lang="cs-CZ" dirty="0"/>
              <a:t> - Znakový řetězec o definované délce</a:t>
            </a:r>
          </a:p>
          <a:p>
            <a:endParaRPr lang="cs-CZ" dirty="0"/>
          </a:p>
          <a:p>
            <a:r>
              <a:rPr lang="pt-BR" dirty="0"/>
              <a:t>character varying(n)</a:t>
            </a:r>
            <a:r>
              <a:rPr lang="cs-CZ" dirty="0"/>
              <a:t> - Znakové řetězce s proměnnou délkou (omezeno n)</a:t>
            </a:r>
            <a:endParaRPr lang="pt-BR" dirty="0"/>
          </a:p>
          <a:p>
            <a:r>
              <a:rPr lang="pt-BR" dirty="0"/>
              <a:t>varchar(n)</a:t>
            </a:r>
            <a:r>
              <a:rPr lang="cs-CZ" dirty="0"/>
              <a:t> - Znakové řetězce s proměnnou délkou (omezeno n)</a:t>
            </a:r>
            <a:endParaRPr lang="pt-BR" dirty="0"/>
          </a:p>
          <a:p>
            <a:r>
              <a:rPr lang="pt-BR" dirty="0"/>
              <a:t>character(n)</a:t>
            </a:r>
            <a:r>
              <a:rPr lang="cs-CZ" dirty="0"/>
              <a:t> - Znakové řetězce s proměnnou délkou (omezeno n) – opravdu je to stejné, postupným vývojem vzniklo více způsobů zápisu</a:t>
            </a:r>
          </a:p>
          <a:p>
            <a:endParaRPr lang="pt-BR" dirty="0"/>
          </a:p>
          <a:p>
            <a:r>
              <a:rPr lang="pt-BR" dirty="0"/>
              <a:t>Text</a:t>
            </a:r>
            <a:r>
              <a:rPr lang="cs-CZ" dirty="0"/>
              <a:t> – neomezený zápis </a:t>
            </a:r>
            <a:r>
              <a:rPr lang="cs-CZ" dirty="0" err="1"/>
              <a:t>stringu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100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490368-D1C2-47B8-89F6-749CA72A6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Bool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ACFCF8-F808-4651-AAE6-94E9F47A6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Boolean</a:t>
            </a:r>
            <a:r>
              <a:rPr lang="cs-CZ" dirty="0"/>
              <a:t> - TRUE (1)/ FALSE(0)</a:t>
            </a:r>
          </a:p>
        </p:txBody>
      </p:sp>
    </p:spTree>
    <p:extLst>
      <p:ext uri="{BB962C8B-B14F-4D97-AF65-F5344CB8AC3E}">
        <p14:creationId xmlns:p14="http://schemas.microsoft.com/office/powerpoint/2010/main" val="1141816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5CAEE6-C01F-420A-BEA5-9BA1D558C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Datum/čas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B7EB2B-DD94-43EC-8635-7D6D7788C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Timestamp</a:t>
            </a:r>
            <a:r>
              <a:rPr lang="cs-CZ" dirty="0"/>
              <a:t> (YYYY-MM-DD HH:MM:SS)</a:t>
            </a:r>
          </a:p>
          <a:p>
            <a:r>
              <a:rPr lang="cs-CZ" dirty="0" err="1"/>
              <a:t>Date</a:t>
            </a:r>
            <a:r>
              <a:rPr lang="cs-CZ" dirty="0"/>
              <a:t> (YYYY-MM-DD)</a:t>
            </a:r>
          </a:p>
          <a:p>
            <a:r>
              <a:rPr lang="cs-CZ" dirty="0"/>
              <a:t>Time (HH:MM:SS )</a:t>
            </a:r>
          </a:p>
        </p:txBody>
      </p:sp>
    </p:spTree>
    <p:extLst>
      <p:ext uri="{BB962C8B-B14F-4D97-AF65-F5344CB8AC3E}">
        <p14:creationId xmlns:p14="http://schemas.microsoft.com/office/powerpoint/2010/main" val="2463614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FB80B5-74BF-442A-9F11-972C7F9D7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Geometrické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0C90F6-7BDF-4A54-A8C2-3DCB57258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</a:t>
            </a:r>
          </a:p>
          <a:p>
            <a:r>
              <a:rPr lang="en-US" dirty="0"/>
              <a:t>line</a:t>
            </a:r>
          </a:p>
          <a:p>
            <a:r>
              <a:rPr lang="en-US" dirty="0"/>
              <a:t>box</a:t>
            </a:r>
          </a:p>
          <a:p>
            <a:r>
              <a:rPr lang="en-US" dirty="0"/>
              <a:t>path</a:t>
            </a:r>
          </a:p>
          <a:p>
            <a:r>
              <a:rPr lang="en-US" dirty="0"/>
              <a:t>polygon</a:t>
            </a:r>
          </a:p>
          <a:p>
            <a:r>
              <a:rPr lang="en-US" dirty="0"/>
              <a:t>circle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5147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A30C69-1385-4D92-90E7-5FC1D085D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Null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23A2FD-99F0-4997-8164-2A441BD1C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Prázdná hodnota, není záznam – lze ošetřit omezením NOT NULL</a:t>
            </a:r>
          </a:p>
          <a:p>
            <a:endParaRPr lang="cs-CZ" dirty="0"/>
          </a:p>
          <a:p>
            <a:r>
              <a:rPr lang="cs-CZ" dirty="0"/>
              <a:t>Neplést s nulou jako hodnotou!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Př. Teploty ve městě</a:t>
            </a:r>
          </a:p>
          <a:p>
            <a:pPr marL="0" indent="0">
              <a:buNone/>
            </a:pPr>
            <a:r>
              <a:rPr lang="cs-CZ" i="1" dirty="0"/>
              <a:t>0 – 0°C</a:t>
            </a:r>
          </a:p>
          <a:p>
            <a:pPr marL="0" indent="0">
              <a:buNone/>
            </a:pPr>
            <a:r>
              <a:rPr lang="cs-CZ" i="1" dirty="0"/>
              <a:t>NULL – nezměřeno, výpadek v měření…</a:t>
            </a:r>
          </a:p>
        </p:txBody>
      </p:sp>
    </p:spTree>
    <p:extLst>
      <p:ext uri="{BB962C8B-B14F-4D97-AF65-F5344CB8AC3E}">
        <p14:creationId xmlns:p14="http://schemas.microsoft.com/office/powerpoint/2010/main" val="2900212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B3277-9413-4941-BFC7-F315E8FF9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ACID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48E1265-447D-4E11-99CC-63F310275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Atomic</a:t>
            </a:r>
            <a:r>
              <a:rPr lang="cs-CZ" dirty="0"/>
              <a:t> – </a:t>
            </a:r>
            <a:r>
              <a:rPr lang="cs-CZ" dirty="0" err="1"/>
              <a:t>atomicita</a:t>
            </a:r>
            <a:r>
              <a:rPr lang="cs-CZ" dirty="0"/>
              <a:t>, příkaz se provede kompletně nebo vůbec</a:t>
            </a:r>
          </a:p>
          <a:p>
            <a:r>
              <a:rPr lang="cs-CZ" dirty="0" err="1"/>
              <a:t>Consistency</a:t>
            </a:r>
            <a:r>
              <a:rPr lang="cs-CZ" dirty="0"/>
              <a:t> – konzistence, zůstane zachována databázová integrita</a:t>
            </a:r>
          </a:p>
          <a:p>
            <a:r>
              <a:rPr lang="cs-CZ" dirty="0" err="1"/>
              <a:t>Isolation</a:t>
            </a:r>
            <a:r>
              <a:rPr lang="cs-CZ" dirty="0"/>
              <a:t> – více probíhajících transakcí se zároveň neovlivňuje</a:t>
            </a:r>
          </a:p>
          <a:p>
            <a:r>
              <a:rPr lang="cs-CZ" dirty="0" err="1"/>
              <a:t>Durability</a:t>
            </a:r>
            <a:r>
              <a:rPr lang="cs-CZ" dirty="0"/>
              <a:t> – trvalost, změny v datových záznamech zůstanou uloženy</a:t>
            </a:r>
          </a:p>
        </p:txBody>
      </p:sp>
    </p:spTree>
    <p:extLst>
      <p:ext uri="{BB962C8B-B14F-4D97-AF65-F5344CB8AC3E}">
        <p14:creationId xmlns:p14="http://schemas.microsoft.com/office/powerpoint/2010/main" val="83639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C6983-7B31-47C6-8E73-D75A058EF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hodiny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E206CE-B60C-4E7B-A16D-794E508BE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Organizační okénko</a:t>
            </a:r>
          </a:p>
          <a:p>
            <a:endParaRPr lang="cs-CZ" dirty="0"/>
          </a:p>
          <a:p>
            <a:r>
              <a:rPr lang="cs-CZ" dirty="0"/>
              <a:t>Instalace aj.</a:t>
            </a:r>
          </a:p>
          <a:p>
            <a:r>
              <a:rPr lang="cs-CZ" dirty="0"/>
              <a:t>Trocha teorie – databáze, tabulka, primární klíč…</a:t>
            </a:r>
          </a:p>
          <a:p>
            <a:r>
              <a:rPr lang="cs-CZ" dirty="0"/>
              <a:t>Praxe – tvorba databáze a první SQL příkazy</a:t>
            </a:r>
          </a:p>
        </p:txBody>
      </p:sp>
    </p:spTree>
    <p:extLst>
      <p:ext uri="{BB962C8B-B14F-4D97-AF65-F5344CB8AC3E}">
        <p14:creationId xmlns:p14="http://schemas.microsoft.com/office/powerpoint/2010/main" val="2132559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F2511-4ABB-46AF-AB4F-AF17BB26A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Kardinalita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2F9FC3-229D-48D2-AD0E-0DAA98A0D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Tabulky mohou mít souvislost či vztah</a:t>
            </a:r>
          </a:p>
          <a:p>
            <a:pPr lvl="1"/>
            <a:r>
              <a:rPr lang="cs-CZ" dirty="0"/>
              <a:t>1:1</a:t>
            </a:r>
          </a:p>
          <a:p>
            <a:pPr lvl="1"/>
            <a:r>
              <a:rPr lang="cs-CZ" dirty="0"/>
              <a:t>1:M</a:t>
            </a:r>
          </a:p>
          <a:p>
            <a:pPr lvl="1"/>
            <a:r>
              <a:rPr lang="cs-CZ" dirty="0"/>
              <a:t>N:M</a:t>
            </a:r>
          </a:p>
        </p:txBody>
      </p:sp>
      <p:pic>
        <p:nvPicPr>
          <p:cNvPr id="5" name="Obrázek 4" descr="Obsah obrázku hodiny, kreslení, visící&#10;&#10;Popis byl vytvořen automaticky">
            <a:extLst>
              <a:ext uri="{FF2B5EF4-FFF2-40B4-BE49-F238E27FC236}">
                <a16:creationId xmlns:a16="http://schemas.microsoft.com/office/drawing/2014/main" id="{3FDCC6B6-A973-43F5-ACC3-7BDAC76082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892" y="1133833"/>
            <a:ext cx="3010161" cy="234716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A7E353F2-27AC-480D-8803-DDBFD09AFA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102" y="4227901"/>
            <a:ext cx="2598645" cy="169178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003B75E8-1BAF-48B3-8424-D9C3537A32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214" y="4205038"/>
            <a:ext cx="2453853" cy="1737511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9751C0F7-6AFC-4974-A869-07EFCED4E9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593" y="4117403"/>
            <a:ext cx="2491956" cy="178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061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9265A-D51A-43A3-B431-E9B1E6959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Normální forma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2829B6-1CA8-4473-B443-CC2B9A104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293125"/>
            <a:ext cx="10691265" cy="4190801"/>
          </a:xfrm>
        </p:spPr>
        <p:txBody>
          <a:bodyPr>
            <a:normAutofit/>
          </a:bodyPr>
          <a:lstStyle/>
          <a:p>
            <a:r>
              <a:rPr lang="cs-CZ" dirty="0"/>
              <a:t>Datový záznam je v 1. NF, když jsou všechny jeho komponenty atomické (tj. atributy nejsou složené datové struktury) = Co položka to jeden údaj. Ne více informací v jedné položce.</a:t>
            </a:r>
          </a:p>
          <a:p>
            <a:r>
              <a:rPr lang="cs-CZ" dirty="0"/>
              <a:t>Datový záznam je v 2. NF, pokud je v 1. NF a každá neklíčová položka (atribut) v záznamu je plně funkčně závislá na každém kandidátním klíči = Každý atribut souvisí s celým kandidátním (primárním) klíčem. Ne pouze s jeho součástí.</a:t>
            </a:r>
          </a:p>
          <a:p>
            <a:r>
              <a:rPr lang="cs-CZ" dirty="0"/>
              <a:t>Datový záznam je ve 3.NF, pokud je ve 2.NF a každý atribut je funkčně závislý na klíči a pouze na klíči = Neexistuje atribut, který není závislý na primárním klíči.</a:t>
            </a:r>
          </a:p>
          <a:p>
            <a:r>
              <a:rPr lang="cs-CZ" dirty="0"/>
              <a:t>Datový záznam je ve 4.NF, pokud je ve 3.NF a v datových záznamech nejsou podmíněné funkční závislosti = Neobsahuje hodnoty NULL.</a:t>
            </a:r>
          </a:p>
        </p:txBody>
      </p:sp>
    </p:spTree>
    <p:extLst>
      <p:ext uri="{BB962C8B-B14F-4D97-AF65-F5344CB8AC3E}">
        <p14:creationId xmlns:p14="http://schemas.microsoft.com/office/powerpoint/2010/main" val="1109999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6A3B51-107C-4B05-9BE6-4CCBA2C9E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E6DC29-CB05-4BC5-9F2E-E3945B3BC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828801"/>
            <a:ext cx="10691265" cy="448887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CREATE TABLE </a:t>
            </a:r>
            <a:r>
              <a:rPr lang="en-US" dirty="0" err="1"/>
              <a:t>nazev</a:t>
            </a:r>
            <a:r>
              <a:rPr lang="cs-CZ" dirty="0"/>
              <a:t>T</a:t>
            </a:r>
            <a:r>
              <a:rPr lang="en-US" dirty="0" err="1"/>
              <a:t>abulky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(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err="1"/>
              <a:t>nazev</a:t>
            </a:r>
            <a:r>
              <a:rPr lang="cs-CZ" dirty="0"/>
              <a:t>S</a:t>
            </a:r>
            <a:r>
              <a:rPr lang="en-US" dirty="0" err="1"/>
              <a:t>loupce</a:t>
            </a:r>
            <a:r>
              <a:rPr lang="en-US" dirty="0"/>
              <a:t> INT,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err="1"/>
              <a:t>nazev</a:t>
            </a:r>
            <a:r>
              <a:rPr lang="cs-CZ" dirty="0"/>
              <a:t>S</a:t>
            </a:r>
            <a:r>
              <a:rPr lang="en-US" dirty="0"/>
              <a:t>loupce_2 VARCHAR(10)</a:t>
            </a:r>
          </a:p>
          <a:p>
            <a:pPr marL="0" indent="0">
              <a:buNone/>
            </a:pPr>
            <a:r>
              <a:rPr lang="en-US" dirty="0"/>
              <a:t>	);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Př.:</a:t>
            </a:r>
          </a:p>
          <a:p>
            <a:pPr marL="0" indent="0">
              <a:buNone/>
            </a:pPr>
            <a:r>
              <a:rPr lang="cs-CZ" dirty="0"/>
              <a:t>CREATE TABLE </a:t>
            </a:r>
            <a:r>
              <a:rPr lang="cs-CZ" dirty="0" err="1"/>
              <a:t>zamestnanci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(</a:t>
            </a:r>
            <a:r>
              <a:rPr lang="cs-CZ" dirty="0" err="1"/>
              <a:t>prijmeni</a:t>
            </a:r>
            <a:r>
              <a:rPr lang="cs-CZ" dirty="0"/>
              <a:t> TEXT, </a:t>
            </a:r>
            <a:r>
              <a:rPr lang="cs-CZ" dirty="0" err="1"/>
              <a:t>mesto</a:t>
            </a:r>
            <a:r>
              <a:rPr lang="cs-CZ" dirty="0"/>
              <a:t> VARCHAR(10), vek INT);</a:t>
            </a:r>
          </a:p>
        </p:txBody>
      </p:sp>
    </p:spTree>
    <p:extLst>
      <p:ext uri="{BB962C8B-B14F-4D97-AF65-F5344CB8AC3E}">
        <p14:creationId xmlns:p14="http://schemas.microsoft.com/office/powerpoint/2010/main" val="21160480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2993B-0A0D-4C6E-99A3-03D73F4BB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02F7A9-B3C1-4784-AA1B-1CEA28A7A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ALTER TABLE </a:t>
            </a:r>
            <a:r>
              <a:rPr lang="cs-CZ" dirty="0" err="1"/>
              <a:t>nazevTabulky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ADD COLUMN </a:t>
            </a:r>
            <a:r>
              <a:rPr lang="cs-CZ" dirty="0" err="1"/>
              <a:t>jmenoSloupce</a:t>
            </a:r>
            <a:r>
              <a:rPr lang="cs-CZ" dirty="0"/>
              <a:t> TEXT;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Př.:</a:t>
            </a:r>
          </a:p>
          <a:p>
            <a:pPr marL="0" indent="0">
              <a:buNone/>
            </a:pPr>
            <a:r>
              <a:rPr lang="cs-CZ" dirty="0"/>
              <a:t>ALTER TABLE </a:t>
            </a:r>
            <a:r>
              <a:rPr lang="cs-CZ" dirty="0" err="1"/>
              <a:t>zamestnanci</a:t>
            </a:r>
            <a:r>
              <a:rPr lang="cs-CZ" dirty="0"/>
              <a:t> ADD COLUMN </a:t>
            </a:r>
            <a:r>
              <a:rPr lang="cs-CZ" dirty="0" err="1"/>
              <a:t>jmeno</a:t>
            </a:r>
            <a:r>
              <a:rPr lang="cs-CZ" dirty="0"/>
              <a:t> TEXT;</a:t>
            </a:r>
          </a:p>
        </p:txBody>
      </p:sp>
    </p:spTree>
    <p:extLst>
      <p:ext uri="{BB962C8B-B14F-4D97-AF65-F5344CB8AC3E}">
        <p14:creationId xmlns:p14="http://schemas.microsoft.com/office/powerpoint/2010/main" val="35647622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7AB90-F7D9-49C1-9ED2-0E6F294AC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INSERT </a:t>
            </a:r>
            <a:r>
              <a:rPr lang="cs-CZ" dirty="0" err="1"/>
              <a:t>Into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57B7B-358B-421E-91C5-885D14831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793289"/>
            <a:ext cx="10691265" cy="41359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INSERT INTO </a:t>
            </a:r>
            <a:r>
              <a:rPr lang="cs-CZ" dirty="0" err="1"/>
              <a:t>nazevTabulky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(sloupec1, sloupec2, sloupec3)</a:t>
            </a:r>
          </a:p>
          <a:p>
            <a:pPr marL="0" indent="0">
              <a:buNone/>
            </a:pPr>
            <a:r>
              <a:rPr lang="cs-CZ" dirty="0"/>
              <a:t>VALUES</a:t>
            </a:r>
          </a:p>
          <a:p>
            <a:pPr marL="0" indent="0">
              <a:buNone/>
            </a:pPr>
            <a:r>
              <a:rPr lang="cs-CZ" dirty="0"/>
              <a:t>  (hodnota1, hodnote2, hodnota2);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Př,:</a:t>
            </a:r>
          </a:p>
          <a:p>
            <a:pPr marL="0" indent="0">
              <a:buNone/>
            </a:pPr>
            <a:r>
              <a:rPr lang="cs-CZ" dirty="0"/>
              <a:t>INSERT INTO </a:t>
            </a:r>
            <a:r>
              <a:rPr lang="cs-CZ" dirty="0" err="1"/>
              <a:t>zamestnanci</a:t>
            </a:r>
            <a:r>
              <a:rPr lang="cs-CZ" dirty="0"/>
              <a:t> (</a:t>
            </a:r>
            <a:r>
              <a:rPr lang="cs-CZ" dirty="0" err="1"/>
              <a:t>jmeno</a:t>
            </a:r>
            <a:r>
              <a:rPr lang="cs-CZ" dirty="0"/>
              <a:t>, </a:t>
            </a:r>
            <a:r>
              <a:rPr lang="cs-CZ" dirty="0" err="1"/>
              <a:t>prijmeni</a:t>
            </a:r>
            <a:r>
              <a:rPr lang="cs-CZ" dirty="0"/>
              <a:t>, </a:t>
            </a:r>
            <a:r>
              <a:rPr lang="cs-CZ" dirty="0" err="1"/>
              <a:t>mesto</a:t>
            </a:r>
            <a:r>
              <a:rPr lang="cs-CZ" dirty="0"/>
              <a:t>, vek)</a:t>
            </a:r>
          </a:p>
          <a:p>
            <a:pPr marL="0" indent="0">
              <a:buNone/>
            </a:pPr>
            <a:r>
              <a:rPr lang="cs-CZ" dirty="0"/>
              <a:t>    VALUES ('Jan', '</a:t>
            </a:r>
            <a:r>
              <a:rPr lang="cs-CZ" dirty="0" err="1"/>
              <a:t>Novak</a:t>
            </a:r>
            <a:r>
              <a:rPr lang="cs-CZ" dirty="0"/>
              <a:t>', 'Brno', 62), (‚Josef', ‚</a:t>
            </a:r>
            <a:r>
              <a:rPr lang="cs-CZ" dirty="0" err="1"/>
              <a:t>Hradek</a:t>
            </a:r>
            <a:r>
              <a:rPr lang="cs-CZ" dirty="0"/>
              <a:t>', ‚Ostrava‘, 58);</a:t>
            </a:r>
          </a:p>
        </p:txBody>
      </p:sp>
    </p:spTree>
    <p:extLst>
      <p:ext uri="{BB962C8B-B14F-4D97-AF65-F5344CB8AC3E}">
        <p14:creationId xmlns:p14="http://schemas.microsoft.com/office/powerpoint/2010/main" val="143548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91656-3EA3-4E45-8AA2-7D49AC795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Select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803324-05FB-4A26-B0DA-CE0A395FA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917577"/>
            <a:ext cx="10691265" cy="401163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SELECT sloupec1, sloupec2 FROM </a:t>
            </a:r>
            <a:r>
              <a:rPr lang="cs-CZ" dirty="0" err="1"/>
              <a:t>nazevTabulky</a:t>
            </a:r>
            <a:r>
              <a:rPr lang="cs-CZ" dirty="0"/>
              <a:t>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SELECT * FROM </a:t>
            </a:r>
            <a:r>
              <a:rPr lang="cs-CZ" dirty="0" err="1"/>
              <a:t>nazevTabulky</a:t>
            </a:r>
            <a:r>
              <a:rPr lang="cs-CZ" dirty="0"/>
              <a:t>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SELECT sloupec1, sloupec2 FROM </a:t>
            </a:r>
            <a:r>
              <a:rPr lang="cs-CZ" dirty="0" err="1"/>
              <a:t>nazevTabulky</a:t>
            </a:r>
            <a:r>
              <a:rPr lang="cs-CZ" dirty="0"/>
              <a:t> WHERE sloupec1 = hodnota1;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/>
              <a:t>Př.: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SELECT </a:t>
            </a:r>
            <a:r>
              <a:rPr lang="cs-CZ" dirty="0" err="1"/>
              <a:t>jmeno</a:t>
            </a:r>
            <a:r>
              <a:rPr lang="cs-CZ" dirty="0"/>
              <a:t>, vek FROM </a:t>
            </a:r>
            <a:r>
              <a:rPr lang="cs-CZ" dirty="0" err="1"/>
              <a:t>zamestnanci</a:t>
            </a:r>
            <a:r>
              <a:rPr lang="cs-CZ" dirty="0"/>
              <a:t> WHERE </a:t>
            </a:r>
            <a:r>
              <a:rPr lang="cs-CZ" dirty="0" err="1"/>
              <a:t>prijmeni</a:t>
            </a:r>
            <a:r>
              <a:rPr lang="cs-CZ" dirty="0"/>
              <a:t> = '</a:t>
            </a:r>
            <a:r>
              <a:rPr lang="cs-CZ" dirty="0" err="1"/>
              <a:t>Novak</a:t>
            </a:r>
            <a:r>
              <a:rPr lang="cs-CZ" dirty="0"/>
              <a:t>';</a:t>
            </a:r>
          </a:p>
        </p:txBody>
      </p:sp>
    </p:spTree>
    <p:extLst>
      <p:ext uri="{BB962C8B-B14F-4D97-AF65-F5344CB8AC3E}">
        <p14:creationId xmlns:p14="http://schemas.microsoft.com/office/powerpoint/2010/main" val="15130257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763B5-04B9-4806-9147-F036141EB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AEE646-42EF-48AB-9B39-CB39DCDF4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85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E43EF1-33DA-4EF5-934B-FE5E2814A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okénko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5CBBCE-C322-4566-9D0D-9C8031C52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Prezenčně, případně MS Teams</a:t>
            </a:r>
          </a:p>
          <a:p>
            <a:r>
              <a:rPr lang="cs-CZ" dirty="0"/>
              <a:t> První část hodiny teorie, poté praktické zkoušení SQL příkazů</a:t>
            </a:r>
          </a:p>
          <a:p>
            <a:pPr lvl="1"/>
            <a:r>
              <a:rPr lang="cs-CZ" dirty="0"/>
              <a:t>Příkazy se budou ukládat na </a:t>
            </a:r>
            <a:r>
              <a:rPr lang="cs-CZ" dirty="0" err="1"/>
              <a:t>localhost</a:t>
            </a:r>
            <a:r>
              <a:rPr lang="cs-CZ" dirty="0"/>
              <a:t>/školní server</a:t>
            </a:r>
          </a:p>
          <a:p>
            <a:pPr lvl="1"/>
            <a:r>
              <a:rPr lang="cs-CZ" dirty="0"/>
              <a:t>Cvičení se budou vytvářet jako součást cvik, proběhne konzultace a kontrola</a:t>
            </a:r>
          </a:p>
          <a:p>
            <a:r>
              <a:rPr lang="cs-CZ" dirty="0"/>
              <a:t>Zápočet – min. 61 ze 100 bodů</a:t>
            </a:r>
          </a:p>
          <a:p>
            <a:pPr lvl="1"/>
            <a:r>
              <a:rPr lang="cs-CZ" dirty="0"/>
              <a:t>Teoretický kontrolní test v průběhu semestru (30b.)</a:t>
            </a:r>
          </a:p>
          <a:p>
            <a:pPr lvl="1"/>
            <a:r>
              <a:rPr lang="cs-CZ" dirty="0"/>
              <a:t>Zápočtový test – teoretický (20b.) a praktický (50b.)</a:t>
            </a:r>
          </a:p>
        </p:txBody>
      </p:sp>
    </p:spTree>
    <p:extLst>
      <p:ext uri="{BB962C8B-B14F-4D97-AF65-F5344CB8AC3E}">
        <p14:creationId xmlns:p14="http://schemas.microsoft.com/office/powerpoint/2010/main" val="1511968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26D03B-A547-475D-B147-2808B60AA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Instalace a připojení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63CD17-6CF0-4644-B110-E7E10E628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Ptejte se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758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05ABD-9CFF-4632-BAE1-62250738A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Databáze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A96DFB-02A7-40C7-8525-6D8115EFE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Uspořádaná množina informací</a:t>
            </a:r>
          </a:p>
          <a:p>
            <a:endParaRPr lang="cs-CZ" dirty="0"/>
          </a:p>
          <a:p>
            <a:r>
              <a:rPr lang="cs-CZ" dirty="0"/>
              <a:t>Množina určitým způsobem organizovaných a strukturovaných dat</a:t>
            </a:r>
          </a:p>
        </p:txBody>
      </p:sp>
    </p:spTree>
    <p:extLst>
      <p:ext uri="{BB962C8B-B14F-4D97-AF65-F5344CB8AC3E}">
        <p14:creationId xmlns:p14="http://schemas.microsoft.com/office/powerpoint/2010/main" val="2146862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4B37C-0B80-4DB1-AF4C-A3F8A0613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Sql</a:t>
            </a:r>
            <a:r>
              <a:rPr lang="cs-CZ" dirty="0"/>
              <a:t> - </a:t>
            </a:r>
            <a:r>
              <a:rPr lang="cs-CZ" dirty="0" err="1"/>
              <a:t>Structured</a:t>
            </a:r>
            <a:r>
              <a:rPr lang="cs-CZ" dirty="0"/>
              <a:t> </a:t>
            </a:r>
            <a:r>
              <a:rPr lang="cs-CZ" dirty="0" err="1"/>
              <a:t>queery</a:t>
            </a:r>
            <a:r>
              <a:rPr lang="cs-CZ" dirty="0"/>
              <a:t> </a:t>
            </a:r>
            <a:r>
              <a:rPr lang="cs-CZ" dirty="0" err="1"/>
              <a:t>language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DCC8C8-2DBA-4A62-9D89-D414F3B79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Dotazovací jazyk</a:t>
            </a:r>
          </a:p>
          <a:p>
            <a:r>
              <a:rPr lang="cs-CZ" dirty="0"/>
              <a:t>Vznikl v 70. letech 20. století v IBM</a:t>
            </a:r>
          </a:p>
          <a:p>
            <a:endParaRPr lang="cs-CZ" dirty="0"/>
          </a:p>
          <a:p>
            <a:r>
              <a:rPr lang="cs-CZ" dirty="0"/>
              <a:t>4 základní části</a:t>
            </a:r>
          </a:p>
          <a:p>
            <a:pPr lvl="1"/>
            <a:r>
              <a:rPr lang="cs-CZ" dirty="0"/>
              <a:t>DDL – definiční příkazy (CREATE; DROP…)</a:t>
            </a:r>
          </a:p>
          <a:p>
            <a:pPr lvl="1"/>
            <a:r>
              <a:rPr lang="cs-CZ" dirty="0"/>
              <a:t>DML – příkazy pro manipulaci s daty (SELECT; DELETE…)</a:t>
            </a:r>
          </a:p>
          <a:p>
            <a:pPr lvl="1"/>
            <a:r>
              <a:rPr lang="cs-CZ" dirty="0"/>
              <a:t>DCL – řízení transakcí a omezování práv (ROLLBACK; GRANT…)</a:t>
            </a:r>
          </a:p>
          <a:p>
            <a:pPr lvl="1"/>
            <a:r>
              <a:rPr lang="cs-CZ" dirty="0"/>
              <a:t>Ostatní</a:t>
            </a:r>
          </a:p>
        </p:txBody>
      </p:sp>
    </p:spTree>
    <p:extLst>
      <p:ext uri="{BB962C8B-B14F-4D97-AF65-F5344CB8AC3E}">
        <p14:creationId xmlns:p14="http://schemas.microsoft.com/office/powerpoint/2010/main" val="4054969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0F133D-BE79-4F94-BDEC-EB5FB036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Relační databáze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9A4507-2C8D-44AE-B420-299C85F5D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Databáze využívající principů relační algebry (relačního kalkulu).</a:t>
            </a:r>
          </a:p>
          <a:p>
            <a:endParaRPr lang="cs-CZ" dirty="0"/>
          </a:p>
          <a:p>
            <a:r>
              <a:rPr lang="cs-CZ" dirty="0"/>
              <a:t>Relace – relace nad množinami A,B je podmnožina kartézského součinu R≈ </a:t>
            </a:r>
            <a:r>
              <a:rPr lang="cs-CZ" dirty="0" err="1"/>
              <a:t>AxB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683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88B2D-691E-4DF5-956D-A10ACA325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Tabulka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292EF5-5C32-4681-B34E-AA7954EBF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 zobrazení relace</a:t>
            </a:r>
          </a:p>
          <a:p>
            <a:r>
              <a:rPr lang="cs-CZ" dirty="0"/>
              <a:t>Skládá se z řádků a sloupců</a:t>
            </a:r>
          </a:p>
          <a:p>
            <a:pPr lvl="1"/>
            <a:r>
              <a:rPr lang="cs-CZ" dirty="0"/>
              <a:t>Řádky – záznamy</a:t>
            </a:r>
          </a:p>
          <a:p>
            <a:pPr lvl="1"/>
            <a:r>
              <a:rPr lang="cs-CZ" dirty="0"/>
              <a:t>Sloupce – atributy</a:t>
            </a:r>
          </a:p>
          <a:p>
            <a:r>
              <a:rPr lang="cs-CZ" dirty="0"/>
              <a:t>Průnikem atributu a záznamu vzniká pole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4FB4AB7-E4E0-4A95-854F-647B5D5E92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235" y="837838"/>
            <a:ext cx="2543530" cy="259116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5EBA550-813F-4166-A366-7CA6368C02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398" y="4555111"/>
            <a:ext cx="8335538" cy="209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399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40980-2362-4EE2-881F-E71FE71C1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klíč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8C2974-2046-4914-A34D-BFB42447A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Jednoznačná identifikace záznamu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1FBD4E7-C1A5-4849-BFE1-8A83591494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061" y="3429000"/>
            <a:ext cx="8564170" cy="198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113171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DarkSeedLeftStep">
      <a:dk1>
        <a:srgbClr val="000000"/>
      </a:dk1>
      <a:lt1>
        <a:srgbClr val="FFFFFF"/>
      </a:lt1>
      <a:dk2>
        <a:srgbClr val="342441"/>
      </a:dk2>
      <a:lt2>
        <a:srgbClr val="E2E8E7"/>
      </a:lt2>
      <a:accent1>
        <a:srgbClr val="C34D64"/>
      </a:accent1>
      <a:accent2>
        <a:srgbClr val="B13B83"/>
      </a:accent2>
      <a:accent3>
        <a:srgbClr val="C04DC3"/>
      </a:accent3>
      <a:accent4>
        <a:srgbClr val="7D3BB1"/>
      </a:accent4>
      <a:accent5>
        <a:srgbClr val="5D4DC3"/>
      </a:accent5>
      <a:accent6>
        <a:srgbClr val="3B5CB1"/>
      </a:accent6>
      <a:hlink>
        <a:srgbClr val="8161CA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873</Words>
  <Application>Microsoft Office PowerPoint</Application>
  <PresentationFormat>Širokoúhlá obrazovka</PresentationFormat>
  <Paragraphs>147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Calisto MT</vt:lpstr>
      <vt:lpstr>Univers Condensed</vt:lpstr>
      <vt:lpstr>ChronicleVTI</vt:lpstr>
      <vt:lpstr>Z3104 Geodatabáze – Lekce 1</vt:lpstr>
      <vt:lpstr>Obsah hodiny</vt:lpstr>
      <vt:lpstr>Organizační okénko</vt:lpstr>
      <vt:lpstr>Instalace a připojení</vt:lpstr>
      <vt:lpstr>Databáze</vt:lpstr>
      <vt:lpstr>Sql - Structured queery language</vt:lpstr>
      <vt:lpstr>Relační databáze</vt:lpstr>
      <vt:lpstr>Tabulka</vt:lpstr>
      <vt:lpstr>Primární klíč</vt:lpstr>
      <vt:lpstr>Cizí klíč</vt:lpstr>
      <vt:lpstr>Integritní omezení</vt:lpstr>
      <vt:lpstr>Datové typy</vt:lpstr>
      <vt:lpstr>Numerické</vt:lpstr>
      <vt:lpstr>Znakové</vt:lpstr>
      <vt:lpstr>Bool</vt:lpstr>
      <vt:lpstr>Datum/čas</vt:lpstr>
      <vt:lpstr>Geometrické</vt:lpstr>
      <vt:lpstr>Null</vt:lpstr>
      <vt:lpstr>ACID</vt:lpstr>
      <vt:lpstr>Kardinalita</vt:lpstr>
      <vt:lpstr>Normální forma</vt:lpstr>
      <vt:lpstr>Základní příkazy</vt:lpstr>
      <vt:lpstr>Alter</vt:lpstr>
      <vt:lpstr>INSERT Into</vt:lpstr>
      <vt:lpstr>Select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Z3104 Geodatabáze</dc:title>
  <dc:creator>Martina Klocova</dc:creator>
  <cp:lastModifiedBy>Martina Klocová</cp:lastModifiedBy>
  <cp:revision>20</cp:revision>
  <dcterms:created xsi:type="dcterms:W3CDTF">2020-10-05T08:47:08Z</dcterms:created>
  <dcterms:modified xsi:type="dcterms:W3CDTF">2021-09-13T10:14:16Z</dcterms:modified>
</cp:coreProperties>
</file>