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jIxpJVRDOn3IAIX50tGqFC9CCh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Arial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7"/>
          <p:cNvSpPr/>
          <p:nvPr/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 extrusionOk="0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0">
                <a:srgbClr val="2D4350"/>
              </a:gs>
              <a:gs pos="30000">
                <a:srgbClr val="2D4350"/>
              </a:gs>
              <a:gs pos="40000">
                <a:srgbClr val="456378"/>
              </a:gs>
              <a:gs pos="60000">
                <a:srgbClr val="2D4350"/>
              </a:gs>
              <a:gs pos="100000">
                <a:schemeClr val="dk2"/>
              </a:gs>
            </a:gsLst>
            <a:lin ang="6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7"/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0">
                <a:srgbClr val="263743"/>
              </a:gs>
              <a:gs pos="50000">
                <a:srgbClr val="263743"/>
              </a:gs>
              <a:gs pos="100000">
                <a:srgbClr val="2D4350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7"/>
          <p:cNvSpPr/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>
            <a:gsLst>
              <a:gs pos="0">
                <a:schemeClr val="dk2"/>
              </a:gs>
              <a:gs pos="60000">
                <a:schemeClr val="dk2"/>
              </a:gs>
              <a:gs pos="100000">
                <a:srgbClr val="779BB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oogle Shape;20;p7"/>
          <p:cNvGrpSpPr/>
          <p:nvPr/>
        </p:nvGrpSpPr>
        <p:grpSpPr>
          <a:xfrm>
            <a:off x="1292493" y="4299807"/>
            <a:ext cx="2083885" cy="2083885"/>
            <a:chOff x="4842143" y="3556857"/>
            <a:chExt cx="2083885" cy="2083885"/>
          </a:xfrm>
        </p:grpSpPr>
        <p:sp>
          <p:nvSpPr>
            <p:cNvPr id="21" name="Google Shape;21;p7"/>
            <p:cNvSpPr/>
            <p:nvPr/>
          </p:nvSpPr>
          <p:spPr>
            <a:xfrm rot="8100000" flipH="1">
              <a:off x="5005634" y="4191206"/>
              <a:ext cx="1853969" cy="926985"/>
            </a:xfrm>
            <a:custGeom>
              <a:avLst/>
              <a:gdLst/>
              <a:ahLst/>
              <a:cxnLst/>
              <a:rect l="l" t="t" r="r" b="b"/>
              <a:pathLst>
                <a:path w="2658746" h="1329373" extrusionOk="0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7"/>
            <p:cNvSpPr/>
            <p:nvPr/>
          </p:nvSpPr>
          <p:spPr>
            <a:xfrm rot="8100000" flipH="1">
              <a:off x="4957101" y="4052255"/>
              <a:ext cx="1853969" cy="1093090"/>
            </a:xfrm>
            <a:custGeom>
              <a:avLst/>
              <a:gdLst/>
              <a:ahLst/>
              <a:cxnLst/>
              <a:rect l="l" t="t" r="r" b="b"/>
              <a:pathLst>
                <a:path w="2658746" h="1329373" extrusionOk="0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rgbClr val="779BB0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7"/>
            <p:cNvSpPr/>
            <p:nvPr/>
          </p:nvSpPr>
          <p:spPr>
            <a:xfrm rot="2700000" flipH="1">
              <a:off x="6040374" y="3601683"/>
              <a:ext cx="107098" cy="466589"/>
            </a:xfrm>
            <a:prstGeom prst="ellipse">
              <a:avLst/>
            </a:prstGeom>
            <a:solidFill>
              <a:srgbClr val="2D43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7"/>
            <p:cNvSpPr/>
            <p:nvPr/>
          </p:nvSpPr>
          <p:spPr>
            <a:xfrm rot="2700000" flipH="1">
              <a:off x="5059348" y="4582709"/>
              <a:ext cx="107098" cy="466589"/>
            </a:xfrm>
            <a:prstGeom prst="ellipse">
              <a:avLst/>
            </a:prstGeom>
            <a:solidFill>
              <a:srgbClr val="2D43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 rot="5400000">
            <a:off x="4107182" y="-1442457"/>
            <a:ext cx="3978963" cy="110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8"/>
          <p:cNvGrpSpPr/>
          <p:nvPr/>
        </p:nvGrpSpPr>
        <p:grpSpPr>
          <a:xfrm>
            <a:off x="363888" y="5322560"/>
            <a:ext cx="1030305" cy="1030305"/>
            <a:chOff x="10240859" y="1436639"/>
            <a:chExt cx="1030305" cy="1030305"/>
          </a:xfrm>
        </p:grpSpPr>
        <p:sp>
          <p:nvSpPr>
            <p:cNvPr id="27" name="Google Shape;27;p8"/>
            <p:cNvSpPr/>
            <p:nvPr/>
          </p:nvSpPr>
          <p:spPr>
            <a:xfrm rot="-8100000">
              <a:off x="10268976" y="1743588"/>
              <a:ext cx="926985" cy="463493"/>
            </a:xfrm>
            <a:custGeom>
              <a:avLst/>
              <a:gdLst/>
              <a:ahLst/>
              <a:cxnLst/>
              <a:rect l="l" t="t" r="r" b="b"/>
              <a:pathLst>
                <a:path w="2658746" h="1329373" extrusionOk="0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8"/>
            <p:cNvSpPr/>
            <p:nvPr/>
          </p:nvSpPr>
          <p:spPr>
            <a:xfrm rot="-2700000">
              <a:off x="11115555" y="1939340"/>
              <a:ext cx="53549" cy="233295"/>
            </a:xfrm>
            <a:prstGeom prst="ellipse">
              <a:avLst/>
            </a:prstGeom>
            <a:solidFill>
              <a:srgbClr val="2D43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8"/>
            <p:cNvSpPr/>
            <p:nvPr/>
          </p:nvSpPr>
          <p:spPr>
            <a:xfrm rot="-2700000">
              <a:off x="10625042" y="1448827"/>
              <a:ext cx="53549" cy="233295"/>
            </a:xfrm>
            <a:prstGeom prst="ellipse">
              <a:avLst/>
            </a:prstGeom>
            <a:solidFill>
              <a:srgbClr val="2D43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8"/>
            <p:cNvSpPr/>
            <p:nvPr/>
          </p:nvSpPr>
          <p:spPr>
            <a:xfrm rot="-8100000">
              <a:off x="10292519" y="1686748"/>
              <a:ext cx="926985" cy="530086"/>
            </a:xfrm>
            <a:custGeom>
              <a:avLst/>
              <a:gdLst/>
              <a:ahLst/>
              <a:cxnLst/>
              <a:rect l="l" t="t" r="r" b="b"/>
              <a:pathLst>
                <a:path w="2658746" h="1329373" extrusionOk="0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rgbClr val="779BB0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550863" y="2113199"/>
            <a:ext cx="11090274" cy="3979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9"/>
          <p:cNvGrpSpPr/>
          <p:nvPr/>
        </p:nvGrpSpPr>
        <p:grpSpPr>
          <a:xfrm>
            <a:off x="242406" y="748159"/>
            <a:ext cx="897877" cy="934082"/>
            <a:chOff x="5129684" y="1232940"/>
            <a:chExt cx="897877" cy="934082"/>
          </a:xfrm>
        </p:grpSpPr>
        <p:sp>
          <p:nvSpPr>
            <p:cNvPr id="38" name="Google Shape;38;p9"/>
            <p:cNvSpPr/>
            <p:nvPr/>
          </p:nvSpPr>
          <p:spPr>
            <a:xfrm rot="1800000">
              <a:off x="5356930" y="1363788"/>
              <a:ext cx="621086" cy="364601"/>
            </a:xfrm>
            <a:custGeom>
              <a:avLst/>
              <a:gdLst/>
              <a:ahLst/>
              <a:cxnLst/>
              <a:rect l="l" t="t" r="r" b="b"/>
              <a:pathLst>
                <a:path w="540" h="317" extrusionOk="0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9"/>
            <p:cNvSpPr/>
            <p:nvPr/>
          </p:nvSpPr>
          <p:spPr>
            <a:xfrm rot="1800000">
              <a:off x="5243759" y="1430747"/>
              <a:ext cx="305942" cy="538275"/>
            </a:xfrm>
            <a:custGeom>
              <a:avLst/>
              <a:gdLst/>
              <a:ahLst/>
              <a:cxnLst/>
              <a:rect l="l" t="t" r="r" b="b"/>
              <a:pathLst>
                <a:path w="266" h="468" extrusionOk="0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197999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9"/>
            <p:cNvSpPr/>
            <p:nvPr/>
          </p:nvSpPr>
          <p:spPr>
            <a:xfrm rot="1800000">
              <a:off x="5508097" y="1586019"/>
              <a:ext cx="315144" cy="538275"/>
            </a:xfrm>
            <a:custGeom>
              <a:avLst/>
              <a:gdLst/>
              <a:ahLst/>
              <a:cxnLst/>
              <a:rect l="l" t="t" r="r" b="b"/>
              <a:pathLst>
                <a:path w="274" h="468" extrusionOk="0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18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Font typeface="Arial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/>
          <p:nvPr/>
        </p:nvSpPr>
        <p:spPr>
          <a:xfrm rot="-2700000">
            <a:off x="11209132" y="4448189"/>
            <a:ext cx="999200" cy="1262947"/>
          </a:xfrm>
          <a:custGeom>
            <a:avLst/>
            <a:gdLst/>
            <a:ahLst/>
            <a:cxnLst/>
            <a:rect l="l" t="t" r="r" b="b"/>
            <a:pathLst>
              <a:path w="999200" h="1262947" extrusionOk="0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0">
                <a:srgbClr val="2D4350"/>
              </a:gs>
              <a:gs pos="30000">
                <a:srgbClr val="2D4350"/>
              </a:gs>
              <a:gs pos="40000">
                <a:srgbClr val="456378"/>
              </a:gs>
              <a:gs pos="60000">
                <a:srgbClr val="2D4350"/>
              </a:gs>
              <a:gs pos="100000">
                <a:schemeClr val="dk2"/>
              </a:gs>
            </a:gsLst>
            <a:lin ang="10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9"/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/>
            <a:ahLst/>
            <a:cxnLst/>
            <a:rect l="l" t="t" r="r" b="b"/>
            <a:pathLst>
              <a:path w="540000" h="978284" extrusionOk="0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rgbClr val="2D43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>
            <a:gsLst>
              <a:gs pos="0">
                <a:schemeClr val="dk2"/>
              </a:gs>
              <a:gs pos="60000">
                <a:schemeClr val="dk2"/>
              </a:gs>
              <a:gs pos="100000">
                <a:srgbClr val="779BB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0" name="Google Shape;50;p10"/>
          <p:cNvGrpSpPr/>
          <p:nvPr/>
        </p:nvGrpSpPr>
        <p:grpSpPr>
          <a:xfrm>
            <a:off x="233344" y="5384019"/>
            <a:ext cx="828357" cy="828357"/>
            <a:chOff x="2895711" y="1234487"/>
            <a:chExt cx="828357" cy="828357"/>
          </a:xfrm>
        </p:grpSpPr>
        <p:sp>
          <p:nvSpPr>
            <p:cNvPr id="51" name="Google Shape;51;p10"/>
            <p:cNvSpPr/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/>
              <a:ahLst/>
              <a:cxnLst/>
              <a:rect l="l" t="t" r="r" b="b"/>
              <a:pathLst>
                <a:path w="1080000" h="1262947" extrusionOk="0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0">
                  <a:srgbClr val="2D4350"/>
                </a:gs>
                <a:gs pos="30000">
                  <a:srgbClr val="2D4350"/>
                </a:gs>
                <a:gs pos="40000">
                  <a:srgbClr val="456378"/>
                </a:gs>
                <a:gs pos="60000">
                  <a:srgbClr val="2D4350"/>
                </a:gs>
                <a:gs pos="100000">
                  <a:schemeClr val="dk2"/>
                </a:gs>
              </a:gsLst>
              <a:lin ang="6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0"/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0">
                  <a:srgbClr val="263743"/>
                </a:gs>
                <a:gs pos="50000">
                  <a:srgbClr val="263743"/>
                </a:gs>
                <a:gs pos="100000">
                  <a:srgbClr val="2D435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550862" y="2097175"/>
            <a:ext cx="5435600" cy="399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6205538" y="2097175"/>
            <a:ext cx="5435600" cy="399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>
            <a:gsLst>
              <a:gs pos="0">
                <a:schemeClr val="dk2"/>
              </a:gs>
              <a:gs pos="60000">
                <a:schemeClr val="dk2"/>
              </a:gs>
              <a:gs pos="100000">
                <a:srgbClr val="779BB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1"/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dk2">
              <a:alpha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0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550863" y="2577270"/>
            <a:ext cx="5429114" cy="3515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3"/>
          </p:nvPr>
        </p:nvSpPr>
        <p:spPr>
          <a:xfrm>
            <a:off x="6212024" y="1881275"/>
            <a:ext cx="5436392" cy="535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3175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 b="0" cap="none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4"/>
          </p:nvPr>
        </p:nvSpPr>
        <p:spPr>
          <a:xfrm>
            <a:off x="6212023" y="2577270"/>
            <a:ext cx="5436391" cy="3515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5" name="Google Shape;75;p12"/>
          <p:cNvSpPr/>
          <p:nvPr/>
        </p:nvSpPr>
        <p:spPr>
          <a:xfrm rot="8100000" flipH="1">
            <a:off x="-410727" y="3958416"/>
            <a:ext cx="3536330" cy="1853969"/>
          </a:xfrm>
          <a:custGeom>
            <a:avLst/>
            <a:gdLst/>
            <a:ahLst/>
            <a:cxnLst/>
            <a:rect l="l" t="t" r="r" b="b"/>
            <a:pathLst>
              <a:path w="3536330" h="1853969" extrusionOk="0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>
            <a:gsLst>
              <a:gs pos="0">
                <a:srgbClr val="2D4350"/>
              </a:gs>
              <a:gs pos="31000">
                <a:srgbClr val="2D4350"/>
              </a:gs>
              <a:gs pos="97000">
                <a:schemeClr val="dk2"/>
              </a:gs>
              <a:gs pos="100000">
                <a:schemeClr val="dk2"/>
              </a:gs>
            </a:gsLst>
            <a:lin ang="15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2"/>
          <p:cNvSpPr/>
          <p:nvPr/>
        </p:nvSpPr>
        <p:spPr>
          <a:xfrm rot="8100000" flipH="1">
            <a:off x="-481151" y="3649708"/>
            <a:ext cx="3478701" cy="2164843"/>
          </a:xfrm>
          <a:custGeom>
            <a:avLst/>
            <a:gdLst/>
            <a:ahLst/>
            <a:cxnLst/>
            <a:rect l="l" t="t" r="r" b="b"/>
            <a:pathLst>
              <a:path w="3478701" h="2164843" extrusionOk="0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rgbClr val="779BB0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2"/>
          <p:cNvSpPr/>
          <p:nvPr/>
        </p:nvSpPr>
        <p:spPr>
          <a:xfrm rot="2700000" flipH="1">
            <a:off x="1512277" y="2840042"/>
            <a:ext cx="214196" cy="933178"/>
          </a:xfrm>
          <a:prstGeom prst="ellipse">
            <a:avLst/>
          </a:prstGeom>
          <a:solidFill>
            <a:srgbClr val="2D43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2"/>
          <p:cNvSpPr/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>
            <a:gsLst>
              <a:gs pos="0">
                <a:srgbClr val="1F2D35"/>
              </a:gs>
              <a:gs pos="60000">
                <a:srgbClr val="1F2D35"/>
              </a:gs>
              <a:gs pos="100000">
                <a:srgbClr val="779BB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" name="Google Shape;79;p12"/>
          <p:cNvGrpSpPr/>
          <p:nvPr/>
        </p:nvGrpSpPr>
        <p:grpSpPr>
          <a:xfrm>
            <a:off x="509106" y="1383159"/>
            <a:ext cx="897877" cy="934082"/>
            <a:chOff x="5129684" y="1232940"/>
            <a:chExt cx="897877" cy="934082"/>
          </a:xfrm>
        </p:grpSpPr>
        <p:sp>
          <p:nvSpPr>
            <p:cNvPr id="80" name="Google Shape;80;p12"/>
            <p:cNvSpPr/>
            <p:nvPr/>
          </p:nvSpPr>
          <p:spPr>
            <a:xfrm rot="1800000">
              <a:off x="5356930" y="1363788"/>
              <a:ext cx="621086" cy="364601"/>
            </a:xfrm>
            <a:custGeom>
              <a:avLst/>
              <a:gdLst/>
              <a:ahLst/>
              <a:cxnLst/>
              <a:rect l="l" t="t" r="r" b="b"/>
              <a:pathLst>
                <a:path w="540" h="317" extrusionOk="0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2"/>
            <p:cNvSpPr/>
            <p:nvPr/>
          </p:nvSpPr>
          <p:spPr>
            <a:xfrm rot="1800000">
              <a:off x="5243759" y="1430747"/>
              <a:ext cx="305942" cy="538275"/>
            </a:xfrm>
            <a:custGeom>
              <a:avLst/>
              <a:gdLst/>
              <a:ahLst/>
              <a:cxnLst/>
              <a:rect l="l" t="t" r="r" b="b"/>
              <a:pathLst>
                <a:path w="266" h="468" extrusionOk="0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197999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2"/>
            <p:cNvSpPr/>
            <p:nvPr/>
          </p:nvSpPr>
          <p:spPr>
            <a:xfrm rot="1800000">
              <a:off x="5508097" y="1586019"/>
              <a:ext cx="315144" cy="538275"/>
            </a:xfrm>
            <a:custGeom>
              <a:avLst/>
              <a:gdLst/>
              <a:ahLst/>
              <a:cxnLst/>
              <a:rect l="l" t="t" r="r" b="b"/>
              <a:pathLst>
                <a:path w="274" h="468" extrusionOk="0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18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4"/>
          <p:cNvGrpSpPr/>
          <p:nvPr/>
        </p:nvGrpSpPr>
        <p:grpSpPr>
          <a:xfrm>
            <a:off x="4752748" y="4823504"/>
            <a:ext cx="1656714" cy="1656714"/>
            <a:chOff x="2481534" y="2139594"/>
            <a:chExt cx="1656714" cy="1656714"/>
          </a:xfrm>
        </p:grpSpPr>
        <p:sp>
          <p:nvSpPr>
            <p:cNvPr id="89" name="Google Shape;89;p14"/>
            <p:cNvSpPr/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/>
              <a:ahLst/>
              <a:cxnLst/>
              <a:rect l="l" t="t" r="r" b="b"/>
              <a:pathLst>
                <a:path w="1080000" h="1262947" extrusionOk="0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0">
                  <a:srgbClr val="2D4350"/>
                </a:gs>
                <a:gs pos="30000">
                  <a:srgbClr val="2D4350"/>
                </a:gs>
                <a:gs pos="40000">
                  <a:srgbClr val="456378"/>
                </a:gs>
                <a:gs pos="60000">
                  <a:srgbClr val="2D4350"/>
                </a:gs>
                <a:gs pos="100000">
                  <a:schemeClr val="dk2"/>
                </a:gs>
              </a:gsLst>
              <a:lin ang="6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4"/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0">
                  <a:srgbClr val="263743"/>
                </a:gs>
                <a:gs pos="50000">
                  <a:srgbClr val="263743"/>
                </a:gs>
                <a:gs pos="100000">
                  <a:srgbClr val="2D435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4295775" y="1750060"/>
            <a:ext cx="7345362" cy="434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1pPr>
            <a:lvl2pPr marL="914400" lvl="1" indent="-3302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2pPr>
            <a:lvl3pPr marL="1371600" lvl="2" indent="-3302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3pPr>
            <a:lvl4pPr marL="1828800" lvl="3" indent="-3302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5pPr>
            <a:lvl6pPr marL="2743200" lvl="5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2"/>
          </p:nvPr>
        </p:nvSpPr>
        <p:spPr>
          <a:xfrm>
            <a:off x="550863" y="1750060"/>
            <a:ext cx="3565525" cy="434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5"/>
          <p:cNvGrpSpPr/>
          <p:nvPr/>
        </p:nvGrpSpPr>
        <p:grpSpPr>
          <a:xfrm>
            <a:off x="220889" y="4984670"/>
            <a:ext cx="897877" cy="934082"/>
            <a:chOff x="5129684" y="1232940"/>
            <a:chExt cx="897877" cy="934082"/>
          </a:xfrm>
        </p:grpSpPr>
        <p:sp>
          <p:nvSpPr>
            <p:cNvPr id="99" name="Google Shape;99;p15"/>
            <p:cNvSpPr/>
            <p:nvPr/>
          </p:nvSpPr>
          <p:spPr>
            <a:xfrm rot="1800000">
              <a:off x="5356930" y="1363788"/>
              <a:ext cx="621086" cy="364601"/>
            </a:xfrm>
            <a:custGeom>
              <a:avLst/>
              <a:gdLst/>
              <a:ahLst/>
              <a:cxnLst/>
              <a:rect l="l" t="t" r="r" b="b"/>
              <a:pathLst>
                <a:path w="540" h="317" extrusionOk="0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5"/>
            <p:cNvSpPr/>
            <p:nvPr/>
          </p:nvSpPr>
          <p:spPr>
            <a:xfrm rot="1800000">
              <a:off x="5243759" y="1430747"/>
              <a:ext cx="305942" cy="538275"/>
            </a:xfrm>
            <a:custGeom>
              <a:avLst/>
              <a:gdLst/>
              <a:ahLst/>
              <a:cxnLst/>
              <a:rect l="l" t="t" r="r" b="b"/>
              <a:pathLst>
                <a:path w="266" h="468" extrusionOk="0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197999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5"/>
            <p:cNvSpPr/>
            <p:nvPr/>
          </p:nvSpPr>
          <p:spPr>
            <a:xfrm rot="1800000">
              <a:off x="5508097" y="1586019"/>
              <a:ext cx="315144" cy="538275"/>
            </a:xfrm>
            <a:custGeom>
              <a:avLst/>
              <a:gdLst/>
              <a:ahLst/>
              <a:cxnLst/>
              <a:rect l="l" t="t" r="r" b="b"/>
              <a:pathLst>
                <a:path w="274" h="468" extrusionOk="0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>
              <a:gsLst>
                <a:gs pos="0">
                  <a:srgbClr val="2D4350">
                    <a:alpha val="20000"/>
                  </a:srgbClr>
                </a:gs>
                <a:gs pos="20000">
                  <a:srgbClr val="2D4350">
                    <a:alpha val="20000"/>
                  </a:srgbClr>
                </a:gs>
                <a:gs pos="100000">
                  <a:srgbClr val="DB92D8">
                    <a:alpha val="20000"/>
                  </a:srgbClr>
                </a:gs>
              </a:gsLst>
              <a:lin ang="180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>
            <a:spLocks noGrp="1"/>
          </p:cNvSpPr>
          <p:nvPr>
            <p:ph type="pic" idx="2"/>
          </p:nvPr>
        </p:nvSpPr>
        <p:spPr>
          <a:xfrm>
            <a:off x="5267324" y="575409"/>
            <a:ext cx="6373813" cy="5733316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550863" y="1776195"/>
            <a:ext cx="4500562" cy="4532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55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>
            <a:spLocks noGrp="1"/>
          </p:cNvSpPr>
          <p:nvPr>
            <p:ph type="ctrTitle"/>
          </p:nvPr>
        </p:nvSpPr>
        <p:spPr>
          <a:xfrm>
            <a:off x="550864" y="549275"/>
            <a:ext cx="6373812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cs-CZ" sz="4800"/>
              <a:t>Z3104 Geodatabáze</a:t>
            </a:r>
            <a:endParaRPr sz="4800"/>
          </a:p>
        </p:txBody>
      </p:sp>
      <p:sp>
        <p:nvSpPr>
          <p:cNvPr id="126" name="Google Shape;126;p1"/>
          <p:cNvSpPr txBox="1">
            <a:spLocks noGrp="1"/>
          </p:cNvSpPr>
          <p:nvPr>
            <p:ph type="subTitle" idx="1"/>
          </p:nvPr>
        </p:nvSpPr>
        <p:spPr>
          <a:xfrm>
            <a:off x="7140575" y="549275"/>
            <a:ext cx="4498976" cy="984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cs-CZ">
                <a:solidFill>
                  <a:schemeClr val="lt1"/>
                </a:solidFill>
              </a:rPr>
              <a:t>Mgr. Martina Klocová</a:t>
            </a:r>
            <a:endParaRPr>
              <a:solidFill>
                <a:schemeClr val="lt1"/>
              </a:solidFill>
            </a:endParaRPr>
          </a:p>
          <a:p>
            <a:pPr marL="0" lvl="0" indent="0" algn="r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cs-CZ"/>
              <a:t>martina.klocova</a:t>
            </a:r>
            <a:r>
              <a:rPr lang="cs-CZ">
                <a:solidFill>
                  <a:schemeClr val="lt1"/>
                </a:solidFill>
              </a:rPr>
              <a:t>(et)mail.muni.cz</a:t>
            </a:r>
            <a:endParaRPr/>
          </a:p>
        </p:txBody>
      </p:sp>
      <p:pic>
        <p:nvPicPr>
          <p:cNvPr id="127" name="Google Shape;127;p1" descr="Abstraktní pozadí s uzly a mřížkou"/>
          <p:cNvPicPr preferRelativeResize="0"/>
          <p:nvPr/>
        </p:nvPicPr>
        <p:blipFill rotWithShape="1">
          <a:blip r:embed="rId3">
            <a:alphaModFix/>
          </a:blip>
          <a:srcRect t="32625" b="8705"/>
          <a:stretch/>
        </p:blipFill>
        <p:spPr>
          <a:xfrm>
            <a:off x="20" y="2083435"/>
            <a:ext cx="12191980" cy="4774564"/>
          </a:xfrm>
          <a:custGeom>
            <a:avLst/>
            <a:gdLst/>
            <a:ahLst/>
            <a:cxnLst/>
            <a:rect l="l" t="t" r="r" b="b"/>
            <a:pathLst>
              <a:path w="12192000" h="4774564" extrusionOk="0">
                <a:moveTo>
                  <a:pt x="0" y="0"/>
                </a:moveTo>
                <a:lnTo>
                  <a:pt x="12192000" y="0"/>
                </a:lnTo>
                <a:lnTo>
                  <a:pt x="12192000" y="4774564"/>
                </a:lnTo>
                <a:lnTo>
                  <a:pt x="0" y="4774564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28" name="Google Shape;128;p1"/>
          <p:cNvSpPr/>
          <p:nvPr/>
        </p:nvSpPr>
        <p:spPr>
          <a:xfrm>
            <a:off x="0" y="5773729"/>
            <a:ext cx="12192000" cy="1084271"/>
          </a:xfrm>
          <a:prstGeom prst="rect">
            <a:avLst/>
          </a:prstGeom>
          <a:gradFill>
            <a:gsLst>
              <a:gs pos="0">
                <a:srgbClr val="1F2D36">
                  <a:alpha val="0"/>
                </a:srgbClr>
              </a:gs>
              <a:gs pos="40000">
                <a:srgbClr val="1F2D36">
                  <a:alpha val="0"/>
                </a:srgbClr>
              </a:gs>
              <a:gs pos="100000">
                <a:srgbClr val="1F2D36">
                  <a:alpha val="60000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"/>
          <p:cNvSpPr txBox="1"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cs-CZ"/>
              <a:t>Základní informace o předmětu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"/>
          <p:cNvSpPr txBox="1"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cs-CZ"/>
              <a:t>Organizace</a:t>
            </a:r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body" idx="1"/>
          </p:nvPr>
        </p:nvSpPr>
        <p:spPr>
          <a:xfrm>
            <a:off x="550863" y="2113199"/>
            <a:ext cx="11090274" cy="3979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lnSpcReduction="10000"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1 hodina přednáška Út 12:00-12:50</a:t>
            </a:r>
            <a:endParaRPr sz="3200"/>
          </a:p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2 hodiny semináře </a:t>
            </a:r>
            <a:endParaRPr sz="3200"/>
          </a:p>
          <a:p>
            <a:pPr marL="1143000" lvl="2" indent="-2921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cs-CZ" sz="2800"/>
              <a:t>Po 18:00-19:50</a:t>
            </a:r>
            <a:endParaRPr sz="2800"/>
          </a:p>
          <a:p>
            <a:pPr marL="1143000" lvl="2" indent="-2921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cs-CZ" sz="2800"/>
              <a:t>Čt 17:00-18:50</a:t>
            </a:r>
            <a:endParaRPr sz="1000"/>
          </a:p>
          <a:p>
            <a:pPr marL="228600" lvl="0" indent="-228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Konzultace Út 8:00-10:00</a:t>
            </a:r>
            <a:endParaRPr sz="3200"/>
          </a:p>
          <a:p>
            <a:pPr marL="228600" lvl="0" indent="-228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Ukončené zápočtem, 3 kr.</a:t>
            </a:r>
            <a:endParaRPr/>
          </a:p>
          <a:p>
            <a:pPr marL="228600" lvl="0" indent="-101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cs-CZ"/>
              <a:t>Organizace dalších lekcí</a:t>
            </a:r>
            <a:endParaRPr/>
          </a:p>
        </p:txBody>
      </p:sp>
      <p:sp>
        <p:nvSpPr>
          <p:cNvPr id="145" name="Google Shape;145;p4"/>
          <p:cNvSpPr txBox="1">
            <a:spLocks noGrp="1"/>
          </p:cNvSpPr>
          <p:nvPr>
            <p:ph type="body" idx="1"/>
          </p:nvPr>
        </p:nvSpPr>
        <p:spPr>
          <a:xfrm>
            <a:off x="550863" y="2113199"/>
            <a:ext cx="11090274" cy="3979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Prvních 30–60 minut semináře bude věnováno základní teorii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Zbytek času semináře je určen na vypracování cvičení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Konzultace s cvičícím </a:t>
            </a:r>
            <a:endParaRPr/>
          </a:p>
          <a:p>
            <a:pPr marL="228600" lvl="0" indent="-228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Kontrola výstupu</a:t>
            </a:r>
            <a:endParaRPr sz="3200"/>
          </a:p>
          <a:p>
            <a:pPr marL="228600" lvl="0" indent="-228600" algn="l" rtl="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/>
              <a:t>Vše potřebné bude zveřejněné v ISu</a:t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 txBox="1"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cs-CZ"/>
              <a:t>Podmínky k získání zápočtu</a:t>
            </a:r>
            <a:endParaRPr/>
          </a:p>
        </p:txBody>
      </p:sp>
      <p:sp>
        <p:nvSpPr>
          <p:cNvPr id="151" name="Google Shape;151;p5"/>
          <p:cNvSpPr txBox="1">
            <a:spLocks noGrp="1"/>
          </p:cNvSpPr>
          <p:nvPr>
            <p:ph type="body" idx="1"/>
          </p:nvPr>
        </p:nvSpPr>
        <p:spPr>
          <a:xfrm>
            <a:off x="550875" y="1711900"/>
            <a:ext cx="11090400" cy="47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cs-CZ" sz="3200" dirty="0"/>
              <a:t>Dosažení hranice minimálně 61 bodů z uvedených testů: </a:t>
            </a:r>
            <a:endParaRPr dirty="0"/>
          </a:p>
          <a:p>
            <a:pPr marL="685800" lvl="1" indent="-228600" algn="l" rtl="0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cs-CZ" sz="2400" dirty="0"/>
              <a:t>Kontrolní test v průběhu semestru o Teoretická část (max. 30 b.)  				(6.11. </a:t>
            </a:r>
            <a:r>
              <a:rPr lang="cs-CZ" sz="2400"/>
              <a:t>a 8. </a:t>
            </a:r>
            <a:r>
              <a:rPr lang="cs-CZ" sz="2400" dirty="0"/>
              <a:t>11. 2023)</a:t>
            </a:r>
            <a:endParaRPr dirty="0"/>
          </a:p>
          <a:p>
            <a:pPr marL="685800" lvl="1" indent="-228600" algn="l" rtl="0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cs-CZ" sz="2400" dirty="0"/>
              <a:t>Zápočtový test: Teoretická část (max. 20 b.) a Praktická část (max. 50 b.) (prosinec 2023)</a:t>
            </a:r>
            <a:endParaRPr sz="2400" dirty="0"/>
          </a:p>
          <a:p>
            <a:pPr marL="685800" lvl="1" indent="-228600" algn="l" rtl="0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SzPts val="2400"/>
              <a:buChar char="•"/>
            </a:pPr>
            <a:r>
              <a:rPr lang="cs-CZ" sz="2400" dirty="0"/>
              <a:t>Extra body za vypracování bonusových úkolů (max. 10). Je možné:</a:t>
            </a:r>
            <a:endParaRPr sz="2400" dirty="0"/>
          </a:p>
          <a:p>
            <a:pPr marL="1143000" lvl="2" indent="-254000" algn="l" rtl="0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SzPts val="2200"/>
              <a:buChar char="•"/>
            </a:pPr>
            <a:r>
              <a:rPr lang="cs-CZ" sz="2200" dirty="0"/>
              <a:t>Připsat body k celkovému skóre</a:t>
            </a:r>
            <a:endParaRPr sz="2200" dirty="0"/>
          </a:p>
          <a:p>
            <a:pPr marL="1143000" lvl="2" indent="-254000" algn="l" rtl="0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SzPts val="2200"/>
              <a:buChar char="•"/>
            </a:pPr>
            <a:r>
              <a:rPr lang="cs-CZ" sz="2200" dirty="0"/>
              <a:t>Altruisticky věnovat spolužákovi (každý může být příjemce max. 3b.)</a:t>
            </a:r>
            <a:endParaRPr sz="2200" dirty="0"/>
          </a:p>
          <a:p>
            <a:pPr marL="1143000" lvl="2" indent="-254000" algn="l" rtl="0">
              <a:lnSpc>
                <a:spcPct val="110000"/>
              </a:lnSpc>
              <a:spcBef>
                <a:spcPts val="1300"/>
              </a:spcBef>
              <a:spcAft>
                <a:spcPts val="0"/>
              </a:spcAft>
              <a:buSzPts val="2200"/>
              <a:buChar char="•"/>
            </a:pPr>
            <a:r>
              <a:rPr lang="cs-CZ" sz="2200" dirty="0"/>
              <a:t>Směnit 5b. u cvičícího</a:t>
            </a:r>
            <a:endParaRPr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DarkSeedLeftStep">
      <a:dk1>
        <a:srgbClr val="000000"/>
      </a:dk1>
      <a:lt1>
        <a:srgbClr val="FFFFFF"/>
      </a:lt1>
      <a:dk2>
        <a:srgbClr val="1F2D36"/>
      </a:dk2>
      <a:lt2>
        <a:srgbClr val="E2E8E2"/>
      </a:lt2>
      <a:accent1>
        <a:srgbClr val="C44CBF"/>
      </a:accent1>
      <a:accent2>
        <a:srgbClr val="853AB2"/>
      </a:accent2>
      <a:accent3>
        <a:srgbClr val="654CC4"/>
      </a:accent3>
      <a:accent4>
        <a:srgbClr val="3A53B2"/>
      </a:accent4>
      <a:accent5>
        <a:srgbClr val="4C97C4"/>
      </a:accent5>
      <a:accent6>
        <a:srgbClr val="3AB2AD"/>
      </a:accent6>
      <a:hlink>
        <a:srgbClr val="3F79B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Širokoúhlá obrazovka</PresentationFormat>
  <Paragraphs>25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3DFloatVTI</vt:lpstr>
      <vt:lpstr>Z3104 Geodatabáze</vt:lpstr>
      <vt:lpstr>Základní informace o předmětu</vt:lpstr>
      <vt:lpstr>Organizace</vt:lpstr>
      <vt:lpstr>Organizace dalších lekcí</vt:lpstr>
      <vt:lpstr>Podmínky k získání zápočtu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Z3104 Geodatabáze</dc:title>
  <dc:creator>Martina Klocová</dc:creator>
  <cp:lastModifiedBy>Martina Klocova</cp:lastModifiedBy>
  <cp:revision>2</cp:revision>
  <dcterms:created xsi:type="dcterms:W3CDTF">2021-09-12T08:55:12Z</dcterms:created>
  <dcterms:modified xsi:type="dcterms:W3CDTF">2023-10-19T14:44:07Z</dcterms:modified>
</cp:coreProperties>
</file>