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ustria" panose="020B0604020202020204" charset="0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X47QgNj3bGcGU3wF6tEVAat4a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65c03c0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65c03c0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1"/>
          </p:nvPr>
        </p:nvSpPr>
        <p:spPr>
          <a:xfrm rot="5400000">
            <a:off x="4228224" y="-1234462"/>
            <a:ext cx="3636088" cy="1069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>
            <a:spLocks noGrp="1"/>
          </p:cNvSpPr>
          <p:nvPr>
            <p:ph type="title"/>
          </p:nvPr>
        </p:nvSpPr>
        <p:spPr>
          <a:xfrm rot="5400000">
            <a:off x="7924366" y="2315931"/>
            <a:ext cx="4984956" cy="23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 rot="5400000">
            <a:off x="2547783" y="-711610"/>
            <a:ext cx="4984956" cy="840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715383" y="2128684"/>
            <a:ext cx="5304417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6172200" y="2128684"/>
            <a:ext cx="5219700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715384" y="2505075"/>
            <a:ext cx="5282192" cy="34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2"/>
          </p:nvPr>
        </p:nvSpPr>
        <p:spPr>
          <a:xfrm>
            <a:off x="688258" y="2315497"/>
            <a:ext cx="4093599" cy="35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>
            <a:spLocks noGrp="1"/>
          </p:cNvSpPr>
          <p:nvPr>
            <p:ph type="pic" idx="2"/>
          </p:nvPr>
        </p:nvSpPr>
        <p:spPr>
          <a:xfrm>
            <a:off x="5183188" y="1066800"/>
            <a:ext cx="6172200" cy="479425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683342" y="2552700"/>
            <a:ext cx="4103431" cy="331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1" name="Google Shape;11;p17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2;p17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87" name="Google Shape;87;p1" descr="Obsah obrázku voda, exteriér, budova, vsedě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1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0" y="-1"/>
            <a:ext cx="12192000" cy="2432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76372" y="908794"/>
            <a:ext cx="10835191" cy="806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cs-CZ" sz="4000"/>
              <a:t>Z3104 GEODATABÁZE – LEKCE 2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695324" y="1715090"/>
            <a:ext cx="10163175" cy="44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1800"/>
              <a:t>Mgr. Martina Klocová</a:t>
            </a:r>
            <a:endParaRPr/>
          </a:p>
        </p:txBody>
      </p:sp>
      <p:cxnSp>
        <p:nvCxnSpPr>
          <p:cNvPr id="91" name="Google Shape;91;p1"/>
          <p:cNvCxnSpPr/>
          <p:nvPr/>
        </p:nvCxnSpPr>
        <p:spPr>
          <a:xfrm>
            <a:off x="800100" y="728638"/>
            <a:ext cx="16383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cs-CZ"/>
              <a:t>PŘIDÁNÍ PRIMÁNÍHO KLÍČE</a:t>
            </a:r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88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CREATE TABLE student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	(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	</a:t>
            </a:r>
            <a:r>
              <a:rPr lang="cs-CZ" dirty="0" err="1"/>
              <a:t>uco</a:t>
            </a:r>
            <a:r>
              <a:rPr lang="cs-CZ" dirty="0"/>
              <a:t> INT PRIMARY KEY,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	</a:t>
            </a:r>
            <a:r>
              <a:rPr lang="cs-CZ" dirty="0" err="1"/>
              <a:t>jmeno</a:t>
            </a:r>
            <a:r>
              <a:rPr lang="cs-CZ" dirty="0"/>
              <a:t> VARCHAR(10)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	);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dirty="0" err="1"/>
              <a:t>Postgres</a:t>
            </a:r>
            <a:r>
              <a:rPr lang="cs-CZ" dirty="0"/>
              <a:t> jinak přidává primární klíč </a:t>
            </a:r>
            <a:r>
              <a:rPr lang="cs-CZ" dirty="0" err="1"/>
              <a:t>defalutně</a:t>
            </a:r>
            <a:r>
              <a:rPr lang="cs-CZ" dirty="0"/>
              <a:t> – index při vstupu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dirty="0"/>
              <a:t>PRIMARY KEY dokáže hlídat unikátnost dat + hodí se při propojování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cs-CZ"/>
              <a:t>UKÁZKA RŮZNÝCH INTEGRITNÍCH OMEZENÍ</a:t>
            </a:r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CREATE TABLE student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	(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	</a:t>
            </a:r>
            <a:r>
              <a:rPr lang="cs-CZ" dirty="0" err="1"/>
              <a:t>uco</a:t>
            </a:r>
            <a:r>
              <a:rPr lang="cs-CZ" dirty="0"/>
              <a:t> INT PRIMARY KEY,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	</a:t>
            </a:r>
            <a:r>
              <a:rPr lang="cs-CZ" dirty="0" err="1"/>
              <a:t>rodneCislo</a:t>
            </a:r>
            <a:r>
              <a:rPr lang="cs-CZ" dirty="0"/>
              <a:t> VARCHAR(11) NOT NULL UNIQUE,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	</a:t>
            </a:r>
            <a:r>
              <a:rPr lang="cs-CZ" dirty="0" err="1"/>
              <a:t>jmeno</a:t>
            </a:r>
            <a:r>
              <a:rPr lang="cs-CZ" dirty="0"/>
              <a:t> VARCHAR(10),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	vek INT CHECK (vek &gt; 0)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	);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cs-CZ"/>
              <a:t>A TEĎ VY!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cs-CZ"/>
              <a:t>INSTALACE A PŘIPOJENÍ</a:t>
            </a:r>
            <a:endParaRPr/>
          </a:p>
        </p:txBody>
      </p:sp>
      <p:sp>
        <p:nvSpPr>
          <p:cNvPr id="210" name="Google Shape;210;p12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dirty="0"/>
              <a:t>Ptejte se ☺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 err="1"/>
              <a:t>PostgreSQL</a:t>
            </a:r>
            <a:r>
              <a:rPr lang="cs-CZ" dirty="0"/>
              <a:t> na serverech ÚVT: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        Host: geo-app.ucn.muni.cz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        Port: 5432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        User: </a:t>
            </a:r>
            <a:r>
              <a:rPr lang="cs-CZ" dirty="0" err="1"/>
              <a:t>postgres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        </a:t>
            </a:r>
            <a:r>
              <a:rPr lang="cs-CZ" dirty="0" err="1"/>
              <a:t>Password</a:t>
            </a:r>
            <a:r>
              <a:rPr lang="cs-CZ" dirty="0"/>
              <a:t>: </a:t>
            </a:r>
            <a:r>
              <a:rPr lang="cs-CZ" dirty="0" err="1"/>
              <a:t>postgres</a:t>
            </a:r>
            <a:r>
              <a:rPr lang="cs-CZ" dirty="0"/>
              <a:t> </a:t>
            </a:r>
            <a:endParaRPr dirty="0"/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 l="2361" t="11413" r="68395" b="17476"/>
          <a:stretch/>
        </p:blipFill>
        <p:spPr>
          <a:xfrm>
            <a:off x="7062241" y="839257"/>
            <a:ext cx="3786734" cy="517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2" descr="Obsah obrázku text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9760" y="2240302"/>
            <a:ext cx="4210254" cy="461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cs-CZ"/>
              <a:t>ÚKOL 1</a:t>
            </a:r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body" idx="1"/>
          </p:nvPr>
        </p:nvSpPr>
        <p:spPr>
          <a:xfrm>
            <a:off x="700635" y="2121763"/>
            <a:ext cx="10691265" cy="391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Navrhněte tabulku pro evidenci prodeje kol.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dirty="0"/>
              <a:t>Použijte vhodné datové typy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dirty="0"/>
              <a:t>Dodržuje 1. normální formu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dirty="0"/>
              <a:t>Zvolte vhodný primární klíč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dirty="0"/>
              <a:t>Vložte záznamy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dirty="0"/>
              <a:t>KXZ 4000, červená, 5 převodů, 10.000Kč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dirty="0"/>
              <a:t>BXX 200, modrá, 7 převodů, 12.000Kč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dirty="0"/>
              <a:t>ZCW 10K, zelená, 12 převodů, 15.000Kč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219" name="Google Shape;219;p13"/>
          <p:cNvSpPr txBox="1"/>
          <p:nvPr/>
        </p:nvSpPr>
        <p:spPr>
          <a:xfrm>
            <a:off x="6528047" y="1071447"/>
            <a:ext cx="4963318" cy="53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0" i="0" u="none" strike="noStrike" cap="small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Cvičení se objeví na školním serveru</a:t>
            </a:r>
            <a:endParaRPr sz="2000" b="0" i="0" u="none" strike="noStrike" cap="small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cs-CZ"/>
              <a:t>ÚKOL 2</a:t>
            </a:r>
            <a:endParaRPr/>
          </a:p>
        </p:txBody>
      </p:sp>
      <p:sp>
        <p:nvSpPr>
          <p:cNvPr id="225" name="Google Shape;225;p14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/>
              <a:t>Navrhněte tabulku pro evidenci shlédnutých seriálů z Netflixu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Použijte vhodné datové typy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Dodržuje 1. normální formu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Vložte případy (aspoň 5) a atributy (aspoň 4)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/>
              <a:t>Př.: ‘Tim Miler ‘, ‘ Love, Death and Robots ‘, ‘ USA ‘, 2019, </a:t>
            </a:r>
            <a:endParaRPr/>
          </a:p>
        </p:txBody>
      </p:sp>
      <p:sp>
        <p:nvSpPr>
          <p:cNvPr id="226" name="Google Shape;226;p14"/>
          <p:cNvSpPr txBox="1"/>
          <p:nvPr/>
        </p:nvSpPr>
        <p:spPr>
          <a:xfrm>
            <a:off x="6528047" y="1071447"/>
            <a:ext cx="4963318" cy="53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0" i="0" u="none" strike="noStrike" cap="small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Cvičení se objeví na školním serveru</a:t>
            </a:r>
            <a:endParaRPr sz="2000" b="0" i="0" u="none" strike="noStrike" cap="small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cs-CZ"/>
              <a:t>ÚKOL 3</a:t>
            </a:r>
            <a:endParaRPr/>
          </a:p>
        </p:txBody>
      </p:sp>
      <p:sp>
        <p:nvSpPr>
          <p:cNvPr id="232" name="Google Shape;232;p15"/>
          <p:cNvSpPr txBox="1">
            <a:spLocks noGrp="1"/>
          </p:cNvSpPr>
          <p:nvPr>
            <p:ph type="body" idx="1"/>
          </p:nvPr>
        </p:nvSpPr>
        <p:spPr>
          <a:xfrm>
            <a:off x="700635" y="1759649"/>
            <a:ext cx="10691265" cy="433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Navrhněte </a:t>
            </a:r>
            <a:r>
              <a:rPr lang="cs-CZ" b="1" dirty="0"/>
              <a:t>tabulky</a:t>
            </a:r>
            <a:r>
              <a:rPr lang="cs-CZ" dirty="0"/>
              <a:t> pro evidenci autopůjčovny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dirty="0"/>
              <a:t>Použijte vhodné datové typy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dirty="0"/>
              <a:t>Dodržuje 3. normální formu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dirty="0"/>
              <a:t>Zvolte vhodný primární klíč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dirty="0"/>
              <a:t>Vložte hodnoty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dirty="0"/>
              <a:t>Jan Novák </a:t>
            </a:r>
            <a:r>
              <a:rPr lang="cs-CZ" dirty="0" err="1"/>
              <a:t>r.č</a:t>
            </a:r>
            <a:r>
              <a:rPr lang="cs-CZ" dirty="0"/>
              <a:t>. 810212/0011 </a:t>
            </a:r>
            <a:r>
              <a:rPr lang="cs-CZ" dirty="0" err="1"/>
              <a:t>ř.p</a:t>
            </a:r>
            <a:r>
              <a:rPr lang="cs-CZ" dirty="0"/>
              <a:t>. 1234532 - červená Škoda Octavia (3T6 8211) </a:t>
            </a:r>
            <a:r>
              <a:rPr lang="cs-CZ" dirty="0" err="1"/>
              <a:t>rv</a:t>
            </a:r>
            <a:r>
              <a:rPr lang="cs-CZ" dirty="0"/>
              <a:t>. 2004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dirty="0"/>
              <a:t>Jan Novák </a:t>
            </a:r>
            <a:r>
              <a:rPr lang="cs-CZ" dirty="0" err="1"/>
              <a:t>r.č</a:t>
            </a:r>
            <a:r>
              <a:rPr lang="cs-CZ" dirty="0"/>
              <a:t>. 810212/0011 </a:t>
            </a:r>
            <a:r>
              <a:rPr lang="cs-CZ" dirty="0" err="1"/>
              <a:t>ř.p</a:t>
            </a:r>
            <a:r>
              <a:rPr lang="cs-CZ" dirty="0"/>
              <a:t>. 1234532 - zelená Honda </a:t>
            </a:r>
            <a:r>
              <a:rPr lang="cs-CZ" dirty="0" err="1"/>
              <a:t>Acord</a:t>
            </a:r>
            <a:r>
              <a:rPr lang="cs-CZ" dirty="0"/>
              <a:t> (4B8 1234) </a:t>
            </a:r>
            <a:r>
              <a:rPr lang="cs-CZ" dirty="0" err="1"/>
              <a:t>rv</a:t>
            </a:r>
            <a:r>
              <a:rPr lang="cs-CZ" dirty="0"/>
              <a:t>. 1998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dirty="0"/>
              <a:t>Jiří </a:t>
            </a:r>
            <a:r>
              <a:rPr lang="cs-CZ" dirty="0" err="1"/>
              <a:t>Lunák</a:t>
            </a:r>
            <a:r>
              <a:rPr lang="cs-CZ" dirty="0"/>
              <a:t> </a:t>
            </a:r>
            <a:r>
              <a:rPr lang="cs-CZ" dirty="0" err="1"/>
              <a:t>r.č</a:t>
            </a:r>
            <a:r>
              <a:rPr lang="cs-CZ" dirty="0"/>
              <a:t>. 530422/535 </a:t>
            </a:r>
            <a:r>
              <a:rPr lang="cs-CZ" dirty="0" err="1"/>
              <a:t>ř.p</a:t>
            </a:r>
            <a:r>
              <a:rPr lang="cs-CZ" dirty="0"/>
              <a:t>. 1828402 - modrá </a:t>
            </a:r>
            <a:r>
              <a:rPr lang="cs-CZ" dirty="0" err="1"/>
              <a:t>Hundai</a:t>
            </a:r>
            <a:r>
              <a:rPr lang="cs-CZ" dirty="0"/>
              <a:t> </a:t>
            </a:r>
            <a:r>
              <a:rPr lang="cs-CZ" dirty="0" err="1"/>
              <a:t>Tiburon</a:t>
            </a:r>
            <a:r>
              <a:rPr lang="cs-CZ" dirty="0"/>
              <a:t> (2L5 4532) </a:t>
            </a:r>
            <a:r>
              <a:rPr lang="cs-CZ" dirty="0" err="1"/>
              <a:t>rv</a:t>
            </a:r>
            <a:r>
              <a:rPr lang="cs-CZ" dirty="0"/>
              <a:t>. 2000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dirty="0"/>
              <a:t>Pavlína Konečná </a:t>
            </a:r>
            <a:r>
              <a:rPr lang="cs-CZ" dirty="0" err="1"/>
              <a:t>r.č</a:t>
            </a:r>
            <a:r>
              <a:rPr lang="cs-CZ" dirty="0"/>
              <a:t>. 955107/8888 </a:t>
            </a:r>
            <a:r>
              <a:rPr lang="cs-CZ" dirty="0" err="1"/>
              <a:t>ř.p</a:t>
            </a:r>
            <a:r>
              <a:rPr lang="cs-CZ" dirty="0"/>
              <a:t>. 8763214 – růžová Renault Laguna (1A5 7979) </a:t>
            </a:r>
            <a:r>
              <a:rPr lang="cs-CZ" dirty="0" err="1"/>
              <a:t>rv</a:t>
            </a:r>
            <a:r>
              <a:rPr lang="cs-CZ" dirty="0"/>
              <a:t>. 2002</a:t>
            </a:r>
            <a:endParaRPr dirty="0"/>
          </a:p>
        </p:txBody>
      </p:sp>
      <p:sp>
        <p:nvSpPr>
          <p:cNvPr id="233" name="Google Shape;233;p15"/>
          <p:cNvSpPr txBox="1"/>
          <p:nvPr/>
        </p:nvSpPr>
        <p:spPr>
          <a:xfrm>
            <a:off x="6528047" y="1071447"/>
            <a:ext cx="4963318" cy="53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0" i="0" u="none" strike="noStrike" cap="small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Cvičení se objeví na školním serveru</a:t>
            </a:r>
            <a:endParaRPr sz="2000" b="0" i="0" u="none" strike="noStrike" cap="small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cs-CZ"/>
              <a:t>DĚKUJI ZA POZORNOST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cs-CZ"/>
              <a:t>OBSAH HODINY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Připojení – kontrola připojení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Trocha opakování ☺ + co jsme nestihli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Trocha teorie – mazání a integritní omezení v praxi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Praxe – tvorba databáze a první SQL příkazy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cs-CZ"/>
              <a:t>OPÁČKO</a:t>
            </a:r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Primární klíč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Jaké jsou datové typy?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Co je to integritní omezení?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Normální formy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cs-CZ"/>
              <a:t>OPÁČKO</a:t>
            </a:r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CREATE TABLE nazevTabulky;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ALTER TABLE nazevTabulky ADD COLUMN jmenoSloupce TEXT;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INSERT INTO nazevTabulky (sloupec1, sloupec2, sloupec3) VALUES (hodnota1, hodnota2, hodnota3);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SELECT * FROM nazevTabulky;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65c03c060_0_0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400" cy="137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865c03c060_0_0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400" cy="363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g2865c03c060_0_0"/>
          <p:cNvGrpSpPr/>
          <p:nvPr/>
        </p:nvGrpSpPr>
        <p:grpSpPr>
          <a:xfrm>
            <a:off x="1983554" y="1831005"/>
            <a:ext cx="8125543" cy="3823447"/>
            <a:chOff x="75183" y="2056"/>
            <a:chExt cx="10834057" cy="5097930"/>
          </a:xfrm>
        </p:grpSpPr>
        <p:sp>
          <p:nvSpPr>
            <p:cNvPr id="117" name="Google Shape;117;g2865c03c060_0_0"/>
            <p:cNvSpPr/>
            <p:nvPr/>
          </p:nvSpPr>
          <p:spPr>
            <a:xfrm>
              <a:off x="8443328" y="1525132"/>
              <a:ext cx="411000" cy="147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8" name="Google Shape;118;g2865c03c060_0_0"/>
            <p:cNvSpPr/>
            <p:nvPr/>
          </p:nvSpPr>
          <p:spPr>
            <a:xfrm>
              <a:off x="8443328" y="1525132"/>
              <a:ext cx="411000" cy="57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9" name="Google Shape;119;g2865c03c060_0_0"/>
            <p:cNvSpPr/>
            <p:nvPr/>
          </p:nvSpPr>
          <p:spPr>
            <a:xfrm>
              <a:off x="5492200" y="631426"/>
              <a:ext cx="4047000" cy="26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0" name="Google Shape;120;g2865c03c060_0_0"/>
            <p:cNvSpPr/>
            <p:nvPr/>
          </p:nvSpPr>
          <p:spPr>
            <a:xfrm>
              <a:off x="5710789" y="1525132"/>
              <a:ext cx="365700" cy="147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1" name="Google Shape;121;g2865c03c060_0_0"/>
            <p:cNvSpPr/>
            <p:nvPr/>
          </p:nvSpPr>
          <p:spPr>
            <a:xfrm>
              <a:off x="5710789" y="1525132"/>
              <a:ext cx="365700" cy="57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" name="Google Shape;122;g2865c03c060_0_0"/>
            <p:cNvSpPr/>
            <p:nvPr/>
          </p:nvSpPr>
          <p:spPr>
            <a:xfrm>
              <a:off x="5492200" y="631426"/>
              <a:ext cx="1193700" cy="26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" name="Google Shape;123;g2865c03c060_0_0"/>
            <p:cNvSpPr/>
            <p:nvPr/>
          </p:nvSpPr>
          <p:spPr>
            <a:xfrm>
              <a:off x="2918758" y="1525132"/>
              <a:ext cx="380700" cy="326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" name="Google Shape;124;g2865c03c060_0_0"/>
            <p:cNvSpPr/>
            <p:nvPr/>
          </p:nvSpPr>
          <p:spPr>
            <a:xfrm>
              <a:off x="2918758" y="1525132"/>
              <a:ext cx="380700" cy="236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5" name="Google Shape;125;g2865c03c060_0_0"/>
            <p:cNvSpPr/>
            <p:nvPr/>
          </p:nvSpPr>
          <p:spPr>
            <a:xfrm>
              <a:off x="2918758" y="1525132"/>
              <a:ext cx="380700" cy="147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6" name="Google Shape;126;g2865c03c060_0_0"/>
            <p:cNvSpPr/>
            <p:nvPr/>
          </p:nvSpPr>
          <p:spPr>
            <a:xfrm>
              <a:off x="2918758" y="1525132"/>
              <a:ext cx="380700" cy="57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7" name="Google Shape;127;g2865c03c060_0_0"/>
            <p:cNvSpPr/>
            <p:nvPr/>
          </p:nvSpPr>
          <p:spPr>
            <a:xfrm>
              <a:off x="3933822" y="631426"/>
              <a:ext cx="1558500" cy="26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8" name="Google Shape;128;g2865c03c060_0_0"/>
            <p:cNvSpPr/>
            <p:nvPr/>
          </p:nvSpPr>
          <p:spPr>
            <a:xfrm>
              <a:off x="307730" y="1525132"/>
              <a:ext cx="348900" cy="236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9" name="Google Shape;129;g2865c03c060_0_0"/>
            <p:cNvSpPr/>
            <p:nvPr/>
          </p:nvSpPr>
          <p:spPr>
            <a:xfrm>
              <a:off x="307730" y="1525132"/>
              <a:ext cx="348900" cy="147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0" name="Google Shape;130;g2865c03c060_0_0"/>
            <p:cNvSpPr/>
            <p:nvPr/>
          </p:nvSpPr>
          <p:spPr>
            <a:xfrm>
              <a:off x="307730" y="1525132"/>
              <a:ext cx="348900" cy="57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1" name="Google Shape;131;g2865c03c060_0_0"/>
            <p:cNvSpPr/>
            <p:nvPr/>
          </p:nvSpPr>
          <p:spPr>
            <a:xfrm>
              <a:off x="1237920" y="631426"/>
              <a:ext cx="4254300" cy="26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2" name="Google Shape;132;g2865c03c060_0_0"/>
            <p:cNvSpPr/>
            <p:nvPr/>
          </p:nvSpPr>
          <p:spPr>
            <a:xfrm>
              <a:off x="4862829" y="2056"/>
              <a:ext cx="1258800" cy="629400"/>
            </a:xfrm>
            <a:prstGeom prst="rect">
              <a:avLst/>
            </a:prstGeom>
            <a:solidFill>
              <a:srgbClr val="2E2F86"/>
            </a:solidFill>
            <a:ln w="12700" cap="flat" cmpd="sng">
              <a:solidFill>
                <a:srgbClr val="2E2F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g2865c03c060_0_0"/>
            <p:cNvSpPr txBox="1"/>
            <p:nvPr/>
          </p:nvSpPr>
          <p:spPr>
            <a:xfrm>
              <a:off x="4862829" y="2056"/>
              <a:ext cx="12588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00" tIns="10000" rIns="10000" bIns="1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cs-CZ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SQL příkazy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2865c03c060_0_0"/>
            <p:cNvSpPr/>
            <p:nvPr/>
          </p:nvSpPr>
          <p:spPr>
            <a:xfrm>
              <a:off x="75183" y="895762"/>
              <a:ext cx="2325600" cy="629400"/>
            </a:xfrm>
            <a:prstGeom prst="rect">
              <a:avLst/>
            </a:prstGeom>
            <a:solidFill>
              <a:srgbClr val="2E2F86"/>
            </a:solidFill>
            <a:ln w="12700" cap="flat" cmpd="sng">
              <a:solidFill>
                <a:srgbClr val="2E2F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2865c03c060_0_0"/>
            <p:cNvSpPr txBox="1"/>
            <p:nvPr/>
          </p:nvSpPr>
          <p:spPr>
            <a:xfrm>
              <a:off x="75183" y="895762"/>
              <a:ext cx="23256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" tIns="9050" rIns="905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cs-CZ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příkazy pro definici dat (DDL)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g2865c03c060_0_0"/>
            <p:cNvSpPr/>
            <p:nvPr/>
          </p:nvSpPr>
          <p:spPr>
            <a:xfrm>
              <a:off x="656551" y="1789468"/>
              <a:ext cx="1258800" cy="629400"/>
            </a:xfrm>
            <a:prstGeom prst="rect">
              <a:avLst/>
            </a:prstGeom>
            <a:solidFill>
              <a:srgbClr val="2E2F86"/>
            </a:solidFill>
            <a:ln w="12700" cap="flat" cmpd="sng">
              <a:solidFill>
                <a:srgbClr val="2E2F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2865c03c060_0_0"/>
            <p:cNvSpPr txBox="1"/>
            <p:nvPr/>
          </p:nvSpPr>
          <p:spPr>
            <a:xfrm>
              <a:off x="656551" y="1789468"/>
              <a:ext cx="12588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" tIns="9050" rIns="905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cs-CZ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CREATE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2865c03c060_0_0"/>
            <p:cNvSpPr/>
            <p:nvPr/>
          </p:nvSpPr>
          <p:spPr>
            <a:xfrm>
              <a:off x="656551" y="2683174"/>
              <a:ext cx="1258800" cy="629400"/>
            </a:xfrm>
            <a:prstGeom prst="rect">
              <a:avLst/>
            </a:prstGeom>
            <a:solidFill>
              <a:srgbClr val="2E2F86"/>
            </a:solidFill>
            <a:ln w="12700" cap="flat" cmpd="sng">
              <a:solidFill>
                <a:srgbClr val="2E2F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2865c03c060_0_0"/>
            <p:cNvSpPr txBox="1"/>
            <p:nvPr/>
          </p:nvSpPr>
          <p:spPr>
            <a:xfrm>
              <a:off x="656551" y="2683174"/>
              <a:ext cx="12588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" tIns="9050" rIns="905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cs-CZ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ALTER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2865c03c060_0_0"/>
            <p:cNvSpPr/>
            <p:nvPr/>
          </p:nvSpPr>
          <p:spPr>
            <a:xfrm>
              <a:off x="656551" y="3576880"/>
              <a:ext cx="1258800" cy="629400"/>
            </a:xfrm>
            <a:prstGeom prst="rect">
              <a:avLst/>
            </a:prstGeom>
            <a:solidFill>
              <a:srgbClr val="2E2F86"/>
            </a:solidFill>
            <a:ln w="12700" cap="flat" cmpd="sng">
              <a:solidFill>
                <a:srgbClr val="2E2F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2865c03c060_0_0"/>
            <p:cNvSpPr txBox="1"/>
            <p:nvPr/>
          </p:nvSpPr>
          <p:spPr>
            <a:xfrm>
              <a:off x="656551" y="3576880"/>
              <a:ext cx="12588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" tIns="9050" rIns="905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cs-CZ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DROP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2865c03c060_0_0"/>
            <p:cNvSpPr/>
            <p:nvPr/>
          </p:nvSpPr>
          <p:spPr>
            <a:xfrm>
              <a:off x="2664992" y="895762"/>
              <a:ext cx="2537700" cy="629400"/>
            </a:xfrm>
            <a:prstGeom prst="rect">
              <a:avLst/>
            </a:prstGeom>
            <a:solidFill>
              <a:srgbClr val="2E2F86"/>
            </a:solidFill>
            <a:ln w="12700" cap="flat" cmpd="sng">
              <a:solidFill>
                <a:srgbClr val="2E2F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2865c03c060_0_0"/>
            <p:cNvSpPr txBox="1"/>
            <p:nvPr/>
          </p:nvSpPr>
          <p:spPr>
            <a:xfrm>
              <a:off x="2664992" y="895762"/>
              <a:ext cx="25377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" tIns="9050" rIns="905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cs-CZ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příkazy</a:t>
              </a:r>
              <a:r>
                <a:rPr lang="cs-CZ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pro manipulaci s daty (DML)</a:t>
              </a:r>
              <a:endPara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g2865c03c060_0_0"/>
            <p:cNvSpPr/>
            <p:nvPr/>
          </p:nvSpPr>
          <p:spPr>
            <a:xfrm>
              <a:off x="3299407" y="1789468"/>
              <a:ext cx="1258800" cy="629400"/>
            </a:xfrm>
            <a:prstGeom prst="rect">
              <a:avLst/>
            </a:prstGeom>
            <a:solidFill>
              <a:srgbClr val="2E2F86"/>
            </a:solidFill>
            <a:ln w="12700" cap="flat" cmpd="sng">
              <a:solidFill>
                <a:srgbClr val="2E2F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2865c03c060_0_0"/>
            <p:cNvSpPr txBox="1"/>
            <p:nvPr/>
          </p:nvSpPr>
          <p:spPr>
            <a:xfrm>
              <a:off x="3299407" y="1789468"/>
              <a:ext cx="12588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" tIns="9050" rIns="905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cs-CZ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SELECT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2865c03c060_0_0"/>
            <p:cNvSpPr/>
            <p:nvPr/>
          </p:nvSpPr>
          <p:spPr>
            <a:xfrm>
              <a:off x="3299407" y="2683174"/>
              <a:ext cx="1258800" cy="629400"/>
            </a:xfrm>
            <a:prstGeom prst="rect">
              <a:avLst/>
            </a:prstGeom>
            <a:solidFill>
              <a:srgbClr val="2E2F86"/>
            </a:solidFill>
            <a:ln w="12700" cap="flat" cmpd="sng">
              <a:solidFill>
                <a:srgbClr val="2E2F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2865c03c060_0_0"/>
            <p:cNvSpPr txBox="1"/>
            <p:nvPr/>
          </p:nvSpPr>
          <p:spPr>
            <a:xfrm>
              <a:off x="3299407" y="2683174"/>
              <a:ext cx="12588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" tIns="9050" rIns="905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cs-CZ" sz="15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INSERT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2865c03c060_0_0"/>
            <p:cNvSpPr/>
            <p:nvPr/>
          </p:nvSpPr>
          <p:spPr>
            <a:xfrm>
              <a:off x="3299407" y="3576880"/>
              <a:ext cx="1258800" cy="629400"/>
            </a:xfrm>
            <a:prstGeom prst="rect">
              <a:avLst/>
            </a:prstGeom>
            <a:solidFill>
              <a:srgbClr val="2E2F86"/>
            </a:solidFill>
            <a:ln w="12700" cap="flat" cmpd="sng">
              <a:solidFill>
                <a:srgbClr val="2E2F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2865c03c060_0_0"/>
            <p:cNvSpPr txBox="1"/>
            <p:nvPr/>
          </p:nvSpPr>
          <p:spPr>
            <a:xfrm>
              <a:off x="3299407" y="3576880"/>
              <a:ext cx="12588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" tIns="9050" rIns="905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cs-CZ" sz="15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UPDATE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2865c03c060_0_0"/>
            <p:cNvSpPr/>
            <p:nvPr/>
          </p:nvSpPr>
          <p:spPr>
            <a:xfrm>
              <a:off x="3299407" y="4470586"/>
              <a:ext cx="1258800" cy="629400"/>
            </a:xfrm>
            <a:prstGeom prst="rect">
              <a:avLst/>
            </a:prstGeom>
            <a:solidFill>
              <a:srgbClr val="2E2F86"/>
            </a:solidFill>
            <a:ln w="12700" cap="flat" cmpd="sng">
              <a:solidFill>
                <a:srgbClr val="2E2F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2865c03c060_0_0"/>
            <p:cNvSpPr txBox="1"/>
            <p:nvPr/>
          </p:nvSpPr>
          <p:spPr>
            <a:xfrm>
              <a:off x="3299407" y="4470586"/>
              <a:ext cx="12588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" tIns="9050" rIns="905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cs-CZ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DELETE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2865c03c060_0_0"/>
            <p:cNvSpPr/>
            <p:nvPr/>
          </p:nvSpPr>
          <p:spPr>
            <a:xfrm>
              <a:off x="5466987" y="895762"/>
              <a:ext cx="2438100" cy="629400"/>
            </a:xfrm>
            <a:prstGeom prst="rect">
              <a:avLst/>
            </a:prstGeom>
            <a:solidFill>
              <a:srgbClr val="2E2F86"/>
            </a:solidFill>
            <a:ln w="12700" cap="flat" cmpd="sng">
              <a:solidFill>
                <a:srgbClr val="2E2F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2865c03c060_0_0"/>
            <p:cNvSpPr txBox="1"/>
            <p:nvPr/>
          </p:nvSpPr>
          <p:spPr>
            <a:xfrm>
              <a:off x="5466987" y="895762"/>
              <a:ext cx="24381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" tIns="9050" rIns="905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cs-CZ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příkazy</a:t>
              </a:r>
              <a:r>
                <a:rPr lang="cs-CZ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pro řízení transakcí (TCC)</a:t>
              </a:r>
              <a:endPara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g2865c03c060_0_0"/>
            <p:cNvSpPr/>
            <p:nvPr/>
          </p:nvSpPr>
          <p:spPr>
            <a:xfrm>
              <a:off x="6076491" y="1789468"/>
              <a:ext cx="1258800" cy="629400"/>
            </a:xfrm>
            <a:prstGeom prst="rect">
              <a:avLst/>
            </a:prstGeom>
            <a:solidFill>
              <a:srgbClr val="2E2F86"/>
            </a:solidFill>
            <a:ln w="12700" cap="flat" cmpd="sng">
              <a:solidFill>
                <a:srgbClr val="2E2F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2865c03c060_0_0"/>
            <p:cNvSpPr txBox="1"/>
            <p:nvPr/>
          </p:nvSpPr>
          <p:spPr>
            <a:xfrm>
              <a:off x="6076491" y="1789468"/>
              <a:ext cx="12588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" tIns="9050" rIns="905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cs-CZ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COMMIT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2865c03c060_0_0"/>
            <p:cNvSpPr/>
            <p:nvPr/>
          </p:nvSpPr>
          <p:spPr>
            <a:xfrm>
              <a:off x="6076491" y="2683174"/>
              <a:ext cx="1258800" cy="629400"/>
            </a:xfrm>
            <a:prstGeom prst="rect">
              <a:avLst/>
            </a:prstGeom>
            <a:solidFill>
              <a:srgbClr val="2E2F86"/>
            </a:solidFill>
            <a:ln w="12700" cap="flat" cmpd="sng">
              <a:solidFill>
                <a:srgbClr val="2E2F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2865c03c060_0_0"/>
            <p:cNvSpPr txBox="1"/>
            <p:nvPr/>
          </p:nvSpPr>
          <p:spPr>
            <a:xfrm>
              <a:off x="6076491" y="2683174"/>
              <a:ext cx="12588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" tIns="9050" rIns="905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cs-CZ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ROLLBACK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2865c03c060_0_0"/>
            <p:cNvSpPr/>
            <p:nvPr/>
          </p:nvSpPr>
          <p:spPr>
            <a:xfrm>
              <a:off x="8169340" y="895762"/>
              <a:ext cx="2739900" cy="629400"/>
            </a:xfrm>
            <a:prstGeom prst="rect">
              <a:avLst/>
            </a:prstGeom>
            <a:solidFill>
              <a:srgbClr val="2E2F86"/>
            </a:solidFill>
            <a:ln w="12700" cap="flat" cmpd="sng">
              <a:solidFill>
                <a:srgbClr val="2E2F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2865c03c060_0_0"/>
            <p:cNvSpPr txBox="1"/>
            <p:nvPr/>
          </p:nvSpPr>
          <p:spPr>
            <a:xfrm>
              <a:off x="8169340" y="895762"/>
              <a:ext cx="27399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" tIns="9050" rIns="905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cs-CZ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řízení přístupu k datům (DCL)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2865c03c060_0_0"/>
            <p:cNvSpPr/>
            <p:nvPr/>
          </p:nvSpPr>
          <p:spPr>
            <a:xfrm>
              <a:off x="8854309" y="1789468"/>
              <a:ext cx="1258800" cy="629400"/>
            </a:xfrm>
            <a:prstGeom prst="rect">
              <a:avLst/>
            </a:prstGeom>
            <a:solidFill>
              <a:srgbClr val="2E2F86"/>
            </a:solidFill>
            <a:ln w="12700" cap="flat" cmpd="sng">
              <a:solidFill>
                <a:srgbClr val="2E2F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2865c03c060_0_0"/>
            <p:cNvSpPr txBox="1"/>
            <p:nvPr/>
          </p:nvSpPr>
          <p:spPr>
            <a:xfrm>
              <a:off x="8854309" y="1789468"/>
              <a:ext cx="12588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" tIns="9050" rIns="905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cs-CZ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GRANT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2865c03c060_0_0"/>
            <p:cNvSpPr/>
            <p:nvPr/>
          </p:nvSpPr>
          <p:spPr>
            <a:xfrm>
              <a:off x="8854309" y="2683174"/>
              <a:ext cx="1258800" cy="629400"/>
            </a:xfrm>
            <a:prstGeom prst="rect">
              <a:avLst/>
            </a:prstGeom>
            <a:solidFill>
              <a:srgbClr val="2E2F86"/>
            </a:solidFill>
            <a:ln w="12700" cap="flat" cmpd="sng">
              <a:solidFill>
                <a:srgbClr val="2E2F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2865c03c060_0_0"/>
            <p:cNvSpPr txBox="1"/>
            <p:nvPr/>
          </p:nvSpPr>
          <p:spPr>
            <a:xfrm>
              <a:off x="8854309" y="2683174"/>
              <a:ext cx="12588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" tIns="9050" rIns="905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cs-CZ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REVOKE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cs-CZ"/>
              <a:t>SELECT</a:t>
            </a:r>
            <a:endParaRPr/>
          </a:p>
        </p:txBody>
      </p:sp>
      <p:sp>
        <p:nvSpPr>
          <p:cNvPr id="169" name="Google Shape;169;p5"/>
          <p:cNvSpPr txBox="1">
            <a:spLocks noGrp="1"/>
          </p:cNvSpPr>
          <p:nvPr>
            <p:ph type="body" idx="1"/>
          </p:nvPr>
        </p:nvSpPr>
        <p:spPr>
          <a:xfrm>
            <a:off x="700635" y="1917577"/>
            <a:ext cx="10691265" cy="401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SELECT sloupec1, sloupec2 FROM </a:t>
            </a:r>
            <a:r>
              <a:rPr lang="cs-CZ" dirty="0" err="1"/>
              <a:t>nazevTabulky</a:t>
            </a:r>
            <a:r>
              <a:rPr lang="cs-CZ" dirty="0"/>
              <a:t>;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SELECT * FROM </a:t>
            </a:r>
            <a:r>
              <a:rPr lang="cs-CZ" dirty="0" err="1"/>
              <a:t>nazevTabulky</a:t>
            </a:r>
            <a:r>
              <a:rPr lang="cs-CZ" dirty="0"/>
              <a:t>;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SELECT sloupec1, sloupec2 FROM </a:t>
            </a:r>
            <a:r>
              <a:rPr lang="cs-CZ" dirty="0" err="1"/>
              <a:t>nazevTabulky</a:t>
            </a:r>
            <a:r>
              <a:rPr lang="cs-CZ" dirty="0"/>
              <a:t> WHERE sloupec1 = hodnota1;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Př.: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SELECT </a:t>
            </a:r>
            <a:r>
              <a:rPr lang="cs-CZ" dirty="0" err="1"/>
              <a:t>jmeno</a:t>
            </a:r>
            <a:r>
              <a:rPr lang="cs-CZ" dirty="0"/>
              <a:t>, vek FROM </a:t>
            </a:r>
            <a:r>
              <a:rPr lang="cs-CZ" dirty="0" err="1"/>
              <a:t>zamestnanci</a:t>
            </a:r>
            <a:r>
              <a:rPr lang="cs-CZ" dirty="0"/>
              <a:t> WHERE </a:t>
            </a:r>
            <a:r>
              <a:rPr lang="cs-CZ" dirty="0" err="1"/>
              <a:t>prijmeni</a:t>
            </a:r>
            <a:r>
              <a:rPr lang="cs-CZ" dirty="0"/>
              <a:t> = '</a:t>
            </a:r>
            <a:r>
              <a:rPr lang="cs-CZ" dirty="0" err="1"/>
              <a:t>Novak</a:t>
            </a:r>
            <a:r>
              <a:rPr lang="cs-CZ" dirty="0"/>
              <a:t>';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cs-CZ"/>
              <a:t>DROP TABLE</a:t>
            </a:r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DROP TABLE </a:t>
            </a:r>
            <a:r>
              <a:rPr lang="cs-CZ" dirty="0" err="1"/>
              <a:t>nazevTabulky</a:t>
            </a:r>
            <a:r>
              <a:rPr lang="cs-CZ" dirty="0"/>
              <a:t>;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dirty="0"/>
              <a:t>Totální smazání tabulky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dirty="0"/>
              <a:t>Příkaz DROP lze kombinovat s různými databázovými objekty – VIEW, INDEX, DATABASE…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cs-CZ"/>
              <a:t>DELETE FROM</a:t>
            </a: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DELETE FROM </a:t>
            </a:r>
            <a:r>
              <a:rPr lang="cs-CZ" dirty="0" err="1"/>
              <a:t>nazevTabulky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WHERE </a:t>
            </a:r>
            <a:r>
              <a:rPr lang="cs-CZ" dirty="0" err="1"/>
              <a:t>podminka</a:t>
            </a:r>
            <a:r>
              <a:rPr lang="cs-CZ" dirty="0"/>
              <a:t>;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dirty="0"/>
              <a:t>odstranění záznamů z tabulky, po smazání všech záznamů zůstává tabulka prázdná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dirty="0"/>
              <a:t>Dá se kombinovat s různými limity a podmínkami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cs-CZ"/>
              <a:t>UPDATE</a:t>
            </a:r>
            <a:endParaRPr/>
          </a:p>
        </p:txBody>
      </p:sp>
      <p:sp>
        <p:nvSpPr>
          <p:cNvPr id="187" name="Google Shape;187;p8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UPDATE </a:t>
            </a:r>
            <a:r>
              <a:rPr lang="cs-CZ" dirty="0" err="1"/>
              <a:t>nazev_tabulky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	SET </a:t>
            </a:r>
            <a:r>
              <a:rPr lang="cs-CZ" dirty="0" err="1"/>
              <a:t>nazev_sloupce</a:t>
            </a:r>
            <a:r>
              <a:rPr lang="cs-CZ" dirty="0"/>
              <a:t> = hodnota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dirty="0"/>
              <a:t>	WHERE </a:t>
            </a:r>
            <a:r>
              <a:rPr lang="cs-CZ" dirty="0" err="1"/>
              <a:t>podminka</a:t>
            </a:r>
            <a:r>
              <a:rPr lang="cs-CZ" dirty="0"/>
              <a:t>;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dirty="0"/>
              <a:t>Úprava dat v databázi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342441"/>
      </a:dk2>
      <a:lt2>
        <a:srgbClr val="E2E8E7"/>
      </a:lt2>
      <a:accent1>
        <a:srgbClr val="C34D64"/>
      </a:accent1>
      <a:accent2>
        <a:srgbClr val="B13B83"/>
      </a:accent2>
      <a:accent3>
        <a:srgbClr val="C04DC3"/>
      </a:accent3>
      <a:accent4>
        <a:srgbClr val="7D3BB1"/>
      </a:accent4>
      <a:accent5>
        <a:srgbClr val="5D4DC3"/>
      </a:accent5>
      <a:accent6>
        <a:srgbClr val="3B5CB1"/>
      </a:accent6>
      <a:hlink>
        <a:srgbClr val="8161CA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599</Words>
  <Application>Microsoft Office PowerPoint</Application>
  <PresentationFormat>Širokoúhlá obrazovka</PresentationFormat>
  <Paragraphs>119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Lustria</vt:lpstr>
      <vt:lpstr>Arial</vt:lpstr>
      <vt:lpstr>Calibri</vt:lpstr>
      <vt:lpstr>Open Sans</vt:lpstr>
      <vt:lpstr>ChronicleVTI</vt:lpstr>
      <vt:lpstr>Z3104 GEODATABÁZE – LEKCE 2</vt:lpstr>
      <vt:lpstr>OBSAH HODINY</vt:lpstr>
      <vt:lpstr>OPÁČKO</vt:lpstr>
      <vt:lpstr>OPÁČKO</vt:lpstr>
      <vt:lpstr>Prezentace aplikace PowerPoint</vt:lpstr>
      <vt:lpstr>SELECT</vt:lpstr>
      <vt:lpstr>DROP TABLE</vt:lpstr>
      <vt:lpstr>DELETE FROM</vt:lpstr>
      <vt:lpstr>UPDATE</vt:lpstr>
      <vt:lpstr>PŘIDÁNÍ PRIMÁNÍHO KLÍČE</vt:lpstr>
      <vt:lpstr>UKÁZKA RŮZNÝCH INTEGRITNÍCH OMEZENÍ</vt:lpstr>
      <vt:lpstr>A TEĎ VY!</vt:lpstr>
      <vt:lpstr>INSTALACE A PŘIPOJENÍ</vt:lpstr>
      <vt:lpstr>ÚKOL 1</vt:lpstr>
      <vt:lpstr>ÚKOL 2</vt:lpstr>
      <vt:lpstr>ÚKOL 3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Z3104 GEODATABÁZE – LEKCE 2</dc:title>
  <dc:creator>Martina Klocova</dc:creator>
  <cp:lastModifiedBy>Martina Klocova</cp:lastModifiedBy>
  <cp:revision>3</cp:revision>
  <dcterms:created xsi:type="dcterms:W3CDTF">2020-10-05T08:47:08Z</dcterms:created>
  <dcterms:modified xsi:type="dcterms:W3CDTF">2023-10-19T12:23:11Z</dcterms:modified>
</cp:coreProperties>
</file>