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6858000" cx="12192000"/>
  <p:notesSz cx="6858000" cy="9144000"/>
  <p:embeddedFontLst>
    <p:embeddedFont>
      <p:font typeface="Lustria"/>
      <p:regular r:id="rId24"/>
    </p:embeddedFont>
    <p:embeddedFont>
      <p:font typeface="Open Sans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9" roundtripDataSignature="AMtx7mg1Swd6+eQP5c/hVlm1z/0ie4Dc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font" Target="fonts/Lustria-regular.fntdata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OpenSans-bold.fntdata"/><Relationship Id="rId25" Type="http://schemas.openxmlformats.org/officeDocument/2006/relationships/font" Target="fonts/OpenSans-regular.fntdata"/><Relationship Id="rId28" Type="http://schemas.openxmlformats.org/officeDocument/2006/relationships/font" Target="fonts/OpenSans-boldItalic.fntdata"/><Relationship Id="rId27" Type="http://schemas.openxmlformats.org/officeDocument/2006/relationships/font" Target="fonts/OpenSans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1"/>
          <p:cNvSpPr txBox="1"/>
          <p:nvPr>
            <p:ph type="ctrTitle"/>
          </p:nvPr>
        </p:nvSpPr>
        <p:spPr>
          <a:xfrm>
            <a:off x="678426" y="889820"/>
            <a:ext cx="9989574" cy="35986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Open Sans"/>
              <a:buNone/>
              <a:defRPr sz="5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1"/>
          <p:cNvSpPr txBox="1"/>
          <p:nvPr>
            <p:ph idx="1" type="subTitle"/>
          </p:nvPr>
        </p:nvSpPr>
        <p:spPr>
          <a:xfrm>
            <a:off x="678426" y="4488426"/>
            <a:ext cx="6991776" cy="130277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1"/>
          <p:cNvSpPr txBox="1"/>
          <p:nvPr>
            <p:ph idx="10" type="dt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1"/>
          <p:cNvSpPr txBox="1"/>
          <p:nvPr>
            <p:ph idx="11" type="ftr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1"/>
          <p:cNvSpPr txBox="1"/>
          <p:nvPr>
            <p:ph idx="12" type="sldNum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0"/>
          <p:cNvSpPr txBox="1"/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0"/>
          <p:cNvSpPr txBox="1"/>
          <p:nvPr>
            <p:ph idx="1" type="body"/>
          </p:nvPr>
        </p:nvSpPr>
        <p:spPr>
          <a:xfrm rot="5400000">
            <a:off x="4228224" y="-1234462"/>
            <a:ext cx="3636088" cy="106912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30"/>
          <p:cNvSpPr txBox="1"/>
          <p:nvPr>
            <p:ph idx="10" type="dt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0"/>
          <p:cNvSpPr txBox="1"/>
          <p:nvPr>
            <p:ph idx="11" type="ftr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30"/>
          <p:cNvSpPr txBox="1"/>
          <p:nvPr>
            <p:ph idx="12" type="sldNum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1"/>
          <p:cNvSpPr txBox="1"/>
          <p:nvPr>
            <p:ph type="title"/>
          </p:nvPr>
        </p:nvSpPr>
        <p:spPr>
          <a:xfrm rot="5400000">
            <a:off x="7924366" y="2315931"/>
            <a:ext cx="4984956" cy="23490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1"/>
          <p:cNvSpPr txBox="1"/>
          <p:nvPr>
            <p:ph idx="1" type="body"/>
          </p:nvPr>
        </p:nvSpPr>
        <p:spPr>
          <a:xfrm rot="5400000">
            <a:off x="2547783" y="-711610"/>
            <a:ext cx="4984956" cy="84041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31"/>
          <p:cNvSpPr txBox="1"/>
          <p:nvPr>
            <p:ph idx="10" type="dt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1"/>
          <p:cNvSpPr txBox="1"/>
          <p:nvPr>
            <p:ph idx="11" type="ftr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31"/>
          <p:cNvSpPr txBox="1"/>
          <p:nvPr>
            <p:ph idx="12" type="sldNum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2"/>
          <p:cNvSpPr txBox="1"/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2"/>
          <p:cNvSpPr txBox="1"/>
          <p:nvPr>
            <p:ph idx="1" type="body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22"/>
          <p:cNvSpPr txBox="1"/>
          <p:nvPr>
            <p:ph idx="10" type="dt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2"/>
          <p:cNvSpPr txBox="1"/>
          <p:nvPr>
            <p:ph idx="11" type="ftr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2"/>
          <p:cNvSpPr txBox="1"/>
          <p:nvPr>
            <p:ph idx="12" type="sldNum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3"/>
          <p:cNvSpPr txBox="1"/>
          <p:nvPr>
            <p:ph type="title"/>
          </p:nvPr>
        </p:nvSpPr>
        <p:spPr>
          <a:xfrm>
            <a:off x="715383" y="1709738"/>
            <a:ext cx="10632067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Open Sans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3"/>
          <p:cNvSpPr txBox="1"/>
          <p:nvPr>
            <p:ph idx="1" type="body"/>
          </p:nvPr>
        </p:nvSpPr>
        <p:spPr>
          <a:xfrm>
            <a:off x="715383" y="4589463"/>
            <a:ext cx="10632067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23"/>
          <p:cNvSpPr txBox="1"/>
          <p:nvPr>
            <p:ph idx="10" type="dt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3"/>
          <p:cNvSpPr txBox="1"/>
          <p:nvPr>
            <p:ph idx="11" type="ftr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3"/>
          <p:cNvSpPr txBox="1"/>
          <p:nvPr>
            <p:ph idx="12" type="sldNum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4"/>
          <p:cNvSpPr txBox="1"/>
          <p:nvPr>
            <p:ph type="title"/>
          </p:nvPr>
        </p:nvSpPr>
        <p:spPr>
          <a:xfrm>
            <a:off x="700635" y="922096"/>
            <a:ext cx="10691265" cy="11279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4"/>
          <p:cNvSpPr txBox="1"/>
          <p:nvPr>
            <p:ph idx="1" type="body"/>
          </p:nvPr>
        </p:nvSpPr>
        <p:spPr>
          <a:xfrm>
            <a:off x="715383" y="2128684"/>
            <a:ext cx="5304417" cy="38444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24"/>
          <p:cNvSpPr txBox="1"/>
          <p:nvPr>
            <p:ph idx="2" type="body"/>
          </p:nvPr>
        </p:nvSpPr>
        <p:spPr>
          <a:xfrm>
            <a:off x="6172200" y="2128684"/>
            <a:ext cx="5219700" cy="38444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24"/>
          <p:cNvSpPr txBox="1"/>
          <p:nvPr>
            <p:ph idx="10" type="dt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4"/>
          <p:cNvSpPr txBox="1"/>
          <p:nvPr>
            <p:ph idx="11" type="ftr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4"/>
          <p:cNvSpPr txBox="1"/>
          <p:nvPr>
            <p:ph idx="12" type="sldNum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5"/>
          <p:cNvSpPr txBox="1"/>
          <p:nvPr>
            <p:ph type="title"/>
          </p:nvPr>
        </p:nvSpPr>
        <p:spPr>
          <a:xfrm>
            <a:off x="685887" y="929148"/>
            <a:ext cx="10640005" cy="761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5"/>
          <p:cNvSpPr txBox="1"/>
          <p:nvPr>
            <p:ph idx="1" type="body"/>
          </p:nvPr>
        </p:nvSpPr>
        <p:spPr>
          <a:xfrm>
            <a:off x="715384" y="1681163"/>
            <a:ext cx="5282192" cy="6572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25"/>
          <p:cNvSpPr txBox="1"/>
          <p:nvPr>
            <p:ph idx="2" type="body"/>
          </p:nvPr>
        </p:nvSpPr>
        <p:spPr>
          <a:xfrm>
            <a:off x="715384" y="2505075"/>
            <a:ext cx="5282192" cy="3423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5"/>
          <p:cNvSpPr txBox="1"/>
          <p:nvPr>
            <p:ph idx="3" type="body"/>
          </p:nvPr>
        </p:nvSpPr>
        <p:spPr>
          <a:xfrm>
            <a:off x="6172200" y="1681163"/>
            <a:ext cx="5183188" cy="6572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Open Sans"/>
                <a:ea typeface="Open Sans"/>
                <a:cs typeface="Open Sans"/>
                <a:sym typeface="Open Sans"/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5"/>
          <p:cNvSpPr txBox="1"/>
          <p:nvPr>
            <p:ph idx="4" type="body"/>
          </p:nvPr>
        </p:nvSpPr>
        <p:spPr>
          <a:xfrm>
            <a:off x="6172200" y="2505075"/>
            <a:ext cx="5183188" cy="3423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5"/>
          <p:cNvSpPr txBox="1"/>
          <p:nvPr>
            <p:ph idx="10" type="dt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5"/>
          <p:cNvSpPr txBox="1"/>
          <p:nvPr>
            <p:ph idx="11" type="ftr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5"/>
          <p:cNvSpPr txBox="1"/>
          <p:nvPr>
            <p:ph idx="12" type="sldNum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6"/>
          <p:cNvSpPr txBox="1"/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6"/>
          <p:cNvSpPr txBox="1"/>
          <p:nvPr>
            <p:ph idx="10" type="dt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6"/>
          <p:cNvSpPr txBox="1"/>
          <p:nvPr>
            <p:ph idx="11" type="ftr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6"/>
          <p:cNvSpPr txBox="1"/>
          <p:nvPr>
            <p:ph idx="12" type="sldNum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7"/>
          <p:cNvSpPr txBox="1"/>
          <p:nvPr>
            <p:ph idx="10" type="dt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7"/>
          <p:cNvSpPr txBox="1"/>
          <p:nvPr>
            <p:ph idx="11" type="ftr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7"/>
          <p:cNvSpPr txBox="1"/>
          <p:nvPr>
            <p:ph idx="12" type="sldNum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8"/>
          <p:cNvSpPr txBox="1"/>
          <p:nvPr>
            <p:ph type="title"/>
          </p:nvPr>
        </p:nvSpPr>
        <p:spPr>
          <a:xfrm>
            <a:off x="678426" y="781665"/>
            <a:ext cx="4093599" cy="1223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Open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9" name="Google Shape;59;p28"/>
          <p:cNvSpPr txBox="1"/>
          <p:nvPr>
            <p:ph idx="2" type="body"/>
          </p:nvPr>
        </p:nvSpPr>
        <p:spPr>
          <a:xfrm>
            <a:off x="688258" y="2315497"/>
            <a:ext cx="4093599" cy="35534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0" name="Google Shape;60;p28"/>
          <p:cNvSpPr txBox="1"/>
          <p:nvPr>
            <p:ph idx="10" type="dt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8"/>
          <p:cNvSpPr txBox="1"/>
          <p:nvPr>
            <p:ph idx="11" type="ftr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8"/>
          <p:cNvSpPr txBox="1"/>
          <p:nvPr>
            <p:ph idx="12" type="sldNum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9"/>
          <p:cNvSpPr txBox="1"/>
          <p:nvPr>
            <p:ph type="title"/>
          </p:nvPr>
        </p:nvSpPr>
        <p:spPr>
          <a:xfrm>
            <a:off x="683342" y="1066800"/>
            <a:ext cx="4103431" cy="131752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Open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9"/>
          <p:cNvSpPr/>
          <p:nvPr>
            <p:ph idx="2" type="pic"/>
          </p:nvPr>
        </p:nvSpPr>
        <p:spPr>
          <a:xfrm>
            <a:off x="5183188" y="1066800"/>
            <a:ext cx="6172200" cy="4794250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29"/>
          <p:cNvSpPr txBox="1"/>
          <p:nvPr>
            <p:ph idx="1" type="body"/>
          </p:nvPr>
        </p:nvSpPr>
        <p:spPr>
          <a:xfrm>
            <a:off x="683342" y="2552700"/>
            <a:ext cx="4103431" cy="3316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7" name="Google Shape;67;p29"/>
          <p:cNvSpPr txBox="1"/>
          <p:nvPr>
            <p:ph idx="10" type="dt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9"/>
          <p:cNvSpPr txBox="1"/>
          <p:nvPr>
            <p:ph idx="11" type="ftr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9"/>
          <p:cNvSpPr txBox="1"/>
          <p:nvPr>
            <p:ph idx="12" type="sldNum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0"/>
          <p:cNvSpPr txBox="1"/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  <a:defRPr b="0" i="0" sz="4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0"/>
          <p:cNvSpPr txBox="1"/>
          <p:nvPr>
            <p:ph idx="1" type="body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indent="-3175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/>
        </p:txBody>
      </p:sp>
      <p:sp>
        <p:nvSpPr>
          <p:cNvPr id="8" name="Google Shape;8;p20"/>
          <p:cNvSpPr txBox="1"/>
          <p:nvPr>
            <p:ph idx="10" type="dt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/>
        </p:txBody>
      </p:sp>
      <p:sp>
        <p:nvSpPr>
          <p:cNvPr id="9" name="Google Shape;9;p20"/>
          <p:cNvSpPr txBox="1"/>
          <p:nvPr>
            <p:ph idx="11" type="ftr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/>
        </p:txBody>
      </p:sp>
      <p:sp>
        <p:nvSpPr>
          <p:cNvPr id="10" name="Google Shape;10;p20"/>
          <p:cNvSpPr txBox="1"/>
          <p:nvPr>
            <p:ph idx="12" type="sldNum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11" name="Google Shape;11;p20"/>
          <p:cNvCxnSpPr/>
          <p:nvPr/>
        </p:nvCxnSpPr>
        <p:spPr>
          <a:xfrm>
            <a:off x="800100" y="723900"/>
            <a:ext cx="10591800" cy="0"/>
          </a:xfrm>
          <a:prstGeom prst="straightConnector1">
            <a:avLst/>
          </a:prstGeom>
          <a:noFill/>
          <a:ln cap="flat" cmpd="sng" w="444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" name="Google Shape;12;p20"/>
          <p:cNvCxnSpPr/>
          <p:nvPr/>
        </p:nvCxnSpPr>
        <p:spPr>
          <a:xfrm>
            <a:off x="800100" y="6142781"/>
            <a:ext cx="105918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pic>
        <p:nvPicPr>
          <p:cNvPr descr="Obsah obrázku voda, exteriér, budova, vsedě&#10;&#10;Popis byl vytvořen automaticky" id="87" name="Google Shape;8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" y="1"/>
            <a:ext cx="1219198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/>
          <p:nvPr/>
        </p:nvSpPr>
        <p:spPr>
          <a:xfrm>
            <a:off x="0" y="-1"/>
            <a:ext cx="12192000" cy="24324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sp>
        <p:nvSpPr>
          <p:cNvPr id="89" name="Google Shape;89;p1"/>
          <p:cNvSpPr txBox="1"/>
          <p:nvPr>
            <p:ph type="ctrTitle"/>
          </p:nvPr>
        </p:nvSpPr>
        <p:spPr>
          <a:xfrm>
            <a:off x="676372" y="908794"/>
            <a:ext cx="10835191" cy="806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 sz="4000"/>
              <a:t>Z3104 GEODATABÁZE – LEKCE 3</a:t>
            </a:r>
            <a:endParaRPr/>
          </a:p>
        </p:txBody>
      </p:sp>
      <p:sp>
        <p:nvSpPr>
          <p:cNvPr id="90" name="Google Shape;90;p1"/>
          <p:cNvSpPr txBox="1"/>
          <p:nvPr>
            <p:ph idx="1" type="subTitle"/>
          </p:nvPr>
        </p:nvSpPr>
        <p:spPr>
          <a:xfrm>
            <a:off x="695324" y="1715090"/>
            <a:ext cx="10163175" cy="4494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cs-CZ" sz="1800"/>
              <a:t>Mgr. Martina Klocová</a:t>
            </a:r>
            <a:endParaRPr/>
          </a:p>
        </p:txBody>
      </p:sp>
      <p:cxnSp>
        <p:nvCxnSpPr>
          <p:cNvPr id="91" name="Google Shape;91;p1"/>
          <p:cNvCxnSpPr/>
          <p:nvPr/>
        </p:nvCxnSpPr>
        <p:spPr>
          <a:xfrm>
            <a:off x="800100" y="728638"/>
            <a:ext cx="1638300" cy="0"/>
          </a:xfrm>
          <a:prstGeom prst="straightConnector1">
            <a:avLst/>
          </a:prstGeom>
          <a:noFill/>
          <a:ln cap="flat" cmpd="sng" w="444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"/>
          <p:cNvSpPr txBox="1"/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POJMENOVÁNÍ CHECK A UNIQUE</a:t>
            </a:r>
            <a:endParaRPr/>
          </a:p>
        </p:txBody>
      </p:sp>
      <p:sp>
        <p:nvSpPr>
          <p:cNvPr id="146" name="Google Shape;146;p10"/>
          <p:cNvSpPr txBox="1"/>
          <p:nvPr>
            <p:ph idx="1" type="body"/>
          </p:nvPr>
        </p:nvSpPr>
        <p:spPr>
          <a:xfrm>
            <a:off x="700635" y="2095130"/>
            <a:ext cx="10691265" cy="4083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/>
              <a:t>CREATE TABLE lide (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/>
              <a:t>    jmeno TEXT,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/>
              <a:t>    vek INT CONSTRAINT uz_asi_po_smrti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/>
              <a:t>      CHECK( vek &lt; 150)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/>
              <a:t>);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/>
              <a:t>CREATE TABLE lide (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/>
              <a:t>    jmeno TEXT CONSTRAINT jedinecne_jmeno UNIQUE,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/>
              <a:t>    vek INT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/>
              <a:t>);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"/>
          <p:cNvSpPr txBox="1"/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PŘIDÁNÍ DO SLOUPCE</a:t>
            </a:r>
            <a:endParaRPr/>
          </a:p>
        </p:txBody>
      </p:sp>
      <p:sp>
        <p:nvSpPr>
          <p:cNvPr id="152" name="Google Shape;152;p11"/>
          <p:cNvSpPr txBox="1"/>
          <p:nvPr>
            <p:ph idx="1" type="body"/>
          </p:nvPr>
        </p:nvSpPr>
        <p:spPr>
          <a:xfrm>
            <a:off x="700635" y="1811045"/>
            <a:ext cx="10691265" cy="4287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ALTER TABLE jmeno_tabulky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  ADD CONSTRAINT jmeno_PK PRIMARY KEY (jmeno_sloupce);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ALTER TABLE jmeno_tabulky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  ADD CONSTRAINT jmeno_omezeni UNIQUE (jmeno_sloupce);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ALTER TABLE jmeno_tabulky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  ADD CONSTRAINT jmeno_omezeni CHECK (podmínka);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2"/>
          <p:cNvSpPr txBox="1"/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ODSTRANĚNÍ</a:t>
            </a:r>
            <a:endParaRPr/>
          </a:p>
        </p:txBody>
      </p:sp>
      <p:sp>
        <p:nvSpPr>
          <p:cNvPr id="158" name="Google Shape;158;p12"/>
          <p:cNvSpPr txBox="1"/>
          <p:nvPr>
            <p:ph idx="1" type="body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ALTER TABLE jmeno_tabulky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  DROP CONSTRAINT jmeno_omezeni;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3"/>
          <p:cNvSpPr txBox="1"/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PŘIDÁNÍ/ODSTRANĚNÍ NOT NULL</a:t>
            </a:r>
            <a:endParaRPr/>
          </a:p>
        </p:txBody>
      </p:sp>
      <p:sp>
        <p:nvSpPr>
          <p:cNvPr id="164" name="Google Shape;164;p13"/>
          <p:cNvSpPr txBox="1"/>
          <p:nvPr>
            <p:ph idx="1" type="body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ALTER TABLE jmeno_tabulky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  ALTER COLUMN jmeno_sloupce SET NOT NULL;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ALTER TABLE jmeno_tabulky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  ALTER COLUMN jmeno_sloupce DROP NOT NULL;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4"/>
          <p:cNvSpPr txBox="1"/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DALŠÍ ZMĚNY</a:t>
            </a:r>
            <a:endParaRPr/>
          </a:p>
        </p:txBody>
      </p:sp>
      <p:sp>
        <p:nvSpPr>
          <p:cNvPr id="170" name="Google Shape;170;p14"/>
          <p:cNvSpPr txBox="1"/>
          <p:nvPr>
            <p:ph idx="1" type="body"/>
          </p:nvPr>
        </p:nvSpPr>
        <p:spPr>
          <a:xfrm>
            <a:off x="700635" y="1722267"/>
            <a:ext cx="10691265" cy="43323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i="1" lang="cs-CZ"/>
              <a:t>Změna datového typu sloupce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ALTER TABLE nazev_tabulky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  ALTER COLUMN nazev_sloupce TYPE novy_datovy_typ;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i="1" lang="cs-CZ"/>
              <a:t>Přejmenování sloupce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ALTER TABLE nazev_tabulky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  RENAME COLUMN nazev_sloupce TO novy_nazev_sloupce;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i="1" lang="cs-CZ"/>
              <a:t>Odstranění sloupce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ALTER TABLE nazev_tabulky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  DROP COLUMN nazev_sloupce;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5"/>
          <p:cNvSpPr txBox="1"/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A TEĎ VY!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6"/>
          <p:cNvSpPr txBox="1"/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ÚKOL 3 – Z MINULA</a:t>
            </a:r>
            <a:endParaRPr/>
          </a:p>
        </p:txBody>
      </p:sp>
      <p:sp>
        <p:nvSpPr>
          <p:cNvPr id="181" name="Google Shape;181;p16"/>
          <p:cNvSpPr txBox="1"/>
          <p:nvPr>
            <p:ph idx="1" type="body"/>
          </p:nvPr>
        </p:nvSpPr>
        <p:spPr>
          <a:xfrm>
            <a:off x="700625" y="1520075"/>
            <a:ext cx="10691400" cy="46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/>
              <a:t>Navrhněte tabulky pro evidenci autopůjčovny</a:t>
            </a:r>
            <a:endParaRPr/>
          </a:p>
          <a:p>
            <a:pPr indent="-101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219075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Použijte vhodné datové typy</a:t>
            </a:r>
            <a:endParaRPr/>
          </a:p>
          <a:p>
            <a:pPr indent="-219075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Dodržuje 3. normální formu</a:t>
            </a:r>
            <a:endParaRPr/>
          </a:p>
          <a:p>
            <a:pPr indent="-219075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Zvolte vhodný primární klíč</a:t>
            </a:r>
            <a:endParaRPr/>
          </a:p>
          <a:p>
            <a:pPr indent="-219075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Vložte hodnoty</a:t>
            </a:r>
            <a:endParaRPr/>
          </a:p>
          <a:p>
            <a:pPr indent="-220027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Jan Novák r.č. 810212/001 ř.p. 1234532 - červená Škoda Octavia (3T6 8211) rv. 2004</a:t>
            </a:r>
            <a:endParaRPr/>
          </a:p>
          <a:p>
            <a:pPr indent="-220027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Jan Novák r.č. 810212/001 ř.p. 1234532 - zelená Honda Acord (4B8 1234) rv. 1998</a:t>
            </a:r>
            <a:endParaRPr/>
          </a:p>
          <a:p>
            <a:pPr indent="-220027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Jiří Lunák r.č. 530422/535 ř.p. 1828402 - modrá Hundai Tiburon (2L5 4532) rv. 2000</a:t>
            </a:r>
            <a:endParaRPr/>
          </a:p>
          <a:p>
            <a:pPr indent="-220027" lvl="1" marL="68580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/>
              <a:t>Pavlína Konečná r.č. 955107/888 ř.p. 8763214 – růžová Renault Laguna (1A5 7979) rv. 2002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cs-CZ"/>
              <a:t>Propojte pomocí příkazů SERIAL a REFERENCES</a:t>
            </a:r>
            <a:endParaRPr/>
          </a:p>
        </p:txBody>
      </p:sp>
      <p:sp>
        <p:nvSpPr>
          <p:cNvPr id="182" name="Google Shape;182;p16"/>
          <p:cNvSpPr txBox="1"/>
          <p:nvPr/>
        </p:nvSpPr>
        <p:spPr>
          <a:xfrm>
            <a:off x="6528047" y="1071447"/>
            <a:ext cx="4963318" cy="5388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cs-CZ" sz="2000" u="none" cap="small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Cvičení se objeví na školním serveru</a:t>
            </a:r>
            <a:endParaRPr b="0" i="0" sz="2000" u="none" cap="small" strike="noStrik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7"/>
          <p:cNvSpPr txBox="1"/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ÚKOL 1</a:t>
            </a:r>
            <a:endParaRPr/>
          </a:p>
        </p:txBody>
      </p:sp>
      <p:sp>
        <p:nvSpPr>
          <p:cNvPr id="188" name="Google Shape;188;p17"/>
          <p:cNvSpPr txBox="1"/>
          <p:nvPr>
            <p:ph idx="1" type="body"/>
          </p:nvPr>
        </p:nvSpPr>
        <p:spPr>
          <a:xfrm>
            <a:off x="700635" y="2121763"/>
            <a:ext cx="10691265" cy="39150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Vytvořte tabulku pro údaje o městech s následujícími atributy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cs-CZ" sz="1600"/>
              <a:t>název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cs-CZ" sz="1600"/>
              <a:t>NUTS5 (LAU2) kód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cs-CZ" sz="1600"/>
              <a:t>počet obyvatel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cs-CZ" sz="1600"/>
              <a:t>rozloha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cs-CZ" sz="1600"/>
              <a:t>zda se jedná o hlavní město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cs-CZ" sz="1600"/>
              <a:t>nejnižší nadm. výška 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cs-CZ" sz="1600"/>
              <a:t>Nejvyšší nadm. Výška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Do tabulky vložte aspoň 3 města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</p:txBody>
      </p:sp>
      <p:sp>
        <p:nvSpPr>
          <p:cNvPr id="189" name="Google Shape;189;p17"/>
          <p:cNvSpPr/>
          <p:nvPr/>
        </p:nvSpPr>
        <p:spPr>
          <a:xfrm>
            <a:off x="0" y="-169085"/>
            <a:ext cx="65" cy="338169"/>
          </a:xfrm>
          <a:prstGeom prst="rect">
            <a:avLst/>
          </a:prstGeom>
          <a:solidFill>
            <a:srgbClr val="111111"/>
          </a:solidFill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sp>
        <p:nvSpPr>
          <p:cNvPr id="190" name="Google Shape;190;p17"/>
          <p:cNvSpPr txBox="1"/>
          <p:nvPr/>
        </p:nvSpPr>
        <p:spPr>
          <a:xfrm>
            <a:off x="6528047" y="1071447"/>
            <a:ext cx="49632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cs-CZ" sz="2000" u="none" cap="small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Cvičení se objeví na školním serveru</a:t>
            </a:r>
            <a:endParaRPr b="0" i="0" sz="2000" u="none" cap="small" strike="noStrik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8"/>
          <p:cNvSpPr txBox="1"/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ÚKOL 2</a:t>
            </a:r>
            <a:endParaRPr/>
          </a:p>
        </p:txBody>
      </p:sp>
      <p:sp>
        <p:nvSpPr>
          <p:cNvPr id="196" name="Google Shape;196;p18"/>
          <p:cNvSpPr txBox="1"/>
          <p:nvPr>
            <p:ph idx="1" type="body"/>
          </p:nvPr>
        </p:nvSpPr>
        <p:spPr>
          <a:xfrm>
            <a:off x="700635" y="2095130"/>
            <a:ext cx="10691265" cy="38340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Upravte tabulku z úkolu 1.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-9525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Lustria"/>
              <a:buChar char="•"/>
            </a:pPr>
            <a:r>
              <a:rPr lang="cs-CZ" sz="1500"/>
              <a:t>Přidejte omezení UNIQUE na název města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Lustria"/>
              <a:buNone/>
            </a:pPr>
            <a:r>
              <a:t/>
            </a:r>
            <a:endParaRPr sz="1500"/>
          </a:p>
          <a:p>
            <a:pPr indent="-9525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Lustria"/>
              <a:buChar char="•"/>
            </a:pPr>
            <a:r>
              <a:rPr lang="cs-CZ" sz="1500"/>
              <a:t>Přidejte omezení NOT NULL na NUTS5 kód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Lustria"/>
              <a:buNone/>
            </a:pPr>
            <a:r>
              <a:t/>
            </a:r>
            <a:endParaRPr sz="1500"/>
          </a:p>
          <a:p>
            <a:pPr indent="-9525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Lustria"/>
              <a:buChar char="•"/>
            </a:pPr>
            <a:r>
              <a:rPr lang="cs-CZ" sz="1500"/>
              <a:t>Přidejte omezení CHECK na počet obyvatel a rozlohu tak, aby bylo nutné zadat kladné číslo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Lustria"/>
              <a:buNone/>
            </a:pPr>
            <a:r>
              <a:t/>
            </a:r>
            <a:endParaRPr sz="1500"/>
          </a:p>
          <a:p>
            <a:pPr indent="-9525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Lustria"/>
              <a:buChar char="•"/>
            </a:pPr>
            <a:r>
              <a:rPr lang="cs-CZ" sz="1500"/>
              <a:t>Z tabulky smažte právě jedno město podle NUTS5 kódu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Lustria"/>
              <a:buNone/>
            </a:pPr>
            <a:r>
              <a:t/>
            </a:r>
            <a:endParaRPr sz="1500"/>
          </a:p>
          <a:p>
            <a:pPr indent="-9525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Lustria"/>
              <a:buChar char="•"/>
            </a:pPr>
            <a:r>
              <a:rPr lang="cs-CZ" sz="1500"/>
              <a:t>Do tabulky vložte další 3 města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Lustria"/>
              <a:buNone/>
            </a:pPr>
            <a:r>
              <a:t/>
            </a:r>
            <a:endParaRPr sz="1500"/>
          </a:p>
          <a:p>
            <a:pPr indent="-9525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Lustria"/>
              <a:buChar char="•"/>
            </a:pPr>
            <a:r>
              <a:rPr lang="cs-CZ" sz="1500"/>
              <a:t>Upravte název jednoho města pomocí příkazu UPDATE 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</p:txBody>
      </p:sp>
      <p:sp>
        <p:nvSpPr>
          <p:cNvPr id="197" name="Google Shape;197;p18"/>
          <p:cNvSpPr/>
          <p:nvPr/>
        </p:nvSpPr>
        <p:spPr>
          <a:xfrm>
            <a:off x="0" y="-153889"/>
            <a:ext cx="65" cy="307777"/>
          </a:xfrm>
          <a:prstGeom prst="rect">
            <a:avLst/>
          </a:prstGeom>
          <a:solidFill>
            <a:srgbClr val="111111"/>
          </a:solidFill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ustria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sp>
        <p:nvSpPr>
          <p:cNvPr id="198" name="Google Shape;198;p18"/>
          <p:cNvSpPr txBox="1"/>
          <p:nvPr/>
        </p:nvSpPr>
        <p:spPr>
          <a:xfrm>
            <a:off x="6528047" y="1071447"/>
            <a:ext cx="49632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cs-CZ" sz="2000" u="none" cap="small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Cvičení se objeví na školním serveru</a:t>
            </a:r>
            <a:endParaRPr b="0" i="0" sz="2000" u="none" cap="small" strike="noStrik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9"/>
          <p:cNvSpPr txBox="1"/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DĚKUJI ZA POZORNOST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OBSAH HODINY</a:t>
            </a:r>
            <a:endParaRPr/>
          </a:p>
        </p:txBody>
      </p:sp>
      <p:sp>
        <p:nvSpPr>
          <p:cNvPr id="97" name="Google Shape;97;p2"/>
          <p:cNvSpPr txBox="1"/>
          <p:nvPr>
            <p:ph idx="1" type="body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Připojení – kontrola připojení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Trocha opakování ☺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Trocha teorie – série a cizí klíč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Praxe – úprava tabulek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/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INSTALACE A PŘIPOJENÍ</a:t>
            </a:r>
            <a:endParaRPr/>
          </a:p>
        </p:txBody>
      </p:sp>
      <p:sp>
        <p:nvSpPr>
          <p:cNvPr id="103" name="Google Shape;103;p3"/>
          <p:cNvSpPr txBox="1"/>
          <p:nvPr>
            <p:ph idx="1" type="body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Ptejte se ☺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/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OPÁČKO</a:t>
            </a:r>
            <a:endParaRPr/>
          </a:p>
        </p:txBody>
      </p:sp>
      <p:sp>
        <p:nvSpPr>
          <p:cNvPr id="109" name="Google Shape;109;p4"/>
          <p:cNvSpPr txBox="1"/>
          <p:nvPr>
            <p:ph idx="1" type="body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NOT NULL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Musíte zadat do tabulky primární klíč?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/>
              <a:t>DROP/DELETE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-101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/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SÉRIE</a:t>
            </a:r>
            <a:endParaRPr/>
          </a:p>
        </p:txBody>
      </p:sp>
      <p:sp>
        <p:nvSpPr>
          <p:cNvPr id="115" name="Google Shape;115;p5"/>
          <p:cNvSpPr txBox="1"/>
          <p:nvPr>
            <p:ph idx="1" type="body"/>
          </p:nvPr>
        </p:nvSpPr>
        <p:spPr>
          <a:xfrm>
            <a:off x="800100" y="1615735"/>
            <a:ext cx="10591800" cy="45453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CREATE TABLE student (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  id SERIAL PRIMARY KEY,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  jmeno VARCHAR(32),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  prijmeni VARCHAR(64)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);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i="1" lang="cs-CZ"/>
              <a:t>Automatické přidání id, není již potřeba zadávat ručně.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INSERT INTO student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  (jmeno, prijmeni) VALUES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  ('Jan', 'Novák');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"/>
          <p:cNvSpPr txBox="1"/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REFERENCES – ODKAZ NA CIZÍ KLÍČ</a:t>
            </a:r>
            <a:endParaRPr/>
          </a:p>
        </p:txBody>
      </p:sp>
      <p:sp>
        <p:nvSpPr>
          <p:cNvPr id="121" name="Google Shape;121;p6"/>
          <p:cNvSpPr txBox="1"/>
          <p:nvPr>
            <p:ph idx="1" type="body"/>
          </p:nvPr>
        </p:nvSpPr>
        <p:spPr>
          <a:xfrm>
            <a:off x="700636" y="1677880"/>
            <a:ext cx="4768010" cy="4456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/>
              <a:t>CREATE TABLE autor (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/>
              <a:t>    id SERIAL PRIMARY KEY,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/>
              <a:t>    jmeno VARCHAR(32),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/>
              <a:t>    prijmeni VARCHAR(64)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/>
              <a:t>);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/>
              <a:t>CREATE TABLE kniha (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/>
              <a:t>    isbn INT PRIMARY KEY,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/>
              <a:t>    nazev VARCHAR(64),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/>
              <a:t>    autor_id INT REFERENCES autor(id)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/>
              <a:t>);</a:t>
            </a:r>
            <a:endParaRPr/>
          </a:p>
        </p:txBody>
      </p:sp>
      <p:sp>
        <p:nvSpPr>
          <p:cNvPr id="122" name="Google Shape;122;p6"/>
          <p:cNvSpPr txBox="1"/>
          <p:nvPr/>
        </p:nvSpPr>
        <p:spPr>
          <a:xfrm>
            <a:off x="6096001" y="1677880"/>
            <a:ext cx="5295900" cy="44565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cs-CZ" sz="20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Pokud chceme kontrolovat cizí klíč -  primární klíč jiné tabulky</a:t>
            </a:r>
            <a:endParaRPr/>
          </a:p>
          <a:p>
            <a:pPr indent="-101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"/>
          <p:cNvSpPr txBox="1"/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VKLÁDÁNÍ ZÁZNAMU S CIZÍM KLÍČEM</a:t>
            </a:r>
            <a:endParaRPr/>
          </a:p>
        </p:txBody>
      </p:sp>
      <p:sp>
        <p:nvSpPr>
          <p:cNvPr id="128" name="Google Shape;128;p7"/>
          <p:cNvSpPr txBox="1"/>
          <p:nvPr>
            <p:ph idx="1" type="body"/>
          </p:nvPr>
        </p:nvSpPr>
        <p:spPr>
          <a:xfrm>
            <a:off x="700635" y="1606858"/>
            <a:ext cx="10691265" cy="4580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INSERT INTO autor (jmeno, prijmeni) VALUES ('Jan','Novák‘);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i="1" lang="cs-CZ"/>
              <a:t>Zjistit ID vloženého autora: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SELECT * FROM autor;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i="1" lang="cs-CZ"/>
              <a:t>Vložit záznam knihy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INSERT INTO kniha VALUES (123456, 'Super kniha 1', 100);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"/>
          <p:cNvSpPr txBox="1"/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PŘEJMENOVÁNÍ TABULKY</a:t>
            </a:r>
            <a:endParaRPr/>
          </a:p>
        </p:txBody>
      </p:sp>
      <p:sp>
        <p:nvSpPr>
          <p:cNvPr id="134" name="Google Shape;134;p8"/>
          <p:cNvSpPr txBox="1"/>
          <p:nvPr>
            <p:ph idx="1" type="body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ALTER TABLE jmeno_tabulky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  RENAME TO nove_jmeno_tabulky;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i="1" lang="cs-CZ"/>
              <a:t>Příkaz ALTER slouží obecně k úpravě DDL příkazů.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"/>
          <p:cNvSpPr txBox="1"/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</a:pPr>
            <a:r>
              <a:rPr lang="cs-CZ"/>
              <a:t>POJMENOVÁNÍ PRIMÁRNÍHO KLÍČ</a:t>
            </a:r>
            <a:endParaRPr/>
          </a:p>
        </p:txBody>
      </p:sp>
      <p:sp>
        <p:nvSpPr>
          <p:cNvPr id="140" name="Google Shape;140;p9"/>
          <p:cNvSpPr txBox="1"/>
          <p:nvPr>
            <p:ph idx="1" type="body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CREATE TABLE lide (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  jmeno TEXT CONSTRAINT jedinecne_jmeno PRIMARY KEY,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    vek INT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/>
              <a:t>);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hronicleVTI">
  <a:themeElements>
    <a:clrScheme name="AnalogousFromDarkSeedLeftStep">
      <a:dk1>
        <a:srgbClr val="000000"/>
      </a:dk1>
      <a:lt1>
        <a:srgbClr val="FFFFFF"/>
      </a:lt1>
      <a:dk2>
        <a:srgbClr val="342441"/>
      </a:dk2>
      <a:lt2>
        <a:srgbClr val="E2E8E7"/>
      </a:lt2>
      <a:accent1>
        <a:srgbClr val="C34D64"/>
      </a:accent1>
      <a:accent2>
        <a:srgbClr val="B13B83"/>
      </a:accent2>
      <a:accent3>
        <a:srgbClr val="C04DC3"/>
      </a:accent3>
      <a:accent4>
        <a:srgbClr val="7D3BB1"/>
      </a:accent4>
      <a:accent5>
        <a:srgbClr val="5D4DC3"/>
      </a:accent5>
      <a:accent6>
        <a:srgbClr val="3B5CB1"/>
      </a:accent6>
      <a:hlink>
        <a:srgbClr val="8161CA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2020-10-05T08:47:08Z</dcterms:created>
  <dc:creator>Martina Klocova</dc:creator>
</cp:coreProperties>
</file>