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embeddedFontLst>
    <p:embeddedFont>
      <p:font typeface="Lustria" panose="020B0604020202020204" charset="0"/>
      <p:regular r:id="rId30"/>
    </p:embeddedFont>
    <p:embeddedFont>
      <p:font typeface="Open Sans" panose="020B0606030504020204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SX4Tg8hyPfzFzdTYYxoyMli4E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94d5b40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94d5b40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Open San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0"/>
          <p:cNvSpPr txBox="1"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30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0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0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9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9"/>
          <p:cNvSpPr txBox="1">
            <a:spLocks noGrp="1"/>
          </p:cNvSpPr>
          <p:nvPr>
            <p:ph type="body" idx="1"/>
          </p:nvPr>
        </p:nvSpPr>
        <p:spPr>
          <a:xfrm rot="5400000">
            <a:off x="4228224" y="-1234462"/>
            <a:ext cx="3636088" cy="10691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9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9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0"/>
          <p:cNvSpPr txBox="1">
            <a:spLocks noGrp="1"/>
          </p:cNvSpPr>
          <p:nvPr>
            <p:ph type="title"/>
          </p:nvPr>
        </p:nvSpPr>
        <p:spPr>
          <a:xfrm rot="5400000">
            <a:off x="7924366" y="2315931"/>
            <a:ext cx="4984956" cy="2349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0"/>
          <p:cNvSpPr txBox="1">
            <a:spLocks noGrp="1"/>
          </p:cNvSpPr>
          <p:nvPr>
            <p:ph type="body" idx="1"/>
          </p:nvPr>
        </p:nvSpPr>
        <p:spPr>
          <a:xfrm rot="5400000">
            <a:off x="2547783" y="-711610"/>
            <a:ext cx="4984956" cy="840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40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0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0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1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1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1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1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2"/>
          <p:cNvSpPr txBox="1"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Open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2"/>
          <p:cNvSpPr txBox="1"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32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3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3"/>
          <p:cNvSpPr txBox="1">
            <a:spLocks noGrp="1"/>
          </p:cNvSpPr>
          <p:nvPr>
            <p:ph type="body" idx="1"/>
          </p:nvPr>
        </p:nvSpPr>
        <p:spPr>
          <a:xfrm>
            <a:off x="715383" y="2128684"/>
            <a:ext cx="5304417" cy="384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2"/>
          </p:nvPr>
        </p:nvSpPr>
        <p:spPr>
          <a:xfrm>
            <a:off x="6172200" y="2128684"/>
            <a:ext cx="5219700" cy="384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3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4"/>
          <p:cNvSpPr txBox="1"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2"/>
          </p:nvPr>
        </p:nvSpPr>
        <p:spPr>
          <a:xfrm>
            <a:off x="715384" y="2505075"/>
            <a:ext cx="5282192" cy="342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2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4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4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5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5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5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6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6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7"/>
          <p:cNvSpPr txBox="1"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2"/>
          </p:nvPr>
        </p:nvSpPr>
        <p:spPr>
          <a:xfrm>
            <a:off x="688258" y="2315497"/>
            <a:ext cx="4093599" cy="3553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7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7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8"/>
          <p:cNvSpPr txBox="1"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8"/>
          <p:cNvSpPr>
            <a:spLocks noGrp="1"/>
          </p:cNvSpPr>
          <p:nvPr>
            <p:ph type="pic" idx="2"/>
          </p:nvPr>
        </p:nvSpPr>
        <p:spPr>
          <a:xfrm>
            <a:off x="5183188" y="1066800"/>
            <a:ext cx="6172200" cy="479425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38"/>
          <p:cNvSpPr txBox="1">
            <a:spLocks noGrp="1"/>
          </p:cNvSpPr>
          <p:nvPr>
            <p:ph type="body" idx="1"/>
          </p:nvPr>
        </p:nvSpPr>
        <p:spPr>
          <a:xfrm>
            <a:off x="683342" y="2552700"/>
            <a:ext cx="4103431" cy="331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38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8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8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sz="4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9" name="Google Shape;9;p29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10" name="Google Shape;10;p29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1" name="Google Shape;11;p29"/>
          <p:cNvCxnSpPr/>
          <p:nvPr/>
        </p:nvCxnSpPr>
        <p:spPr>
          <a:xfrm>
            <a:off x="800100" y="723900"/>
            <a:ext cx="10591800" cy="0"/>
          </a:xfrm>
          <a:prstGeom prst="straightConnector1">
            <a:avLst/>
          </a:prstGeom>
          <a:noFill/>
          <a:ln w="444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2;p29"/>
          <p:cNvCxnSpPr/>
          <p:nvPr/>
        </p:nvCxnSpPr>
        <p:spPr>
          <a:xfrm>
            <a:off x="800100" y="6142781"/>
            <a:ext cx="10591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87" name="Google Shape;87;p1" descr="Obsah obrázku voda, exteriér, budova, vsedě&#10;&#10;Popis byl vytvořen automatick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" y="1"/>
            <a:ext cx="1219198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0" y="-1"/>
            <a:ext cx="12192000" cy="24324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76372" y="908794"/>
            <a:ext cx="10835191" cy="806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 sz="4000"/>
              <a:t>Z3104 GEODATABÁZE – LEKCE 5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95324" y="1715090"/>
            <a:ext cx="10163175" cy="44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 sz="1800"/>
              <a:t>Mgr. Martina Klocová</a:t>
            </a:r>
            <a:endParaRPr/>
          </a:p>
        </p:txBody>
      </p:sp>
      <p:cxnSp>
        <p:nvCxnSpPr>
          <p:cNvPr id="91" name="Google Shape;91;p1"/>
          <p:cNvCxnSpPr/>
          <p:nvPr/>
        </p:nvCxnSpPr>
        <p:spPr>
          <a:xfrm>
            <a:off x="800100" y="728638"/>
            <a:ext cx="1638300" cy="0"/>
          </a:xfrm>
          <a:prstGeom prst="straightConnector1">
            <a:avLst/>
          </a:prstGeom>
          <a:noFill/>
          <a:ln w="444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VKLÁDÁNÍ CIZÍCH KLÍČŮ - NAJEDNOU</a:t>
            </a:r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INSERT INTO kniha (id, nazev, id_autora) VALUES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(7, 'Čaroprávnost',  (SELECT id FROM autor WHERE prijmeni = 'Pratchett') ),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(8, 'Soudné sestry',  (SELECT id FROM autor WHERE prijmeni = 'Pratchett') );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i="1"/>
              <a:t>Pokud jsme si jisti, že nám záznam vybere správného autora, můžeme použít vnořený SELECT.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KOMBINOVÁNÍ DAT Z VÍCE TABULEK</a:t>
            </a:r>
            <a:endParaRPr/>
          </a:p>
        </p:txBody>
      </p:sp>
      <p:sp>
        <p:nvSpPr>
          <p:cNvPr id="156" name="Google Shape;156;p8"/>
          <p:cNvSpPr txBox="1">
            <a:spLocks noGrp="1"/>
          </p:cNvSpPr>
          <p:nvPr>
            <p:ph type="body" idx="1"/>
          </p:nvPr>
        </p:nvSpPr>
        <p:spPr>
          <a:xfrm>
            <a:off x="700636" y="2201662"/>
            <a:ext cx="10691264" cy="393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CROSS JOIN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INNER JOIN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OUTER JOIN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CROSS JOIN</a:t>
            </a:r>
            <a:endParaRPr/>
          </a:p>
        </p:txBody>
      </p:sp>
      <p:sp>
        <p:nvSpPr>
          <p:cNvPr id="162" name="Google Shape;162;p9"/>
          <p:cNvSpPr txBox="1">
            <a:spLocks noGrp="1"/>
          </p:cNvSpPr>
          <p:nvPr>
            <p:ph type="body" idx="1"/>
          </p:nvPr>
        </p:nvSpPr>
        <p:spPr>
          <a:xfrm>
            <a:off x="700635" y="1882066"/>
            <a:ext cx="10691265" cy="4047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‚Každý s každým‘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Př: V tabulce studenti je 25 záznamů, v tabulce předměty je 40 záznamů.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Kolik záznamů bude ve sloučené tabulce a proč?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CROSS JOIN</a:t>
            </a:r>
            <a:endParaRPr/>
          </a:p>
        </p:txBody>
      </p:sp>
      <p:sp>
        <p:nvSpPr>
          <p:cNvPr id="168" name="Google Shape;168;p10"/>
          <p:cNvSpPr txBox="1">
            <a:spLocks noGrp="1"/>
          </p:cNvSpPr>
          <p:nvPr>
            <p:ph type="body" idx="1"/>
          </p:nvPr>
        </p:nvSpPr>
        <p:spPr>
          <a:xfrm>
            <a:off x="700635" y="1882066"/>
            <a:ext cx="10691265" cy="4047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‚Každý s každým‘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Př: V tabulce studenti je 25 záznamů, v tabulce předměty je 40 záznamů.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Kolik záznamů bude ve sloučené tabulce a proč?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1000 – 25x40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studenti, barvy;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studenti CROSS JOIN barvy;</a:t>
            </a:r>
            <a:endParaRPr/>
          </a:p>
        </p:txBody>
      </p:sp>
      <p:pic>
        <p:nvPicPr>
          <p:cNvPr id="169" name="Google Shape;169;p10" descr="Obsah obrázku stůl&#10;&#10;Popis byl vytvořen automatick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40827" y="4329992"/>
            <a:ext cx="2850127" cy="1684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13716" y="3525544"/>
            <a:ext cx="3208298" cy="1348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CROSS JOIN</a:t>
            </a:r>
            <a:endParaRPr/>
          </a:p>
        </p:txBody>
      </p:sp>
      <p:pic>
        <p:nvPicPr>
          <p:cNvPr id="176" name="Google Shape;176;p11" descr="Obsah obrázku stůl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66974" y="2459554"/>
            <a:ext cx="9315407" cy="2854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CROSS JOIN</a:t>
            </a:r>
            <a:endParaRPr/>
          </a:p>
        </p:txBody>
      </p:sp>
      <p:sp>
        <p:nvSpPr>
          <p:cNvPr id="182" name="Google Shape;182;p12"/>
          <p:cNvSpPr txBox="1">
            <a:spLocks noGrp="1"/>
          </p:cNvSpPr>
          <p:nvPr>
            <p:ph type="body" idx="1"/>
          </p:nvPr>
        </p:nvSpPr>
        <p:spPr>
          <a:xfrm>
            <a:off x="700635" y="2139519"/>
            <a:ext cx="10691265" cy="3959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student </a:t>
            </a:r>
            <a:r>
              <a:rPr lang="cs-CZ" sz="2000"/>
              <a:t>CROSS JOIN</a:t>
            </a:r>
            <a:r>
              <a:rPr lang="cs-CZ"/>
              <a:t> barvy WHERE barvy.barva ='modrá';</a:t>
            </a:r>
            <a:endParaRPr/>
          </a:p>
        </p:txBody>
      </p:sp>
      <p:pic>
        <p:nvPicPr>
          <p:cNvPr id="183" name="Google Shape;183;p12" descr="Obsah obrázku text&#10;&#10;Popis byl vytvořen automatick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4674" y="3276554"/>
            <a:ext cx="7856901" cy="1066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CROSS JOIN - POUŽITÍ</a:t>
            </a:r>
            <a:endParaRPr/>
          </a:p>
        </p:txBody>
      </p:sp>
      <p:sp>
        <p:nvSpPr>
          <p:cNvPr id="189" name="Google Shape;189;p13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NEPOUŽÍVAT – ne bezdůvodně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Velmi náročný pro výpočet při větším množství záznamů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Velká výstupní sada informací (tabulka)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Pomalý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Omezit podmínkou!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INNER JOIN</a:t>
            </a:r>
            <a:endParaRPr/>
          </a:p>
        </p:txBody>
      </p:sp>
      <p:sp>
        <p:nvSpPr>
          <p:cNvPr id="195" name="Google Shape;195;p14"/>
          <p:cNvSpPr txBox="1">
            <a:spLocks noGrp="1"/>
          </p:cNvSpPr>
          <p:nvPr>
            <p:ph type="body" idx="1"/>
          </p:nvPr>
        </p:nvSpPr>
        <p:spPr>
          <a:xfrm>
            <a:off x="700635" y="1757779"/>
            <a:ext cx="10691265" cy="4171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Nejpoužívanější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INNER JOIN ON (TRUE) je shodný s CROSS JOIN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INNER JOIN navíc určuje podmínku výběru (které řádky zůstanou)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Vybere a spojí pouze ty řádky, které je schopen spárovat (viz příklad dále)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INNER JOIN</a:t>
            </a:r>
            <a:endParaRPr/>
          </a:p>
        </p:txBody>
      </p:sp>
      <p:pic>
        <p:nvPicPr>
          <p:cNvPr id="201" name="Google Shape;201;p15" descr="Obsah obrázku stůl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61999" y="2407407"/>
            <a:ext cx="4465458" cy="2157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5" descr="Obsah obrázku text, snímek obrazovky&#10;&#10;Popis byl vytvořen automatick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22565" y="1821495"/>
            <a:ext cx="4869335" cy="32150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INNER JOIN</a:t>
            </a:r>
            <a:endParaRPr/>
          </a:p>
        </p:txBody>
      </p:sp>
      <p:sp>
        <p:nvSpPr>
          <p:cNvPr id="208" name="Google Shape;208;p16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INNER JOIN kniha ON (autor.id = kniha.id_autora);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cs-CZ" sz="1400"/>
              <a:t>SELECT * FROM autor INNER JOIN kniha WHERE autor.id = kniha.id_autora;</a:t>
            </a:r>
            <a:endParaRPr sz="140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pic>
        <p:nvPicPr>
          <p:cNvPr id="209" name="Google Shape;20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2325" y="4396920"/>
            <a:ext cx="7727350" cy="1646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OBSAH HODINY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Připojení – kontrola připojení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Trocha opakování ☺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Trocha teorie – JOINs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Kahoot!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Praxe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OUTER JOIN</a:t>
            </a:r>
            <a:endParaRPr/>
          </a:p>
        </p:txBody>
      </p:sp>
      <p:sp>
        <p:nvSpPr>
          <p:cNvPr id="215" name="Google Shape;215;p17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LEFT [OUTER] JOIN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RIGHT [OUTER] JOIN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FULL [OUTER] JOIN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LEFT OUTER JOIN</a:t>
            </a:r>
            <a:endParaRPr/>
          </a:p>
        </p:txBody>
      </p:sp>
      <p:sp>
        <p:nvSpPr>
          <p:cNvPr id="221" name="Google Shape;221;p18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Vybere všechny záznamy z "LEVÉ" tabulky a přiřadí záznamy, které může. Ke zbylým záznamům přiřadí NULL.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LEFT OUTER JOIN kniha ON (autor.id = kniha.id_autora);</a:t>
            </a:r>
            <a:endParaRPr/>
          </a:p>
        </p:txBody>
      </p:sp>
      <p:pic>
        <p:nvPicPr>
          <p:cNvPr id="222" name="Google Shape;22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4222" y="4253777"/>
            <a:ext cx="7803556" cy="2027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RIGHT OUTER JOIN</a:t>
            </a:r>
            <a:endParaRPr/>
          </a:p>
        </p:txBody>
      </p:sp>
      <p:sp>
        <p:nvSpPr>
          <p:cNvPr id="228" name="Google Shape;228;p19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Vybere všechny záznamy z "PRAVÉ" tabulky a přiřadí záznamy, které může. Ke zbylým záznamům přiřadí NULL.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RIGHT OUTER JOIN kniha ON (autor.id = kniha.id_autora);</a:t>
            </a:r>
            <a:endParaRPr/>
          </a:p>
        </p:txBody>
      </p:sp>
      <p:pic>
        <p:nvPicPr>
          <p:cNvPr id="229" name="Google Shape;22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4523" y="4341408"/>
            <a:ext cx="7483488" cy="2004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0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FULL OUTER JOIN</a:t>
            </a:r>
            <a:endParaRPr/>
          </a:p>
        </p:txBody>
      </p:sp>
      <p:sp>
        <p:nvSpPr>
          <p:cNvPr id="235" name="Google Shape;235;p20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Vybere všechny záznamy z "PRAVÉ" i "LEVÉ" tabulky a přiřadí záznamy, které může. Ke zbylým záznamům přiřadí NULL.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FULL OUTER JOIN kniha ON (autor.id = kniha.id_autora);</a:t>
            </a:r>
            <a:endParaRPr/>
          </a:p>
        </p:txBody>
      </p:sp>
      <p:pic>
        <p:nvPicPr>
          <p:cNvPr id="236" name="Google Shape;236;p20" descr="Obsah obrázku ukazatel skóre, text, autobus, město&#10;&#10;Popis byl vytvořen automatick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4057" y="4239965"/>
            <a:ext cx="7384420" cy="23395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KAHOOT!</a:t>
            </a:r>
            <a:endParaRPr/>
          </a:p>
        </p:txBody>
      </p:sp>
      <p:sp>
        <p:nvSpPr>
          <p:cNvPr id="242" name="Google Shape;242;p24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5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A TEĎ VY!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6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1</a:t>
            </a:r>
            <a:endParaRPr/>
          </a:p>
        </p:txBody>
      </p:sp>
      <p:sp>
        <p:nvSpPr>
          <p:cNvPr id="253" name="Google Shape;253;p26"/>
          <p:cNvSpPr txBox="1">
            <a:spLocks noGrp="1"/>
          </p:cNvSpPr>
          <p:nvPr>
            <p:ph type="body" idx="1"/>
          </p:nvPr>
        </p:nvSpPr>
        <p:spPr>
          <a:xfrm>
            <a:off x="700635" y="2121763"/>
            <a:ext cx="10691265" cy="391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Vhodně propojte tabulky </a:t>
            </a:r>
            <a:endParaRPr/>
          </a:p>
        </p:txBody>
      </p:sp>
      <p:sp>
        <p:nvSpPr>
          <p:cNvPr id="254" name="Google Shape;254;p26"/>
          <p:cNvSpPr/>
          <p:nvPr/>
        </p:nvSpPr>
        <p:spPr>
          <a:xfrm>
            <a:off x="0" y="-169085"/>
            <a:ext cx="65" cy="338169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8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DĚKUJI ZA POZORNOST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OPÁČKO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BETWEEN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IS NOT NULL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Jaký je rozdíl mezi _ a % v textovém dotazování?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94d5b40ac0_0_0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400" cy="13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KOMENTÁŘE</a:t>
            </a:r>
            <a:endParaRPr/>
          </a:p>
        </p:txBody>
      </p:sp>
      <p:sp>
        <p:nvSpPr>
          <p:cNvPr id="109" name="Google Shape;109;g294d5b40ac0_0_0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400" cy="36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pic>
        <p:nvPicPr>
          <p:cNvPr id="110" name="Google Shape;110;g294d5b40ac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81125" y="1737233"/>
            <a:ext cx="8062911" cy="4520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KARDINALITA</a:t>
            </a:r>
            <a:endParaRPr/>
          </a:p>
        </p:txBody>
      </p:sp>
      <p:pic>
        <p:nvPicPr>
          <p:cNvPr id="116" name="Google Shape;116;p5" descr="Obsah obrázku hodiny, kreslení, visící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20159" y="2217712"/>
            <a:ext cx="3010161" cy="2347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22014" y="3116506"/>
            <a:ext cx="2598645" cy="1691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93253" y="1607611"/>
            <a:ext cx="2453853" cy="1737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45747" y="4042332"/>
            <a:ext cx="2491956" cy="17832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KARDINALITA</a:t>
            </a:r>
            <a:endParaRPr/>
          </a:p>
        </p:txBody>
      </p:sp>
      <p:pic>
        <p:nvPicPr>
          <p:cNvPr id="125" name="Google Shape;125;p6" descr="Obsah obrázku text, dvoupatrový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86626" y="2363873"/>
            <a:ext cx="2704712" cy="223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62792" y="2511065"/>
            <a:ext cx="4433208" cy="1835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KARDINALITA – KONTROLA CIZÍHO KLÍČE</a:t>
            </a:r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800100" y="2361460"/>
            <a:ext cx="10591800" cy="3799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CREATE TABLE book_author (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book_id INT NOT NULL UNIQUE,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author_id INT NOT NULL UNIQUE,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FOREIGN KEY (book_id) REFERENCES books(id),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FOREIGN KEY (author_id) REFERENCES authors(id)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);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VKLÁDÁNÍ CIZÍCH KLÍČŮ</a:t>
            </a: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Vložit cizí klíč (neboli referenci na jinou tabulku) je možné dvěma způsoby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VKLÁDÁNÍ CIZÍCH KLÍČŮ - POSTUPNĚ</a:t>
            </a:r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700635" y="1828800"/>
            <a:ext cx="10691265" cy="4100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id FROM autor WHERE prijmeni = 'Pratchett';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INSERT INTO kniha (id, nazev, id_autora) VALUES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(7, 'Čaroprávnost', ###),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(8, 'Soudné sestry', ###);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-- místo ### je nalezené ID z předchozího dotazu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i="1"/>
              <a:t>Tímto způsobem je možné zkontrolovat, že nám záznam skutečně vrací ID (resp. záznam), který opravdu chceme.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8161CA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Office PowerPoint</Application>
  <PresentationFormat>Širokoúhlá obrazovka</PresentationFormat>
  <Paragraphs>105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Open Sans</vt:lpstr>
      <vt:lpstr>Lustria</vt:lpstr>
      <vt:lpstr>Arial</vt:lpstr>
      <vt:lpstr>ChronicleVTI</vt:lpstr>
      <vt:lpstr>Z3104 GEODATABÁZE – LEKCE 5</vt:lpstr>
      <vt:lpstr>OBSAH HODINY</vt:lpstr>
      <vt:lpstr>OPÁČKO</vt:lpstr>
      <vt:lpstr>KOMENTÁŘE</vt:lpstr>
      <vt:lpstr>KARDINALITA</vt:lpstr>
      <vt:lpstr>KARDINALITA</vt:lpstr>
      <vt:lpstr>KARDINALITA – KONTROLA CIZÍHO KLÍČE</vt:lpstr>
      <vt:lpstr>VKLÁDÁNÍ CIZÍCH KLÍČŮ</vt:lpstr>
      <vt:lpstr>VKLÁDÁNÍ CIZÍCH KLÍČŮ - POSTUPNĚ</vt:lpstr>
      <vt:lpstr>VKLÁDÁNÍ CIZÍCH KLÍČŮ - NAJEDNOU</vt:lpstr>
      <vt:lpstr>KOMBINOVÁNÍ DAT Z VÍCE TABULEK</vt:lpstr>
      <vt:lpstr>CROSS JOIN</vt:lpstr>
      <vt:lpstr>CROSS JOIN</vt:lpstr>
      <vt:lpstr>CROSS JOIN</vt:lpstr>
      <vt:lpstr>CROSS JOIN</vt:lpstr>
      <vt:lpstr>CROSS JOIN - POUŽITÍ</vt:lpstr>
      <vt:lpstr>INNER JOIN</vt:lpstr>
      <vt:lpstr>INNER JOIN</vt:lpstr>
      <vt:lpstr>INNER JOIN</vt:lpstr>
      <vt:lpstr>OUTER JOIN</vt:lpstr>
      <vt:lpstr>LEFT OUTER JOIN</vt:lpstr>
      <vt:lpstr>RIGHT OUTER JOIN</vt:lpstr>
      <vt:lpstr>FULL OUTER JOIN</vt:lpstr>
      <vt:lpstr>KAHOOT!</vt:lpstr>
      <vt:lpstr>A TEĎ VY!</vt:lpstr>
      <vt:lpstr>ÚKOL 1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Z3104 GEODATABÁZE – LEKCE 5</dc:title>
  <dc:creator>Martina Klocova</dc:creator>
  <cp:lastModifiedBy>Martina Klocova</cp:lastModifiedBy>
  <cp:revision>1</cp:revision>
  <dcterms:created xsi:type="dcterms:W3CDTF">2020-10-05T08:47:08Z</dcterms:created>
  <dcterms:modified xsi:type="dcterms:W3CDTF">2023-10-30T17:43:13Z</dcterms:modified>
</cp:coreProperties>
</file>