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76" r:id="rId4"/>
    <p:sldId id="285" r:id="rId5"/>
    <p:sldId id="282" r:id="rId6"/>
    <p:sldId id="284" r:id="rId7"/>
    <p:sldId id="280" r:id="rId8"/>
    <p:sldId id="286" r:id="rId9"/>
    <p:sldId id="287" r:id="rId10"/>
    <p:sldId id="288" r:id="rId11"/>
    <p:sldId id="293" r:id="rId12"/>
    <p:sldId id="294" r:id="rId13"/>
    <p:sldId id="295" r:id="rId14"/>
    <p:sldId id="296" r:id="rId15"/>
    <p:sldId id="297" r:id="rId16"/>
    <p:sldId id="290" r:id="rId17"/>
    <p:sldId id="289" r:id="rId18"/>
    <p:sldId id="281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886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071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562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971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490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676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716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281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7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91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743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2F3E8B1C-86EF-43CF-8304-249481088644}" type="datetimeFigureOut">
              <a:rPr lang="en-US" smtClean="0"/>
              <a:pPr/>
              <a:t>11/6/2023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541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8">
            <a:extLst>
              <a:ext uri="{FF2B5EF4-FFF2-40B4-BE49-F238E27FC236}">
                <a16:creationId xmlns:a16="http://schemas.microsoft.com/office/drawing/2014/main" id="{33E93247-6229-44AB-A550-739E971E6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3" name="Picture 3" descr="Obsah obrázku voda, exteriér, budova, vsedě&#10;&#10;Popis byl vytvořen automaticky">
            <a:extLst>
              <a:ext uri="{FF2B5EF4-FFF2-40B4-BE49-F238E27FC236}">
                <a16:creationId xmlns:a16="http://schemas.microsoft.com/office/drawing/2014/main" id="{BE1463D6-8376-4BFA-AC98-D7B2CA87FD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20" y="1"/>
            <a:ext cx="12191980" cy="6858000"/>
          </a:xfrm>
          <a:prstGeom prst="rect">
            <a:avLst/>
          </a:prstGeom>
        </p:spPr>
      </p:pic>
      <p:sp>
        <p:nvSpPr>
          <p:cNvPr id="54" name="Rectangle 10">
            <a:extLst>
              <a:ext uri="{FF2B5EF4-FFF2-40B4-BE49-F238E27FC236}">
                <a16:creationId xmlns:a16="http://schemas.microsoft.com/office/drawing/2014/main" id="{B1ACE4AF-84DA-48B2-A249-C353FC9335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24324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F0ED4ED-12C5-4C6D-A303-D3EF412D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6372" y="908794"/>
            <a:ext cx="10835191" cy="806297"/>
          </a:xfrm>
        </p:spPr>
        <p:txBody>
          <a:bodyPr>
            <a:normAutofit/>
          </a:bodyPr>
          <a:lstStyle/>
          <a:p>
            <a:r>
              <a:rPr lang="cs-CZ" sz="4000" dirty="0"/>
              <a:t>Z3104 </a:t>
            </a:r>
            <a:r>
              <a:rPr lang="cs-CZ" sz="4000" dirty="0" err="1"/>
              <a:t>Geodatabáze</a:t>
            </a:r>
            <a:r>
              <a:rPr lang="cs-CZ" sz="4000" dirty="0"/>
              <a:t> – Lekce 6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DABDB9D-0B5B-409A-8E48-64A06D2ED0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5324" y="1715090"/>
            <a:ext cx="10163175" cy="449465"/>
          </a:xfrm>
        </p:spPr>
        <p:txBody>
          <a:bodyPr anchor="t">
            <a:normAutofit/>
          </a:bodyPr>
          <a:lstStyle/>
          <a:p>
            <a:r>
              <a:rPr lang="cs-CZ" sz="1800" dirty="0"/>
              <a:t>Mgr. Martina Klocová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8AD3D95-31CF-4915-A025-B56738D8CC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8638"/>
            <a:ext cx="16383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0182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F9F01F-3CC9-4E45-824B-F7EBD3B95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800187-55A7-474A-ABED-D54EDC373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2139519"/>
            <a:ext cx="10691265" cy="395944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SELECT MIN(vek) FROM student;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SELECT MIN(DISTINCT vek) FROM student;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/>
              <a:t>SELECT </a:t>
            </a:r>
            <a:r>
              <a:rPr lang="en-US" dirty="0" err="1"/>
              <a:t>vek</a:t>
            </a:r>
            <a:r>
              <a:rPr lang="en-US" dirty="0"/>
              <a:t> FROM student ORDER BY </a:t>
            </a:r>
            <a:r>
              <a:rPr lang="en-US" dirty="0" err="1"/>
              <a:t>vek</a:t>
            </a:r>
            <a:r>
              <a:rPr lang="en-US" dirty="0"/>
              <a:t> ASC LIMIT 1;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/>
              <a:t>3 způsoby získání minimální hodnoty – výsledek je vždy stejný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3683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2B2CED-1703-4F54-8F35-57A4C68C1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SUM/COUNT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F341BE-23A5-44EA-8A7E-3FC0A405FD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SUM – součet hodnot z určitého sloupce – sčítací funkce</a:t>
            </a:r>
          </a:p>
          <a:p>
            <a:endParaRPr lang="cs-CZ" dirty="0"/>
          </a:p>
          <a:p>
            <a:r>
              <a:rPr lang="cs-CZ" dirty="0"/>
              <a:t>COUNT – vyhodí počet záznamů se zadanou hodnotou – počítací funkce</a:t>
            </a:r>
          </a:p>
        </p:txBody>
      </p:sp>
    </p:spTree>
    <p:extLst>
      <p:ext uri="{BB962C8B-B14F-4D97-AF65-F5344CB8AC3E}">
        <p14:creationId xmlns:p14="http://schemas.microsoft.com/office/powerpoint/2010/main" val="20539290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2B2CED-1703-4F54-8F35-57A4C68C1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F341BE-23A5-44EA-8A7E-3FC0A405F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1757779"/>
            <a:ext cx="10691265" cy="4171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SELECT SUM(</a:t>
            </a:r>
            <a:r>
              <a:rPr lang="en-US" dirty="0" err="1"/>
              <a:t>vek</a:t>
            </a:r>
            <a:r>
              <a:rPr lang="en-US" dirty="0"/>
              <a:t>) FROM student;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Součet všech věků studentů.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en-US" dirty="0"/>
              <a:t>SELECT SUM(DISTINCT </a:t>
            </a:r>
            <a:r>
              <a:rPr lang="en-US" dirty="0" err="1"/>
              <a:t>vek</a:t>
            </a:r>
            <a:r>
              <a:rPr lang="en-US" dirty="0"/>
              <a:t>) FROM student;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Součet věků studentů, každý věk se započítá jen </a:t>
            </a:r>
            <a:r>
              <a:rPr lang="cs-CZ" i="1" dirty="0" err="1"/>
              <a:t>nednou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583590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752AFD-5A9E-4352-99C9-90D69CC51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COUNT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50E30F1-06E2-467D-89A3-8EFB980A8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SELECT </a:t>
            </a:r>
            <a:r>
              <a:rPr lang="cs-CZ" dirty="0"/>
              <a:t>COUNT</a:t>
            </a:r>
            <a:r>
              <a:rPr lang="en-US" dirty="0"/>
              <a:t>(</a:t>
            </a:r>
            <a:r>
              <a:rPr lang="en-US" dirty="0" err="1"/>
              <a:t>vek</a:t>
            </a:r>
            <a:r>
              <a:rPr lang="en-US" dirty="0"/>
              <a:t>) FROM student;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Počet věků studentů (u kolika studentů je věk vyplněn).</a:t>
            </a:r>
          </a:p>
          <a:p>
            <a:endParaRPr lang="cs-CZ" dirty="0"/>
          </a:p>
          <a:p>
            <a:pPr marL="0" indent="0">
              <a:buNone/>
            </a:pPr>
            <a:r>
              <a:rPr lang="en-US" dirty="0"/>
              <a:t>SELECT </a:t>
            </a:r>
            <a:r>
              <a:rPr lang="cs-CZ" dirty="0"/>
              <a:t>COUNT</a:t>
            </a:r>
            <a:r>
              <a:rPr lang="en-US" dirty="0"/>
              <a:t>(DISTINCT </a:t>
            </a:r>
            <a:r>
              <a:rPr lang="en-US" dirty="0" err="1"/>
              <a:t>vek</a:t>
            </a:r>
            <a:r>
              <a:rPr lang="en-US" dirty="0"/>
              <a:t>) FROM student;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Počet jednotlivých věků studentů (výskyt hodnot).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6850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752AFD-5A9E-4352-99C9-90D69CC51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Kombinace agregačních funkcí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27914DB-79C6-4AE7-92DA-0D5DE5C44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SELECT COUNT(vek), AVG(vek), MIN(vek), MAX(vek), SUM(vek)</a:t>
            </a:r>
          </a:p>
          <a:p>
            <a:pPr marL="0" indent="0">
              <a:buNone/>
            </a:pPr>
            <a:r>
              <a:rPr lang="cs-CZ" dirty="0"/>
              <a:t>  FROM student;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/>
              <a:t>SELECT </a:t>
            </a:r>
            <a:r>
              <a:rPr lang="en-US" dirty="0" err="1"/>
              <a:t>vek</a:t>
            </a:r>
            <a:r>
              <a:rPr lang="en-US" dirty="0"/>
              <a:t>, COUNT(</a:t>
            </a:r>
            <a:r>
              <a:rPr lang="en-US" dirty="0" err="1"/>
              <a:t>vek</a:t>
            </a:r>
            <a:r>
              <a:rPr lang="en-US" dirty="0"/>
              <a:t>) FROM student;</a:t>
            </a:r>
            <a:endParaRPr lang="cs-CZ" dirty="0"/>
          </a:p>
          <a:p>
            <a:pPr marL="0" indent="0">
              <a:buNone/>
            </a:pPr>
            <a:r>
              <a:rPr lang="en-US" b="0" i="0" dirty="0">
                <a:solidFill>
                  <a:srgbClr val="EE5F5B"/>
                </a:solidFill>
                <a:effectLst/>
                <a:latin typeface="Arial" panose="020B0604020202020204" pitchFamily="34" charset="0"/>
              </a:rPr>
              <a:t>ERROR: column "</a:t>
            </a:r>
            <a:r>
              <a:rPr lang="en-US" b="0" i="0" dirty="0" err="1">
                <a:solidFill>
                  <a:srgbClr val="EE5F5B"/>
                </a:solidFill>
                <a:effectLst/>
                <a:latin typeface="Arial" panose="020B0604020202020204" pitchFamily="34" charset="0"/>
              </a:rPr>
              <a:t>student.vek</a:t>
            </a:r>
            <a:r>
              <a:rPr lang="en-US" b="0" i="0" dirty="0">
                <a:solidFill>
                  <a:srgbClr val="EE5F5B"/>
                </a:solidFill>
                <a:effectLst/>
                <a:latin typeface="Arial" panose="020B0604020202020204" pitchFamily="34" charset="0"/>
              </a:rPr>
              <a:t>" must appear in the GROUP BY clause or be used in an aggregate function LINE 1: SELECT </a:t>
            </a:r>
            <a:r>
              <a:rPr lang="en-US" b="0" i="0" dirty="0" err="1">
                <a:solidFill>
                  <a:srgbClr val="EE5F5B"/>
                </a:solidFill>
                <a:effectLst/>
                <a:latin typeface="Arial" panose="020B0604020202020204" pitchFamily="34" charset="0"/>
              </a:rPr>
              <a:t>vek</a:t>
            </a:r>
            <a:r>
              <a:rPr lang="en-US" b="0" i="0" dirty="0">
                <a:solidFill>
                  <a:srgbClr val="EE5F5B"/>
                </a:solidFill>
                <a:effectLst/>
                <a:latin typeface="Arial" panose="020B0604020202020204" pitchFamily="34" charset="0"/>
              </a:rPr>
              <a:t>, COUNT(</a:t>
            </a:r>
            <a:r>
              <a:rPr lang="en-US" b="0" i="0" dirty="0" err="1">
                <a:solidFill>
                  <a:srgbClr val="EE5F5B"/>
                </a:solidFill>
                <a:effectLst/>
                <a:latin typeface="Arial" panose="020B0604020202020204" pitchFamily="34" charset="0"/>
              </a:rPr>
              <a:t>vek</a:t>
            </a:r>
            <a:r>
              <a:rPr lang="en-US" b="0" i="0" dirty="0">
                <a:solidFill>
                  <a:srgbClr val="EE5F5B"/>
                </a:solidFill>
                <a:effectLst/>
                <a:latin typeface="Arial" panose="020B0604020202020204" pitchFamily="34" charset="0"/>
              </a:rPr>
              <a:t>) FROM student;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07251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7B9599-C260-40BF-91A6-EEDF5E8CB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GROUP 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67CCAB-9A1A-4373-B995-880E2B360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1935332"/>
            <a:ext cx="10691265" cy="399388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SELECT COUNT(</a:t>
            </a:r>
            <a:r>
              <a:rPr lang="en-US" dirty="0" err="1"/>
              <a:t>vek</a:t>
            </a:r>
            <a:r>
              <a:rPr lang="en-US" dirty="0"/>
              <a:t>) FROM student GROUP BY </a:t>
            </a:r>
            <a:r>
              <a:rPr lang="en-US" dirty="0" err="1"/>
              <a:t>vek</a:t>
            </a:r>
            <a:r>
              <a:rPr lang="en-US" dirty="0"/>
              <a:t>;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/>
              <a:t>SELECT DISTINCT </a:t>
            </a:r>
            <a:r>
              <a:rPr lang="en-US" dirty="0" err="1"/>
              <a:t>id_autora</a:t>
            </a:r>
            <a:r>
              <a:rPr lang="en-US" dirty="0"/>
              <a:t>, COUNT(</a:t>
            </a:r>
            <a:r>
              <a:rPr lang="en-US" dirty="0" err="1"/>
              <a:t>id_autora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FROM </a:t>
            </a:r>
            <a:r>
              <a:rPr lang="en-US" dirty="0" err="1"/>
              <a:t>kniha</a:t>
            </a:r>
            <a:r>
              <a:rPr lang="en-US" dirty="0"/>
              <a:t> GROUP BY </a:t>
            </a:r>
            <a:r>
              <a:rPr lang="en-US" dirty="0" err="1"/>
              <a:t>id_autora</a:t>
            </a:r>
            <a:r>
              <a:rPr lang="en-US" dirty="0"/>
              <a:t>;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SELECT autor.id, </a:t>
            </a:r>
            <a:r>
              <a:rPr lang="cs-CZ" dirty="0" err="1"/>
              <a:t>autor.jmeno</a:t>
            </a:r>
            <a:r>
              <a:rPr lang="cs-CZ" dirty="0"/>
              <a:t>, </a:t>
            </a:r>
            <a:r>
              <a:rPr lang="cs-CZ" dirty="0" err="1"/>
              <a:t>autor.prijmeni</a:t>
            </a:r>
            <a:r>
              <a:rPr lang="cs-CZ" dirty="0"/>
              <a:t>,</a:t>
            </a:r>
          </a:p>
          <a:p>
            <a:pPr marL="0" indent="0">
              <a:buNone/>
            </a:pPr>
            <a:r>
              <a:rPr lang="cs-CZ" dirty="0"/>
              <a:t>  COUNT(</a:t>
            </a:r>
            <a:r>
              <a:rPr lang="cs-CZ" dirty="0" err="1"/>
              <a:t>kniha.id_autora</a:t>
            </a:r>
            <a:r>
              <a:rPr lang="cs-CZ" dirty="0"/>
              <a:t>) FROM kniha</a:t>
            </a:r>
          </a:p>
          <a:p>
            <a:pPr marL="0" indent="0">
              <a:buNone/>
            </a:pPr>
            <a:r>
              <a:rPr lang="cs-CZ" dirty="0"/>
              <a:t>  FULL JOIN autor ON (</a:t>
            </a:r>
            <a:r>
              <a:rPr lang="cs-CZ" dirty="0" err="1"/>
              <a:t>kniha.id_autora</a:t>
            </a:r>
            <a:r>
              <a:rPr lang="cs-CZ" dirty="0"/>
              <a:t> = autor.id)</a:t>
            </a:r>
          </a:p>
          <a:p>
            <a:pPr marL="0" indent="0">
              <a:buNone/>
            </a:pPr>
            <a:r>
              <a:rPr lang="cs-CZ" dirty="0"/>
              <a:t>  GROUP BY autor.id, </a:t>
            </a:r>
            <a:r>
              <a:rPr lang="cs-CZ" dirty="0" err="1"/>
              <a:t>autor.jmeno</a:t>
            </a:r>
            <a:r>
              <a:rPr lang="cs-CZ" dirty="0"/>
              <a:t>, </a:t>
            </a:r>
            <a:r>
              <a:rPr lang="cs-CZ" dirty="0" err="1"/>
              <a:t>autor.prijmeni</a:t>
            </a:r>
            <a:r>
              <a:rPr lang="cs-CZ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0272015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9763B5-04B9-4806-9147-F036141EB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 teď vy!</a:t>
            </a:r>
          </a:p>
        </p:txBody>
      </p:sp>
    </p:spTree>
    <p:extLst>
      <p:ext uri="{BB962C8B-B14F-4D97-AF65-F5344CB8AC3E}">
        <p14:creationId xmlns:p14="http://schemas.microsoft.com/office/powerpoint/2010/main" val="16728375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31342F-3517-449B-8654-56FA40361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997849-1192-4882-AC70-7201E288A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2121763"/>
            <a:ext cx="10691265" cy="39150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Vezmete si databázi z minulé hodiny a zeptáte se: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Kolik autorů obsahuje databáze?</a:t>
            </a:r>
          </a:p>
          <a:p>
            <a:pPr marL="0" indent="0">
              <a:buNone/>
            </a:pPr>
            <a:r>
              <a:rPr lang="cs-CZ" dirty="0"/>
              <a:t>Jaké je průměrný rok vydání knihy?</a:t>
            </a:r>
          </a:p>
          <a:p>
            <a:pPr marL="0" indent="0">
              <a:buNone/>
            </a:pPr>
            <a:r>
              <a:rPr lang="cs-CZ" dirty="0"/>
              <a:t>Vypište všechny názvy knih začínající na písmenem P</a:t>
            </a:r>
          </a:p>
          <a:p>
            <a:pPr marL="0" indent="0">
              <a:buNone/>
            </a:pPr>
            <a:r>
              <a:rPr lang="cs-CZ" dirty="0"/>
              <a:t>Kolik knih (počet!) napsal Ernest </a:t>
            </a:r>
            <a:r>
              <a:rPr lang="cs-CZ"/>
              <a:t>Hemingway?</a:t>
            </a:r>
            <a:endParaRPr lang="cs-CZ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147BB046-EF5A-4928-B4D6-5AC5025CD2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69085"/>
            <a:ext cx="65" cy="338169"/>
          </a:xfrm>
          <a:prstGeom prst="rect">
            <a:avLst/>
          </a:prstGeom>
          <a:solidFill>
            <a:srgbClr val="11111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fontAlgn="base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tabLst/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1041077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9763B5-04B9-4806-9147-F036141EB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921785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FC6983-7B31-47C6-8E73-D75A058EF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hodiny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E206CE-B60C-4E7B-A16D-794E508BE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Připojení – kontrola připojení</a:t>
            </a:r>
          </a:p>
          <a:p>
            <a:r>
              <a:rPr lang="cs-CZ" dirty="0"/>
              <a:t>Trocha teorie – Agregační funkce</a:t>
            </a:r>
          </a:p>
          <a:p>
            <a:r>
              <a:rPr lang="cs-CZ" dirty="0"/>
              <a:t>Praxe</a:t>
            </a:r>
          </a:p>
        </p:txBody>
      </p:sp>
    </p:spTree>
    <p:extLst>
      <p:ext uri="{BB962C8B-B14F-4D97-AF65-F5344CB8AC3E}">
        <p14:creationId xmlns:p14="http://schemas.microsoft.com/office/powerpoint/2010/main" val="2132559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26D03B-A547-475D-B147-2808B60AA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63CD17-6CF0-4644-B110-E7E10E6286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1758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725001-D173-434A-8C6D-13E208787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LIMIT / OFFSET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43B3FDB-91C0-4234-BDE2-27B958F421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Omezí počet vypisovaných řádků.</a:t>
            </a:r>
          </a:p>
          <a:p>
            <a:endParaRPr lang="cs-CZ" dirty="0"/>
          </a:p>
          <a:p>
            <a:pPr marL="0" indent="0">
              <a:buNone/>
            </a:pPr>
            <a:r>
              <a:rPr lang="en-US" dirty="0"/>
              <a:t>SELECT * FROM student LIMIT 20;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Vypíše prvních 20 záznamů/ 20 záznamů od prvního záznamu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/>
              <a:t>SELECT * FROM student LIMIT 20 OFFSET 20;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Vypíše 20 záznamů od 20. pořadí (Záznam 21., 22.,…40.)</a:t>
            </a:r>
          </a:p>
        </p:txBody>
      </p:sp>
    </p:spTree>
    <p:extLst>
      <p:ext uri="{BB962C8B-B14F-4D97-AF65-F5344CB8AC3E}">
        <p14:creationId xmlns:p14="http://schemas.microsoft.com/office/powerpoint/2010/main" val="2587287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BFC27A-C8EA-4BDD-9CBB-638F59570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distinct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5CD953-73DC-4227-8371-C89684804C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00" y="2361460"/>
            <a:ext cx="10591800" cy="37996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Odlišný</a:t>
            </a:r>
          </a:p>
          <a:p>
            <a:r>
              <a:rPr lang="cs-CZ" dirty="0"/>
              <a:t>Každá hodnota je ve výsledné tabulce zobrazena pouze jednou.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SELECT DISTINCT vek FROM student;</a:t>
            </a:r>
          </a:p>
        </p:txBody>
      </p:sp>
    </p:spTree>
    <p:extLst>
      <p:ext uri="{BB962C8B-B14F-4D97-AF65-F5344CB8AC3E}">
        <p14:creationId xmlns:p14="http://schemas.microsoft.com/office/powerpoint/2010/main" val="610933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288924-2558-4036-8173-3444B473D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Agregace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D1ABC4E-6C7E-40F1-B955-0562B01C8F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6" y="2293126"/>
            <a:ext cx="10691264" cy="3636088"/>
          </a:xfrm>
        </p:spPr>
        <p:txBody>
          <a:bodyPr/>
          <a:lstStyle/>
          <a:p>
            <a:r>
              <a:rPr lang="cs-CZ" dirty="0"/>
              <a:t>Agregační funkce slouží k získávání agregovaných údajů z tabulky</a:t>
            </a:r>
          </a:p>
          <a:p>
            <a:endParaRPr lang="cs-CZ" dirty="0"/>
          </a:p>
          <a:p>
            <a:r>
              <a:rPr lang="cs-CZ" dirty="0"/>
              <a:t>Nevypisují se konkrétní záznamy, ale informace o záznamech</a:t>
            </a:r>
          </a:p>
        </p:txBody>
      </p:sp>
    </p:spTree>
    <p:extLst>
      <p:ext uri="{BB962C8B-B14F-4D97-AF65-F5344CB8AC3E}">
        <p14:creationId xmlns:p14="http://schemas.microsoft.com/office/powerpoint/2010/main" val="3250386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091656-3EA3-4E45-8AA2-7D49AC795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Základní agregační funkce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803324-05FB-4A26-B0DA-CE0A395FA6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6" y="2201662"/>
            <a:ext cx="10691264" cy="3932809"/>
          </a:xfrm>
        </p:spPr>
        <p:txBody>
          <a:bodyPr>
            <a:normAutofit/>
          </a:bodyPr>
          <a:lstStyle/>
          <a:p>
            <a:r>
              <a:rPr lang="en-US" dirty="0"/>
              <a:t>AVG</a:t>
            </a:r>
            <a:r>
              <a:rPr lang="cs-CZ" dirty="0"/>
              <a:t> – průměr</a:t>
            </a:r>
          </a:p>
          <a:p>
            <a:r>
              <a:rPr lang="en-US" dirty="0"/>
              <a:t>MAX</a:t>
            </a:r>
            <a:r>
              <a:rPr lang="cs-CZ" dirty="0"/>
              <a:t> – maximum</a:t>
            </a:r>
            <a:endParaRPr lang="en-US" dirty="0"/>
          </a:p>
          <a:p>
            <a:r>
              <a:rPr lang="en-US" dirty="0"/>
              <a:t>MIN</a:t>
            </a:r>
            <a:r>
              <a:rPr lang="cs-CZ" dirty="0"/>
              <a:t> – minimum</a:t>
            </a:r>
            <a:endParaRPr lang="en-US" dirty="0"/>
          </a:p>
          <a:p>
            <a:r>
              <a:rPr lang="en-US" dirty="0"/>
              <a:t>SUM</a:t>
            </a:r>
            <a:r>
              <a:rPr lang="cs-CZ" dirty="0"/>
              <a:t> – součet</a:t>
            </a:r>
            <a:endParaRPr lang="en-US" dirty="0"/>
          </a:p>
          <a:p>
            <a:r>
              <a:rPr lang="en-US" dirty="0"/>
              <a:t>COUNT</a:t>
            </a:r>
            <a:r>
              <a:rPr lang="cs-CZ" dirty="0"/>
              <a:t> – počet</a:t>
            </a:r>
          </a:p>
        </p:txBody>
      </p:sp>
    </p:spTree>
    <p:extLst>
      <p:ext uri="{BB962C8B-B14F-4D97-AF65-F5344CB8AC3E}">
        <p14:creationId xmlns:p14="http://schemas.microsoft.com/office/powerpoint/2010/main" val="1513025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431D47-3802-4E64-B223-981143834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AVG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A09EF8-FC35-4DE0-A76D-97E1DE507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1882066"/>
            <a:ext cx="10691265" cy="40471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SELECT AVG(vek) FROM student;</a:t>
            </a:r>
          </a:p>
          <a:p>
            <a:pPr marL="0" indent="0">
              <a:buNone/>
            </a:pPr>
            <a:r>
              <a:rPr lang="cs-CZ" i="1" dirty="0"/>
              <a:t>Věkový průměr všech studentů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SELECT AVG(DISTINCT vek) FROM student;</a:t>
            </a:r>
          </a:p>
          <a:p>
            <a:pPr marL="0" indent="0">
              <a:buNone/>
            </a:pPr>
            <a:r>
              <a:rPr lang="cs-CZ" i="1" dirty="0"/>
              <a:t>Průměr věků studentů</a:t>
            </a:r>
          </a:p>
        </p:txBody>
      </p:sp>
    </p:spTree>
    <p:extLst>
      <p:ext uri="{BB962C8B-B14F-4D97-AF65-F5344CB8AC3E}">
        <p14:creationId xmlns:p14="http://schemas.microsoft.com/office/powerpoint/2010/main" val="4065566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2427C7-6CF6-4725-AFA3-DDA81289A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MAX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FA27082-458D-4F48-BD6B-E12E2FC8D1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 MAX(</a:t>
            </a:r>
            <a:r>
              <a:rPr lang="en-US" dirty="0" err="1"/>
              <a:t>vek</a:t>
            </a:r>
            <a:r>
              <a:rPr lang="en-US" dirty="0"/>
              <a:t>) FROM student;</a:t>
            </a:r>
            <a:endParaRPr lang="cs-CZ" dirty="0"/>
          </a:p>
          <a:p>
            <a:endParaRPr lang="cs-CZ" dirty="0"/>
          </a:p>
          <a:p>
            <a:r>
              <a:rPr lang="en-US" dirty="0"/>
              <a:t>SELECT MAX(DISTINCT </a:t>
            </a:r>
            <a:r>
              <a:rPr lang="en-US" dirty="0" err="1"/>
              <a:t>vek</a:t>
            </a:r>
            <a:r>
              <a:rPr lang="en-US" dirty="0"/>
              <a:t>) FROM student;</a:t>
            </a:r>
            <a:endParaRPr lang="cs-CZ" dirty="0"/>
          </a:p>
          <a:p>
            <a:endParaRPr lang="cs-CZ" dirty="0"/>
          </a:p>
          <a:p>
            <a:r>
              <a:rPr lang="en-US" dirty="0"/>
              <a:t>SELECT </a:t>
            </a:r>
            <a:r>
              <a:rPr lang="en-US" dirty="0" err="1"/>
              <a:t>vek</a:t>
            </a:r>
            <a:r>
              <a:rPr lang="en-US" dirty="0"/>
              <a:t> FROM student ORDER BY </a:t>
            </a:r>
            <a:r>
              <a:rPr lang="en-US" dirty="0" err="1"/>
              <a:t>vek</a:t>
            </a:r>
            <a:r>
              <a:rPr lang="en-US" dirty="0"/>
              <a:t> DESC LIMIT 1;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3 způsoby získání maximální hodnoty – výsledek je vždy stejný</a:t>
            </a:r>
          </a:p>
        </p:txBody>
      </p:sp>
    </p:spTree>
    <p:extLst>
      <p:ext uri="{BB962C8B-B14F-4D97-AF65-F5344CB8AC3E}">
        <p14:creationId xmlns:p14="http://schemas.microsoft.com/office/powerpoint/2010/main" val="101294924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AnalogousFromDarkSeedLeftStep">
      <a:dk1>
        <a:srgbClr val="000000"/>
      </a:dk1>
      <a:lt1>
        <a:srgbClr val="FFFFFF"/>
      </a:lt1>
      <a:dk2>
        <a:srgbClr val="342441"/>
      </a:dk2>
      <a:lt2>
        <a:srgbClr val="E2E8E7"/>
      </a:lt2>
      <a:accent1>
        <a:srgbClr val="C34D64"/>
      </a:accent1>
      <a:accent2>
        <a:srgbClr val="B13B83"/>
      </a:accent2>
      <a:accent3>
        <a:srgbClr val="C04DC3"/>
      </a:accent3>
      <a:accent4>
        <a:srgbClr val="7D3BB1"/>
      </a:accent4>
      <a:accent5>
        <a:srgbClr val="5D4DC3"/>
      </a:accent5>
      <a:accent6>
        <a:srgbClr val="3B5CB1"/>
      </a:accent6>
      <a:hlink>
        <a:srgbClr val="8161CA"/>
      </a:hlink>
      <a:folHlink>
        <a:srgbClr val="7F7F7F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3054</TotalTime>
  <Words>533</Words>
  <Application>Microsoft Office PowerPoint</Application>
  <PresentationFormat>Širokoúhlá obrazovka</PresentationFormat>
  <Paragraphs>94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Calisto MT</vt:lpstr>
      <vt:lpstr>Univers Condensed</vt:lpstr>
      <vt:lpstr>ChronicleVTI</vt:lpstr>
      <vt:lpstr>Z3104 Geodatabáze – Lekce 6</vt:lpstr>
      <vt:lpstr>Obsah hodiny</vt:lpstr>
      <vt:lpstr>TEST</vt:lpstr>
      <vt:lpstr>LIMIT / OFFSET</vt:lpstr>
      <vt:lpstr>distinct</vt:lpstr>
      <vt:lpstr>Agregace</vt:lpstr>
      <vt:lpstr>Základní agregační funkce</vt:lpstr>
      <vt:lpstr>AVG</vt:lpstr>
      <vt:lpstr>MAX</vt:lpstr>
      <vt:lpstr>MIN</vt:lpstr>
      <vt:lpstr>SUM/COUNT</vt:lpstr>
      <vt:lpstr>SUM</vt:lpstr>
      <vt:lpstr>COUNT</vt:lpstr>
      <vt:lpstr>Kombinace agregačních funkcí</vt:lpstr>
      <vt:lpstr>GROUP BY</vt:lpstr>
      <vt:lpstr>A teď vy!</vt:lpstr>
      <vt:lpstr>Úkol 1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Z3104 Geodatabáze</dc:title>
  <dc:creator>Martina Klocova</dc:creator>
  <cp:lastModifiedBy>Martina Klocova</cp:lastModifiedBy>
  <cp:revision>84</cp:revision>
  <dcterms:created xsi:type="dcterms:W3CDTF">2020-10-05T08:47:08Z</dcterms:created>
  <dcterms:modified xsi:type="dcterms:W3CDTF">2023-11-06T17:18:53Z</dcterms:modified>
</cp:coreProperties>
</file>