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92" r:id="rId3"/>
    <p:sldId id="311" r:id="rId4"/>
    <p:sldId id="312" r:id="rId5"/>
    <p:sldId id="313" r:id="rId6"/>
    <p:sldId id="293" r:id="rId7"/>
    <p:sldId id="314" r:id="rId8"/>
    <p:sldId id="294" r:id="rId9"/>
    <p:sldId id="298" r:id="rId10"/>
    <p:sldId id="302" r:id="rId11"/>
    <p:sldId id="303" r:id="rId12"/>
    <p:sldId id="304" r:id="rId13"/>
    <p:sldId id="267" r:id="rId14"/>
    <p:sldId id="266" r:id="rId15"/>
    <p:sldId id="268" r:id="rId16"/>
    <p:sldId id="269" r:id="rId17"/>
    <p:sldId id="271" r:id="rId18"/>
    <p:sldId id="273" r:id="rId19"/>
    <p:sldId id="305" r:id="rId20"/>
    <p:sldId id="306" r:id="rId21"/>
    <p:sldId id="307" r:id="rId22"/>
    <p:sldId id="308" r:id="rId23"/>
    <p:sldId id="309" r:id="rId24"/>
    <p:sldId id="31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246BA-B725-49BF-ABAA-2332938F0B66}" type="datetimeFigureOut">
              <a:rPr lang="cs-CZ" smtClean="0"/>
              <a:t>03.08.2023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E1DF-949A-4F3C-B29B-396E830B0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79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SzPct val="45000"/>
              <a:buFont typeface="StarSymbol"/>
              <a:buNone/>
            </a:pPr>
            <a:fld id="{C2E9CD26-EBD4-4672-9B60-047B0A89F42A}" type="slidenum">
              <a:rPr lang="en-GB" altLang="cs-CZ" sz="1300" smtClean="0">
                <a:cs typeface="Lucida Sans Unicode" pitchFamily="34" charset="0"/>
              </a:rPr>
              <a:pPr eaLnBrk="1">
                <a:spcBef>
                  <a:spcPct val="0"/>
                </a:spcBef>
                <a:buSzPct val="45000"/>
                <a:buFont typeface="StarSymbol"/>
                <a:buNone/>
              </a:pPr>
              <a:t>17</a:t>
            </a:fld>
            <a:endParaRPr lang="en-GB" altLang="cs-CZ" sz="1300">
              <a:cs typeface="Lucida Sans Unicode" pitchFamily="34" charset="0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995363" y="749300"/>
            <a:ext cx="4805362" cy="37052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58000"/>
              </a:lnSpc>
              <a:spcBef>
                <a:spcPct val="0"/>
              </a:spcBef>
              <a:buSzPct val="45000"/>
              <a:buFont typeface="StarSymbol"/>
              <a:buNone/>
            </a:pPr>
            <a:endParaRPr lang="cs-CZ" altLang="cs-CZ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691063"/>
            <a:ext cx="5434013" cy="44402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0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stice.cz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hrance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4" y="1558834"/>
            <a:ext cx="8740638" cy="3218547"/>
          </a:xfrm>
        </p:spPr>
        <p:txBody>
          <a:bodyPr>
            <a:normAutofit fontScale="90000"/>
          </a:bodyPr>
          <a:lstStyle/>
          <a:p>
            <a:r>
              <a:rPr lang="cs-CZ" sz="8000" dirty="0"/>
              <a:t>Kdo chrání životní prostředí? (2)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Právo životního prostředí, MUNI 2023</a:t>
            </a:r>
          </a:p>
        </p:txBody>
      </p:sp>
    </p:spTree>
    <p:extLst>
      <p:ext uri="{BB962C8B-B14F-4D97-AF65-F5344CB8AC3E}">
        <p14:creationId xmlns:p14="http://schemas.microsoft.com/office/powerpoint/2010/main" val="85157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Formy činnosti veřejné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dirty="0"/>
              <a:t>Normativní správní akty;</a:t>
            </a:r>
          </a:p>
          <a:p>
            <a:r>
              <a:rPr lang="cs-CZ" sz="3200" dirty="0"/>
              <a:t>Individuální správní akty;</a:t>
            </a:r>
          </a:p>
          <a:p>
            <a:r>
              <a:rPr lang="cs-CZ" sz="3200" dirty="0"/>
              <a:t>Interní normativní akty;</a:t>
            </a:r>
          </a:p>
          <a:p>
            <a:r>
              <a:rPr lang="cs-CZ" sz="3200" dirty="0"/>
              <a:t>Individuální služební akty (pokyny);</a:t>
            </a:r>
          </a:p>
          <a:p>
            <a:r>
              <a:rPr lang="cs-CZ" sz="3200" dirty="0"/>
              <a:t>Opatření obecné povahy;</a:t>
            </a:r>
          </a:p>
          <a:p>
            <a:r>
              <a:rPr lang="cs-CZ" sz="3200" dirty="0"/>
              <a:t>Veřejnoprávní smlouvy;</a:t>
            </a:r>
          </a:p>
          <a:p>
            <a:r>
              <a:rPr lang="cs-CZ" sz="3200" dirty="0"/>
              <a:t>Faktické úkony s přímými právními důsledky.</a:t>
            </a:r>
          </a:p>
        </p:txBody>
      </p:sp>
    </p:spTree>
    <p:extLst>
      <p:ext uri="{BB962C8B-B14F-4D97-AF65-F5344CB8AC3E}">
        <p14:creationId xmlns:p14="http://schemas.microsoft.com/office/powerpoint/2010/main" val="406367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D3890-4567-4AF7-B095-C80931E7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Organizace ochrany ŽP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9E4D06-F3CD-4F1B-843F-D58ECD5BA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600" dirty="0"/>
              <a:t>Vláda a ministerstva (MŽP, </a:t>
            </a:r>
            <a:r>
              <a:rPr lang="cs-CZ" sz="3600" dirty="0" err="1"/>
              <a:t>MZe</a:t>
            </a:r>
            <a:r>
              <a:rPr lang="cs-CZ" sz="3600" dirty="0"/>
              <a:t>, MMR, MK, MO, </a:t>
            </a:r>
            <a:r>
              <a:rPr lang="cs-CZ" sz="3600" dirty="0" err="1"/>
              <a:t>MZd</a:t>
            </a:r>
            <a:r>
              <a:rPr lang="cs-CZ" sz="3600" dirty="0"/>
              <a:t>, </a:t>
            </a:r>
            <a:r>
              <a:rPr lang="cs-CZ" sz="3600" dirty="0" err="1"/>
              <a:t>MinFin</a:t>
            </a:r>
            <a:r>
              <a:rPr lang="cs-CZ" sz="3600" dirty="0"/>
              <a:t>)</a:t>
            </a:r>
          </a:p>
          <a:p>
            <a:r>
              <a:rPr lang="cs-CZ" sz="3600" dirty="0"/>
              <a:t>Česká inspekce ŽP</a:t>
            </a:r>
          </a:p>
          <a:p>
            <a:r>
              <a:rPr lang="cs-CZ" sz="3600" dirty="0"/>
              <a:t>Agentura ochrany přírody a krajiny ČR a Správy národních parků</a:t>
            </a:r>
          </a:p>
          <a:p>
            <a:r>
              <a:rPr lang="cs-CZ" sz="3600" dirty="0"/>
              <a:t>Stráže přírody/lesní stráže/rybářské stráže</a:t>
            </a:r>
          </a:p>
          <a:p>
            <a:r>
              <a:rPr lang="cs-CZ" sz="3600" dirty="0"/>
              <a:t>Obce a kraje (…)</a:t>
            </a:r>
          </a:p>
        </p:txBody>
      </p:sp>
    </p:spTree>
    <p:extLst>
      <p:ext uri="{BB962C8B-B14F-4D97-AF65-F5344CB8AC3E}">
        <p14:creationId xmlns:p14="http://schemas.microsoft.com/office/powerpoint/2010/main" val="85497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90612-6171-438E-931A-5217695B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Spolková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C403B-5182-4000-994B-3B274F68C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3200" dirty="0"/>
              <a:t>Občanská sdružení – zákon č. 83/1990 Sb., o sdružování občanů (do konce r. 2013)</a:t>
            </a:r>
          </a:p>
          <a:p>
            <a:pPr>
              <a:buFontTx/>
              <a:buChar char="-"/>
            </a:pPr>
            <a:r>
              <a:rPr lang="cs-CZ" sz="3200" dirty="0"/>
              <a:t>Spolky – § 214 - § 302 zákona č. 89/2012 Sb., občanský zákoník (od r. 2014)  </a:t>
            </a:r>
          </a:p>
          <a:p>
            <a:pPr marL="0" indent="0">
              <a:buNone/>
            </a:pPr>
            <a:r>
              <a:rPr lang="cs-CZ" sz="3200" dirty="0"/>
              <a:t>    - zapisují se do spolkového rejstříku:   </a:t>
            </a:r>
            <a:r>
              <a:rPr lang="cs-CZ" sz="3200" dirty="0">
                <a:hlinkClick r:id="rId2"/>
              </a:rPr>
              <a:t>www.justice.cz</a:t>
            </a:r>
            <a:endParaRPr lang="cs-CZ" sz="32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08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Veřejný ochránce 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800" dirty="0"/>
              <a:t>Veřejný ochránce práv (ombudsman) působí podle zákona č. 349/1999 Sb., o veřejném ochránci práv, k ochraně osob před jednáním úřadů a dalších institucí, pokud je v rozporu s právem, neodpovídá principům demokratického právního státu a dobré správy, jakož i před jejich nečinností.</a:t>
            </a:r>
          </a:p>
          <a:p>
            <a:pPr marL="0" indent="0" algn="just">
              <a:buNone/>
            </a:pPr>
            <a:r>
              <a:rPr lang="cs-CZ" sz="2800" dirty="0"/>
              <a:t>Působnost „ochránce“ se nevztahuje např. na Parlament, prezidenta a vládu, NKÚ, OČTŘ a soudy ani na obce/kraje při výkonu samosprávy.</a:t>
            </a:r>
          </a:p>
        </p:txBody>
      </p:sp>
    </p:spTree>
    <p:extLst>
      <p:ext uri="{BB962C8B-B14F-4D97-AF65-F5344CB8AC3E}">
        <p14:creationId xmlns:p14="http://schemas.microsoft.com/office/powerpoint/2010/main" val="1610106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Ombudsman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3200" dirty="0"/>
              <a:t>Moderní veřejná správa má být ovládána vnitřními „principy dobré správy“; lze je s nadsázkou připodobnit ke „svědomí“ institucí </a:t>
            </a:r>
            <a:r>
              <a:rPr lang="cs-CZ" sz="3200" dirty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lang="cs-CZ" sz="3200" dirty="0">
                <a:sym typeface="Wingdings" panose="05000000000000000000" pitchFamily="2" charset="2"/>
              </a:rPr>
              <a:t>Principy uceleně formuloval ombudsman dr. Otakar </a:t>
            </a:r>
            <a:r>
              <a:rPr lang="cs-CZ" sz="3200" dirty="0" err="1">
                <a:sym typeface="Wingdings" panose="05000000000000000000" pitchFamily="2" charset="2"/>
              </a:rPr>
              <a:t>Motejl</a:t>
            </a:r>
            <a:r>
              <a:rPr lang="cs-CZ" sz="3200" dirty="0">
                <a:sym typeface="Wingdings" panose="05000000000000000000" pitchFamily="2" charset="2"/>
              </a:rPr>
              <a:t> ve formě „Desatera“ již v roce 2006. Tyto principy doplňují zákonné zásady, které uvozují správní řád přijatý v roce 2004.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6345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Principy dobré správy (VOP, 2006)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1. soulad s právem</a:t>
            </a:r>
          </a:p>
          <a:p>
            <a:r>
              <a:rPr lang="cs-CZ" sz="3200" dirty="0"/>
              <a:t>2. nestrannost</a:t>
            </a:r>
          </a:p>
          <a:p>
            <a:r>
              <a:rPr lang="cs-CZ" sz="3200" dirty="0"/>
              <a:t>3. včasnost</a:t>
            </a:r>
          </a:p>
          <a:p>
            <a:r>
              <a:rPr lang="cs-CZ" sz="3200" dirty="0"/>
              <a:t>4. předvídatelnost</a:t>
            </a:r>
          </a:p>
          <a:p>
            <a:r>
              <a:rPr lang="cs-CZ" sz="3200" dirty="0"/>
              <a:t>5. přesvědčivost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6. přiměřenost</a:t>
            </a:r>
          </a:p>
          <a:p>
            <a:r>
              <a:rPr lang="cs-CZ" sz="3200" dirty="0"/>
              <a:t>7. efektivnost</a:t>
            </a:r>
          </a:p>
          <a:p>
            <a:r>
              <a:rPr lang="cs-CZ" sz="3200" dirty="0"/>
              <a:t>8. odpovědnost</a:t>
            </a:r>
          </a:p>
          <a:p>
            <a:r>
              <a:rPr lang="cs-CZ" sz="3200" dirty="0"/>
              <a:t>9. otevřenost</a:t>
            </a:r>
          </a:p>
          <a:p>
            <a:r>
              <a:rPr lang="cs-CZ" sz="3200" dirty="0"/>
              <a:t>10. vstřícnost</a:t>
            </a:r>
          </a:p>
        </p:txBody>
      </p:sp>
    </p:spTree>
    <p:extLst>
      <p:ext uri="{BB962C8B-B14F-4D97-AF65-F5344CB8AC3E}">
        <p14:creationId xmlns:p14="http://schemas.microsoft.com/office/powerpoint/2010/main" val="2647609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Jak se obracet na ombudsmana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Představení instituce  VOP a její působnosti (</a:t>
            </a:r>
            <a:r>
              <a:rPr lang="cs-CZ" sz="3600" dirty="0">
                <a:hlinkClick r:id="rId2"/>
              </a:rPr>
              <a:t>www.ochrance.cz</a:t>
            </a:r>
            <a:r>
              <a:rPr lang="cs-CZ" sz="3600" dirty="0"/>
              <a:t>)</a:t>
            </a:r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712400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5838" y="-17409988"/>
            <a:ext cx="8684112" cy="581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14" y="3081924"/>
            <a:ext cx="3345471" cy="223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41" y="3086246"/>
            <a:ext cx="1983089" cy="24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04" y="218904"/>
            <a:ext cx="1859236" cy="27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27" y="702794"/>
            <a:ext cx="2874542" cy="164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2965113" y="387401"/>
            <a:ext cx="849689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5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 sz="3200">
                <a:solidFill>
                  <a:srgbClr val="000000"/>
                </a:solidFill>
                <a:latin typeface="Lucida Sans Unicode" pitchFamily="34" charset="0"/>
              </a:defRPr>
            </a:lvl1pPr>
            <a:lvl2pPr marL="742950" indent="-285750" eaLnBrk="0" hangingPunct="0">
              <a:lnSpc>
                <a:spcPct val="58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/>
              <a:buChar char="–"/>
              <a:defRPr sz="2800">
                <a:solidFill>
                  <a:srgbClr val="000000"/>
                </a:solidFill>
                <a:latin typeface="Lucida Sans Unicode" pitchFamily="34" charset="0"/>
              </a:defRPr>
            </a:lvl2pPr>
            <a:lvl3pPr marL="1143000" indent="-228600" eaLnBrk="0" hangingPunct="0">
              <a:lnSpc>
                <a:spcPct val="58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sz="2400">
                <a:solidFill>
                  <a:srgbClr val="000000"/>
                </a:solidFill>
                <a:latin typeface="Lucida Sans Unicode" pitchFamily="34" charset="0"/>
              </a:defRPr>
            </a:lvl3pPr>
            <a:lvl4pPr marL="1600200" indent="-228600" eaLnBrk="0" hangingPunct="0">
              <a:lnSpc>
                <a:spcPct val="58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/>
              <a:buChar char="–"/>
              <a:defRPr sz="2000">
                <a:solidFill>
                  <a:srgbClr val="000000"/>
                </a:solidFill>
                <a:latin typeface="Lucida Sans Unicode" pitchFamily="34" charset="0"/>
              </a:defRPr>
            </a:lvl4pPr>
            <a:lvl5pPr marL="2057400" indent="-228600" eaLnBrk="0" hangingPunct="0">
              <a:lnSpc>
                <a:spcPct val="58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/>
              <a:buChar char="●"/>
              <a:defRPr sz="2000">
                <a:solidFill>
                  <a:srgbClr val="000000"/>
                </a:solidFill>
                <a:latin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/>
              <a:buChar char="●"/>
              <a:defRPr sz="2000">
                <a:solidFill>
                  <a:srgbClr val="000000"/>
                </a:solidFill>
                <a:latin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/>
              <a:buChar char="●"/>
              <a:defRPr sz="2000">
                <a:solidFill>
                  <a:srgbClr val="000000"/>
                </a:solidFill>
                <a:latin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/>
              <a:buChar char="●"/>
              <a:defRPr sz="2000">
                <a:solidFill>
                  <a:srgbClr val="000000"/>
                </a:solidFill>
                <a:latin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/>
              <a:buChar char="●"/>
              <a:defRPr sz="2000">
                <a:solidFill>
                  <a:srgbClr val="000000"/>
                </a:solidFill>
                <a:latin typeface="Lucida Sans Unicode" pitchFamily="34" charset="0"/>
              </a:defRPr>
            </a:lvl9pPr>
          </a:lstStyle>
          <a:p>
            <a:pPr eaLnBrk="1">
              <a:spcAft>
                <a:spcPct val="0"/>
              </a:spcAft>
              <a:buFont typeface="StarSymbol"/>
              <a:buNone/>
            </a:pPr>
            <a:r>
              <a:rPr lang="cs-CZ" altLang="cs-CZ" sz="2177" b="1">
                <a:solidFill>
                  <a:schemeClr val="tx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5128" name="TextovéPole 11"/>
          <p:cNvSpPr txBox="1">
            <a:spLocks noChangeArrowheads="1"/>
          </p:cNvSpPr>
          <p:nvPr/>
        </p:nvSpPr>
        <p:spPr bwMode="auto">
          <a:xfrm>
            <a:off x="5083575" y="856891"/>
            <a:ext cx="849689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58000"/>
              </a:lnSpc>
              <a:buClr>
                <a:srgbClr val="000000"/>
              </a:buClr>
              <a:buSzPct val="45000"/>
              <a:buFont typeface="StarSymbol"/>
              <a:buNone/>
              <a:defRPr/>
            </a:pPr>
            <a:r>
              <a:rPr lang="cs-CZ" altLang="cs-CZ" sz="2177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sp>
        <p:nvSpPr>
          <p:cNvPr id="3081" name="TextovéPole 12"/>
          <p:cNvSpPr txBox="1">
            <a:spLocks noChangeArrowheads="1"/>
          </p:cNvSpPr>
          <p:nvPr/>
        </p:nvSpPr>
        <p:spPr bwMode="auto">
          <a:xfrm>
            <a:off x="1944045" y="3178414"/>
            <a:ext cx="849689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5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defRPr sz="3200">
                <a:solidFill>
                  <a:srgbClr val="000000"/>
                </a:solidFill>
                <a:latin typeface="Lucida Sans Unicode" pitchFamily="34" charset="0"/>
              </a:defRPr>
            </a:lvl1pPr>
            <a:lvl2pPr marL="742950" indent="-285750" eaLnBrk="0" hangingPunct="0">
              <a:lnSpc>
                <a:spcPct val="58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/>
              <a:buChar char="–"/>
              <a:defRPr sz="2800">
                <a:solidFill>
                  <a:srgbClr val="000000"/>
                </a:solidFill>
                <a:latin typeface="Lucida Sans Unicode" pitchFamily="34" charset="0"/>
              </a:defRPr>
            </a:lvl2pPr>
            <a:lvl3pPr marL="1143000" indent="-228600" eaLnBrk="0" hangingPunct="0">
              <a:lnSpc>
                <a:spcPct val="58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sz="2400">
                <a:solidFill>
                  <a:srgbClr val="000000"/>
                </a:solidFill>
                <a:latin typeface="Lucida Sans Unicode" pitchFamily="34" charset="0"/>
              </a:defRPr>
            </a:lvl3pPr>
            <a:lvl4pPr marL="1600200" indent="-228600" eaLnBrk="0" hangingPunct="0">
              <a:lnSpc>
                <a:spcPct val="58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/>
              <a:buChar char="–"/>
              <a:defRPr sz="2000">
                <a:solidFill>
                  <a:srgbClr val="000000"/>
                </a:solidFill>
                <a:latin typeface="Lucida Sans Unicode" pitchFamily="34" charset="0"/>
              </a:defRPr>
            </a:lvl4pPr>
            <a:lvl5pPr marL="2057400" indent="-228600" eaLnBrk="0" hangingPunct="0">
              <a:lnSpc>
                <a:spcPct val="58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/>
              <a:buChar char="●"/>
              <a:defRPr sz="2000">
                <a:solidFill>
                  <a:srgbClr val="000000"/>
                </a:solidFill>
                <a:latin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/>
              <a:buChar char="●"/>
              <a:defRPr sz="2000">
                <a:solidFill>
                  <a:srgbClr val="000000"/>
                </a:solidFill>
                <a:latin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/>
              <a:buChar char="●"/>
              <a:defRPr sz="2000">
                <a:solidFill>
                  <a:srgbClr val="000000"/>
                </a:solidFill>
                <a:latin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/>
              <a:buChar char="●"/>
              <a:defRPr sz="2000">
                <a:solidFill>
                  <a:srgbClr val="000000"/>
                </a:solidFill>
                <a:latin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/>
              <a:buChar char="●"/>
              <a:defRPr sz="2000">
                <a:solidFill>
                  <a:srgbClr val="000000"/>
                </a:solidFill>
                <a:latin typeface="Lucida Sans Unicode" pitchFamily="34" charset="0"/>
              </a:defRPr>
            </a:lvl9pPr>
          </a:lstStyle>
          <a:p>
            <a:pPr eaLnBrk="1">
              <a:spcAft>
                <a:spcPct val="0"/>
              </a:spcAft>
              <a:buFont typeface="StarSymbol"/>
              <a:buNone/>
            </a:pPr>
            <a:r>
              <a:rPr lang="cs-CZ" altLang="cs-CZ" sz="2177" b="1">
                <a:solidFill>
                  <a:schemeClr val="tx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5130" name="TextovéPole 14"/>
          <p:cNvSpPr txBox="1">
            <a:spLocks noChangeArrowheads="1"/>
          </p:cNvSpPr>
          <p:nvPr/>
        </p:nvSpPr>
        <p:spPr bwMode="auto">
          <a:xfrm>
            <a:off x="6804556" y="3178414"/>
            <a:ext cx="849689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58000"/>
              </a:lnSpc>
              <a:buClr>
                <a:srgbClr val="000000"/>
              </a:buClr>
              <a:buSzPct val="45000"/>
              <a:buFont typeface="StarSymbol"/>
              <a:buNone/>
              <a:defRPr/>
            </a:pPr>
            <a:r>
              <a:rPr lang="cs-CZ" altLang="cs-CZ" sz="2177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pic>
        <p:nvPicPr>
          <p:cNvPr id="3083" name="Obráze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32" y="3187056"/>
            <a:ext cx="1939883" cy="254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2"/>
          <p:cNvSpPr txBox="1">
            <a:spLocks noChangeArrowheads="1"/>
          </p:cNvSpPr>
          <p:nvPr/>
        </p:nvSpPr>
        <p:spPr bwMode="auto">
          <a:xfrm>
            <a:off x="4592484" y="3325310"/>
            <a:ext cx="849689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58000"/>
              </a:lnSpc>
              <a:buClr>
                <a:srgbClr val="000000"/>
              </a:buClr>
              <a:buSzPct val="45000"/>
              <a:buFont typeface="StarSymbol"/>
              <a:buNone/>
              <a:defRPr/>
            </a:pPr>
            <a:r>
              <a:rPr lang="cs-CZ" altLang="cs-CZ" sz="2177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9386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2111103" y="1077234"/>
            <a:ext cx="7838743" cy="470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3088" indent="-288036" algn="just">
              <a:spcAft>
                <a:spcPts val="816"/>
              </a:spcAft>
              <a:buFont typeface="Wingdings" pitchFamily="2" charset="2"/>
              <a:buChar char="Ø"/>
              <a:defRPr/>
            </a:pPr>
            <a:r>
              <a:rPr lang="cs-CZ" sz="1814" b="1" dirty="0">
                <a:solidFill>
                  <a:srgbClr val="000000"/>
                </a:solidFill>
              </a:rPr>
              <a:t>Systematické návštěvy </a:t>
            </a:r>
            <a:r>
              <a:rPr lang="cs-CZ" sz="1814" dirty="0">
                <a:solidFill>
                  <a:srgbClr val="000000"/>
                </a:solidFill>
              </a:rPr>
              <a:t>míst, kde se nalézají osoby omezené na svobodě (působnost od 1. ledna 2006)</a:t>
            </a:r>
          </a:p>
          <a:p>
            <a:pPr marL="383088" indent="-288036" algn="just">
              <a:spcAft>
                <a:spcPts val="816"/>
              </a:spcAft>
              <a:buFont typeface="Wingdings" pitchFamily="2" charset="2"/>
              <a:buChar char="Ø"/>
              <a:defRPr/>
            </a:pPr>
            <a:r>
              <a:rPr lang="cs-CZ" sz="1814" dirty="0">
                <a:solidFill>
                  <a:srgbClr val="C00000"/>
                </a:solidFill>
              </a:rPr>
              <a:t>Ochrana proti </a:t>
            </a:r>
            <a:r>
              <a:rPr lang="cs-CZ" sz="1814" b="1" dirty="0">
                <a:solidFill>
                  <a:srgbClr val="C00000"/>
                </a:solidFill>
              </a:rPr>
              <a:t>diskriminaci</a:t>
            </a:r>
            <a:r>
              <a:rPr lang="cs-CZ" sz="1814" dirty="0">
                <a:solidFill>
                  <a:srgbClr val="C00000"/>
                </a:solidFill>
              </a:rPr>
              <a:t> (působnost od 1. prosince 2009)</a:t>
            </a:r>
          </a:p>
          <a:p>
            <a:pPr marL="383088" indent="-288036" algn="just">
              <a:spcAft>
                <a:spcPts val="816"/>
              </a:spcAft>
              <a:buFont typeface="Wingdings" pitchFamily="2" charset="2"/>
              <a:buChar char="Ø"/>
              <a:defRPr/>
            </a:pPr>
            <a:r>
              <a:rPr lang="cs-CZ" sz="1814" dirty="0"/>
              <a:t>Sledování </a:t>
            </a:r>
            <a:r>
              <a:rPr lang="cs-CZ" sz="1814" b="1" dirty="0"/>
              <a:t>zajištění cizinců </a:t>
            </a:r>
            <a:r>
              <a:rPr lang="cs-CZ" sz="1814" dirty="0"/>
              <a:t>a výkonu správního vyhoštění (od 1. ledna 2012)</a:t>
            </a:r>
          </a:p>
          <a:p>
            <a:pPr marL="383088" indent="-288036" algn="just">
              <a:spcAft>
                <a:spcPts val="816"/>
              </a:spcAft>
              <a:buFont typeface="Wingdings" pitchFamily="2" charset="2"/>
              <a:buChar char="Ø"/>
              <a:defRPr/>
            </a:pPr>
            <a:r>
              <a:rPr lang="cs-CZ" sz="1814" dirty="0"/>
              <a:t>Ochránce sleduje naplňování mezinárodní smlouvy upravující práva osob se zdravotním postižením (od 1. ledna 2018)</a:t>
            </a:r>
          </a:p>
          <a:p>
            <a:pPr marL="383088" indent="-288036" algn="just">
              <a:spcAft>
                <a:spcPts val="454"/>
              </a:spcAft>
              <a:buFont typeface="Wingdings" pitchFamily="2" charset="2"/>
              <a:buChar char="Ø"/>
              <a:defRPr/>
            </a:pPr>
            <a:r>
              <a:rPr lang="cs-CZ" sz="1814" dirty="0">
                <a:solidFill>
                  <a:srgbClr val="000000"/>
                </a:solidFill>
              </a:rPr>
              <a:t>Ochrana osob před </a:t>
            </a:r>
            <a:r>
              <a:rPr lang="cs-CZ" sz="1814" b="1" dirty="0">
                <a:solidFill>
                  <a:srgbClr val="000000"/>
                </a:solidFill>
              </a:rPr>
              <a:t>jednáním úřadů </a:t>
            </a:r>
            <a:r>
              <a:rPr lang="cs-CZ" sz="1814" dirty="0">
                <a:solidFill>
                  <a:srgbClr val="000000"/>
                </a:solidFill>
              </a:rPr>
              <a:t>a institucí jmenovaných v zákoně, pokud je toto jednání:</a:t>
            </a:r>
          </a:p>
          <a:p>
            <a:pPr marL="774817" lvl="1" indent="-257793">
              <a:spcAft>
                <a:spcPts val="454"/>
              </a:spcAft>
              <a:buSzPct val="75000"/>
              <a:buFontTx/>
              <a:buChar char="•"/>
              <a:defRPr/>
            </a:pPr>
            <a:r>
              <a:rPr lang="cs-CZ" sz="1814" dirty="0">
                <a:solidFill>
                  <a:srgbClr val="000000"/>
                </a:solidFill>
              </a:rPr>
              <a:t>v rozporu s právem</a:t>
            </a:r>
          </a:p>
          <a:p>
            <a:pPr marL="774817" lvl="1" indent="-257793">
              <a:spcAft>
                <a:spcPts val="454"/>
              </a:spcAft>
              <a:buSzPct val="75000"/>
              <a:buFontTx/>
              <a:buChar char="•"/>
              <a:defRPr/>
            </a:pPr>
            <a:r>
              <a:rPr lang="cs-CZ" sz="1814" dirty="0">
                <a:solidFill>
                  <a:srgbClr val="000000"/>
                </a:solidFill>
              </a:rPr>
              <a:t>neodpovídá principům demokratického právního státu a dobré správy </a:t>
            </a:r>
          </a:p>
          <a:p>
            <a:pPr marL="774817" lvl="1" indent="-257793">
              <a:spcAft>
                <a:spcPts val="454"/>
              </a:spcAft>
              <a:buSzPct val="75000"/>
              <a:buFontTx/>
              <a:buChar char="•"/>
              <a:defRPr/>
            </a:pPr>
            <a:r>
              <a:rPr lang="cs-CZ" sz="1814" dirty="0">
                <a:solidFill>
                  <a:srgbClr val="000000"/>
                </a:solidFill>
              </a:rPr>
              <a:t>v případě nečinnosti</a:t>
            </a:r>
          </a:p>
          <a:p>
            <a:pPr marL="517024" lvl="1">
              <a:spcAft>
                <a:spcPts val="454"/>
              </a:spcAft>
              <a:buSzPct val="75000"/>
              <a:defRPr/>
            </a:pPr>
            <a:endParaRPr lang="cs-CZ" sz="1814" dirty="0">
              <a:solidFill>
                <a:srgbClr val="0000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775689" y="452034"/>
            <a:ext cx="6042874" cy="44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>
            <a:spAutoFit/>
          </a:bodyPr>
          <a:lstStyle>
            <a:lvl1pPr eaLnBrk="0" hangingPunct="0">
              <a:lnSpc>
                <a:spcPct val="58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Lucida Sans Unicode" pitchFamily="34" charset="0"/>
              </a:defRPr>
            </a:lvl1pPr>
            <a:lvl2pPr marL="742950" indent="-285750" eaLnBrk="0" hangingPunct="0">
              <a:lnSpc>
                <a:spcPct val="58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tarSymbol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Lucida Sans Unicode" pitchFamily="34" charset="0"/>
              </a:defRPr>
            </a:lvl2pPr>
            <a:lvl3pPr marL="1143000" indent="-228600" eaLnBrk="0" hangingPunct="0">
              <a:lnSpc>
                <a:spcPct val="58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Lucida Sans Unicode" pitchFamily="34" charset="0"/>
              </a:defRPr>
            </a:lvl3pPr>
            <a:lvl4pPr marL="1600200" indent="-228600" eaLnBrk="0" hangingPunct="0">
              <a:lnSpc>
                <a:spcPct val="58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tarSymbol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Lucida Sans Unicode" pitchFamily="34" charset="0"/>
              </a:defRPr>
            </a:lvl4pPr>
            <a:lvl5pPr marL="2057400" indent="-228600" eaLnBrk="0" hangingPunct="0">
              <a:lnSpc>
                <a:spcPct val="58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Lucida Sans Unicode" pitchFamily="34" charset="0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Font typeface="StarSymbol"/>
              <a:buNone/>
            </a:pPr>
            <a:r>
              <a:rPr lang="cs-CZ" altLang="cs-CZ" sz="2540" b="1" dirty="0">
                <a:solidFill>
                  <a:srgbClr val="004A4A"/>
                </a:solidFill>
                <a:latin typeface="Century Gothic" panose="020B0502020202020204" pitchFamily="34" charset="0"/>
              </a:rPr>
              <a:t>Působnost a činnost ochránce</a:t>
            </a:r>
            <a:endParaRPr lang="en-GB" altLang="cs-CZ" sz="2540" b="1" dirty="0">
              <a:solidFill>
                <a:srgbClr val="004A4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51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7034B-19B0-4CDD-8155-D2C94447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Životní prostředí – co to 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A52E3D-FF45-4B3B-8249-7A30C01A2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Ovzduší, voda, horniny, půda, organismy, ekosystémy, energie …</a:t>
            </a:r>
          </a:p>
          <a:p>
            <a:r>
              <a:rPr lang="cs-CZ" sz="3200" dirty="0"/>
              <a:t>Zákon č. 17/1992 Sb., o životním prostředí, § 2: „Vše, co vytváří přirozené podmínky existence organismů včetně člověka a je předpokladem jejich dalšího vývoje.“</a:t>
            </a:r>
          </a:p>
        </p:txBody>
      </p:sp>
    </p:spTree>
    <p:extLst>
      <p:ext uri="{BB962C8B-B14F-4D97-AF65-F5344CB8AC3E}">
        <p14:creationId xmlns:p14="http://schemas.microsoft.com/office/powerpoint/2010/main" val="42223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532670"/>
            <a:ext cx="8911687" cy="1280890"/>
          </a:xfrm>
        </p:spPr>
        <p:txBody>
          <a:bodyPr>
            <a:normAutofit/>
          </a:bodyPr>
          <a:lstStyle/>
          <a:p>
            <a:r>
              <a:rPr lang="cs-CZ" sz="4400" dirty="0"/>
              <a:t>Veřejná správa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Státní správa:</a:t>
            </a:r>
          </a:p>
          <a:p>
            <a:pPr marL="0" indent="0" algn="ctr">
              <a:buNone/>
            </a:pPr>
            <a:r>
              <a:rPr lang="cs-CZ" sz="3600" dirty="0">
                <a:solidFill>
                  <a:schemeClr val="tx1"/>
                </a:solidFill>
              </a:rPr>
              <a:t>ústřední, </a:t>
            </a:r>
          </a:p>
          <a:p>
            <a:pPr marL="0" indent="0" algn="ctr">
              <a:buNone/>
            </a:pPr>
            <a:r>
              <a:rPr lang="cs-CZ" sz="2800" dirty="0">
                <a:solidFill>
                  <a:schemeClr val="tx1"/>
                </a:solidFill>
              </a:rPr>
              <a:t>regionální, </a:t>
            </a:r>
          </a:p>
          <a:p>
            <a:pPr marL="0" indent="0" algn="ctr">
              <a:buNone/>
            </a:pPr>
            <a:r>
              <a:rPr lang="cs-CZ" sz="2400" dirty="0">
                <a:solidFill>
                  <a:schemeClr val="tx1"/>
                </a:solidFill>
              </a:rPr>
              <a:t>místní.</a:t>
            </a:r>
          </a:p>
          <a:p>
            <a:pPr marL="0" indent="0" algn="ctr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Samospráva: </a:t>
            </a:r>
          </a:p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</a:rPr>
              <a:t>územní,</a:t>
            </a:r>
          </a:p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</a:rPr>
              <a:t>zájmová.</a:t>
            </a:r>
          </a:p>
          <a:p>
            <a:pPr marL="0" indent="0" algn="just">
              <a:buNone/>
            </a:pPr>
            <a:r>
              <a:rPr lang="cs-CZ" sz="3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501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BA6FF-D84D-4C0A-B0B1-51336E27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Můžeme životní prostředí vlastnit?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117B5C-0DE4-455A-AB34-B0944B944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Jako celek nikoliv</a:t>
            </a:r>
          </a:p>
          <a:p>
            <a:r>
              <a:rPr lang="cs-CZ" sz="3200" dirty="0"/>
              <a:t>Předmětem vlastnictví mohou být pouze některé složky životního prostředí: půda, horniny, rostliny, živočichové (jen někteří)</a:t>
            </a:r>
          </a:p>
          <a:p>
            <a:r>
              <a:rPr lang="cs-CZ" sz="3200" dirty="0"/>
              <a:t>Nelze vlastnit: ovzduší, povrchové a podzemní vody, zvěř …</a:t>
            </a:r>
          </a:p>
        </p:txBody>
      </p:sp>
    </p:spTree>
    <p:extLst>
      <p:ext uri="{BB962C8B-B14F-4D97-AF65-F5344CB8AC3E}">
        <p14:creationId xmlns:p14="http://schemas.microsoft.com/office/powerpoint/2010/main" val="2590391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2CA8E4-D516-477C-99D9-CED1D9F1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Právo ŽP = ochranářské normy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2205F5-B16C-4CD9-909D-356750F22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/>
              <a:t>Ústava, Listina základních práv a svobod</a:t>
            </a:r>
          </a:p>
          <a:p>
            <a:r>
              <a:rPr lang="cs-CZ" sz="3200" dirty="0"/>
              <a:t>Mezinárodní smlouvy</a:t>
            </a:r>
          </a:p>
          <a:p>
            <a:r>
              <a:rPr lang="cs-CZ" sz="3200" dirty="0"/>
              <a:t>Právo Evropské unie</a:t>
            </a:r>
          </a:p>
          <a:p>
            <a:r>
              <a:rPr lang="cs-CZ" sz="3200" dirty="0"/>
              <a:t>Složkové zákony (př. o ochraně přírody a krajiny, vodní zákon, o ochraně ovzduší ..)</a:t>
            </a:r>
          </a:p>
          <a:p>
            <a:r>
              <a:rPr lang="cs-CZ" sz="3200" dirty="0"/>
              <a:t> prováděcí předpisy a předpisy obcí a krajů</a:t>
            </a:r>
          </a:p>
          <a:p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75462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6BA97-2B02-47D7-AC3F-EC3C0268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Zákon o životním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6E4DB0-0B50-4AE7-BD6E-122BE8561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200" dirty="0"/>
              <a:t>zákon č. 17/1992 Sb., o životním prostředí</a:t>
            </a:r>
          </a:p>
          <a:p>
            <a:pPr marL="0" lvl="0" indent="0">
              <a:buNone/>
            </a:pPr>
            <a:r>
              <a:rPr lang="cs-CZ" sz="3200" dirty="0"/>
              <a:t>- vymezuje základní pojmy</a:t>
            </a:r>
          </a:p>
          <a:p>
            <a:pPr marL="0" lvl="0" indent="0">
              <a:buNone/>
            </a:pPr>
            <a:r>
              <a:rPr lang="cs-CZ" sz="3200" dirty="0"/>
              <a:t>- stanovuje základní zásady ochrany životního prostředí </a:t>
            </a:r>
          </a:p>
          <a:p>
            <a:pPr lvl="0">
              <a:buFontTx/>
              <a:buChar char="-"/>
            </a:pPr>
            <a:r>
              <a:rPr lang="cs-CZ" sz="3200" dirty="0"/>
              <a:t>stanovuje povinnosti právnických a fyzických osob při ochraně a zlepšování stavu životního prostředí a při využívání přírodních zdrojů</a:t>
            </a:r>
          </a:p>
          <a:p>
            <a:pPr lvl="0">
              <a:buFontTx/>
              <a:buChar char="-"/>
            </a:pPr>
            <a:endParaRPr lang="cs-CZ" sz="3200" dirty="0"/>
          </a:p>
          <a:p>
            <a:pPr marL="0" lvl="0" indent="0">
              <a:buNone/>
            </a:pPr>
            <a:r>
              <a:rPr lang="cs-CZ" sz="3200" dirty="0"/>
              <a:t>Princip trvalé udržitelnosti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062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FD83E-3231-4A8F-B412-8FC10E0F6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Zákon o ŽP – legální 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85B8BB-53DF-4DDC-A903-5CFD8E282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cs-CZ" sz="11200" dirty="0"/>
              <a:t>životní prostředí </a:t>
            </a:r>
          </a:p>
          <a:p>
            <a:pPr>
              <a:buFontTx/>
              <a:buChar char="-"/>
            </a:pPr>
            <a:r>
              <a:rPr lang="cs-CZ" sz="11200" dirty="0"/>
              <a:t>ekosystém</a:t>
            </a:r>
          </a:p>
          <a:p>
            <a:pPr>
              <a:buFontTx/>
              <a:buChar char="-"/>
            </a:pPr>
            <a:r>
              <a:rPr lang="cs-CZ" sz="11200" dirty="0"/>
              <a:t>ekologická stabilita</a:t>
            </a:r>
          </a:p>
          <a:p>
            <a:pPr>
              <a:buFontTx/>
              <a:buChar char="-"/>
            </a:pPr>
            <a:r>
              <a:rPr lang="cs-CZ" sz="11200" dirty="0"/>
              <a:t>únosné zatížení území</a:t>
            </a:r>
          </a:p>
          <a:p>
            <a:pPr>
              <a:buFontTx/>
              <a:buChar char="-"/>
            </a:pPr>
            <a:r>
              <a:rPr lang="cs-CZ" sz="11200" dirty="0"/>
              <a:t>trvale udržitelný rozvoj</a:t>
            </a:r>
          </a:p>
          <a:p>
            <a:pPr>
              <a:buFontTx/>
              <a:buChar char="-"/>
            </a:pPr>
            <a:r>
              <a:rPr lang="cs-CZ" sz="11200" dirty="0"/>
              <a:t>přírodní zdroje</a:t>
            </a:r>
          </a:p>
          <a:p>
            <a:pPr>
              <a:buFontTx/>
              <a:buChar char="-"/>
            </a:pPr>
            <a:r>
              <a:rPr lang="cs-CZ" sz="11200" dirty="0"/>
              <a:t>znečišťování a poškozování životního prostředí</a:t>
            </a:r>
          </a:p>
          <a:p>
            <a:pPr>
              <a:buFontTx/>
              <a:buChar char="-"/>
            </a:pPr>
            <a:r>
              <a:rPr lang="cs-CZ" sz="11200" dirty="0"/>
              <a:t>ochrana životního prostředí </a:t>
            </a:r>
          </a:p>
          <a:p>
            <a:pPr>
              <a:buFontTx/>
              <a:buChar char="-"/>
            </a:pPr>
            <a:r>
              <a:rPr lang="cs-CZ" sz="11200" dirty="0"/>
              <a:t>ekologická újma</a:t>
            </a:r>
          </a:p>
          <a:p>
            <a:pPr marL="0" indent="0">
              <a:buNone/>
            </a:pPr>
            <a:r>
              <a:rPr lang="cs-CZ" sz="9600" dirty="0"/>
              <a:t>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641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BECD1-9B54-40F1-B7E8-F9F7F15F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Zásady ochrany ŽP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3302C1-2223-4628-A038-3CBF7E2B8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cs-CZ" sz="12800" dirty="0"/>
              <a:t>přípustná míra znečištění území</a:t>
            </a:r>
          </a:p>
          <a:p>
            <a:pPr>
              <a:buFontTx/>
              <a:buChar char="-"/>
            </a:pPr>
            <a:r>
              <a:rPr lang="cs-CZ" sz="12800" dirty="0"/>
              <a:t>ochrana práv</a:t>
            </a:r>
          </a:p>
          <a:p>
            <a:pPr>
              <a:buFontTx/>
              <a:buChar char="-"/>
            </a:pPr>
            <a:r>
              <a:rPr lang="cs-CZ" sz="12800" dirty="0"/>
              <a:t>předběžná opatrnost</a:t>
            </a:r>
          </a:p>
          <a:p>
            <a:pPr>
              <a:buFontTx/>
              <a:buChar char="-"/>
            </a:pPr>
            <a:r>
              <a:rPr lang="cs-CZ" sz="12800" dirty="0"/>
              <a:t>informovanost a osvěta</a:t>
            </a:r>
          </a:p>
          <a:p>
            <a:pPr>
              <a:buFontTx/>
              <a:buChar char="-"/>
            </a:pPr>
            <a:r>
              <a:rPr lang="cs-CZ" sz="12800" dirty="0"/>
              <a:t>prevence</a:t>
            </a:r>
          </a:p>
          <a:p>
            <a:pPr>
              <a:buFontTx/>
              <a:buChar char="-"/>
            </a:pPr>
            <a:r>
              <a:rPr lang="cs-CZ" sz="12800" dirty="0"/>
              <a:t>odpovědnost původce</a:t>
            </a:r>
          </a:p>
          <a:p>
            <a:pPr marL="0" indent="0">
              <a:buNone/>
            </a:pPr>
            <a:r>
              <a:rPr lang="cs-CZ" sz="12800" dirty="0"/>
              <a:t>+</a:t>
            </a:r>
          </a:p>
          <a:p>
            <a:pPr>
              <a:buFontTx/>
              <a:buChar char="-"/>
            </a:pPr>
            <a:r>
              <a:rPr lang="cs-CZ" sz="12800" dirty="0"/>
              <a:t>účast veřejnosti – </a:t>
            </a:r>
            <a:r>
              <a:rPr lang="cs-CZ" sz="12800" dirty="0" err="1"/>
              <a:t>Aarhuská</a:t>
            </a:r>
            <a:r>
              <a:rPr lang="cs-CZ" sz="12800" dirty="0"/>
              <a:t> úmluva, další předpisy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9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Státní správa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332" y="1696720"/>
            <a:ext cx="8915400" cy="377762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sz="3200" dirty="0">
                <a:solidFill>
                  <a:schemeClr val="tx1"/>
                </a:solidFill>
              </a:rPr>
              <a:t>= veřejná správa uskutečňovaná státem;</a:t>
            </a:r>
          </a:p>
          <a:p>
            <a:pPr marL="0" indent="0" algn="just">
              <a:buNone/>
            </a:pPr>
            <a:r>
              <a:rPr lang="cs-CZ" sz="3200" dirty="0">
                <a:solidFill>
                  <a:schemeClr val="tx1"/>
                </a:solidFill>
              </a:rPr>
              <a:t>přímí vykonavatelé = státní orgány – správní úřady (vláda, ministerstva a jiné správní úřady, státní zastupitelství, veřejné sbory, hlava státu);</a:t>
            </a:r>
          </a:p>
          <a:p>
            <a:pPr marL="0" indent="0" algn="just">
              <a:buNone/>
            </a:pPr>
            <a:r>
              <a:rPr lang="cs-CZ" sz="3200" dirty="0">
                <a:solidFill>
                  <a:schemeClr val="tx1"/>
                </a:solidFill>
              </a:rPr>
              <a:t>Státní moc slouží všem občanům a lze ji uplatňovat jen v případech, v mezích a způsoby, které stanoví zákon (článek 2 Ústavy).</a:t>
            </a:r>
          </a:p>
        </p:txBody>
      </p:sp>
    </p:spTree>
    <p:extLst>
      <p:ext uri="{BB962C8B-B14F-4D97-AF65-F5344CB8AC3E}">
        <p14:creationId xmlns:p14="http://schemas.microsoft.com/office/powerpoint/2010/main" val="166276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Vykonavatelé veřejné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200" dirty="0"/>
              <a:t>Přímí vykonavatelé = správní orgány a organizační jednotky – správní úřady: </a:t>
            </a:r>
          </a:p>
          <a:p>
            <a:pPr marL="514350" indent="-514350">
              <a:buAutoNum type="arabicPeriod"/>
            </a:pPr>
            <a:r>
              <a:rPr lang="cs-CZ" sz="3200" dirty="0"/>
              <a:t>vláda (články 67 – 78 Ústavy),</a:t>
            </a:r>
          </a:p>
          <a:p>
            <a:pPr marL="514350" indent="-514350">
              <a:buAutoNum type="arabicPeriod"/>
            </a:pPr>
            <a:r>
              <a:rPr lang="cs-CZ" sz="3200" dirty="0"/>
              <a:t>ministerstva a jiné správní úřady (čl. 79 Ústavy),</a:t>
            </a:r>
          </a:p>
          <a:p>
            <a:pPr marL="514350" indent="-514350">
              <a:buAutoNum type="arabicPeriod"/>
            </a:pPr>
            <a:r>
              <a:rPr lang="cs-CZ" sz="3200" dirty="0"/>
              <a:t>státní zastupitelství (čl. 80 Ústavy),</a:t>
            </a:r>
          </a:p>
          <a:p>
            <a:pPr marL="514350" indent="-514350">
              <a:buAutoNum type="arabicPeriod"/>
            </a:pPr>
            <a:r>
              <a:rPr lang="cs-CZ" sz="3200" dirty="0"/>
              <a:t>veřejné sbory – policie, hasiči…,</a:t>
            </a:r>
          </a:p>
          <a:p>
            <a:pPr marL="514350" indent="-514350">
              <a:buAutoNum type="arabicPeriod"/>
            </a:pPr>
            <a:r>
              <a:rPr lang="cs-CZ" sz="3200" dirty="0"/>
              <a:t>prezident republiky (čl. 54 – 66 Ústavy).</a:t>
            </a:r>
          </a:p>
          <a:p>
            <a:pPr marL="0" indent="0">
              <a:buNone/>
            </a:pPr>
            <a:r>
              <a:rPr lang="cs-CZ" sz="3200" dirty="0"/>
              <a:t>Nepřímí vykonavatelé = orgány samosprávy (čl. 105 Ústavy).</a:t>
            </a:r>
          </a:p>
        </p:txBody>
      </p:sp>
    </p:spTree>
    <p:extLst>
      <p:ext uri="{BB962C8B-B14F-4D97-AF65-F5344CB8AC3E}">
        <p14:creationId xmlns:p14="http://schemas.microsoft.com/office/powerpoint/2010/main" val="74941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Územní orgány státní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státní správu vykonávají obce a kraje, ale i specializované „dekoncentrované“ územní orgány státní správy (nikdo přesně neví, kolik jich je…)</a:t>
            </a:r>
          </a:p>
          <a:p>
            <a:pPr marL="0" indent="0">
              <a:buNone/>
            </a:pPr>
            <a:r>
              <a:rPr lang="cs-CZ" sz="3200" dirty="0"/>
              <a:t>Příklady: krajská ředitelství policie, katastrální úřady, krajské veterinární správy, oblastní inspektoráty práce, OSSZ, GFŘ, OFŘ, FÚ (…)</a:t>
            </a:r>
          </a:p>
        </p:txBody>
      </p:sp>
    </p:spTree>
    <p:extLst>
      <p:ext uri="{BB962C8B-B14F-4D97-AF65-F5344CB8AC3E}">
        <p14:creationId xmlns:p14="http://schemas.microsoft.com/office/powerpoint/2010/main" val="188313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solidFill>
                  <a:schemeClr val="accent2"/>
                </a:solidFill>
              </a:rPr>
              <a:t>Samospráva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200" dirty="0"/>
              <a:t>souběžně se státní správou se podílí na realizaci veřejných záležitostí;</a:t>
            </a:r>
          </a:p>
          <a:p>
            <a:r>
              <a:rPr lang="cs-CZ" sz="3200" dirty="0"/>
              <a:t>jedná se o výkon vymezených úkolů správy státu samostatnými veřejnoprávními subjekty (územními a zájmovými);</a:t>
            </a:r>
          </a:p>
          <a:p>
            <a:r>
              <a:rPr lang="cs-CZ" sz="3200" dirty="0"/>
              <a:t>V ČR existuje tzv. smíšený model státní správy a samosprávy</a:t>
            </a:r>
          </a:p>
          <a:p>
            <a:endParaRPr lang="cs-CZ" sz="3200" dirty="0"/>
          </a:p>
          <a:p>
            <a:endParaRPr lang="cs-CZ" sz="3200" dirty="0"/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18900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Územní samospráva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3200" dirty="0"/>
              <a:t>ČR se člení na </a:t>
            </a:r>
            <a:r>
              <a:rPr lang="cs-CZ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obce</a:t>
            </a:r>
            <a:r>
              <a:rPr lang="cs-CZ" sz="3200" dirty="0"/>
              <a:t>, které jsou základními územními samosprávnými celky, a </a:t>
            </a:r>
            <a:r>
              <a:rPr lang="cs-CZ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kraje</a:t>
            </a:r>
            <a:r>
              <a:rPr lang="cs-CZ" sz="3200" dirty="0"/>
              <a:t>, které jsou vyššími územními samosprávnými celky (čl. 99 Ústavy).</a:t>
            </a:r>
          </a:p>
          <a:p>
            <a:pPr marL="0" indent="0" algn="just">
              <a:buNone/>
            </a:pPr>
            <a:r>
              <a:rPr lang="cs-CZ" sz="3200" dirty="0"/>
              <a:t>Obce – specifika u statutárních měst, hl. m. Prahy, svazků obcí.</a:t>
            </a:r>
          </a:p>
          <a:p>
            <a:pPr marL="0" indent="0" algn="just">
              <a:buNone/>
            </a:pPr>
            <a:r>
              <a:rPr lang="cs-CZ" sz="3200" dirty="0"/>
              <a:t>Kraje – specifika regionů soudržnosti (NUTS).</a:t>
            </a:r>
          </a:p>
        </p:txBody>
      </p:sp>
    </p:spTree>
    <p:extLst>
      <p:ext uri="{BB962C8B-B14F-4D97-AF65-F5344CB8AC3E}">
        <p14:creationId xmlns:p14="http://schemas.microsoft.com/office/powerpoint/2010/main" val="327854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Smíšený model veřejné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Územní samosprávné celky (obce a kraje) vykonávají </a:t>
            </a:r>
          </a:p>
          <a:p>
            <a:r>
              <a:rPr lang="cs-CZ" sz="3200" dirty="0"/>
              <a:t>1. tzv. samostatnou působnost (= samosprávu) a</a:t>
            </a:r>
          </a:p>
          <a:p>
            <a:r>
              <a:rPr lang="cs-CZ" sz="3200" dirty="0"/>
              <a:t>2. tzv. přenesenou působnost (= státní správu).</a:t>
            </a:r>
          </a:p>
        </p:txBody>
      </p:sp>
    </p:spTree>
    <p:extLst>
      <p:ext uri="{BB962C8B-B14F-4D97-AF65-F5344CB8AC3E}">
        <p14:creationId xmlns:p14="http://schemas.microsoft.com/office/powerpoint/2010/main" val="178784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Profesní a zájmová samospráva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dirty="0"/>
              <a:t>zejména tzv. </a:t>
            </a:r>
            <a:r>
              <a:rPr lang="cs-CZ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komory</a:t>
            </a:r>
            <a:r>
              <a:rPr lang="cs-CZ" sz="3200" dirty="0"/>
              <a:t>, </a:t>
            </a:r>
            <a:r>
              <a:rPr lang="cs-CZ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společenstva</a:t>
            </a:r>
            <a:r>
              <a:rPr lang="cs-CZ" sz="3200" dirty="0"/>
              <a:t>. Definičními znaky profesní/zájmové samosprávy jsou:</a:t>
            </a:r>
          </a:p>
          <a:p>
            <a:pPr marL="0" indent="0" algn="just">
              <a:buNone/>
            </a:pPr>
            <a:r>
              <a:rPr lang="cs-CZ" sz="3200" dirty="0"/>
              <a:t> rozpočtová nezávislost na státu (ale státní dozor), právní osobnost, personální základ jako zvláštní důvod členství, jednání i v obecném (veřejném) zájmu a výkon veřejné moci vůči určité skupině obyvatel.</a:t>
            </a:r>
          </a:p>
          <a:p>
            <a:pPr marL="0" indent="0" algn="just">
              <a:buNone/>
            </a:pPr>
            <a:r>
              <a:rPr lang="cs-CZ" sz="3200" dirty="0"/>
              <a:t>Příklady: advokátní komora, lékařská komora.</a:t>
            </a:r>
          </a:p>
        </p:txBody>
      </p:sp>
    </p:spTree>
    <p:extLst>
      <p:ext uri="{BB962C8B-B14F-4D97-AF65-F5344CB8AC3E}">
        <p14:creationId xmlns:p14="http://schemas.microsoft.com/office/powerpoint/2010/main" val="379925051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1220</TotalTime>
  <Words>1082</Words>
  <Application>Microsoft Office PowerPoint</Application>
  <PresentationFormat>Širokoúhlá obrazovka</PresentationFormat>
  <Paragraphs>135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StarSymbol</vt:lpstr>
      <vt:lpstr>Times New Roman</vt:lpstr>
      <vt:lpstr>Wingdings</vt:lpstr>
      <vt:lpstr>Wingdings 3</vt:lpstr>
      <vt:lpstr>Stébla</vt:lpstr>
      <vt:lpstr>Kdo chrání životní prostředí? (2)</vt:lpstr>
      <vt:lpstr>Veřejná správa</vt:lpstr>
      <vt:lpstr>Státní správa</vt:lpstr>
      <vt:lpstr>Vykonavatelé veřejné správy</vt:lpstr>
      <vt:lpstr>Územní orgány státní správy</vt:lpstr>
      <vt:lpstr>Samospráva</vt:lpstr>
      <vt:lpstr>Územní samospráva</vt:lpstr>
      <vt:lpstr>Smíšený model veřejné správy</vt:lpstr>
      <vt:lpstr>Profesní a zájmová samospráva</vt:lpstr>
      <vt:lpstr>Formy činnosti veřejné správy</vt:lpstr>
      <vt:lpstr>Organizace ochrany ŽP</vt:lpstr>
      <vt:lpstr>Spolková činnost</vt:lpstr>
      <vt:lpstr>Veřejný ochránce práv</vt:lpstr>
      <vt:lpstr>Ombudsman</vt:lpstr>
      <vt:lpstr>Principy dobré správy (VOP, 2006)</vt:lpstr>
      <vt:lpstr>Jak se obracet na ombudsmana</vt:lpstr>
      <vt:lpstr>Prezentace aplikace PowerPoint</vt:lpstr>
      <vt:lpstr>Prezentace aplikace PowerPoint</vt:lpstr>
      <vt:lpstr>Životní prostředí – co to je?</vt:lpstr>
      <vt:lpstr>Můžeme životní prostředí vlastnit?</vt:lpstr>
      <vt:lpstr>Právo ŽP = ochranářské normy</vt:lpstr>
      <vt:lpstr>Zákon o životním prostředí</vt:lpstr>
      <vt:lpstr>Zákon o ŽP – legální definice</vt:lpstr>
      <vt:lpstr>Zásady ochrany ŽP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 a právo (1)</dc:title>
  <dc:creator>Svobodová Olga</dc:creator>
  <cp:lastModifiedBy>Svoboda Arnost</cp:lastModifiedBy>
  <cp:revision>95</cp:revision>
  <dcterms:created xsi:type="dcterms:W3CDTF">2017-06-20T12:02:26Z</dcterms:created>
  <dcterms:modified xsi:type="dcterms:W3CDTF">2023-08-03T08:03:42Z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0ebb53-23a2-471a-9c6e-17bd0d11311e_Enabled">
    <vt:lpwstr>True</vt:lpwstr>
  </property>
  <property fmtid="{D5CDD505-2E9C-101B-9397-08002B2CF9AE}" pid="3" name="MSIP_Label_690ebb53-23a2-471a-9c6e-17bd0d11311e_SiteId">
    <vt:lpwstr>418bc066-1b00-4aad-ad98-9ead95bb26a9</vt:lpwstr>
  </property>
  <property fmtid="{D5CDD505-2E9C-101B-9397-08002B2CF9AE}" pid="4" name="MSIP_Label_690ebb53-23a2-471a-9c6e-17bd0d11311e_Owner">
    <vt:lpwstr>svobodova.olga@kr-jihomoravsky.cz</vt:lpwstr>
  </property>
  <property fmtid="{D5CDD505-2E9C-101B-9397-08002B2CF9AE}" pid="5" name="MSIP_Label_690ebb53-23a2-471a-9c6e-17bd0d11311e_SetDate">
    <vt:lpwstr>2021-06-11T06:56:09.2328895Z</vt:lpwstr>
  </property>
  <property fmtid="{D5CDD505-2E9C-101B-9397-08002B2CF9AE}" pid="6" name="MSIP_Label_690ebb53-23a2-471a-9c6e-17bd0d11311e_Name">
    <vt:lpwstr>Verejne</vt:lpwstr>
  </property>
  <property fmtid="{D5CDD505-2E9C-101B-9397-08002B2CF9AE}" pid="7" name="MSIP_Label_690ebb53-23a2-471a-9c6e-17bd0d11311e_Application">
    <vt:lpwstr>Microsoft Azure Information Protection</vt:lpwstr>
  </property>
  <property fmtid="{D5CDD505-2E9C-101B-9397-08002B2CF9AE}" pid="8" name="MSIP_Label_690ebb53-23a2-471a-9c6e-17bd0d11311e_Extended_MSFT_Method">
    <vt:lpwstr>Automatic</vt:lpwstr>
  </property>
  <property fmtid="{D5CDD505-2E9C-101B-9397-08002B2CF9AE}" pid="9" name="Sensitivity">
    <vt:lpwstr>Verejne</vt:lpwstr>
  </property>
</Properties>
</file>