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4" r:id="rId18"/>
    <p:sldId id="285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6" r:id="rId30"/>
    <p:sldId id="287" r:id="rId31"/>
    <p:sldId id="283" r:id="rId32"/>
    <p:sldId id="272" r:id="rId33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DF826F-5422-4F68-B240-4106537C8B44}" v="12" dt="2023-11-27T22:26:36.57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3078" y="108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6A40CE-4577-4CFF-9D30-46495D6A1292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0EA1C-4BE3-4C52-A220-8FCF209778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051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40b5cd946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40b5cd946f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40b208e7d4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40b208e7d4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40b208e7d4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40b208e7d4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40b55c94a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40b55c94a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40b55c94a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40b55c94a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40b5cd946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40b5cd946f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451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40b208e7d4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40b208e7d4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0b208e7d4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40b208e7d4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f0f782225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f0f782225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f0f782225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f0f782225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40b208e7d4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40b208e7d4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0b208e7d4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40b208e7d4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40b208e7d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40b208e7d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820410"/>
          </a:xfrm>
          <a:custGeom>
            <a:avLst/>
            <a:gdLst/>
            <a:ahLst/>
            <a:cxnLst/>
            <a:rect l="l" t="t" r="r" b="b"/>
            <a:pathLst>
              <a:path w="9144000" h="5820410">
                <a:moveTo>
                  <a:pt x="9144000" y="0"/>
                </a:moveTo>
                <a:lnTo>
                  <a:pt x="0" y="0"/>
                </a:lnTo>
                <a:lnTo>
                  <a:pt x="0" y="4810506"/>
                </a:lnTo>
                <a:lnTo>
                  <a:pt x="0" y="5362956"/>
                </a:lnTo>
                <a:lnTo>
                  <a:pt x="0" y="5820156"/>
                </a:lnTo>
                <a:lnTo>
                  <a:pt x="1338580" y="5820156"/>
                </a:lnTo>
                <a:lnTo>
                  <a:pt x="1452905" y="5362956"/>
                </a:lnTo>
                <a:lnTo>
                  <a:pt x="9144000" y="5362956"/>
                </a:lnTo>
                <a:lnTo>
                  <a:pt x="914400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1375" y="1671840"/>
            <a:ext cx="2251710" cy="100277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10616" y="1782571"/>
            <a:ext cx="1685925" cy="574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Z7894</a:t>
            </a:r>
            <a:r>
              <a:rPr spc="185" dirty="0"/>
              <a:t> </a:t>
            </a:r>
            <a:r>
              <a:rPr dirty="0"/>
              <a:t>Geoinformační</a:t>
            </a:r>
            <a:r>
              <a:rPr spc="200" dirty="0"/>
              <a:t> </a:t>
            </a:r>
            <a:r>
              <a:rPr dirty="0"/>
              <a:t>technologie</a:t>
            </a:r>
            <a:r>
              <a:rPr spc="204" dirty="0"/>
              <a:t> </a:t>
            </a:r>
            <a:r>
              <a:rPr dirty="0"/>
              <a:t>v</a:t>
            </a:r>
            <a:r>
              <a:rPr spc="165" dirty="0"/>
              <a:t> </a:t>
            </a:r>
            <a:r>
              <a:rPr dirty="0"/>
              <a:t>sociální</a:t>
            </a:r>
            <a:r>
              <a:rPr spc="170" dirty="0"/>
              <a:t> </a:t>
            </a:r>
            <a:r>
              <a:rPr spc="-10" dirty="0"/>
              <a:t>geografii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14935">
              <a:lnSpc>
                <a:spcPts val="1240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Z7894</a:t>
            </a:r>
            <a:r>
              <a:rPr spc="185" dirty="0"/>
              <a:t> </a:t>
            </a:r>
            <a:r>
              <a:rPr dirty="0"/>
              <a:t>Geoinformační</a:t>
            </a:r>
            <a:r>
              <a:rPr spc="200" dirty="0"/>
              <a:t> </a:t>
            </a:r>
            <a:r>
              <a:rPr dirty="0"/>
              <a:t>technologie</a:t>
            </a:r>
            <a:r>
              <a:rPr spc="204" dirty="0"/>
              <a:t> </a:t>
            </a:r>
            <a:r>
              <a:rPr dirty="0"/>
              <a:t>v</a:t>
            </a:r>
            <a:r>
              <a:rPr spc="165" dirty="0"/>
              <a:t> </a:t>
            </a:r>
            <a:r>
              <a:rPr dirty="0"/>
              <a:t>sociální</a:t>
            </a:r>
            <a:r>
              <a:rPr spc="170" dirty="0"/>
              <a:t> </a:t>
            </a:r>
            <a:r>
              <a:rPr spc="-10" dirty="0"/>
              <a:t>geografii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14935">
              <a:lnSpc>
                <a:spcPts val="1240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Z7894</a:t>
            </a:r>
            <a:r>
              <a:rPr spc="185" dirty="0"/>
              <a:t> </a:t>
            </a:r>
            <a:r>
              <a:rPr dirty="0"/>
              <a:t>Geoinformační</a:t>
            </a:r>
            <a:r>
              <a:rPr spc="200" dirty="0"/>
              <a:t> </a:t>
            </a:r>
            <a:r>
              <a:rPr dirty="0"/>
              <a:t>technologie</a:t>
            </a:r>
            <a:r>
              <a:rPr spc="204" dirty="0"/>
              <a:t> </a:t>
            </a:r>
            <a:r>
              <a:rPr dirty="0"/>
              <a:t>v</a:t>
            </a:r>
            <a:r>
              <a:rPr spc="165" dirty="0"/>
              <a:t> </a:t>
            </a:r>
            <a:r>
              <a:rPr dirty="0"/>
              <a:t>sociální</a:t>
            </a:r>
            <a:r>
              <a:rPr spc="170" dirty="0"/>
              <a:t> </a:t>
            </a:r>
            <a:r>
              <a:rPr spc="-10" dirty="0"/>
              <a:t>geografii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14935">
              <a:lnSpc>
                <a:spcPts val="1240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Z7894</a:t>
            </a:r>
            <a:r>
              <a:rPr spc="185" dirty="0"/>
              <a:t> </a:t>
            </a:r>
            <a:r>
              <a:rPr dirty="0"/>
              <a:t>Geoinformační</a:t>
            </a:r>
            <a:r>
              <a:rPr spc="200" dirty="0"/>
              <a:t> </a:t>
            </a:r>
            <a:r>
              <a:rPr dirty="0"/>
              <a:t>technologie</a:t>
            </a:r>
            <a:r>
              <a:rPr spc="204" dirty="0"/>
              <a:t> </a:t>
            </a:r>
            <a:r>
              <a:rPr dirty="0"/>
              <a:t>v</a:t>
            </a:r>
            <a:r>
              <a:rPr spc="165" dirty="0"/>
              <a:t> </a:t>
            </a:r>
            <a:r>
              <a:rPr dirty="0"/>
              <a:t>sociální</a:t>
            </a:r>
            <a:r>
              <a:rPr spc="170" dirty="0"/>
              <a:t> </a:t>
            </a:r>
            <a:r>
              <a:rPr spc="-10" dirty="0"/>
              <a:t>geografii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14935">
              <a:lnSpc>
                <a:spcPts val="1240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259067"/>
            <a:ext cx="9143999" cy="598931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263639"/>
            <a:ext cx="1371599" cy="59435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Z7894</a:t>
            </a:r>
            <a:r>
              <a:rPr spc="185" dirty="0"/>
              <a:t> </a:t>
            </a:r>
            <a:r>
              <a:rPr dirty="0"/>
              <a:t>Geoinformační</a:t>
            </a:r>
            <a:r>
              <a:rPr spc="200" dirty="0"/>
              <a:t> </a:t>
            </a:r>
            <a:r>
              <a:rPr dirty="0"/>
              <a:t>technologie</a:t>
            </a:r>
            <a:r>
              <a:rPr spc="204" dirty="0"/>
              <a:t> </a:t>
            </a:r>
            <a:r>
              <a:rPr dirty="0"/>
              <a:t>v</a:t>
            </a:r>
            <a:r>
              <a:rPr spc="165" dirty="0"/>
              <a:t> </a:t>
            </a:r>
            <a:r>
              <a:rPr dirty="0"/>
              <a:t>sociální</a:t>
            </a:r>
            <a:r>
              <a:rPr spc="170" dirty="0"/>
              <a:t> </a:t>
            </a:r>
            <a:r>
              <a:rPr spc="-10" dirty="0"/>
              <a:t>geografii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14935">
              <a:lnSpc>
                <a:spcPts val="1240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311700" y="288567"/>
            <a:ext cx="85206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rtl="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0651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537197" y="972820"/>
            <a:ext cx="2202815" cy="11201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7463" y="1547368"/>
            <a:ext cx="7709534" cy="37293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95270" y="6455985"/>
            <a:ext cx="3759200" cy="210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Z7894</a:t>
            </a:r>
            <a:r>
              <a:rPr spc="185" dirty="0"/>
              <a:t> </a:t>
            </a:r>
            <a:r>
              <a:rPr dirty="0"/>
              <a:t>Geoinformační</a:t>
            </a:r>
            <a:r>
              <a:rPr spc="200" dirty="0"/>
              <a:t> </a:t>
            </a:r>
            <a:r>
              <a:rPr dirty="0"/>
              <a:t>technologie</a:t>
            </a:r>
            <a:r>
              <a:rPr spc="204" dirty="0"/>
              <a:t> </a:t>
            </a:r>
            <a:r>
              <a:rPr dirty="0"/>
              <a:t>v</a:t>
            </a:r>
            <a:r>
              <a:rPr spc="165" dirty="0"/>
              <a:t> </a:t>
            </a:r>
            <a:r>
              <a:rPr dirty="0"/>
              <a:t>sociální</a:t>
            </a:r>
            <a:r>
              <a:rPr spc="170" dirty="0"/>
              <a:t> </a:t>
            </a:r>
            <a:r>
              <a:rPr spc="-10" dirty="0"/>
              <a:t>geografii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231123" y="6463538"/>
            <a:ext cx="243331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14935">
              <a:lnSpc>
                <a:spcPts val="1240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brno.cz/datasets/p%C5%99%C3%ADtomn%C3%A9-obyvatelstvo-dle-dat-mobiln%C3%ADho-oper%C3%A1tora-number-of-people-based-of-mobile-phone-usage/" TargetMode="External"/><Relationship Id="rId2" Type="http://schemas.openxmlformats.org/officeDocument/2006/relationships/hyperlink" Target="data.brno.cz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hyperlink" Target="https://data.brno.cz/datasets/cesty-dle-dat-mobiln%C3%ADho-oper%C3%A1tora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s://docs.google.com/spreadsheets/d/104JB2r_UI_PeNqqzwWwYU79h2w4Dgqu_vNSIpsrdk4E/edit#gid%3D0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brno.cz/datasets/p%C5%99%C3%ADtomn%C3%A9-obyvatelstvo-dle-dat-mobiln%C3%ADho-oper%C3%A1tora-number-of-people-based-of-mobile-phone-usage/" TargetMode="External"/><Relationship Id="rId2" Type="http://schemas.openxmlformats.org/officeDocument/2006/relationships/hyperlink" Target="data.brno.cz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hyperlink" Target="https://data.brno.cz/datasets/cesty-dle-dat-mobiln%C3%ADho-oper%C3%A1tora/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87246" y="625601"/>
            <a:ext cx="7557134" cy="772795"/>
          </a:xfrm>
          <a:prstGeom prst="rect">
            <a:avLst/>
          </a:prstGeom>
          <a:solidFill>
            <a:srgbClr val="585858"/>
          </a:solidFill>
        </p:spPr>
        <p:txBody>
          <a:bodyPr vert="horz" wrap="square" lIns="0" tIns="182245" rIns="0" bIns="0" rtlCol="0">
            <a:spAutoFit/>
          </a:bodyPr>
          <a:lstStyle/>
          <a:p>
            <a:pPr marL="283845">
              <a:lnSpc>
                <a:spcPct val="100000"/>
              </a:lnSpc>
              <a:spcBef>
                <a:spcPts val="1435"/>
              </a:spcBef>
            </a:pPr>
            <a:r>
              <a:rPr sz="2400" dirty="0">
                <a:solidFill>
                  <a:srgbClr val="F1F1F1"/>
                </a:solidFill>
                <a:latin typeface="Segoe UI"/>
                <a:cs typeface="Segoe UI"/>
              </a:rPr>
              <a:t>Z7894</a:t>
            </a:r>
            <a:r>
              <a:rPr sz="2400" spc="-80" dirty="0">
                <a:solidFill>
                  <a:srgbClr val="F1F1F1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1F1F1"/>
                </a:solidFill>
                <a:latin typeface="Segoe UI"/>
                <a:cs typeface="Segoe UI"/>
              </a:rPr>
              <a:t>Geoinformační</a:t>
            </a:r>
            <a:r>
              <a:rPr sz="2400" spc="-75" dirty="0">
                <a:solidFill>
                  <a:srgbClr val="F1F1F1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1F1F1"/>
                </a:solidFill>
                <a:latin typeface="Segoe UI"/>
                <a:cs typeface="Segoe UI"/>
              </a:rPr>
              <a:t>technologie</a:t>
            </a:r>
            <a:r>
              <a:rPr sz="2400" spc="-70" dirty="0">
                <a:solidFill>
                  <a:srgbClr val="F1F1F1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1F1F1"/>
                </a:solidFill>
                <a:latin typeface="Segoe UI"/>
                <a:cs typeface="Segoe UI"/>
              </a:rPr>
              <a:t>v</a:t>
            </a:r>
            <a:r>
              <a:rPr sz="2400" spc="-100" dirty="0">
                <a:solidFill>
                  <a:srgbClr val="F1F1F1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1F1F1"/>
                </a:solidFill>
                <a:latin typeface="Segoe UI"/>
                <a:cs typeface="Segoe UI"/>
              </a:rPr>
              <a:t>sociální</a:t>
            </a:r>
            <a:r>
              <a:rPr sz="2400" spc="-70" dirty="0">
                <a:solidFill>
                  <a:srgbClr val="F1F1F1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1F1F1"/>
                </a:solidFill>
                <a:latin typeface="Segoe UI"/>
                <a:cs typeface="Segoe UI"/>
              </a:rPr>
              <a:t>geografii</a:t>
            </a:r>
            <a:endParaRPr sz="2400">
              <a:latin typeface="Segoe UI"/>
              <a:cs typeface="Segoe U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0" y="5752549"/>
            <a:ext cx="1784350" cy="332782"/>
          </a:xfrm>
          <a:prstGeom prst="rect">
            <a:avLst/>
          </a:prstGeom>
          <a:solidFill>
            <a:srgbClr val="585858"/>
          </a:solidFill>
        </p:spPr>
        <p:txBody>
          <a:bodyPr vert="horz" wrap="square" lIns="0" tIns="113664" rIns="0" bIns="0" rtlCol="0">
            <a:spAutoFit/>
          </a:bodyPr>
          <a:lstStyle/>
          <a:p>
            <a:pPr marL="407670">
              <a:lnSpc>
                <a:spcPts val="1730"/>
              </a:lnSpc>
            </a:pPr>
            <a:r>
              <a:rPr lang="cs-CZ" sz="1600" dirty="0">
                <a:solidFill>
                  <a:srgbClr val="F1F1F1"/>
                </a:solidFill>
                <a:latin typeface="Segoe UI"/>
                <a:cs typeface="Segoe UI"/>
              </a:rPr>
              <a:t>28</a:t>
            </a:r>
            <a:r>
              <a:rPr sz="1600" dirty="0">
                <a:solidFill>
                  <a:srgbClr val="F1F1F1"/>
                </a:solidFill>
                <a:latin typeface="Segoe UI"/>
                <a:cs typeface="Segoe UI"/>
              </a:rPr>
              <a:t>.</a:t>
            </a:r>
            <a:r>
              <a:rPr sz="1600" spc="-20" dirty="0">
                <a:solidFill>
                  <a:srgbClr val="F1F1F1"/>
                </a:solidFill>
                <a:latin typeface="Segoe UI"/>
                <a:cs typeface="Segoe UI"/>
              </a:rPr>
              <a:t> </a:t>
            </a:r>
            <a:r>
              <a:rPr lang="cs-CZ" sz="1600" spc="-20" dirty="0">
                <a:solidFill>
                  <a:srgbClr val="F1F1F1"/>
                </a:solidFill>
                <a:latin typeface="Segoe UI"/>
                <a:cs typeface="Segoe UI"/>
              </a:rPr>
              <a:t>11</a:t>
            </a:r>
            <a:r>
              <a:rPr sz="1600" dirty="0">
                <a:solidFill>
                  <a:srgbClr val="F1F1F1"/>
                </a:solidFill>
                <a:latin typeface="Segoe UI"/>
                <a:cs typeface="Segoe UI"/>
              </a:rPr>
              <a:t>.</a:t>
            </a:r>
            <a:r>
              <a:rPr sz="1600" spc="-15" dirty="0">
                <a:solidFill>
                  <a:srgbClr val="F1F1F1"/>
                </a:solidFill>
                <a:latin typeface="Segoe UI"/>
                <a:cs typeface="Segoe UI"/>
              </a:rPr>
              <a:t> </a:t>
            </a:r>
            <a:r>
              <a:rPr sz="1600" spc="-20" dirty="0">
                <a:solidFill>
                  <a:srgbClr val="F1F1F1"/>
                </a:solidFill>
                <a:latin typeface="Segoe UI"/>
                <a:cs typeface="Segoe UI"/>
              </a:rPr>
              <a:t>2023</a:t>
            </a:r>
            <a:endParaRPr sz="1600" dirty="0">
              <a:latin typeface="Segoe UI"/>
              <a:cs typeface="Segoe U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085331"/>
            <a:ext cx="1783841" cy="77266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7390" y="1088898"/>
            <a:ext cx="7636509" cy="1976755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sz="2400" b="1" spc="-90" dirty="0">
                <a:latin typeface="Tahoma"/>
                <a:cs typeface="Tahoma"/>
              </a:rPr>
              <a:t>Projekt</a:t>
            </a:r>
            <a:r>
              <a:rPr sz="2400" b="1" spc="-120" dirty="0">
                <a:latin typeface="Tahoma"/>
                <a:cs typeface="Tahoma"/>
              </a:rPr>
              <a:t> </a:t>
            </a:r>
            <a:r>
              <a:rPr sz="2400" b="1" spc="-55" dirty="0">
                <a:latin typeface="Tahoma"/>
                <a:cs typeface="Tahoma"/>
              </a:rPr>
              <a:t>č.</a:t>
            </a:r>
            <a:r>
              <a:rPr sz="2400" b="1" spc="-160" dirty="0">
                <a:latin typeface="Tahoma"/>
                <a:cs typeface="Tahoma"/>
              </a:rPr>
              <a:t> </a:t>
            </a:r>
            <a:r>
              <a:rPr sz="2400" b="1" spc="-50" dirty="0">
                <a:latin typeface="Tahoma"/>
                <a:cs typeface="Tahoma"/>
              </a:rPr>
              <a:t>3</a:t>
            </a:r>
            <a:endParaRPr sz="2400">
              <a:latin typeface="Tahoma"/>
              <a:cs typeface="Tahoma"/>
            </a:endParaRPr>
          </a:p>
          <a:p>
            <a:pPr marL="241300" marR="788035" indent="-228600">
              <a:lnSpc>
                <a:spcPts val="1939"/>
              </a:lnSpc>
              <a:spcBef>
                <a:spcPts val="1055"/>
              </a:spcBef>
              <a:buFont typeface="Arial MT"/>
              <a:buChar char="•"/>
              <a:tabLst>
                <a:tab pos="241300" algn="l"/>
              </a:tabLst>
            </a:pPr>
            <a:r>
              <a:rPr sz="1800" dirty="0">
                <a:latin typeface="Tahoma"/>
                <a:cs typeface="Tahoma"/>
              </a:rPr>
              <a:t>Vytvořte </a:t>
            </a:r>
            <a:r>
              <a:rPr sz="1800" spc="10" dirty="0">
                <a:latin typeface="Tahoma"/>
                <a:cs typeface="Tahoma"/>
              </a:rPr>
              <a:t>analýzu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spc="10" dirty="0">
                <a:latin typeface="Tahoma"/>
                <a:cs typeface="Tahoma"/>
              </a:rPr>
              <a:t>obyvatelstva</a:t>
            </a:r>
            <a:r>
              <a:rPr sz="1800" spc="-20" dirty="0">
                <a:latin typeface="Tahoma"/>
                <a:cs typeface="Tahoma"/>
              </a:rPr>
              <a:t> </a:t>
            </a:r>
            <a:r>
              <a:rPr sz="1800" spc="10" dirty="0">
                <a:latin typeface="Tahoma"/>
                <a:cs typeface="Tahoma"/>
              </a:rPr>
              <a:t>(přítomného</a:t>
            </a:r>
            <a:r>
              <a:rPr sz="1800" spc="-15" dirty="0">
                <a:latin typeface="Tahoma"/>
                <a:cs typeface="Tahoma"/>
              </a:rPr>
              <a:t> </a:t>
            </a:r>
            <a:r>
              <a:rPr sz="1800" spc="95" dirty="0">
                <a:latin typeface="Tahoma"/>
                <a:cs typeface="Tahoma"/>
              </a:rPr>
              <a:t>nebo</a:t>
            </a:r>
            <a:r>
              <a:rPr sz="1800" spc="-20" dirty="0">
                <a:latin typeface="Tahoma"/>
                <a:cs typeface="Tahoma"/>
              </a:rPr>
              <a:t> </a:t>
            </a:r>
            <a:r>
              <a:rPr sz="1800" spc="45" dirty="0">
                <a:latin typeface="Tahoma"/>
                <a:cs typeface="Tahoma"/>
              </a:rPr>
              <a:t>mechanického </a:t>
            </a:r>
            <a:r>
              <a:rPr sz="1800" dirty="0">
                <a:latin typeface="Tahoma"/>
                <a:cs typeface="Tahoma"/>
              </a:rPr>
              <a:t>pohybu)</a:t>
            </a:r>
            <a:r>
              <a:rPr sz="1800" spc="3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za</a:t>
            </a:r>
            <a:r>
              <a:rPr sz="1800" spc="4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vybranou</a:t>
            </a:r>
            <a:r>
              <a:rPr sz="1800" spc="6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městskou</a:t>
            </a:r>
            <a:r>
              <a:rPr sz="1800" spc="2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část</a:t>
            </a:r>
            <a:r>
              <a:rPr sz="1800" spc="50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Brna.</a:t>
            </a:r>
            <a:endParaRPr sz="1800">
              <a:latin typeface="Tahoma"/>
              <a:cs typeface="Tahoma"/>
            </a:endParaRPr>
          </a:p>
          <a:p>
            <a:pPr marL="240665" indent="-227965">
              <a:lnSpc>
                <a:spcPct val="100000"/>
              </a:lnSpc>
              <a:spcBef>
                <a:spcPts val="765"/>
              </a:spcBef>
              <a:buFont typeface="Arial MT"/>
              <a:buChar char="•"/>
              <a:tabLst>
                <a:tab pos="240665" algn="l"/>
              </a:tabLst>
            </a:pPr>
            <a:r>
              <a:rPr sz="1800" dirty="0">
                <a:latin typeface="Tahoma"/>
                <a:cs typeface="Tahoma"/>
              </a:rPr>
              <a:t>Využijte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datové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sady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spc="125" dirty="0">
                <a:latin typeface="Tahoma"/>
                <a:cs typeface="Tahoma"/>
              </a:rPr>
              <a:t>od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65" dirty="0">
                <a:latin typeface="Tahoma"/>
                <a:cs typeface="Tahoma"/>
              </a:rPr>
              <a:t>mobilních</a:t>
            </a:r>
            <a:r>
              <a:rPr sz="1800" dirty="0">
                <a:latin typeface="Tahoma"/>
                <a:cs typeface="Tahoma"/>
              </a:rPr>
              <a:t> operátorů z</a:t>
            </a:r>
            <a:r>
              <a:rPr sz="1800" spc="20" dirty="0">
                <a:latin typeface="Tahoma"/>
                <a:cs typeface="Tahoma"/>
              </a:rPr>
              <a:t> </a:t>
            </a:r>
            <a:r>
              <a:rPr sz="18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ahoma"/>
                <a:cs typeface="Tahoma"/>
                <a:hlinkClick r:id="rId2"/>
              </a:rPr>
              <a:t>data.brno.cz</a:t>
            </a:r>
            <a:r>
              <a:rPr sz="1800" spc="-10" dirty="0">
                <a:latin typeface="Tahoma"/>
                <a:cs typeface="Tahoma"/>
              </a:rPr>
              <a:t>:</a:t>
            </a:r>
            <a:endParaRPr sz="1800">
              <a:latin typeface="Tahoma"/>
              <a:cs typeface="Tahoma"/>
            </a:endParaRPr>
          </a:p>
          <a:p>
            <a:pPr marL="812800" marR="5080" lvl="1" indent="-343535">
              <a:lnSpc>
                <a:spcPts val="1510"/>
              </a:lnSpc>
              <a:spcBef>
                <a:spcPts val="540"/>
              </a:spcBef>
              <a:buAutoNum type="arabicPeriod"/>
              <a:tabLst>
                <a:tab pos="812800" algn="l"/>
              </a:tabLst>
            </a:pPr>
            <a:r>
              <a:rPr sz="1400" dirty="0">
                <a:latin typeface="Tahoma"/>
                <a:cs typeface="Tahoma"/>
              </a:rPr>
              <a:t>Denní</a:t>
            </a:r>
            <a:r>
              <a:rPr sz="1400" spc="5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matice</a:t>
            </a:r>
            <a:r>
              <a:rPr sz="1400" spc="4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přítomného</a:t>
            </a:r>
            <a:r>
              <a:rPr sz="1400" spc="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obyvatelstva</a:t>
            </a:r>
            <a:r>
              <a:rPr sz="1400" spc="4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v</a:t>
            </a:r>
            <a:r>
              <a:rPr sz="1400" spc="4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ZSJ</a:t>
            </a:r>
            <a:r>
              <a:rPr sz="1400" spc="3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a</a:t>
            </a:r>
            <a:r>
              <a:rPr sz="1400" spc="30" dirty="0">
                <a:latin typeface="Tahoma"/>
                <a:cs typeface="Tahoma"/>
              </a:rPr>
              <a:t> </a:t>
            </a:r>
            <a:r>
              <a:rPr sz="1400" spc="55" dirty="0">
                <a:latin typeface="Tahoma"/>
                <a:cs typeface="Tahoma"/>
              </a:rPr>
              <a:t>obcích</a:t>
            </a:r>
            <a:r>
              <a:rPr sz="1400" dirty="0">
                <a:latin typeface="Tahoma"/>
                <a:cs typeface="Tahoma"/>
              </a:rPr>
              <a:t> </a:t>
            </a:r>
            <a:r>
              <a:rPr sz="1400" spc="95" dirty="0">
                <a:latin typeface="Tahoma"/>
                <a:cs typeface="Tahoma"/>
              </a:rPr>
              <a:t>JMK</a:t>
            </a:r>
            <a:r>
              <a:rPr sz="1400" spc="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v</a:t>
            </a:r>
            <a:r>
              <a:rPr sz="1400" spc="4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týdnech</a:t>
            </a:r>
            <a:r>
              <a:rPr sz="1400" spc="3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20-26.9.2021</a:t>
            </a:r>
            <a:r>
              <a:rPr sz="1400" spc="60" dirty="0">
                <a:latin typeface="Tahoma"/>
                <a:cs typeface="Tahoma"/>
              </a:rPr>
              <a:t> </a:t>
            </a:r>
            <a:r>
              <a:rPr sz="1400" spc="-50" dirty="0">
                <a:latin typeface="Tahoma"/>
                <a:cs typeface="Tahoma"/>
              </a:rPr>
              <a:t>a </a:t>
            </a:r>
            <a:r>
              <a:rPr sz="1400" spc="-20" dirty="0">
                <a:latin typeface="Tahoma"/>
                <a:cs typeface="Tahoma"/>
              </a:rPr>
              <a:t>4-</a:t>
            </a:r>
            <a:r>
              <a:rPr sz="1400" spc="-10" dirty="0">
                <a:latin typeface="Tahoma"/>
                <a:cs typeface="Tahoma"/>
              </a:rPr>
              <a:t>10.10.2021.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7390" y="3090672"/>
            <a:ext cx="7403465" cy="257429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155700" marR="68580" indent="-228600">
              <a:lnSpc>
                <a:spcPts val="1080"/>
              </a:lnSpc>
              <a:spcBef>
                <a:spcPts val="235"/>
              </a:spcBef>
              <a:buClr>
                <a:srgbClr val="000000"/>
              </a:buClr>
              <a:buFont typeface="Wingdings"/>
              <a:buChar char=""/>
              <a:tabLst>
                <a:tab pos="1155700" algn="l"/>
              </a:tabLst>
            </a:pPr>
            <a:r>
              <a:rPr sz="10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ahoma"/>
                <a:cs typeface="Tahoma"/>
                <a:hlinkClick r:id="rId3"/>
              </a:rPr>
              <a:t>https://data.brno.cz/datasets/p%C5%99%C3%ADtomn%C3%A9-obyvatelstvo-dle-dat-</a:t>
            </a:r>
            <a:r>
              <a:rPr sz="10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ahoma"/>
                <a:cs typeface="Tahoma"/>
                <a:hlinkClick r:id="rId3"/>
              </a:rPr>
              <a:t>mobiln%C3%ADho-</a:t>
            </a:r>
            <a:r>
              <a:rPr sz="1000" spc="-10" dirty="0">
                <a:solidFill>
                  <a:srgbClr val="0462C1"/>
                </a:solidFill>
                <a:latin typeface="Tahoma"/>
                <a:cs typeface="Tahoma"/>
              </a:rPr>
              <a:t> </a:t>
            </a:r>
            <a:r>
              <a:rPr sz="10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ahoma"/>
                <a:cs typeface="Tahoma"/>
                <a:hlinkClick r:id="rId3"/>
              </a:rPr>
              <a:t>oper%C3%A1tora-number-</a:t>
            </a:r>
            <a:r>
              <a:rPr sz="10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ahoma"/>
                <a:cs typeface="Tahoma"/>
                <a:hlinkClick r:id="rId3"/>
              </a:rPr>
              <a:t>of-</a:t>
            </a:r>
            <a:r>
              <a:rPr sz="1000" u="sng" spc="4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ahoma"/>
                <a:cs typeface="Tahoma"/>
                <a:hlinkClick r:id="rId3"/>
              </a:rPr>
              <a:t>people-</a:t>
            </a:r>
            <a:r>
              <a:rPr sz="10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ahoma"/>
                <a:cs typeface="Tahoma"/>
                <a:hlinkClick r:id="rId3"/>
              </a:rPr>
              <a:t>based-of-mobile-phone-</a:t>
            </a:r>
            <a:r>
              <a:rPr sz="10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ahoma"/>
                <a:cs typeface="Tahoma"/>
                <a:hlinkClick r:id="rId3"/>
              </a:rPr>
              <a:t>usage/</a:t>
            </a:r>
            <a:endParaRPr sz="1000" dirty="0">
              <a:latin typeface="Tahoma"/>
              <a:cs typeface="Tahoma"/>
            </a:endParaRPr>
          </a:p>
          <a:p>
            <a:pPr marL="812800" indent="-342900">
              <a:lnSpc>
                <a:spcPts val="1595"/>
              </a:lnSpc>
              <a:spcBef>
                <a:spcPts val="300"/>
              </a:spcBef>
              <a:buAutoNum type="arabicPeriod" startAt="2"/>
              <a:tabLst>
                <a:tab pos="812800" algn="l"/>
              </a:tabLst>
            </a:pPr>
            <a:r>
              <a:rPr sz="1400" dirty="0">
                <a:latin typeface="Tahoma"/>
                <a:cs typeface="Tahoma"/>
              </a:rPr>
              <a:t>Matice</a:t>
            </a:r>
            <a:r>
              <a:rPr sz="1400" spc="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cest</a:t>
            </a:r>
            <a:r>
              <a:rPr sz="1400" spc="-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v</a:t>
            </a:r>
            <a:r>
              <a:rPr sz="1400" spc="1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rozsahu</a:t>
            </a:r>
            <a:r>
              <a:rPr sz="1400" spc="-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14</a:t>
            </a:r>
            <a:r>
              <a:rPr sz="1400" spc="5" dirty="0">
                <a:latin typeface="Tahoma"/>
                <a:cs typeface="Tahoma"/>
              </a:rPr>
              <a:t> </a:t>
            </a:r>
            <a:r>
              <a:rPr sz="1400" spc="55" dirty="0">
                <a:latin typeface="Tahoma"/>
                <a:cs typeface="Tahoma"/>
              </a:rPr>
              <a:t>dnů</a:t>
            </a:r>
            <a:r>
              <a:rPr sz="1400" spc="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na</a:t>
            </a:r>
            <a:r>
              <a:rPr sz="1400" spc="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úrovni</a:t>
            </a:r>
            <a:r>
              <a:rPr sz="1400" spc="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katastrálního území </a:t>
            </a:r>
            <a:r>
              <a:rPr sz="1400" spc="-25" dirty="0">
                <a:latin typeface="Tahoma"/>
                <a:cs typeface="Tahoma"/>
              </a:rPr>
              <a:t>(Brno).</a:t>
            </a:r>
            <a:r>
              <a:rPr sz="1400" spc="-4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7.10.2019</a:t>
            </a:r>
            <a:r>
              <a:rPr sz="1400" spc="10" dirty="0">
                <a:latin typeface="Tahoma"/>
                <a:cs typeface="Tahoma"/>
              </a:rPr>
              <a:t> </a:t>
            </a:r>
            <a:r>
              <a:rPr sz="1400" spc="-25" dirty="0">
                <a:latin typeface="Tahoma"/>
                <a:cs typeface="Tahoma"/>
              </a:rPr>
              <a:t>až</a:t>
            </a:r>
            <a:endParaRPr sz="1400" dirty="0">
              <a:latin typeface="Tahoma"/>
              <a:cs typeface="Tahoma"/>
            </a:endParaRPr>
          </a:p>
          <a:p>
            <a:pPr marL="812800">
              <a:lnSpc>
                <a:spcPts val="1595"/>
              </a:lnSpc>
            </a:pPr>
            <a:r>
              <a:rPr sz="1400" dirty="0">
                <a:latin typeface="Tahoma"/>
                <a:cs typeface="Tahoma"/>
              </a:rPr>
              <a:t>20.10.2019,</a:t>
            </a:r>
            <a:r>
              <a:rPr sz="1400" spc="-40" dirty="0">
                <a:latin typeface="Tahoma"/>
                <a:cs typeface="Tahoma"/>
              </a:rPr>
              <a:t> </a:t>
            </a:r>
            <a:r>
              <a:rPr sz="1400" spc="-55" dirty="0">
                <a:latin typeface="Tahoma"/>
                <a:cs typeface="Tahoma"/>
              </a:rPr>
              <a:t>tj.</a:t>
            </a:r>
            <a:r>
              <a:rPr sz="1400" spc="-6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14</a:t>
            </a:r>
            <a:r>
              <a:rPr sz="1400" spc="-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matic</a:t>
            </a:r>
            <a:r>
              <a:rPr sz="1400" spc="5" dirty="0">
                <a:latin typeface="Tahoma"/>
                <a:cs typeface="Tahoma"/>
              </a:rPr>
              <a:t> </a:t>
            </a:r>
            <a:r>
              <a:rPr sz="1400" spc="95" dirty="0">
                <a:latin typeface="Tahoma"/>
                <a:cs typeface="Tahoma"/>
              </a:rPr>
              <a:t>po</a:t>
            </a:r>
            <a:r>
              <a:rPr sz="1400" spc="-1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jednotlivých </a:t>
            </a:r>
            <a:r>
              <a:rPr sz="1400" spc="50" dirty="0">
                <a:latin typeface="Tahoma"/>
                <a:cs typeface="Tahoma"/>
              </a:rPr>
              <a:t>dnech</a:t>
            </a:r>
            <a:r>
              <a:rPr sz="1400" dirty="0">
                <a:latin typeface="Tahoma"/>
                <a:cs typeface="Tahoma"/>
              </a:rPr>
              <a:t> </a:t>
            </a:r>
            <a:r>
              <a:rPr sz="1400" spc="95" dirty="0">
                <a:latin typeface="Tahoma"/>
                <a:cs typeface="Tahoma"/>
              </a:rPr>
              <a:t>od</a:t>
            </a:r>
            <a:r>
              <a:rPr sz="1400" spc="-45" dirty="0">
                <a:latin typeface="Tahoma"/>
                <a:cs typeface="Tahoma"/>
              </a:rPr>
              <a:t> </a:t>
            </a:r>
            <a:r>
              <a:rPr sz="1400" spc="-110" dirty="0">
                <a:latin typeface="Tahoma"/>
                <a:cs typeface="Tahoma"/>
              </a:rPr>
              <a:t>T-</a:t>
            </a:r>
            <a:r>
              <a:rPr sz="1400" spc="-10" dirty="0">
                <a:latin typeface="Tahoma"/>
                <a:cs typeface="Tahoma"/>
              </a:rPr>
              <a:t>mobile.</a:t>
            </a:r>
            <a:endParaRPr sz="1400" dirty="0">
              <a:latin typeface="Tahoma"/>
              <a:cs typeface="Tahoma"/>
            </a:endParaRPr>
          </a:p>
          <a:p>
            <a:pPr marL="1155700" lvl="1" indent="-228600">
              <a:lnSpc>
                <a:spcPct val="100000"/>
              </a:lnSpc>
              <a:spcBef>
                <a:spcPts val="395"/>
              </a:spcBef>
              <a:buClr>
                <a:srgbClr val="000000"/>
              </a:buClr>
              <a:buFont typeface="Wingdings"/>
              <a:buChar char=""/>
              <a:tabLst>
                <a:tab pos="1155700" algn="l"/>
              </a:tabLst>
            </a:pPr>
            <a:r>
              <a:rPr sz="10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ahoma"/>
                <a:cs typeface="Tahoma"/>
                <a:hlinkClick r:id="rId4"/>
              </a:rPr>
              <a:t>https://data.brno.cz/datasets/cesty-dle-dat-mobiln%C3%ADho-</a:t>
            </a:r>
            <a:r>
              <a:rPr sz="10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ahoma"/>
                <a:cs typeface="Tahoma"/>
                <a:hlinkClick r:id="rId4"/>
              </a:rPr>
              <a:t>oper%C3%A1tora/</a:t>
            </a:r>
            <a:endParaRPr sz="1000" dirty="0">
              <a:latin typeface="Tahoma"/>
              <a:cs typeface="Tahoma"/>
            </a:endParaRPr>
          </a:p>
          <a:p>
            <a:pPr marL="241300" marR="5080" indent="-228600" algn="just">
              <a:lnSpc>
                <a:spcPts val="1939"/>
              </a:lnSpc>
              <a:spcBef>
                <a:spcPts val="994"/>
              </a:spcBef>
              <a:buFont typeface="Arial MT"/>
              <a:buChar char="•"/>
              <a:tabLst>
                <a:tab pos="241300" algn="l"/>
              </a:tabLst>
            </a:pPr>
            <a:r>
              <a:rPr sz="1800" dirty="0">
                <a:latin typeface="Tahoma"/>
                <a:cs typeface="Tahoma"/>
              </a:rPr>
              <a:t>Součástí</a:t>
            </a:r>
            <a:r>
              <a:rPr sz="1800" spc="10" dirty="0">
                <a:latin typeface="Tahoma"/>
                <a:cs typeface="Tahoma"/>
              </a:rPr>
              <a:t> </a:t>
            </a:r>
            <a:r>
              <a:rPr sz="1800" spc="65" dirty="0">
                <a:latin typeface="Tahoma"/>
                <a:cs typeface="Tahoma"/>
              </a:rPr>
              <a:t>odevzdaného</a:t>
            </a:r>
            <a:r>
              <a:rPr sz="1800" spc="-1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poster</a:t>
            </a:r>
            <a:r>
              <a:rPr sz="1800" spc="-10" dirty="0">
                <a:latin typeface="Tahoma"/>
                <a:cs typeface="Tahoma"/>
              </a:rPr>
              <a:t> </a:t>
            </a:r>
            <a:r>
              <a:rPr sz="1800" spc="95" dirty="0">
                <a:latin typeface="Tahoma"/>
                <a:cs typeface="Tahoma"/>
              </a:rPr>
              <a:t>budou</a:t>
            </a:r>
            <a:r>
              <a:rPr sz="1800" spc="1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části</a:t>
            </a:r>
            <a:r>
              <a:rPr sz="1800" spc="-1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zabývající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se</a:t>
            </a:r>
            <a:r>
              <a:rPr sz="1800" spc="-10" dirty="0">
                <a:latin typeface="Tahoma"/>
                <a:cs typeface="Tahoma"/>
              </a:rPr>
              <a:t> </a:t>
            </a:r>
            <a:r>
              <a:rPr sz="1800" b="1" spc="-30" dirty="0" err="1">
                <a:latin typeface="Tahoma"/>
                <a:cs typeface="Tahoma"/>
              </a:rPr>
              <a:t>explorac</a:t>
            </a:r>
            <a:r>
              <a:rPr lang="en-GB" sz="1800" b="1" spc="-30" dirty="0">
                <a:latin typeface="Tahoma"/>
                <a:cs typeface="Tahoma"/>
              </a:rPr>
              <a:t>í</a:t>
            </a:r>
            <a:r>
              <a:rPr sz="1800" b="1" spc="35" dirty="0">
                <a:latin typeface="Tahoma"/>
                <a:cs typeface="Tahoma"/>
              </a:rPr>
              <a:t> </a:t>
            </a:r>
            <a:r>
              <a:rPr sz="1800" spc="-20" dirty="0">
                <a:latin typeface="Tahoma"/>
                <a:cs typeface="Tahoma"/>
              </a:rPr>
              <a:t>(tj. </a:t>
            </a:r>
            <a:r>
              <a:rPr sz="1800" dirty="0">
                <a:latin typeface="Tahoma"/>
                <a:cs typeface="Tahoma"/>
              </a:rPr>
              <a:t>průzkumem</a:t>
            </a:r>
            <a:r>
              <a:rPr sz="1800" spc="-25" dirty="0">
                <a:latin typeface="Tahoma"/>
                <a:cs typeface="Tahoma"/>
              </a:rPr>
              <a:t> </a:t>
            </a:r>
            <a:r>
              <a:rPr sz="1800" spc="-50" dirty="0">
                <a:latin typeface="Tahoma"/>
                <a:cs typeface="Tahoma"/>
              </a:rPr>
              <a:t>dat),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b="1" spc="-50" dirty="0">
                <a:latin typeface="Tahoma"/>
                <a:cs typeface="Tahoma"/>
              </a:rPr>
              <a:t>analýzou</a:t>
            </a:r>
            <a:r>
              <a:rPr sz="1800" spc="-50" dirty="0">
                <a:latin typeface="Tahoma"/>
                <a:cs typeface="Tahoma"/>
              </a:rPr>
              <a:t>,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b="1" spc="-40" dirty="0">
                <a:latin typeface="Tahoma"/>
                <a:cs typeface="Tahoma"/>
              </a:rPr>
              <a:t>syntézou</a:t>
            </a:r>
            <a:r>
              <a:rPr sz="1800" b="1" spc="25" dirty="0">
                <a:latin typeface="Tahoma"/>
                <a:cs typeface="Tahoma"/>
              </a:rPr>
              <a:t> </a:t>
            </a:r>
            <a:r>
              <a:rPr sz="1800" b="1" spc="-40" dirty="0">
                <a:latin typeface="Tahoma"/>
                <a:cs typeface="Tahoma"/>
              </a:rPr>
              <a:t>dat</a:t>
            </a:r>
            <a:r>
              <a:rPr sz="1800" b="1" spc="3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a</a:t>
            </a:r>
            <a:r>
              <a:rPr sz="1800" spc="-2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(zejména</a:t>
            </a:r>
            <a:r>
              <a:rPr sz="1800" spc="-15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kartografickou) </a:t>
            </a:r>
            <a:r>
              <a:rPr sz="1800" b="1" spc="-35" dirty="0">
                <a:latin typeface="Tahoma"/>
                <a:cs typeface="Tahoma"/>
              </a:rPr>
              <a:t>vizualizací </a:t>
            </a:r>
            <a:r>
              <a:rPr sz="1800" dirty="0">
                <a:latin typeface="Tahoma"/>
                <a:cs typeface="Tahoma"/>
              </a:rPr>
              <a:t>výsledků</a:t>
            </a:r>
            <a:r>
              <a:rPr sz="1800" spc="-7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a</a:t>
            </a:r>
            <a:r>
              <a:rPr sz="1800" spc="-65" dirty="0">
                <a:latin typeface="Tahoma"/>
                <a:cs typeface="Tahoma"/>
              </a:rPr>
              <a:t> </a:t>
            </a:r>
            <a:r>
              <a:rPr sz="1800" b="1" spc="-20" dirty="0">
                <a:latin typeface="Tahoma"/>
                <a:cs typeface="Tahoma"/>
              </a:rPr>
              <a:t>vývojový</a:t>
            </a:r>
            <a:r>
              <a:rPr sz="1800" b="1" spc="-15" dirty="0">
                <a:latin typeface="Tahoma"/>
                <a:cs typeface="Tahoma"/>
              </a:rPr>
              <a:t> </a:t>
            </a:r>
            <a:r>
              <a:rPr sz="1800" b="1" spc="-25" dirty="0">
                <a:latin typeface="Tahoma"/>
                <a:cs typeface="Tahoma"/>
              </a:rPr>
              <a:t>diagram </a:t>
            </a:r>
            <a:r>
              <a:rPr sz="1800" spc="-10" dirty="0">
                <a:latin typeface="Tahoma"/>
                <a:cs typeface="Tahoma"/>
              </a:rPr>
              <a:t>(postup).</a:t>
            </a:r>
            <a:endParaRPr sz="1800" dirty="0">
              <a:latin typeface="Tahoma"/>
              <a:cs typeface="Tahoma"/>
            </a:endParaRPr>
          </a:p>
          <a:p>
            <a:pPr marL="240665" indent="-227965" algn="just">
              <a:lnSpc>
                <a:spcPct val="100000"/>
              </a:lnSpc>
              <a:spcBef>
                <a:spcPts val="765"/>
              </a:spcBef>
              <a:buFont typeface="Arial MT"/>
              <a:buChar char="•"/>
              <a:tabLst>
                <a:tab pos="240665" algn="l"/>
              </a:tabLst>
            </a:pPr>
            <a:r>
              <a:rPr sz="1800" spc="90" dirty="0">
                <a:latin typeface="Tahoma"/>
                <a:cs typeface="Tahoma"/>
              </a:rPr>
              <a:t>Aspoň</a:t>
            </a:r>
            <a:r>
              <a:rPr sz="1800" spc="-114" dirty="0">
                <a:latin typeface="Tahoma"/>
                <a:cs typeface="Tahoma"/>
              </a:rPr>
              <a:t> </a:t>
            </a:r>
            <a:r>
              <a:rPr sz="1800" b="1" dirty="0">
                <a:latin typeface="Tahoma"/>
                <a:cs typeface="Tahoma"/>
              </a:rPr>
              <a:t>dva</a:t>
            </a:r>
            <a:r>
              <a:rPr sz="1800" b="1" spc="-85" dirty="0">
                <a:latin typeface="Tahoma"/>
                <a:cs typeface="Tahoma"/>
              </a:rPr>
              <a:t> </a:t>
            </a:r>
            <a:r>
              <a:rPr sz="1800" b="1" spc="-30" dirty="0">
                <a:latin typeface="Tahoma"/>
                <a:cs typeface="Tahoma"/>
              </a:rPr>
              <a:t>výstupy</a:t>
            </a:r>
            <a:r>
              <a:rPr sz="1800" b="1" spc="-75" dirty="0">
                <a:latin typeface="Tahoma"/>
                <a:cs typeface="Tahoma"/>
              </a:rPr>
              <a:t> </a:t>
            </a:r>
            <a:r>
              <a:rPr sz="1800" spc="95" dirty="0">
                <a:latin typeface="Tahoma"/>
                <a:cs typeface="Tahoma"/>
              </a:rPr>
              <a:t>budou</a:t>
            </a:r>
            <a:r>
              <a:rPr sz="1800" spc="-105" dirty="0">
                <a:latin typeface="Tahoma"/>
                <a:cs typeface="Tahoma"/>
              </a:rPr>
              <a:t> </a:t>
            </a:r>
            <a:r>
              <a:rPr sz="1800" spc="50" dirty="0">
                <a:latin typeface="Tahoma"/>
                <a:cs typeface="Tahoma"/>
              </a:rPr>
              <a:t>mapové</a:t>
            </a:r>
            <a:endParaRPr sz="1800" dirty="0">
              <a:latin typeface="Tahoma"/>
              <a:cs typeface="Tahoma"/>
            </a:endParaRPr>
          </a:p>
          <a:p>
            <a:pPr marL="240665" indent="-227965" algn="just">
              <a:lnSpc>
                <a:spcPct val="100000"/>
              </a:lnSpc>
              <a:spcBef>
                <a:spcPts val="780"/>
              </a:spcBef>
              <a:buFont typeface="Arial MT"/>
              <a:buChar char="•"/>
              <a:tabLst>
                <a:tab pos="240665" algn="l"/>
              </a:tabLst>
            </a:pPr>
            <a:r>
              <a:rPr sz="1800" dirty="0">
                <a:latin typeface="Tahoma"/>
                <a:cs typeface="Tahoma"/>
              </a:rPr>
              <a:t>Využít</a:t>
            </a:r>
            <a:r>
              <a:rPr sz="1800" spc="3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lze</a:t>
            </a:r>
            <a:r>
              <a:rPr sz="1800" spc="2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všech</a:t>
            </a:r>
            <a:r>
              <a:rPr sz="1800" spc="2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relevantních</a:t>
            </a:r>
            <a:r>
              <a:rPr sz="1800" spc="3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datových</a:t>
            </a:r>
            <a:r>
              <a:rPr sz="1800" spc="4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zdrojů</a:t>
            </a:r>
            <a:r>
              <a:rPr sz="1800" spc="3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i</a:t>
            </a:r>
            <a:r>
              <a:rPr sz="1800" spc="3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softwarových</a:t>
            </a:r>
            <a:r>
              <a:rPr sz="1800" spc="35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nástrojů.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27554" y="140970"/>
            <a:ext cx="6616700" cy="731520"/>
          </a:xfrm>
          <a:prstGeom prst="rect">
            <a:avLst/>
          </a:prstGeom>
          <a:solidFill>
            <a:srgbClr val="252525"/>
          </a:solidFill>
        </p:spPr>
        <p:txBody>
          <a:bodyPr vert="horz" wrap="square" lIns="0" tIns="13462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060"/>
              </a:spcBef>
            </a:pPr>
            <a:r>
              <a:rPr sz="2400" spc="55" dirty="0">
                <a:solidFill>
                  <a:srgbClr val="FFFFFF"/>
                </a:solidFill>
              </a:rPr>
              <a:t>Zadání</a:t>
            </a:r>
            <a:r>
              <a:rPr sz="2400" spc="-15" dirty="0">
                <a:solidFill>
                  <a:srgbClr val="FFFFFF"/>
                </a:solidFill>
              </a:rPr>
              <a:t> </a:t>
            </a:r>
            <a:r>
              <a:rPr sz="2400" dirty="0">
                <a:solidFill>
                  <a:srgbClr val="FFFFFF"/>
                </a:solidFill>
              </a:rPr>
              <a:t>cvičení:</a:t>
            </a:r>
            <a:r>
              <a:rPr sz="2400" spc="-15" dirty="0">
                <a:solidFill>
                  <a:srgbClr val="FFFFFF"/>
                </a:solidFill>
              </a:rPr>
              <a:t> </a:t>
            </a:r>
            <a:r>
              <a:rPr sz="2400" spc="-10" dirty="0">
                <a:solidFill>
                  <a:srgbClr val="FFFFFF"/>
                </a:solidFill>
              </a:rPr>
              <a:t>Projekt</a:t>
            </a:r>
            <a:endParaRPr sz="2400"/>
          </a:p>
        </p:txBody>
      </p:sp>
      <p:grpSp>
        <p:nvGrpSpPr>
          <p:cNvPr id="5" name="object 5"/>
          <p:cNvGrpSpPr/>
          <p:nvPr/>
        </p:nvGrpSpPr>
        <p:grpSpPr>
          <a:xfrm>
            <a:off x="0" y="6259067"/>
            <a:ext cx="9144000" cy="599440"/>
            <a:chOff x="0" y="6259067"/>
            <a:chExt cx="9144000" cy="599440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259067"/>
              <a:ext cx="9143999" cy="5989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6263639"/>
              <a:ext cx="1371599" cy="59435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259067"/>
              <a:ext cx="9143999" cy="59893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6263639"/>
              <a:ext cx="1371599" cy="59435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406902" y="6476238"/>
            <a:ext cx="5017135" cy="174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65"/>
              </a:lnSpc>
            </a:pPr>
            <a:r>
              <a:rPr sz="1800" spc="-59865" baseline="11574" dirty="0">
                <a:solidFill>
                  <a:srgbClr val="888888"/>
                </a:solidFill>
                <a:latin typeface="Calibri"/>
                <a:cs typeface="Calibri"/>
              </a:rPr>
              <a:t>4</a:t>
            </a:r>
            <a:r>
              <a:rPr sz="1200" spc="-225" dirty="0">
                <a:solidFill>
                  <a:srgbClr val="888888"/>
                </a:solidFill>
                <a:latin typeface="Bahnschrift"/>
                <a:cs typeface="Bahnschrift"/>
              </a:rPr>
              <a:t>Z</a:t>
            </a:r>
            <a:r>
              <a:rPr sz="1200" spc="-150" dirty="0">
                <a:solidFill>
                  <a:srgbClr val="888888"/>
                </a:solidFill>
                <a:latin typeface="Bahnschrift"/>
                <a:cs typeface="Bahnschrift"/>
              </a:rPr>
              <a:t>22</a:t>
            </a:r>
            <a:r>
              <a:rPr sz="1200" spc="-85" dirty="0">
                <a:solidFill>
                  <a:srgbClr val="888888"/>
                </a:solidFill>
                <a:latin typeface="Bahnschrift"/>
                <a:cs typeface="Bahnschrift"/>
              </a:rPr>
              <a:t>1</a:t>
            </a:r>
            <a:r>
              <a:rPr sz="1200" spc="-5" dirty="0">
                <a:solidFill>
                  <a:srgbClr val="888888"/>
                </a:solidFill>
                <a:latin typeface="Bahnschrift"/>
                <a:cs typeface="Bahnschrift"/>
              </a:rPr>
              <a:t>1</a:t>
            </a:r>
            <a:r>
              <a:rPr sz="1200" spc="-15" dirty="0">
                <a:solidFill>
                  <a:srgbClr val="888888"/>
                </a:solidFill>
                <a:latin typeface="Bahnschrift"/>
                <a:cs typeface="Bahnschrift"/>
              </a:rPr>
              <a:t> </a:t>
            </a:r>
            <a:r>
              <a:rPr sz="1200" spc="-160" dirty="0">
                <a:solidFill>
                  <a:srgbClr val="888888"/>
                </a:solidFill>
                <a:latin typeface="Bahnschrift"/>
                <a:cs typeface="Bahnschrift"/>
              </a:rPr>
              <a:t>Metody</a:t>
            </a:r>
            <a:r>
              <a:rPr sz="1200" spc="-60" dirty="0">
                <a:solidFill>
                  <a:srgbClr val="888888"/>
                </a:solidFill>
                <a:latin typeface="Bahnschrift"/>
                <a:cs typeface="Bahnschrift"/>
              </a:rPr>
              <a:t> </a:t>
            </a:r>
            <a:r>
              <a:rPr sz="1200" spc="-105" dirty="0">
                <a:solidFill>
                  <a:srgbClr val="888888"/>
                </a:solidFill>
                <a:latin typeface="Bahnschrift"/>
                <a:cs typeface="Bahnschrift"/>
              </a:rPr>
              <a:t>sociálněgeografickéhovýzkumu</a:t>
            </a:r>
            <a:endParaRPr sz="1200">
              <a:latin typeface="Bahnschrift"/>
              <a:cs typeface="Bahnschrift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Z7894</a:t>
            </a:r>
            <a:r>
              <a:rPr spc="185" dirty="0"/>
              <a:t> </a:t>
            </a:r>
            <a:r>
              <a:rPr dirty="0"/>
              <a:t>Geoinformační</a:t>
            </a:r>
            <a:r>
              <a:rPr spc="200" dirty="0"/>
              <a:t> </a:t>
            </a:r>
            <a:r>
              <a:rPr dirty="0"/>
              <a:t>technologie</a:t>
            </a:r>
            <a:r>
              <a:rPr spc="204" dirty="0"/>
              <a:t> </a:t>
            </a:r>
            <a:r>
              <a:rPr dirty="0"/>
              <a:t>v</a:t>
            </a:r>
            <a:r>
              <a:rPr spc="165" dirty="0"/>
              <a:t> </a:t>
            </a:r>
            <a:r>
              <a:rPr dirty="0"/>
              <a:t>sociální</a:t>
            </a:r>
            <a:r>
              <a:rPr spc="170" dirty="0"/>
              <a:t> </a:t>
            </a:r>
            <a:r>
              <a:rPr spc="-10" dirty="0"/>
              <a:t>geografii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10</a:t>
            </a:fld>
            <a:endParaRPr spc="-2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259067"/>
            <a:ext cx="9144000" cy="599440"/>
            <a:chOff x="0" y="6259067"/>
            <a:chExt cx="9144000" cy="5994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59067"/>
              <a:ext cx="9143999" cy="59893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263639"/>
              <a:ext cx="1371599" cy="594358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07390" y="1088898"/>
            <a:ext cx="7632700" cy="1784985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sz="2400" b="1" spc="-35" dirty="0">
                <a:latin typeface="Tahoma"/>
                <a:cs typeface="Tahoma"/>
              </a:rPr>
              <a:t>Rozdělení</a:t>
            </a:r>
            <a:r>
              <a:rPr sz="2400" b="1" spc="-80" dirty="0">
                <a:latin typeface="Tahoma"/>
                <a:cs typeface="Tahoma"/>
              </a:rPr>
              <a:t> </a:t>
            </a:r>
            <a:r>
              <a:rPr sz="2400" b="1" dirty="0">
                <a:latin typeface="Tahoma"/>
                <a:cs typeface="Tahoma"/>
              </a:rPr>
              <a:t>do</a:t>
            </a:r>
            <a:r>
              <a:rPr sz="2400" b="1" spc="-75" dirty="0">
                <a:latin typeface="Tahoma"/>
                <a:cs typeface="Tahoma"/>
              </a:rPr>
              <a:t> </a:t>
            </a:r>
            <a:r>
              <a:rPr sz="2400" b="1" spc="-10" dirty="0">
                <a:latin typeface="Tahoma"/>
                <a:cs typeface="Tahoma"/>
              </a:rPr>
              <a:t>skupin</a:t>
            </a:r>
            <a:endParaRPr sz="2400">
              <a:latin typeface="Tahoma"/>
              <a:cs typeface="Tahoma"/>
            </a:endParaRPr>
          </a:p>
          <a:p>
            <a:pPr marL="241300" marR="5080" indent="-228600">
              <a:lnSpc>
                <a:spcPts val="1939"/>
              </a:lnSpc>
              <a:spcBef>
                <a:spcPts val="1055"/>
              </a:spcBef>
              <a:buClr>
                <a:srgbClr val="000000"/>
              </a:buClr>
              <a:buFont typeface="Arial MT"/>
              <a:buChar char="•"/>
              <a:tabLst>
                <a:tab pos="241300" algn="l"/>
              </a:tabLst>
            </a:pPr>
            <a:r>
              <a:rPr sz="1800" u="sng" spc="-10" dirty="0">
                <a:solidFill>
                  <a:srgbClr val="944F71"/>
                </a:solidFill>
                <a:uFill>
                  <a:solidFill>
                    <a:srgbClr val="944F71"/>
                  </a:solidFill>
                </a:uFill>
                <a:latin typeface="Tahoma"/>
                <a:cs typeface="Tahoma"/>
                <a:hlinkClick r:id="rId4"/>
              </a:rPr>
              <a:t>https://docs.google.com/spreadsheets/d/104JB2r_UI_PeNqqzwWwYU</a:t>
            </a:r>
            <a:r>
              <a:rPr sz="1800" spc="500" dirty="0">
                <a:solidFill>
                  <a:srgbClr val="944F71"/>
                </a:solidFill>
                <a:latin typeface="Tahoma"/>
                <a:cs typeface="Tahoma"/>
              </a:rPr>
              <a:t>   </a:t>
            </a:r>
            <a:r>
              <a:rPr sz="1800" u="sng" spc="-10" dirty="0">
                <a:solidFill>
                  <a:srgbClr val="944F71"/>
                </a:solidFill>
                <a:uFill>
                  <a:solidFill>
                    <a:srgbClr val="944F71"/>
                  </a:solidFill>
                </a:uFill>
                <a:latin typeface="Tahoma"/>
                <a:cs typeface="Tahoma"/>
                <a:hlinkClick r:id="rId4"/>
              </a:rPr>
              <a:t>79h2w4Dgqu_vNSIpsrdk4E/edit#gid=0</a:t>
            </a:r>
            <a:endParaRPr sz="1800">
              <a:latin typeface="Tahoma"/>
              <a:cs typeface="Tahoma"/>
            </a:endParaRPr>
          </a:p>
          <a:p>
            <a:pPr marL="240665" indent="-227965">
              <a:lnSpc>
                <a:spcPct val="100000"/>
              </a:lnSpc>
              <a:spcBef>
                <a:spcPts val="765"/>
              </a:spcBef>
              <a:buFont typeface="Arial MT"/>
              <a:buChar char="•"/>
              <a:tabLst>
                <a:tab pos="240665" algn="l"/>
              </a:tabLst>
            </a:pPr>
            <a:r>
              <a:rPr sz="1800" dirty="0">
                <a:latin typeface="Tahoma"/>
                <a:cs typeface="Tahoma"/>
              </a:rPr>
              <a:t>Funkce</a:t>
            </a:r>
            <a:r>
              <a:rPr sz="1800" spc="100" dirty="0">
                <a:latin typeface="Tahoma"/>
                <a:cs typeface="Tahoma"/>
              </a:rPr>
              <a:t> </a:t>
            </a:r>
            <a:r>
              <a:rPr sz="1800" spc="75" dirty="0">
                <a:latin typeface="Tahoma"/>
                <a:cs typeface="Tahoma"/>
              </a:rPr>
              <a:t>RANDBETWEEN</a:t>
            </a:r>
            <a:endParaRPr sz="1800">
              <a:latin typeface="Tahoma"/>
              <a:cs typeface="Tahoma"/>
            </a:endParaRPr>
          </a:p>
          <a:p>
            <a:pPr marL="697865" lvl="1" indent="-227965">
              <a:lnSpc>
                <a:spcPct val="100000"/>
              </a:lnSpc>
              <a:spcBef>
                <a:spcPts val="350"/>
              </a:spcBef>
              <a:buFont typeface="Wingdings"/>
              <a:buChar char=""/>
              <a:tabLst>
                <a:tab pos="697865" algn="l"/>
              </a:tabLst>
            </a:pPr>
            <a:r>
              <a:rPr sz="1400" dirty="0">
                <a:latin typeface="Tahoma"/>
                <a:cs typeface="Tahoma"/>
              </a:rPr>
              <a:t>Vrátí</a:t>
            </a:r>
            <a:r>
              <a:rPr sz="1400" spc="10" dirty="0">
                <a:latin typeface="Tahoma"/>
                <a:cs typeface="Tahoma"/>
              </a:rPr>
              <a:t> </a:t>
            </a:r>
            <a:r>
              <a:rPr sz="1400" spc="50" dirty="0">
                <a:latin typeface="Tahoma"/>
                <a:cs typeface="Tahoma"/>
              </a:rPr>
              <a:t>náhodné</a:t>
            </a:r>
            <a:r>
              <a:rPr sz="1400" spc="25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celé</a:t>
            </a:r>
            <a:r>
              <a:rPr sz="1400" spc="15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číslo</a:t>
            </a:r>
            <a:r>
              <a:rPr sz="1400" spc="15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mezi</a:t>
            </a:r>
            <a:r>
              <a:rPr sz="1400" spc="15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dvěma</a:t>
            </a:r>
            <a:r>
              <a:rPr sz="1400" spc="25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hodnotami</a:t>
            </a:r>
            <a:r>
              <a:rPr sz="1400" spc="15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(včetně</a:t>
            </a:r>
            <a:r>
              <a:rPr sz="1400" spc="30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daných</a:t>
            </a:r>
            <a:r>
              <a:rPr sz="1400" spc="2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hodnot).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27554" y="140970"/>
            <a:ext cx="6616700" cy="731520"/>
          </a:xfrm>
          <a:prstGeom prst="rect">
            <a:avLst/>
          </a:prstGeom>
          <a:solidFill>
            <a:srgbClr val="252525"/>
          </a:solidFill>
        </p:spPr>
        <p:txBody>
          <a:bodyPr vert="horz" wrap="square" lIns="0" tIns="13462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060"/>
              </a:spcBef>
            </a:pPr>
            <a:r>
              <a:rPr sz="2400" spc="55" dirty="0">
                <a:solidFill>
                  <a:srgbClr val="FFFFFF"/>
                </a:solidFill>
              </a:rPr>
              <a:t>Zadání</a:t>
            </a:r>
            <a:r>
              <a:rPr sz="2400" spc="-15" dirty="0">
                <a:solidFill>
                  <a:srgbClr val="FFFFFF"/>
                </a:solidFill>
              </a:rPr>
              <a:t> </a:t>
            </a:r>
            <a:r>
              <a:rPr sz="2400" dirty="0">
                <a:solidFill>
                  <a:srgbClr val="FFFFFF"/>
                </a:solidFill>
              </a:rPr>
              <a:t>cvičení:</a:t>
            </a:r>
            <a:r>
              <a:rPr sz="2400" spc="-15" dirty="0">
                <a:solidFill>
                  <a:srgbClr val="FFFFFF"/>
                </a:solidFill>
              </a:rPr>
              <a:t> </a:t>
            </a:r>
            <a:r>
              <a:rPr sz="2400" spc="-10" dirty="0">
                <a:solidFill>
                  <a:srgbClr val="FFFFFF"/>
                </a:solidFill>
              </a:rPr>
              <a:t>Losování</a:t>
            </a:r>
            <a:endParaRPr sz="2400"/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89075" y="2944367"/>
            <a:ext cx="6962394" cy="202844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07390" y="5109971"/>
            <a:ext cx="5305425" cy="727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7815" algn="l"/>
              </a:tabLst>
            </a:pPr>
            <a:r>
              <a:rPr sz="1800" spc="55" dirty="0">
                <a:latin typeface="Tahoma"/>
                <a:cs typeface="Tahoma"/>
              </a:rPr>
              <a:t>Pseudonáhodné</a:t>
            </a:r>
            <a:r>
              <a:rPr sz="1800" spc="-45" dirty="0">
                <a:latin typeface="Tahoma"/>
                <a:cs typeface="Tahoma"/>
              </a:rPr>
              <a:t> </a:t>
            </a:r>
            <a:r>
              <a:rPr sz="1800" spc="40" dirty="0">
                <a:latin typeface="Tahoma"/>
                <a:cs typeface="Tahoma"/>
              </a:rPr>
              <a:t>číslo</a:t>
            </a:r>
            <a:endParaRPr sz="1800">
              <a:latin typeface="Tahoma"/>
              <a:cs typeface="Tahoma"/>
            </a:endParaRPr>
          </a:p>
          <a:p>
            <a:pPr marL="755650" lvl="1" indent="-285750">
              <a:lnSpc>
                <a:spcPts val="1675"/>
              </a:lnSpc>
              <a:spcBef>
                <a:spcPts val="15"/>
              </a:spcBef>
              <a:buFont typeface="Wingdings"/>
              <a:buChar char=""/>
              <a:tabLst>
                <a:tab pos="755650" algn="l"/>
              </a:tabLst>
            </a:pPr>
            <a:r>
              <a:rPr sz="1400" dirty="0">
                <a:latin typeface="Tahoma"/>
                <a:cs typeface="Tahoma"/>
              </a:rPr>
              <a:t>Využívá</a:t>
            </a:r>
            <a:r>
              <a:rPr sz="1400" spc="3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systémového</a:t>
            </a:r>
            <a:r>
              <a:rPr sz="1400" spc="2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času</a:t>
            </a:r>
            <a:r>
              <a:rPr sz="1400" spc="3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počítače</a:t>
            </a:r>
            <a:endParaRPr sz="1400">
              <a:latin typeface="Tahoma"/>
              <a:cs typeface="Tahoma"/>
            </a:endParaRPr>
          </a:p>
          <a:p>
            <a:pPr marL="755650" lvl="1" indent="-285750">
              <a:lnSpc>
                <a:spcPts val="1675"/>
              </a:lnSpc>
              <a:buFont typeface="Wingdings"/>
              <a:buChar char=""/>
              <a:tabLst>
                <a:tab pos="755650" algn="l"/>
              </a:tabLst>
            </a:pPr>
            <a:r>
              <a:rPr sz="1400" spc="-10" dirty="0">
                <a:latin typeface="Lucida Sans Unicode"/>
                <a:cs typeface="Lucida Sans Unicode"/>
              </a:rPr>
              <a:t>true</a:t>
            </a:r>
            <a:r>
              <a:rPr sz="1400" spc="-40" dirty="0">
                <a:latin typeface="Lucida Sans Unicode"/>
                <a:cs typeface="Lucida Sans Unicode"/>
              </a:rPr>
              <a:t> </a:t>
            </a:r>
            <a:r>
              <a:rPr sz="1400" spc="-20" dirty="0">
                <a:latin typeface="Lucida Sans Unicode"/>
                <a:cs typeface="Lucida Sans Unicode"/>
              </a:rPr>
              <a:t>random</a:t>
            </a:r>
            <a:r>
              <a:rPr sz="1400" spc="-45" dirty="0">
                <a:latin typeface="Lucida Sans Unicode"/>
                <a:cs typeface="Lucida Sans Unicode"/>
              </a:rPr>
              <a:t> </a:t>
            </a:r>
            <a:r>
              <a:rPr sz="1400" spc="-20" dirty="0">
                <a:latin typeface="Lucida Sans Unicode"/>
                <a:cs typeface="Lucida Sans Unicode"/>
              </a:rPr>
              <a:t>data</a:t>
            </a:r>
            <a:r>
              <a:rPr sz="1400" spc="-60" dirty="0">
                <a:latin typeface="Lucida Sans Unicode"/>
                <a:cs typeface="Lucida Sans Unicode"/>
              </a:rPr>
              <a:t> využívají</a:t>
            </a:r>
            <a:r>
              <a:rPr sz="1400" spc="-80" dirty="0">
                <a:latin typeface="Lucida Sans Unicode"/>
                <a:cs typeface="Lucida Sans Unicode"/>
              </a:rPr>
              <a:t> </a:t>
            </a:r>
            <a:r>
              <a:rPr sz="1400" spc="-25" dirty="0">
                <a:latin typeface="Lucida Sans Unicode"/>
                <a:cs typeface="Lucida Sans Unicode"/>
              </a:rPr>
              <a:t>např.</a:t>
            </a:r>
            <a:r>
              <a:rPr sz="1400" spc="-50" dirty="0">
                <a:latin typeface="Lucida Sans Unicode"/>
                <a:cs typeface="Lucida Sans Unicode"/>
              </a:rPr>
              <a:t> </a:t>
            </a:r>
            <a:r>
              <a:rPr sz="1400" spc="-35" dirty="0">
                <a:latin typeface="Lucida Sans Unicode"/>
                <a:cs typeface="Lucida Sans Unicode"/>
              </a:rPr>
              <a:t>atmosférického </a:t>
            </a:r>
            <a:r>
              <a:rPr sz="1400" spc="-20" dirty="0">
                <a:latin typeface="Lucida Sans Unicode"/>
                <a:cs typeface="Lucida Sans Unicode"/>
              </a:rPr>
              <a:t>šumu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Z7894</a:t>
            </a:r>
            <a:r>
              <a:rPr spc="185" dirty="0"/>
              <a:t> </a:t>
            </a:r>
            <a:r>
              <a:rPr dirty="0"/>
              <a:t>Geoinformační</a:t>
            </a:r>
            <a:r>
              <a:rPr spc="200" dirty="0"/>
              <a:t> </a:t>
            </a:r>
            <a:r>
              <a:rPr dirty="0"/>
              <a:t>technologie</a:t>
            </a:r>
            <a:r>
              <a:rPr spc="204" dirty="0"/>
              <a:t> </a:t>
            </a:r>
            <a:r>
              <a:rPr dirty="0"/>
              <a:t>v</a:t>
            </a:r>
            <a:r>
              <a:rPr spc="165" dirty="0"/>
              <a:t> </a:t>
            </a:r>
            <a:r>
              <a:rPr dirty="0"/>
              <a:t>sociální</a:t>
            </a:r>
            <a:r>
              <a:rPr spc="170" dirty="0"/>
              <a:t> </a:t>
            </a:r>
            <a:r>
              <a:rPr spc="-10" dirty="0"/>
              <a:t>geografii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11</a:t>
            </a:fld>
            <a:endParaRPr spc="-25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259067"/>
            <a:ext cx="9144000" cy="599440"/>
            <a:chOff x="0" y="6259067"/>
            <a:chExt cx="9144000" cy="5994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59067"/>
              <a:ext cx="9143999" cy="59893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263639"/>
              <a:ext cx="1371599" cy="594358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2527554" y="140970"/>
            <a:ext cx="6616700" cy="1146810"/>
          </a:xfrm>
          <a:custGeom>
            <a:avLst/>
            <a:gdLst/>
            <a:ahLst/>
            <a:cxnLst/>
            <a:rect l="l" t="t" r="r" b="b"/>
            <a:pathLst>
              <a:path w="6616700" h="1146810">
                <a:moveTo>
                  <a:pt x="6616446" y="0"/>
                </a:moveTo>
                <a:lnTo>
                  <a:pt x="0" y="0"/>
                </a:lnTo>
                <a:lnTo>
                  <a:pt x="0" y="1146809"/>
                </a:lnTo>
                <a:lnTo>
                  <a:pt x="6616446" y="1146809"/>
                </a:lnTo>
                <a:lnTo>
                  <a:pt x="6616446" y="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618994" y="162814"/>
            <a:ext cx="314325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3800" spc="85" dirty="0">
                <a:solidFill>
                  <a:srgbClr val="FFFFFF"/>
                </a:solidFill>
              </a:rPr>
              <a:t>Zadání</a:t>
            </a:r>
            <a:r>
              <a:rPr sz="3800" spc="-215" dirty="0">
                <a:solidFill>
                  <a:srgbClr val="FFFFFF"/>
                </a:solidFill>
              </a:rPr>
              <a:t> </a:t>
            </a:r>
            <a:r>
              <a:rPr sz="3800" spc="85" dirty="0">
                <a:solidFill>
                  <a:srgbClr val="FFFFFF"/>
                </a:solidFill>
              </a:rPr>
              <a:t>cvičení</a:t>
            </a:r>
            <a:endParaRPr sz="380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Z7894</a:t>
            </a:r>
            <a:r>
              <a:rPr spc="185" dirty="0"/>
              <a:t> </a:t>
            </a:r>
            <a:r>
              <a:rPr dirty="0"/>
              <a:t>Geoinformační</a:t>
            </a:r>
            <a:r>
              <a:rPr spc="200" dirty="0"/>
              <a:t> </a:t>
            </a:r>
            <a:r>
              <a:rPr dirty="0"/>
              <a:t>technologie</a:t>
            </a:r>
            <a:r>
              <a:rPr spc="204" dirty="0"/>
              <a:t> </a:t>
            </a:r>
            <a:r>
              <a:rPr dirty="0"/>
              <a:t>v</a:t>
            </a:r>
            <a:r>
              <a:rPr spc="165" dirty="0"/>
              <a:t> </a:t>
            </a:r>
            <a:r>
              <a:rPr dirty="0"/>
              <a:t>sociální</a:t>
            </a:r>
            <a:r>
              <a:rPr spc="170" dirty="0"/>
              <a:t> </a:t>
            </a:r>
            <a:r>
              <a:rPr spc="-10" dirty="0"/>
              <a:t>geografii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12</a:t>
            </a:fld>
            <a:endParaRPr spc="-25" dirty="0"/>
          </a:p>
        </p:txBody>
      </p:sp>
      <p:sp>
        <p:nvSpPr>
          <p:cNvPr id="7" name="object 7"/>
          <p:cNvSpPr txBox="1"/>
          <p:nvPr/>
        </p:nvSpPr>
        <p:spPr>
          <a:xfrm>
            <a:off x="2618994" y="615187"/>
            <a:ext cx="142938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solidFill>
                  <a:srgbClr val="FFFFFF"/>
                </a:solidFill>
                <a:latin typeface="Tahoma"/>
                <a:cs typeface="Tahoma"/>
              </a:rPr>
              <a:t>Výsledky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880"/>
              </a:spcBef>
              <a:buFont typeface="Arial MT"/>
              <a:buChar char="•"/>
              <a:tabLst>
                <a:tab pos="240665" algn="l"/>
              </a:tabLst>
            </a:pPr>
            <a:r>
              <a:rPr b="0" spc="55" dirty="0">
                <a:latin typeface="Tahoma"/>
                <a:cs typeface="Tahoma"/>
              </a:rPr>
              <a:t>Kladen</a:t>
            </a:r>
            <a:r>
              <a:rPr b="0" spc="-90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důraz</a:t>
            </a:r>
            <a:r>
              <a:rPr b="0" spc="-50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na</a:t>
            </a:r>
            <a:r>
              <a:rPr b="0" spc="-85" dirty="0">
                <a:latin typeface="Tahoma"/>
                <a:cs typeface="Tahoma"/>
              </a:rPr>
              <a:t> </a:t>
            </a:r>
            <a:r>
              <a:rPr spc="-45" dirty="0"/>
              <a:t>průzkum </a:t>
            </a:r>
            <a:r>
              <a:rPr spc="-70" dirty="0"/>
              <a:t>a</a:t>
            </a:r>
            <a:r>
              <a:rPr spc="-50" dirty="0"/>
              <a:t> </a:t>
            </a:r>
            <a:r>
              <a:rPr spc="-40" dirty="0"/>
              <a:t>analýzu</a:t>
            </a:r>
            <a:r>
              <a:rPr spc="-45" dirty="0"/>
              <a:t> dat,</a:t>
            </a:r>
            <a:r>
              <a:rPr spc="-100" dirty="0"/>
              <a:t> </a:t>
            </a:r>
            <a:r>
              <a:rPr spc="-35" dirty="0"/>
              <a:t>vizualizaci</a:t>
            </a:r>
            <a:r>
              <a:rPr spc="-45" dirty="0"/>
              <a:t> </a:t>
            </a:r>
            <a:r>
              <a:rPr spc="-10" dirty="0"/>
              <a:t>výsledků</a:t>
            </a:r>
            <a:r>
              <a:rPr b="0" spc="-10" dirty="0">
                <a:latin typeface="Tahoma"/>
                <a:cs typeface="Tahoma"/>
              </a:rPr>
              <a:t>.</a:t>
            </a:r>
          </a:p>
          <a:p>
            <a:pPr marL="241300" marR="55880" indent="-228600">
              <a:lnSpc>
                <a:spcPts val="1939"/>
              </a:lnSpc>
              <a:spcBef>
                <a:spcPts val="1025"/>
              </a:spcBef>
              <a:buFont typeface="Arial MT"/>
              <a:buChar char="•"/>
              <a:tabLst>
                <a:tab pos="241300" algn="l"/>
              </a:tabLst>
            </a:pPr>
            <a:r>
              <a:rPr b="0" dirty="0">
                <a:latin typeface="Tahoma"/>
                <a:cs typeface="Tahoma"/>
              </a:rPr>
              <a:t>Lze pracovat</a:t>
            </a:r>
            <a:r>
              <a:rPr b="0" spc="20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i</a:t>
            </a:r>
            <a:r>
              <a:rPr b="0" spc="10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s</a:t>
            </a:r>
            <a:r>
              <a:rPr b="0" spc="10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měřítkem</a:t>
            </a:r>
            <a:r>
              <a:rPr b="0" spc="-20" dirty="0">
                <a:latin typeface="Tahoma"/>
                <a:cs typeface="Tahoma"/>
              </a:rPr>
              <a:t> </a:t>
            </a:r>
            <a:r>
              <a:rPr b="0" spc="65" dirty="0">
                <a:latin typeface="Tahoma"/>
                <a:cs typeface="Tahoma"/>
              </a:rPr>
              <a:t>celého</a:t>
            </a:r>
            <a:r>
              <a:rPr b="0" spc="-15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města,</a:t>
            </a:r>
            <a:r>
              <a:rPr b="0" spc="-60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ale</a:t>
            </a:r>
            <a:r>
              <a:rPr b="0" spc="-5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zaměřte</a:t>
            </a:r>
            <a:r>
              <a:rPr b="0" spc="10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vaší</a:t>
            </a:r>
            <a:r>
              <a:rPr b="0" spc="5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interpretaci</a:t>
            </a:r>
            <a:r>
              <a:rPr b="0" spc="15" dirty="0">
                <a:latin typeface="Tahoma"/>
                <a:cs typeface="Tahoma"/>
              </a:rPr>
              <a:t> </a:t>
            </a:r>
            <a:r>
              <a:rPr b="0" spc="-25" dirty="0">
                <a:latin typeface="Tahoma"/>
                <a:cs typeface="Tahoma"/>
              </a:rPr>
              <a:t>na </a:t>
            </a:r>
            <a:r>
              <a:rPr b="0" u="sng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vybranou</a:t>
            </a:r>
            <a:r>
              <a:rPr b="0" u="sng" spc="1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 </a:t>
            </a:r>
            <a:r>
              <a:rPr b="0" u="sng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městskou</a:t>
            </a:r>
            <a:r>
              <a:rPr b="0" u="sng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 </a:t>
            </a:r>
            <a:r>
              <a:rPr b="0" u="sng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část</a:t>
            </a:r>
            <a:r>
              <a:rPr b="0" spc="10" dirty="0">
                <a:latin typeface="Tahoma"/>
                <a:cs typeface="Tahoma"/>
              </a:rPr>
              <a:t> </a:t>
            </a:r>
            <a:r>
              <a:rPr b="0" spc="-30" dirty="0">
                <a:latin typeface="Tahoma"/>
                <a:cs typeface="Tahoma"/>
              </a:rPr>
              <a:t>(např.</a:t>
            </a:r>
            <a:r>
              <a:rPr b="0" spc="-70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vztah</a:t>
            </a:r>
            <a:r>
              <a:rPr b="0" spc="-5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městské</a:t>
            </a:r>
            <a:r>
              <a:rPr b="0" spc="-15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části</a:t>
            </a:r>
            <a:r>
              <a:rPr b="0" spc="5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s okolím,</a:t>
            </a:r>
            <a:r>
              <a:rPr b="0" spc="-90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je</a:t>
            </a:r>
            <a:r>
              <a:rPr b="0" spc="-10" dirty="0">
                <a:latin typeface="Tahoma"/>
                <a:cs typeface="Tahoma"/>
              </a:rPr>
              <a:t> vybraná </a:t>
            </a:r>
            <a:r>
              <a:rPr b="0" dirty="0">
                <a:latin typeface="Tahoma"/>
                <a:cs typeface="Tahoma"/>
              </a:rPr>
              <a:t>městská</a:t>
            </a:r>
            <a:r>
              <a:rPr b="0" spc="220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část</a:t>
            </a:r>
            <a:r>
              <a:rPr b="0" spc="225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definovaná</a:t>
            </a:r>
            <a:r>
              <a:rPr b="0" spc="220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pracovním/rezidenčním</a:t>
            </a:r>
            <a:r>
              <a:rPr b="0" spc="225" dirty="0">
                <a:latin typeface="Tahoma"/>
                <a:cs typeface="Tahoma"/>
              </a:rPr>
              <a:t> </a:t>
            </a:r>
            <a:r>
              <a:rPr b="0" spc="-10" dirty="0">
                <a:latin typeface="Tahoma"/>
                <a:cs typeface="Tahoma"/>
              </a:rPr>
              <a:t>rytmem…)</a:t>
            </a:r>
          </a:p>
          <a:p>
            <a:pPr marL="240665" indent="-227965">
              <a:lnSpc>
                <a:spcPct val="100000"/>
              </a:lnSpc>
              <a:spcBef>
                <a:spcPts val="770"/>
              </a:spcBef>
              <a:buFont typeface="Arial MT"/>
              <a:buChar char="•"/>
              <a:tabLst>
                <a:tab pos="240665" algn="l"/>
              </a:tabLst>
            </a:pPr>
            <a:r>
              <a:rPr b="0" spc="55" dirty="0">
                <a:latin typeface="Tahoma"/>
                <a:cs typeface="Tahoma"/>
              </a:rPr>
              <a:t>Případně</a:t>
            </a:r>
            <a:r>
              <a:rPr b="0" spc="30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je</a:t>
            </a:r>
            <a:r>
              <a:rPr b="0" spc="5" dirty="0">
                <a:latin typeface="Tahoma"/>
                <a:cs typeface="Tahoma"/>
              </a:rPr>
              <a:t> </a:t>
            </a:r>
            <a:r>
              <a:rPr b="0" spc="60" dirty="0">
                <a:latin typeface="Tahoma"/>
                <a:cs typeface="Tahoma"/>
              </a:rPr>
              <a:t>možné</a:t>
            </a:r>
            <a:r>
              <a:rPr b="0" spc="15" dirty="0">
                <a:latin typeface="Tahoma"/>
                <a:cs typeface="Tahoma"/>
              </a:rPr>
              <a:t> </a:t>
            </a:r>
            <a:r>
              <a:rPr b="0" spc="-30" dirty="0">
                <a:latin typeface="Tahoma"/>
                <a:cs typeface="Tahoma"/>
              </a:rPr>
              <a:t>(např.</a:t>
            </a:r>
            <a:r>
              <a:rPr b="0" spc="-50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dasymetrickou</a:t>
            </a:r>
            <a:r>
              <a:rPr b="0" spc="5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metodou)</a:t>
            </a:r>
            <a:r>
              <a:rPr b="0" spc="30" dirty="0">
                <a:latin typeface="Tahoma"/>
                <a:cs typeface="Tahoma"/>
              </a:rPr>
              <a:t> </a:t>
            </a:r>
            <a:r>
              <a:rPr b="0" spc="70" dirty="0">
                <a:latin typeface="Tahoma"/>
                <a:cs typeface="Tahoma"/>
              </a:rPr>
              <a:t>zpodobnit</a:t>
            </a:r>
            <a:r>
              <a:rPr b="0" spc="30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vaše</a:t>
            </a:r>
            <a:r>
              <a:rPr b="0" spc="15" dirty="0">
                <a:latin typeface="Tahoma"/>
                <a:cs typeface="Tahoma"/>
              </a:rPr>
              <a:t> </a:t>
            </a:r>
            <a:r>
              <a:rPr b="0" spc="-20" dirty="0">
                <a:latin typeface="Tahoma"/>
                <a:cs typeface="Tahoma"/>
              </a:rPr>
              <a:t>data</a:t>
            </a:r>
          </a:p>
          <a:p>
            <a:pPr>
              <a:lnSpc>
                <a:spcPct val="100000"/>
              </a:lnSpc>
              <a:spcBef>
                <a:spcPts val="1550"/>
              </a:spcBef>
              <a:buFont typeface="Arial MT"/>
              <a:buChar char="•"/>
            </a:pPr>
            <a:endParaRPr b="0" spc="-20" dirty="0">
              <a:latin typeface="Tahoma"/>
              <a:cs typeface="Tahoma"/>
            </a:endParaRPr>
          </a:p>
          <a:p>
            <a:pPr marL="240665" indent="-227965">
              <a:lnSpc>
                <a:spcPts val="2050"/>
              </a:lnSpc>
              <a:spcBef>
                <a:spcPts val="5"/>
              </a:spcBef>
              <a:buFont typeface="Arial MT"/>
              <a:buChar char="•"/>
              <a:tabLst>
                <a:tab pos="240665" algn="l"/>
              </a:tabLst>
            </a:pPr>
            <a:r>
              <a:rPr b="0" spc="100" dirty="0">
                <a:latin typeface="Tahoma"/>
                <a:cs typeface="Tahoma"/>
              </a:rPr>
              <a:t>Je</a:t>
            </a:r>
            <a:r>
              <a:rPr b="0" spc="-40" dirty="0">
                <a:latin typeface="Tahoma"/>
                <a:cs typeface="Tahoma"/>
              </a:rPr>
              <a:t> </a:t>
            </a:r>
            <a:r>
              <a:rPr b="0" spc="60" dirty="0">
                <a:latin typeface="Tahoma"/>
                <a:cs typeface="Tahoma"/>
              </a:rPr>
              <a:t>možné</a:t>
            </a:r>
            <a:r>
              <a:rPr b="0" spc="-40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části</a:t>
            </a:r>
            <a:r>
              <a:rPr b="0" spc="-35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analýzy</a:t>
            </a:r>
            <a:r>
              <a:rPr b="0" spc="-35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zúžit</a:t>
            </a:r>
            <a:r>
              <a:rPr b="0" spc="-15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na</a:t>
            </a:r>
            <a:r>
              <a:rPr b="0" spc="-35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vybrané</a:t>
            </a:r>
            <a:r>
              <a:rPr b="0" spc="-35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témata</a:t>
            </a:r>
            <a:r>
              <a:rPr b="0" spc="-35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sociální</a:t>
            </a:r>
            <a:r>
              <a:rPr b="0" spc="-30" dirty="0">
                <a:latin typeface="Tahoma"/>
                <a:cs typeface="Tahoma"/>
              </a:rPr>
              <a:t> </a:t>
            </a:r>
            <a:r>
              <a:rPr b="0" spc="55" dirty="0">
                <a:latin typeface="Tahoma"/>
                <a:cs typeface="Tahoma"/>
              </a:rPr>
              <a:t>geografie</a:t>
            </a:r>
            <a:r>
              <a:rPr b="0" spc="-60" dirty="0">
                <a:latin typeface="Tahoma"/>
                <a:cs typeface="Tahoma"/>
              </a:rPr>
              <a:t> </a:t>
            </a:r>
            <a:r>
              <a:rPr b="0" spc="-10" dirty="0">
                <a:latin typeface="Tahoma"/>
                <a:cs typeface="Tahoma"/>
              </a:rPr>
              <a:t>(např.</a:t>
            </a:r>
          </a:p>
          <a:p>
            <a:pPr marL="241300">
              <a:lnSpc>
                <a:spcPts val="2050"/>
              </a:lnSpc>
            </a:pPr>
            <a:r>
              <a:rPr b="0" spc="55" dirty="0">
                <a:latin typeface="Tahoma"/>
                <a:cs typeface="Tahoma"/>
              </a:rPr>
              <a:t>geografie</a:t>
            </a:r>
            <a:r>
              <a:rPr b="0" spc="-130" dirty="0">
                <a:latin typeface="Tahoma"/>
                <a:cs typeface="Tahoma"/>
              </a:rPr>
              <a:t> </a:t>
            </a:r>
            <a:r>
              <a:rPr b="0" spc="-10" dirty="0">
                <a:latin typeface="Tahoma"/>
                <a:cs typeface="Tahoma"/>
              </a:rPr>
              <a:t>noci)</a:t>
            </a:r>
          </a:p>
          <a:p>
            <a:pPr>
              <a:lnSpc>
                <a:spcPct val="100000"/>
              </a:lnSpc>
              <a:spcBef>
                <a:spcPts val="1340"/>
              </a:spcBef>
            </a:pPr>
            <a:endParaRPr b="0" spc="-1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>
                <a:solidFill>
                  <a:srgbClr val="FF0000"/>
                </a:solidFill>
              </a:rPr>
              <a:t>Odevzdání</a:t>
            </a:r>
            <a:r>
              <a:rPr spc="-90" dirty="0">
                <a:solidFill>
                  <a:srgbClr val="FF0000"/>
                </a:solidFill>
              </a:rPr>
              <a:t> </a:t>
            </a:r>
            <a:r>
              <a:rPr spc="-35" dirty="0">
                <a:solidFill>
                  <a:srgbClr val="FF0000"/>
                </a:solidFill>
              </a:rPr>
              <a:t>posteru</a:t>
            </a:r>
            <a:r>
              <a:rPr spc="-85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pro</a:t>
            </a:r>
            <a:r>
              <a:rPr spc="-85" dirty="0">
                <a:solidFill>
                  <a:srgbClr val="FF0000"/>
                </a:solidFill>
              </a:rPr>
              <a:t> </a:t>
            </a:r>
            <a:r>
              <a:rPr spc="-45" dirty="0">
                <a:solidFill>
                  <a:srgbClr val="FF0000"/>
                </a:solidFill>
              </a:rPr>
              <a:t>zkoušku</a:t>
            </a:r>
            <a:r>
              <a:rPr spc="-85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23.</a:t>
            </a:r>
            <a:r>
              <a:rPr spc="-135" dirty="0">
                <a:solidFill>
                  <a:srgbClr val="FF0000"/>
                </a:solidFill>
              </a:rPr>
              <a:t> </a:t>
            </a:r>
            <a:r>
              <a:rPr spc="-10" dirty="0">
                <a:solidFill>
                  <a:srgbClr val="FF0000"/>
                </a:solidFill>
              </a:rPr>
              <a:t>5.</a:t>
            </a:r>
            <a:r>
              <a:rPr spc="-135" dirty="0">
                <a:solidFill>
                  <a:srgbClr val="FF0000"/>
                </a:solidFill>
              </a:rPr>
              <a:t> </a:t>
            </a:r>
            <a:r>
              <a:rPr spc="-10" dirty="0">
                <a:solidFill>
                  <a:srgbClr val="FF0000"/>
                </a:solidFill>
              </a:rPr>
              <a:t>2023:</a:t>
            </a:r>
            <a:r>
              <a:rPr spc="-90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16.</a:t>
            </a:r>
            <a:r>
              <a:rPr spc="-130" dirty="0">
                <a:solidFill>
                  <a:srgbClr val="FF0000"/>
                </a:solidFill>
              </a:rPr>
              <a:t> </a:t>
            </a:r>
            <a:r>
              <a:rPr spc="-10" dirty="0">
                <a:solidFill>
                  <a:srgbClr val="FF0000"/>
                </a:solidFill>
              </a:rPr>
              <a:t>5.</a:t>
            </a:r>
            <a:r>
              <a:rPr spc="-135" dirty="0">
                <a:solidFill>
                  <a:srgbClr val="FF0000"/>
                </a:solidFill>
              </a:rPr>
              <a:t> </a:t>
            </a:r>
            <a:r>
              <a:rPr spc="-20" dirty="0">
                <a:solidFill>
                  <a:srgbClr val="FF0000"/>
                </a:solidFill>
              </a:rPr>
              <a:t>2023</a:t>
            </a: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pc="-25" dirty="0">
                <a:solidFill>
                  <a:srgbClr val="FF0000"/>
                </a:solidFill>
              </a:rPr>
              <a:t>Poslední</a:t>
            </a:r>
            <a:r>
              <a:rPr spc="-100" dirty="0">
                <a:solidFill>
                  <a:srgbClr val="FF0000"/>
                </a:solidFill>
              </a:rPr>
              <a:t> </a:t>
            </a:r>
            <a:r>
              <a:rPr spc="-45" dirty="0">
                <a:solidFill>
                  <a:srgbClr val="FF0000"/>
                </a:solidFill>
              </a:rPr>
              <a:t>termín</a:t>
            </a:r>
            <a:r>
              <a:rPr spc="-85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pro</a:t>
            </a:r>
            <a:r>
              <a:rPr spc="-90" dirty="0">
                <a:solidFill>
                  <a:srgbClr val="FF0000"/>
                </a:solidFill>
              </a:rPr>
              <a:t> </a:t>
            </a:r>
            <a:r>
              <a:rPr spc="-10" dirty="0">
                <a:solidFill>
                  <a:srgbClr val="FF0000"/>
                </a:solidFill>
              </a:rPr>
              <a:t>odevzdání:</a:t>
            </a:r>
            <a:r>
              <a:rPr spc="-75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23.</a:t>
            </a:r>
            <a:r>
              <a:rPr spc="-135" dirty="0">
                <a:solidFill>
                  <a:srgbClr val="FF0000"/>
                </a:solidFill>
              </a:rPr>
              <a:t> </a:t>
            </a:r>
            <a:r>
              <a:rPr spc="-10" dirty="0">
                <a:solidFill>
                  <a:srgbClr val="FF0000"/>
                </a:solidFill>
              </a:rPr>
              <a:t>5.</a:t>
            </a:r>
            <a:r>
              <a:rPr spc="-140" dirty="0">
                <a:solidFill>
                  <a:srgbClr val="FF0000"/>
                </a:solidFill>
              </a:rPr>
              <a:t> </a:t>
            </a:r>
            <a:r>
              <a:rPr spc="-20" dirty="0">
                <a:solidFill>
                  <a:srgbClr val="FF0000"/>
                </a:solidFill>
              </a:rPr>
              <a:t>2023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71199"/>
            <a:ext cx="9143999" cy="585147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Z7894</a:t>
            </a:r>
            <a:r>
              <a:rPr spc="185" dirty="0"/>
              <a:t> </a:t>
            </a:r>
            <a:r>
              <a:rPr dirty="0"/>
              <a:t>Geoinformační</a:t>
            </a:r>
            <a:r>
              <a:rPr spc="200" dirty="0"/>
              <a:t> </a:t>
            </a:r>
            <a:r>
              <a:rPr dirty="0"/>
              <a:t>technologie</a:t>
            </a:r>
            <a:r>
              <a:rPr spc="204" dirty="0"/>
              <a:t> </a:t>
            </a:r>
            <a:r>
              <a:rPr dirty="0"/>
              <a:t>v</a:t>
            </a:r>
            <a:r>
              <a:rPr spc="165" dirty="0"/>
              <a:t> </a:t>
            </a:r>
            <a:r>
              <a:rPr dirty="0"/>
              <a:t>sociální</a:t>
            </a:r>
            <a:r>
              <a:rPr spc="170" dirty="0"/>
              <a:t> </a:t>
            </a:r>
            <a:r>
              <a:rPr spc="-10" dirty="0"/>
              <a:t>geografii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13</a:t>
            </a:fld>
            <a:endParaRPr spc="-25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12066" y="1581010"/>
            <a:ext cx="3182403" cy="373213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9144000" cy="1480820"/>
            <a:chOff x="0" y="0"/>
            <a:chExt cx="9144000" cy="148082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1266190"/>
            </a:xfrm>
            <a:custGeom>
              <a:avLst/>
              <a:gdLst/>
              <a:ahLst/>
              <a:cxnLst/>
              <a:rect l="l" t="t" r="r" b="b"/>
              <a:pathLst>
                <a:path w="9144000" h="1266190">
                  <a:moveTo>
                    <a:pt x="9144000" y="0"/>
                  </a:moveTo>
                  <a:lnTo>
                    <a:pt x="0" y="0"/>
                  </a:lnTo>
                  <a:lnTo>
                    <a:pt x="0" y="1265682"/>
                  </a:lnTo>
                  <a:lnTo>
                    <a:pt x="9144000" y="1265682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D0D0D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38" y="0"/>
              <a:ext cx="5416296" cy="93192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38" y="476262"/>
              <a:ext cx="6077711" cy="1004303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45440" y="47752"/>
            <a:ext cx="550989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-10" dirty="0">
                <a:solidFill>
                  <a:srgbClr val="FFFFFF"/>
                </a:solidFill>
                <a:latin typeface="Segoe UI"/>
                <a:cs typeface="Segoe UI"/>
              </a:rPr>
              <a:t>Synchronizace</a:t>
            </a:r>
            <a:r>
              <a:rPr sz="3600" spc="-1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600" dirty="0">
                <a:solidFill>
                  <a:srgbClr val="FFFFFF"/>
                </a:solidFill>
                <a:latin typeface="Segoe UI"/>
                <a:cs typeface="Segoe UI"/>
              </a:rPr>
              <a:t>zázemí</a:t>
            </a:r>
            <a:r>
              <a:rPr sz="3600" spc="-1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600" spc="-50" dirty="0">
                <a:solidFill>
                  <a:srgbClr val="FFFFFF"/>
                </a:solidFill>
                <a:latin typeface="Segoe UI"/>
                <a:cs typeface="Segoe UI"/>
              </a:rPr>
              <a:t>s </a:t>
            </a:r>
            <a:r>
              <a:rPr sz="3600" dirty="0">
                <a:solidFill>
                  <a:srgbClr val="FFFFFF"/>
                </a:solidFill>
                <a:latin typeface="Segoe UI"/>
                <a:cs typeface="Segoe UI"/>
              </a:rPr>
              <a:t>jádrem</a:t>
            </a:r>
            <a:r>
              <a:rPr sz="3600" spc="-16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Segoe UI"/>
                <a:cs typeface="Segoe UI"/>
              </a:rPr>
              <a:t>metropolitní</a:t>
            </a:r>
            <a:r>
              <a:rPr sz="3600" spc="-16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Segoe UI"/>
                <a:cs typeface="Segoe UI"/>
              </a:rPr>
              <a:t>oblasti</a:t>
            </a:r>
            <a:endParaRPr sz="3600" dirty="0">
              <a:latin typeface="Segoe UI"/>
              <a:cs typeface="Segoe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816102" y="1912810"/>
            <a:ext cx="4806950" cy="1367155"/>
            <a:chOff x="816102" y="1912810"/>
            <a:chExt cx="4806950" cy="136715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5246" y="1917192"/>
              <a:ext cx="4787646" cy="132130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25627" y="1917573"/>
              <a:ext cx="4787900" cy="1320800"/>
            </a:xfrm>
            <a:custGeom>
              <a:avLst/>
              <a:gdLst/>
              <a:ahLst/>
              <a:cxnLst/>
              <a:rect l="l" t="t" r="r" b="b"/>
              <a:pathLst>
                <a:path w="4787900" h="1320800">
                  <a:moveTo>
                    <a:pt x="0" y="1132331"/>
                  </a:moveTo>
                  <a:lnTo>
                    <a:pt x="4787646" y="1132331"/>
                  </a:lnTo>
                </a:path>
                <a:path w="4787900" h="1320800">
                  <a:moveTo>
                    <a:pt x="0" y="943355"/>
                  </a:moveTo>
                  <a:lnTo>
                    <a:pt x="4787646" y="943355"/>
                  </a:lnTo>
                </a:path>
                <a:path w="4787900" h="1320800">
                  <a:moveTo>
                    <a:pt x="0" y="754379"/>
                  </a:moveTo>
                  <a:lnTo>
                    <a:pt x="4787646" y="754379"/>
                  </a:lnTo>
                </a:path>
                <a:path w="4787900" h="1320800">
                  <a:moveTo>
                    <a:pt x="0" y="566165"/>
                  </a:moveTo>
                  <a:lnTo>
                    <a:pt x="4787646" y="566165"/>
                  </a:lnTo>
                </a:path>
                <a:path w="4787900" h="1320800">
                  <a:moveTo>
                    <a:pt x="0" y="377189"/>
                  </a:moveTo>
                  <a:lnTo>
                    <a:pt x="4787646" y="377189"/>
                  </a:lnTo>
                </a:path>
                <a:path w="4787900" h="1320800">
                  <a:moveTo>
                    <a:pt x="0" y="188213"/>
                  </a:moveTo>
                  <a:lnTo>
                    <a:pt x="4787646" y="188213"/>
                  </a:lnTo>
                </a:path>
                <a:path w="4787900" h="1320800">
                  <a:moveTo>
                    <a:pt x="0" y="0"/>
                  </a:moveTo>
                  <a:lnTo>
                    <a:pt x="4787646" y="0"/>
                  </a:lnTo>
                </a:path>
                <a:path w="4787900" h="1320800">
                  <a:moveTo>
                    <a:pt x="0" y="0"/>
                  </a:moveTo>
                  <a:lnTo>
                    <a:pt x="0" y="1320546"/>
                  </a:lnTo>
                </a:path>
                <a:path w="4787900" h="1320800">
                  <a:moveTo>
                    <a:pt x="281178" y="0"/>
                  </a:moveTo>
                  <a:lnTo>
                    <a:pt x="281178" y="1320546"/>
                  </a:lnTo>
                </a:path>
                <a:path w="4787900" h="1320800">
                  <a:moveTo>
                    <a:pt x="563117" y="0"/>
                  </a:moveTo>
                  <a:lnTo>
                    <a:pt x="563117" y="1320546"/>
                  </a:lnTo>
                </a:path>
                <a:path w="4787900" h="1320800">
                  <a:moveTo>
                    <a:pt x="845058" y="0"/>
                  </a:moveTo>
                  <a:lnTo>
                    <a:pt x="845058" y="1320546"/>
                  </a:lnTo>
                </a:path>
                <a:path w="4787900" h="1320800">
                  <a:moveTo>
                    <a:pt x="1126236" y="0"/>
                  </a:moveTo>
                  <a:lnTo>
                    <a:pt x="1126236" y="1320546"/>
                  </a:lnTo>
                </a:path>
                <a:path w="4787900" h="1320800">
                  <a:moveTo>
                    <a:pt x="1408175" y="0"/>
                  </a:moveTo>
                  <a:lnTo>
                    <a:pt x="1408175" y="1320546"/>
                  </a:lnTo>
                </a:path>
                <a:path w="4787900" h="1320800">
                  <a:moveTo>
                    <a:pt x="1689353" y="0"/>
                  </a:moveTo>
                  <a:lnTo>
                    <a:pt x="1689353" y="1320546"/>
                  </a:lnTo>
                </a:path>
                <a:path w="4787900" h="1320800">
                  <a:moveTo>
                    <a:pt x="1971293" y="0"/>
                  </a:moveTo>
                  <a:lnTo>
                    <a:pt x="1971293" y="1320546"/>
                  </a:lnTo>
                </a:path>
                <a:path w="4787900" h="1320800">
                  <a:moveTo>
                    <a:pt x="2252472" y="0"/>
                  </a:moveTo>
                  <a:lnTo>
                    <a:pt x="2252472" y="1320546"/>
                  </a:lnTo>
                </a:path>
                <a:path w="4787900" h="1320800">
                  <a:moveTo>
                    <a:pt x="2534412" y="0"/>
                  </a:moveTo>
                  <a:lnTo>
                    <a:pt x="2534412" y="1320546"/>
                  </a:lnTo>
                </a:path>
                <a:path w="4787900" h="1320800">
                  <a:moveTo>
                    <a:pt x="2816352" y="0"/>
                  </a:moveTo>
                  <a:lnTo>
                    <a:pt x="2816352" y="1320546"/>
                  </a:lnTo>
                </a:path>
                <a:path w="4787900" h="1320800">
                  <a:moveTo>
                    <a:pt x="3097530" y="0"/>
                  </a:moveTo>
                  <a:lnTo>
                    <a:pt x="3097530" y="1320546"/>
                  </a:lnTo>
                </a:path>
                <a:path w="4787900" h="1320800">
                  <a:moveTo>
                    <a:pt x="3379470" y="0"/>
                  </a:moveTo>
                  <a:lnTo>
                    <a:pt x="3379470" y="1320546"/>
                  </a:lnTo>
                </a:path>
                <a:path w="4787900" h="1320800">
                  <a:moveTo>
                    <a:pt x="3660648" y="0"/>
                  </a:moveTo>
                  <a:lnTo>
                    <a:pt x="3660648" y="1320546"/>
                  </a:lnTo>
                </a:path>
                <a:path w="4787900" h="1320800">
                  <a:moveTo>
                    <a:pt x="3942588" y="0"/>
                  </a:moveTo>
                  <a:lnTo>
                    <a:pt x="3942588" y="1320546"/>
                  </a:lnTo>
                </a:path>
                <a:path w="4787900" h="1320800">
                  <a:moveTo>
                    <a:pt x="4224528" y="0"/>
                  </a:moveTo>
                  <a:lnTo>
                    <a:pt x="4224528" y="1320546"/>
                  </a:lnTo>
                </a:path>
                <a:path w="4787900" h="1320800">
                  <a:moveTo>
                    <a:pt x="4505706" y="0"/>
                  </a:moveTo>
                  <a:lnTo>
                    <a:pt x="4505706" y="1320546"/>
                  </a:lnTo>
                </a:path>
                <a:path w="4787900" h="1320800">
                  <a:moveTo>
                    <a:pt x="4787646" y="0"/>
                  </a:moveTo>
                  <a:lnTo>
                    <a:pt x="4787646" y="1320546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25627" y="3238119"/>
              <a:ext cx="4787900" cy="36830"/>
            </a:xfrm>
            <a:custGeom>
              <a:avLst/>
              <a:gdLst/>
              <a:ahLst/>
              <a:cxnLst/>
              <a:rect l="l" t="t" r="r" b="b"/>
              <a:pathLst>
                <a:path w="4787900" h="36829">
                  <a:moveTo>
                    <a:pt x="0" y="0"/>
                  </a:moveTo>
                  <a:lnTo>
                    <a:pt x="4787646" y="0"/>
                  </a:lnTo>
                </a:path>
                <a:path w="4787900" h="36829">
                  <a:moveTo>
                    <a:pt x="0" y="0"/>
                  </a:moveTo>
                  <a:lnTo>
                    <a:pt x="0" y="36575"/>
                  </a:lnTo>
                </a:path>
                <a:path w="4787900" h="36829">
                  <a:moveTo>
                    <a:pt x="281178" y="0"/>
                  </a:moveTo>
                  <a:lnTo>
                    <a:pt x="281178" y="36575"/>
                  </a:lnTo>
                </a:path>
                <a:path w="4787900" h="36829">
                  <a:moveTo>
                    <a:pt x="563117" y="0"/>
                  </a:moveTo>
                  <a:lnTo>
                    <a:pt x="563117" y="36575"/>
                  </a:lnTo>
                </a:path>
                <a:path w="4787900" h="36829">
                  <a:moveTo>
                    <a:pt x="845058" y="0"/>
                  </a:moveTo>
                  <a:lnTo>
                    <a:pt x="845058" y="36575"/>
                  </a:lnTo>
                </a:path>
                <a:path w="4787900" h="36829">
                  <a:moveTo>
                    <a:pt x="1126236" y="0"/>
                  </a:moveTo>
                  <a:lnTo>
                    <a:pt x="1126236" y="36575"/>
                  </a:lnTo>
                </a:path>
                <a:path w="4787900" h="36829">
                  <a:moveTo>
                    <a:pt x="1408175" y="0"/>
                  </a:moveTo>
                  <a:lnTo>
                    <a:pt x="1408175" y="36575"/>
                  </a:lnTo>
                </a:path>
                <a:path w="4787900" h="36829">
                  <a:moveTo>
                    <a:pt x="1689353" y="0"/>
                  </a:moveTo>
                  <a:lnTo>
                    <a:pt x="1689353" y="36575"/>
                  </a:lnTo>
                </a:path>
                <a:path w="4787900" h="36829">
                  <a:moveTo>
                    <a:pt x="1971293" y="0"/>
                  </a:moveTo>
                  <a:lnTo>
                    <a:pt x="1971293" y="36575"/>
                  </a:lnTo>
                </a:path>
                <a:path w="4787900" h="36829">
                  <a:moveTo>
                    <a:pt x="2252472" y="0"/>
                  </a:moveTo>
                  <a:lnTo>
                    <a:pt x="2252472" y="36575"/>
                  </a:lnTo>
                </a:path>
                <a:path w="4787900" h="36829">
                  <a:moveTo>
                    <a:pt x="2534412" y="0"/>
                  </a:moveTo>
                  <a:lnTo>
                    <a:pt x="2534412" y="36575"/>
                  </a:lnTo>
                </a:path>
                <a:path w="4787900" h="36829">
                  <a:moveTo>
                    <a:pt x="2816352" y="0"/>
                  </a:moveTo>
                  <a:lnTo>
                    <a:pt x="2816352" y="36575"/>
                  </a:lnTo>
                </a:path>
                <a:path w="4787900" h="36829">
                  <a:moveTo>
                    <a:pt x="3097530" y="0"/>
                  </a:moveTo>
                  <a:lnTo>
                    <a:pt x="3097530" y="36575"/>
                  </a:lnTo>
                </a:path>
                <a:path w="4787900" h="36829">
                  <a:moveTo>
                    <a:pt x="3379470" y="0"/>
                  </a:moveTo>
                  <a:lnTo>
                    <a:pt x="3379470" y="36575"/>
                  </a:lnTo>
                </a:path>
                <a:path w="4787900" h="36829">
                  <a:moveTo>
                    <a:pt x="3660648" y="0"/>
                  </a:moveTo>
                  <a:lnTo>
                    <a:pt x="3660648" y="36575"/>
                  </a:lnTo>
                </a:path>
                <a:path w="4787900" h="36829">
                  <a:moveTo>
                    <a:pt x="3942588" y="0"/>
                  </a:moveTo>
                  <a:lnTo>
                    <a:pt x="3942588" y="36575"/>
                  </a:lnTo>
                </a:path>
                <a:path w="4787900" h="36829">
                  <a:moveTo>
                    <a:pt x="4224528" y="0"/>
                  </a:moveTo>
                  <a:lnTo>
                    <a:pt x="4224528" y="36575"/>
                  </a:lnTo>
                </a:path>
                <a:path w="4787900" h="36829">
                  <a:moveTo>
                    <a:pt x="4505706" y="0"/>
                  </a:moveTo>
                  <a:lnTo>
                    <a:pt x="4505706" y="36575"/>
                  </a:lnTo>
                </a:path>
                <a:path w="4787900" h="36829">
                  <a:moveTo>
                    <a:pt x="4787646" y="0"/>
                  </a:moveTo>
                  <a:lnTo>
                    <a:pt x="4787646" y="36575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25627" y="1956435"/>
              <a:ext cx="4787900" cy="548640"/>
            </a:xfrm>
            <a:custGeom>
              <a:avLst/>
              <a:gdLst/>
              <a:ahLst/>
              <a:cxnLst/>
              <a:rect l="l" t="t" r="r" b="b"/>
              <a:pathLst>
                <a:path w="4787900" h="548639">
                  <a:moveTo>
                    <a:pt x="0" y="391667"/>
                  </a:moveTo>
                  <a:lnTo>
                    <a:pt x="281178" y="217169"/>
                  </a:lnTo>
                  <a:lnTo>
                    <a:pt x="563117" y="91439"/>
                  </a:lnTo>
                  <a:lnTo>
                    <a:pt x="845058" y="35051"/>
                  </a:lnTo>
                  <a:lnTo>
                    <a:pt x="1126236" y="0"/>
                  </a:lnTo>
                  <a:lnTo>
                    <a:pt x="1408175" y="86105"/>
                  </a:lnTo>
                  <a:lnTo>
                    <a:pt x="1689353" y="165353"/>
                  </a:lnTo>
                  <a:lnTo>
                    <a:pt x="1971293" y="246125"/>
                  </a:lnTo>
                  <a:lnTo>
                    <a:pt x="2252472" y="262889"/>
                  </a:lnTo>
                  <a:lnTo>
                    <a:pt x="2534412" y="348234"/>
                  </a:lnTo>
                  <a:lnTo>
                    <a:pt x="2816352" y="263651"/>
                  </a:lnTo>
                  <a:lnTo>
                    <a:pt x="3097530" y="312419"/>
                  </a:lnTo>
                  <a:lnTo>
                    <a:pt x="3379470" y="369569"/>
                  </a:lnTo>
                  <a:lnTo>
                    <a:pt x="3660648" y="386334"/>
                  </a:lnTo>
                  <a:lnTo>
                    <a:pt x="3942588" y="407669"/>
                  </a:lnTo>
                  <a:lnTo>
                    <a:pt x="4224528" y="457962"/>
                  </a:lnTo>
                  <a:lnTo>
                    <a:pt x="4505706" y="502157"/>
                  </a:lnTo>
                  <a:lnTo>
                    <a:pt x="4787646" y="548639"/>
                  </a:lnTo>
                </a:path>
              </a:pathLst>
            </a:custGeom>
            <a:ln w="15875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25627" y="2903601"/>
              <a:ext cx="4787900" cy="251460"/>
            </a:xfrm>
            <a:custGeom>
              <a:avLst/>
              <a:gdLst/>
              <a:ahLst/>
              <a:cxnLst/>
              <a:rect l="l" t="t" r="r" b="b"/>
              <a:pathLst>
                <a:path w="4787900" h="251460">
                  <a:moveTo>
                    <a:pt x="0" y="0"/>
                  </a:moveTo>
                  <a:lnTo>
                    <a:pt x="281178" y="21336"/>
                  </a:lnTo>
                  <a:lnTo>
                    <a:pt x="563117" y="91439"/>
                  </a:lnTo>
                  <a:lnTo>
                    <a:pt x="845058" y="131063"/>
                  </a:lnTo>
                  <a:lnTo>
                    <a:pt x="1126236" y="141732"/>
                  </a:lnTo>
                  <a:lnTo>
                    <a:pt x="1408175" y="197358"/>
                  </a:lnTo>
                  <a:lnTo>
                    <a:pt x="1689353" y="231648"/>
                  </a:lnTo>
                  <a:lnTo>
                    <a:pt x="1971293" y="251460"/>
                  </a:lnTo>
                  <a:lnTo>
                    <a:pt x="2252472" y="238506"/>
                  </a:lnTo>
                  <a:lnTo>
                    <a:pt x="2534412" y="230886"/>
                  </a:lnTo>
                  <a:lnTo>
                    <a:pt x="2816352" y="126491"/>
                  </a:lnTo>
                  <a:lnTo>
                    <a:pt x="3097530" y="90677"/>
                  </a:lnTo>
                  <a:lnTo>
                    <a:pt x="3379470" y="68579"/>
                  </a:lnTo>
                  <a:lnTo>
                    <a:pt x="3660648" y="42672"/>
                  </a:lnTo>
                  <a:lnTo>
                    <a:pt x="3942588" y="34289"/>
                  </a:lnTo>
                  <a:lnTo>
                    <a:pt x="4224528" y="51815"/>
                  </a:lnTo>
                  <a:lnTo>
                    <a:pt x="4505706" y="68579"/>
                  </a:lnTo>
                  <a:lnTo>
                    <a:pt x="4787646" y="89153"/>
                  </a:lnTo>
                </a:path>
              </a:pathLst>
            </a:custGeom>
            <a:ln w="15875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25627" y="2496693"/>
              <a:ext cx="4787900" cy="153670"/>
            </a:xfrm>
            <a:custGeom>
              <a:avLst/>
              <a:gdLst/>
              <a:ahLst/>
              <a:cxnLst/>
              <a:rect l="l" t="t" r="r" b="b"/>
              <a:pathLst>
                <a:path w="4787900" h="153669">
                  <a:moveTo>
                    <a:pt x="0" y="107442"/>
                  </a:moveTo>
                  <a:lnTo>
                    <a:pt x="281178" y="75437"/>
                  </a:lnTo>
                  <a:lnTo>
                    <a:pt x="563117" y="33528"/>
                  </a:lnTo>
                  <a:lnTo>
                    <a:pt x="845058" y="6858"/>
                  </a:lnTo>
                  <a:lnTo>
                    <a:pt x="1126236" y="0"/>
                  </a:lnTo>
                  <a:lnTo>
                    <a:pt x="1408175" y="9906"/>
                  </a:lnTo>
                  <a:lnTo>
                    <a:pt x="1689353" y="26670"/>
                  </a:lnTo>
                  <a:lnTo>
                    <a:pt x="1971293" y="44196"/>
                  </a:lnTo>
                  <a:lnTo>
                    <a:pt x="2252472" y="60198"/>
                  </a:lnTo>
                  <a:lnTo>
                    <a:pt x="2534412" y="71628"/>
                  </a:lnTo>
                  <a:lnTo>
                    <a:pt x="2816352" y="77724"/>
                  </a:lnTo>
                  <a:lnTo>
                    <a:pt x="3097530" y="74676"/>
                  </a:lnTo>
                  <a:lnTo>
                    <a:pt x="3379470" y="69342"/>
                  </a:lnTo>
                  <a:lnTo>
                    <a:pt x="3660648" y="70866"/>
                  </a:lnTo>
                  <a:lnTo>
                    <a:pt x="3942588" y="83820"/>
                  </a:lnTo>
                  <a:lnTo>
                    <a:pt x="4224528" y="103632"/>
                  </a:lnTo>
                  <a:lnTo>
                    <a:pt x="4505706" y="124206"/>
                  </a:lnTo>
                  <a:lnTo>
                    <a:pt x="4787646" y="153162"/>
                  </a:lnTo>
                </a:path>
              </a:pathLst>
            </a:custGeom>
            <a:ln w="19050">
              <a:solidFill>
                <a:srgbClr val="F4B08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25627" y="2806827"/>
              <a:ext cx="4787900" cy="104139"/>
            </a:xfrm>
            <a:custGeom>
              <a:avLst/>
              <a:gdLst/>
              <a:ahLst/>
              <a:cxnLst/>
              <a:rect l="l" t="t" r="r" b="b"/>
              <a:pathLst>
                <a:path w="4787900" h="104139">
                  <a:moveTo>
                    <a:pt x="0" y="103632"/>
                  </a:moveTo>
                  <a:lnTo>
                    <a:pt x="281178" y="73913"/>
                  </a:lnTo>
                  <a:lnTo>
                    <a:pt x="563117" y="43434"/>
                  </a:lnTo>
                  <a:lnTo>
                    <a:pt x="845058" y="24384"/>
                  </a:lnTo>
                  <a:lnTo>
                    <a:pt x="1126236" y="15239"/>
                  </a:lnTo>
                  <a:lnTo>
                    <a:pt x="1408175" y="13715"/>
                  </a:lnTo>
                  <a:lnTo>
                    <a:pt x="1689353" y="15239"/>
                  </a:lnTo>
                  <a:lnTo>
                    <a:pt x="1971293" y="9144"/>
                  </a:lnTo>
                  <a:lnTo>
                    <a:pt x="2252472" y="762"/>
                  </a:lnTo>
                  <a:lnTo>
                    <a:pt x="2534412" y="2286"/>
                  </a:lnTo>
                  <a:lnTo>
                    <a:pt x="2816352" y="0"/>
                  </a:lnTo>
                  <a:lnTo>
                    <a:pt x="3097530" y="762"/>
                  </a:lnTo>
                  <a:lnTo>
                    <a:pt x="3379470" y="6858"/>
                  </a:lnTo>
                  <a:lnTo>
                    <a:pt x="3660648" y="22098"/>
                  </a:lnTo>
                  <a:lnTo>
                    <a:pt x="3942588" y="36575"/>
                  </a:lnTo>
                  <a:lnTo>
                    <a:pt x="4224528" y="56387"/>
                  </a:lnTo>
                  <a:lnTo>
                    <a:pt x="4505706" y="73151"/>
                  </a:lnTo>
                  <a:lnTo>
                    <a:pt x="4787646" y="103632"/>
                  </a:lnTo>
                </a:path>
              </a:pathLst>
            </a:custGeom>
            <a:ln w="19050">
              <a:solidFill>
                <a:srgbClr val="2E5496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46202" y="1771903"/>
            <a:ext cx="5337810" cy="168402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5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550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000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5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500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000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5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450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000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9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400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000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5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350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000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5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300</a:t>
            </a:r>
            <a:r>
              <a:rPr sz="900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000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9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250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000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5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200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000</a:t>
            </a:r>
            <a:endParaRPr sz="900">
              <a:latin typeface="Calibri"/>
              <a:cs typeface="Calibri"/>
            </a:endParaRPr>
          </a:p>
          <a:p>
            <a:pPr marL="450215">
              <a:lnSpc>
                <a:spcPct val="100000"/>
              </a:lnSpc>
              <a:spcBef>
                <a:spcPts val="90"/>
              </a:spcBef>
              <a:tabLst>
                <a:tab pos="731520" algn="l"/>
                <a:tab pos="1013460" algn="l"/>
                <a:tab pos="1294765" algn="l"/>
                <a:tab pos="1547495" algn="l"/>
                <a:tab pos="1829435" algn="l"/>
                <a:tab pos="2110740" algn="l"/>
                <a:tab pos="2392680" algn="l"/>
                <a:tab pos="2673985" algn="l"/>
                <a:tab pos="2955925" algn="l"/>
                <a:tab pos="3237865" algn="l"/>
                <a:tab pos="3519170" algn="l"/>
                <a:tab pos="3800475" algn="l"/>
                <a:tab pos="4082415" algn="l"/>
                <a:tab pos="4364355" algn="l"/>
                <a:tab pos="4645660" algn="l"/>
                <a:tab pos="4927600" algn="l"/>
                <a:tab pos="5208905" algn="l"/>
              </a:tabLst>
            </a:pPr>
            <a:r>
              <a:rPr sz="900" spc="-50" dirty="0">
                <a:solidFill>
                  <a:srgbClr val="585858"/>
                </a:solidFill>
                <a:latin typeface="Calibri"/>
                <a:cs typeface="Calibri"/>
              </a:rPr>
              <a:t>6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sz="900" spc="-50" dirty="0">
                <a:solidFill>
                  <a:srgbClr val="585858"/>
                </a:solidFill>
                <a:latin typeface="Calibri"/>
                <a:cs typeface="Calibri"/>
              </a:rPr>
              <a:t>7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sz="900" spc="-50" dirty="0">
                <a:solidFill>
                  <a:srgbClr val="585858"/>
                </a:solidFill>
                <a:latin typeface="Calibri"/>
                <a:cs typeface="Calibri"/>
              </a:rPr>
              <a:t>8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sz="900" spc="-50" dirty="0">
                <a:solidFill>
                  <a:srgbClr val="585858"/>
                </a:solidFill>
                <a:latin typeface="Calibri"/>
                <a:cs typeface="Calibri"/>
              </a:rPr>
              <a:t>9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10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11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12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13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14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15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16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17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18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19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20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21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22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23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6976" y="1894570"/>
            <a:ext cx="139700" cy="112331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b="1" dirty="0">
                <a:solidFill>
                  <a:srgbClr val="585858"/>
                </a:solidFill>
                <a:latin typeface="Calibri"/>
                <a:cs typeface="Calibri"/>
              </a:rPr>
              <a:t>počet </a:t>
            </a:r>
            <a:r>
              <a:rPr sz="900" b="1" spc="-10" dirty="0">
                <a:solidFill>
                  <a:srgbClr val="585858"/>
                </a:solidFill>
                <a:latin typeface="Calibri"/>
                <a:cs typeface="Calibri"/>
              </a:rPr>
              <a:t>přítomných</a:t>
            </a:r>
            <a:r>
              <a:rPr sz="900" b="1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b="1" spc="-20" dirty="0">
                <a:solidFill>
                  <a:srgbClr val="585858"/>
                </a:solidFill>
                <a:latin typeface="Calibri"/>
                <a:cs typeface="Calibri"/>
              </a:rPr>
              <a:t>osob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953508" y="3433826"/>
            <a:ext cx="6883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585858"/>
                </a:solidFill>
                <a:latin typeface="Calibri"/>
                <a:cs typeface="Calibri"/>
              </a:rPr>
              <a:t>čas</a:t>
            </a:r>
            <a:r>
              <a:rPr sz="900" b="1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585858"/>
                </a:solidFill>
                <a:latin typeface="Calibri"/>
                <a:cs typeface="Calibri"/>
              </a:rPr>
              <a:t>měření</a:t>
            </a:r>
            <a:r>
              <a:rPr sz="900" b="1" spc="-4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b="1" spc="-25" dirty="0">
                <a:solidFill>
                  <a:srgbClr val="585858"/>
                </a:solidFill>
                <a:latin typeface="Calibri"/>
                <a:cs typeface="Calibri"/>
              </a:rPr>
              <a:t>[h]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846582" y="3563175"/>
            <a:ext cx="2399665" cy="153670"/>
            <a:chOff x="846582" y="3563175"/>
            <a:chExt cx="2399665" cy="153670"/>
          </a:xfrm>
        </p:grpSpPr>
        <p:sp>
          <p:nvSpPr>
            <p:cNvPr id="20" name="object 20"/>
            <p:cNvSpPr/>
            <p:nvPr/>
          </p:nvSpPr>
          <p:spPr>
            <a:xfrm>
              <a:off x="856107" y="3571113"/>
              <a:ext cx="320040" cy="0"/>
            </a:xfrm>
            <a:custGeom>
              <a:avLst/>
              <a:gdLst/>
              <a:ahLst/>
              <a:cxnLst/>
              <a:rect l="l" t="t" r="r" b="b"/>
              <a:pathLst>
                <a:path w="320040">
                  <a:moveTo>
                    <a:pt x="0" y="0"/>
                  </a:moveTo>
                  <a:lnTo>
                    <a:pt x="320040" y="0"/>
                  </a:lnTo>
                </a:path>
              </a:pathLst>
            </a:custGeom>
            <a:ln w="15875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918079" y="3571113"/>
              <a:ext cx="320040" cy="0"/>
            </a:xfrm>
            <a:custGeom>
              <a:avLst/>
              <a:gdLst/>
              <a:ahLst/>
              <a:cxnLst/>
              <a:rect l="l" t="t" r="r" b="b"/>
              <a:pathLst>
                <a:path w="320039">
                  <a:moveTo>
                    <a:pt x="0" y="0"/>
                  </a:moveTo>
                  <a:lnTo>
                    <a:pt x="320039" y="0"/>
                  </a:lnTo>
                </a:path>
              </a:pathLst>
            </a:custGeom>
            <a:ln w="15875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56107" y="3706749"/>
              <a:ext cx="320040" cy="0"/>
            </a:xfrm>
            <a:custGeom>
              <a:avLst/>
              <a:gdLst/>
              <a:ahLst/>
              <a:cxnLst/>
              <a:rect l="l" t="t" r="r" b="b"/>
              <a:pathLst>
                <a:path w="320040">
                  <a:moveTo>
                    <a:pt x="0" y="0"/>
                  </a:moveTo>
                  <a:lnTo>
                    <a:pt x="320040" y="0"/>
                  </a:lnTo>
                </a:path>
              </a:pathLst>
            </a:custGeom>
            <a:ln w="19050">
              <a:solidFill>
                <a:srgbClr val="F4B08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211580" y="3477005"/>
            <a:ext cx="1003935" cy="299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ts val="1075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Brno</a:t>
            </a:r>
            <a:r>
              <a:rPr sz="9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(pracovní</a:t>
            </a: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20" dirty="0">
                <a:solidFill>
                  <a:srgbClr val="585858"/>
                </a:solidFill>
                <a:latin typeface="Calibri"/>
                <a:cs typeface="Calibri"/>
              </a:rPr>
              <a:t>den)</a:t>
            </a:r>
            <a:endParaRPr sz="900">
              <a:latin typeface="Calibri"/>
              <a:cs typeface="Calibri"/>
            </a:endParaRPr>
          </a:p>
          <a:p>
            <a:pPr>
              <a:lnSpc>
                <a:spcPts val="1075"/>
              </a:lnSpc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Brno</a:t>
            </a:r>
            <a:r>
              <a:rPr sz="900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585858"/>
                </a:solidFill>
                <a:latin typeface="Calibri"/>
                <a:cs typeface="Calibri"/>
              </a:rPr>
              <a:t>(víkendový</a:t>
            </a:r>
            <a:r>
              <a:rPr sz="900" spc="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20" dirty="0">
                <a:solidFill>
                  <a:srgbClr val="585858"/>
                </a:solidFill>
                <a:latin typeface="Calibri"/>
                <a:cs typeface="Calibri"/>
              </a:rPr>
              <a:t>den)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918079" y="3706748"/>
            <a:ext cx="320040" cy="0"/>
          </a:xfrm>
          <a:custGeom>
            <a:avLst/>
            <a:gdLst/>
            <a:ahLst/>
            <a:cxnLst/>
            <a:rect l="l" t="t" r="r" b="b"/>
            <a:pathLst>
              <a:path w="320039">
                <a:moveTo>
                  <a:pt x="0" y="0"/>
                </a:moveTo>
                <a:lnTo>
                  <a:pt x="320039" y="0"/>
                </a:lnTo>
              </a:path>
            </a:pathLst>
          </a:custGeom>
          <a:ln w="19050">
            <a:solidFill>
              <a:srgbClr val="2E5496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273552" y="3477005"/>
            <a:ext cx="1632585" cy="299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ts val="1075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Ostatní</a:t>
            </a:r>
            <a:r>
              <a:rPr sz="9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obce</a:t>
            </a:r>
            <a:r>
              <a:rPr sz="900" spc="-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BMO</a:t>
            </a: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(pracovní</a:t>
            </a:r>
            <a:r>
              <a:rPr sz="900" spc="-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20" dirty="0">
                <a:solidFill>
                  <a:srgbClr val="585858"/>
                </a:solidFill>
                <a:latin typeface="Calibri"/>
                <a:cs typeface="Calibri"/>
              </a:rPr>
              <a:t>den)</a:t>
            </a:r>
            <a:endParaRPr sz="900">
              <a:latin typeface="Calibri"/>
              <a:cs typeface="Calibri"/>
            </a:endParaRPr>
          </a:p>
          <a:p>
            <a:pPr>
              <a:lnSpc>
                <a:spcPts val="1075"/>
              </a:lnSpc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Ostatní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obce</a:t>
            </a:r>
            <a:r>
              <a:rPr sz="900" spc="-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BMO</a:t>
            </a:r>
            <a:r>
              <a:rPr sz="900" spc="-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585858"/>
                </a:solidFill>
                <a:latin typeface="Calibri"/>
                <a:cs typeface="Calibri"/>
              </a:rPr>
              <a:t>(víkendový</a:t>
            </a:r>
            <a:r>
              <a:rPr sz="9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20" dirty="0">
                <a:solidFill>
                  <a:srgbClr val="585858"/>
                </a:solidFill>
                <a:latin typeface="Calibri"/>
                <a:cs typeface="Calibri"/>
              </a:rPr>
              <a:t>den)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67259" y="1805558"/>
            <a:ext cx="5580380" cy="1980564"/>
          </a:xfrm>
          <a:custGeom>
            <a:avLst/>
            <a:gdLst/>
            <a:ahLst/>
            <a:cxnLst/>
            <a:rect l="l" t="t" r="r" b="b"/>
            <a:pathLst>
              <a:path w="5580380" h="1980564">
                <a:moveTo>
                  <a:pt x="0" y="1980438"/>
                </a:moveTo>
                <a:lnTo>
                  <a:pt x="5580126" y="1980438"/>
                </a:lnTo>
                <a:lnTo>
                  <a:pt x="5580126" y="0"/>
                </a:lnTo>
                <a:lnTo>
                  <a:pt x="0" y="0"/>
                </a:lnTo>
                <a:lnTo>
                  <a:pt x="0" y="1980438"/>
                </a:lnTo>
                <a:close/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80847" y="3808221"/>
            <a:ext cx="54857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Segoe UI"/>
                <a:cs typeface="Segoe UI"/>
              </a:rPr>
              <a:t>Obr.</a:t>
            </a:r>
            <a:r>
              <a:rPr sz="800" spc="6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1</a:t>
            </a:r>
            <a:r>
              <a:rPr sz="800" spc="6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Vývoj</a:t>
            </a:r>
            <a:r>
              <a:rPr sz="800" spc="6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počtu</a:t>
            </a:r>
            <a:r>
              <a:rPr sz="800" spc="6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přítomných</a:t>
            </a:r>
            <a:r>
              <a:rPr sz="800" spc="6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osob</a:t>
            </a:r>
            <a:r>
              <a:rPr sz="800" spc="6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v</a:t>
            </a:r>
            <a:r>
              <a:rPr sz="800" spc="6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Brně</a:t>
            </a:r>
            <a:r>
              <a:rPr sz="800" spc="6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a</a:t>
            </a:r>
            <a:r>
              <a:rPr sz="800" spc="6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ostatních</a:t>
            </a:r>
            <a:r>
              <a:rPr sz="800" spc="6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obcí</a:t>
            </a:r>
            <a:r>
              <a:rPr sz="800" spc="6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BMO</a:t>
            </a:r>
            <a:r>
              <a:rPr sz="800" spc="6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během</a:t>
            </a:r>
            <a:r>
              <a:rPr sz="800" spc="6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pracovního</a:t>
            </a:r>
            <a:r>
              <a:rPr sz="800" spc="6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a</a:t>
            </a:r>
            <a:r>
              <a:rPr sz="800" spc="6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víkendového</a:t>
            </a:r>
            <a:r>
              <a:rPr sz="800" spc="6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dne</a:t>
            </a:r>
            <a:r>
              <a:rPr sz="800" spc="6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od</a:t>
            </a:r>
            <a:r>
              <a:rPr sz="800" spc="6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6.</a:t>
            </a:r>
            <a:r>
              <a:rPr sz="800" spc="6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do</a:t>
            </a:r>
            <a:r>
              <a:rPr sz="800" spc="70" dirty="0">
                <a:latin typeface="Segoe UI"/>
                <a:cs typeface="Segoe UI"/>
              </a:rPr>
              <a:t> </a:t>
            </a:r>
            <a:r>
              <a:rPr sz="800" spc="-25" dirty="0">
                <a:latin typeface="Segoe UI"/>
                <a:cs typeface="Segoe UI"/>
              </a:rPr>
              <a:t>23.</a:t>
            </a:r>
            <a:r>
              <a:rPr sz="800" dirty="0">
                <a:latin typeface="Segoe UI"/>
                <a:cs typeface="Segoe UI"/>
              </a:rPr>
              <a:t> hodiny</a:t>
            </a:r>
            <a:r>
              <a:rPr sz="800" spc="-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(zdroj</a:t>
            </a:r>
            <a:r>
              <a:rPr sz="800" spc="-1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dat:</a:t>
            </a:r>
            <a:r>
              <a:rPr sz="800" spc="-1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MMB,</a:t>
            </a:r>
            <a:r>
              <a:rPr sz="800" spc="-25" dirty="0">
                <a:latin typeface="Segoe UI"/>
                <a:cs typeface="Segoe UI"/>
              </a:rPr>
              <a:t> </a:t>
            </a:r>
            <a:r>
              <a:rPr sz="800" spc="-10" dirty="0">
                <a:latin typeface="Segoe UI"/>
                <a:cs typeface="Segoe UI"/>
              </a:rPr>
              <a:t>2018b)</a:t>
            </a:r>
            <a:endParaRPr sz="800">
              <a:latin typeface="Segoe UI"/>
              <a:cs typeface="Segoe U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939028" y="5363717"/>
            <a:ext cx="309499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Segoe UI"/>
                <a:cs typeface="Segoe UI"/>
              </a:rPr>
              <a:t>Obr.</a:t>
            </a:r>
            <a:r>
              <a:rPr sz="800" spc="30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2</a:t>
            </a:r>
            <a:r>
              <a:rPr sz="800" spc="30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Anamorfóza</a:t>
            </a:r>
            <a:r>
              <a:rPr sz="800" spc="31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území</a:t>
            </a:r>
            <a:r>
              <a:rPr sz="800" spc="30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obcí</a:t>
            </a:r>
            <a:r>
              <a:rPr sz="800" spc="31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podle</a:t>
            </a:r>
            <a:r>
              <a:rPr sz="800" spc="31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počtu</a:t>
            </a:r>
            <a:r>
              <a:rPr sz="800" spc="31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přítomných</a:t>
            </a:r>
            <a:r>
              <a:rPr sz="800" spc="310" dirty="0">
                <a:latin typeface="Segoe UI"/>
                <a:cs typeface="Segoe UI"/>
              </a:rPr>
              <a:t> </a:t>
            </a:r>
            <a:r>
              <a:rPr sz="800" spc="-20" dirty="0">
                <a:latin typeface="Segoe UI"/>
                <a:cs typeface="Segoe UI"/>
              </a:rPr>
              <a:t>osob </a:t>
            </a:r>
            <a:r>
              <a:rPr sz="800" dirty="0">
                <a:latin typeface="Segoe UI"/>
                <a:cs typeface="Segoe UI"/>
              </a:rPr>
              <a:t>obcích</a:t>
            </a:r>
            <a:r>
              <a:rPr sz="800" spc="8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BMO</a:t>
            </a:r>
            <a:r>
              <a:rPr sz="800" spc="8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za</a:t>
            </a:r>
            <a:r>
              <a:rPr sz="800" spc="9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pracovní</a:t>
            </a:r>
            <a:r>
              <a:rPr sz="800" spc="9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a</a:t>
            </a:r>
            <a:r>
              <a:rPr sz="800" spc="9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víkendový</a:t>
            </a:r>
            <a:r>
              <a:rPr sz="800" spc="9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den</a:t>
            </a:r>
            <a:r>
              <a:rPr sz="800" spc="8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ve</a:t>
            </a:r>
            <a:r>
              <a:rPr sz="800" spc="9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13</a:t>
            </a:r>
            <a:r>
              <a:rPr sz="800" spc="9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a</a:t>
            </a:r>
            <a:r>
              <a:rPr sz="800" spc="8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23</a:t>
            </a:r>
            <a:r>
              <a:rPr sz="800" spc="9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hodin</a:t>
            </a:r>
            <a:r>
              <a:rPr sz="800" spc="85" dirty="0">
                <a:latin typeface="Segoe UI"/>
                <a:cs typeface="Segoe UI"/>
              </a:rPr>
              <a:t> </a:t>
            </a:r>
            <a:r>
              <a:rPr sz="800" spc="-10" dirty="0">
                <a:latin typeface="Segoe UI"/>
                <a:cs typeface="Segoe UI"/>
              </a:rPr>
              <a:t>(zdroj </a:t>
            </a:r>
            <a:r>
              <a:rPr sz="800" dirty="0">
                <a:latin typeface="Segoe UI"/>
                <a:cs typeface="Segoe UI"/>
              </a:rPr>
              <a:t>dat:</a:t>
            </a:r>
            <a:r>
              <a:rPr sz="800" spc="1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MMB,</a:t>
            </a:r>
            <a:r>
              <a:rPr sz="800" spc="2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2018b;</a:t>
            </a:r>
            <a:r>
              <a:rPr sz="800" spc="1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A</a:t>
            </a:r>
            <a:r>
              <a:rPr sz="650" dirty="0">
                <a:latin typeface="Segoe UI"/>
                <a:cs typeface="Segoe UI"/>
              </a:rPr>
              <a:t>RC</a:t>
            </a:r>
            <a:r>
              <a:rPr sz="800" dirty="0">
                <a:latin typeface="Segoe UI"/>
                <a:cs typeface="Segoe UI"/>
              </a:rPr>
              <a:t>ČR,</a:t>
            </a:r>
            <a:r>
              <a:rPr sz="800" spc="2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ARCDATA</a:t>
            </a:r>
            <a:r>
              <a:rPr sz="800" spc="2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PRAHA,</a:t>
            </a:r>
            <a:r>
              <a:rPr sz="800" spc="1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ZÚ,</a:t>
            </a:r>
            <a:r>
              <a:rPr sz="800" spc="2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ČSÚ,</a:t>
            </a:r>
            <a:r>
              <a:rPr sz="800" spc="3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2016;</a:t>
            </a:r>
            <a:r>
              <a:rPr sz="800" spc="25" dirty="0">
                <a:latin typeface="Segoe UI"/>
                <a:cs typeface="Segoe UI"/>
              </a:rPr>
              <a:t> </a:t>
            </a:r>
            <a:r>
              <a:rPr sz="800" spc="-10" dirty="0">
                <a:latin typeface="Segoe UI"/>
                <a:cs typeface="Segoe UI"/>
              </a:rPr>
              <a:t>výchozí</a:t>
            </a:r>
            <a:endParaRPr sz="800">
              <a:latin typeface="Segoe UI"/>
              <a:cs typeface="Segoe UI"/>
            </a:endParaRPr>
          </a:p>
          <a:p>
            <a:pPr marL="12700" algn="just">
              <a:lnSpc>
                <a:spcPct val="100000"/>
              </a:lnSpc>
            </a:pPr>
            <a:r>
              <a:rPr sz="800" dirty="0">
                <a:latin typeface="Segoe UI"/>
                <a:cs typeface="Segoe UI"/>
              </a:rPr>
              <a:t>souřadný</a:t>
            </a:r>
            <a:r>
              <a:rPr sz="800" spc="-1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systém</a:t>
            </a:r>
            <a:r>
              <a:rPr sz="800" spc="-2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WGS</a:t>
            </a:r>
            <a:r>
              <a:rPr sz="800" spc="-1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83/UTM</a:t>
            </a:r>
            <a:r>
              <a:rPr sz="800" spc="-1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Zone</a:t>
            </a:r>
            <a:r>
              <a:rPr sz="800" spc="-20" dirty="0">
                <a:latin typeface="Segoe UI"/>
                <a:cs typeface="Segoe UI"/>
              </a:rPr>
              <a:t> 33N)</a:t>
            </a:r>
            <a:endParaRPr sz="800">
              <a:latin typeface="Segoe UI"/>
              <a:cs typeface="Segoe U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51281" y="4353814"/>
            <a:ext cx="474599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7815" algn="l"/>
              </a:tabLst>
            </a:pPr>
            <a:r>
              <a:rPr sz="1800" dirty="0">
                <a:latin typeface="Segoe UI"/>
                <a:cs typeface="Segoe UI"/>
              </a:rPr>
              <a:t>Hlavní</a:t>
            </a:r>
            <a:r>
              <a:rPr sz="1800" spc="-55" dirty="0">
                <a:latin typeface="Segoe UI"/>
                <a:cs typeface="Segoe UI"/>
              </a:rPr>
              <a:t> </a:t>
            </a:r>
            <a:r>
              <a:rPr sz="1800" dirty="0">
                <a:latin typeface="Segoe UI"/>
                <a:cs typeface="Segoe UI"/>
              </a:rPr>
              <a:t>funkce</a:t>
            </a:r>
            <a:r>
              <a:rPr sz="1800" spc="-45" dirty="0">
                <a:latin typeface="Segoe UI"/>
                <a:cs typeface="Segoe UI"/>
              </a:rPr>
              <a:t> </a:t>
            </a:r>
            <a:r>
              <a:rPr sz="1800" dirty="0">
                <a:latin typeface="Segoe UI"/>
                <a:cs typeface="Segoe UI"/>
              </a:rPr>
              <a:t>lokalit</a:t>
            </a:r>
            <a:r>
              <a:rPr sz="1800" spc="-40" dirty="0">
                <a:latin typeface="Segoe UI"/>
                <a:cs typeface="Segoe UI"/>
              </a:rPr>
              <a:t> </a:t>
            </a:r>
            <a:r>
              <a:rPr sz="1800" dirty="0">
                <a:latin typeface="Segoe UI"/>
                <a:cs typeface="Segoe UI"/>
              </a:rPr>
              <a:t>a</a:t>
            </a:r>
            <a:r>
              <a:rPr sz="1800" spc="-45" dirty="0">
                <a:latin typeface="Segoe UI"/>
                <a:cs typeface="Segoe UI"/>
              </a:rPr>
              <a:t> </a:t>
            </a:r>
            <a:r>
              <a:rPr sz="1800" dirty="0">
                <a:latin typeface="Segoe UI"/>
                <a:cs typeface="Segoe UI"/>
              </a:rPr>
              <a:t>hlavní</a:t>
            </a:r>
            <a:r>
              <a:rPr sz="1800" spc="-60" dirty="0">
                <a:latin typeface="Segoe UI"/>
                <a:cs typeface="Segoe UI"/>
              </a:rPr>
              <a:t> </a:t>
            </a:r>
            <a:r>
              <a:rPr sz="1800" spc="-10" dirty="0">
                <a:latin typeface="Segoe UI"/>
                <a:cs typeface="Segoe UI"/>
              </a:rPr>
              <a:t>rytmizátoři</a:t>
            </a:r>
            <a:endParaRPr sz="1800">
              <a:latin typeface="Segoe UI"/>
              <a:cs typeface="Segoe UI"/>
            </a:endParaRPr>
          </a:p>
          <a:p>
            <a:pPr marL="297815" indent="-285115">
              <a:lnSpc>
                <a:spcPct val="100000"/>
              </a:lnSpc>
              <a:buFont typeface="Arial MT"/>
              <a:buChar char="•"/>
              <a:tabLst>
                <a:tab pos="297815" algn="l"/>
              </a:tabLst>
            </a:pPr>
            <a:r>
              <a:rPr sz="1800" dirty="0">
                <a:latin typeface="Segoe UI"/>
                <a:cs typeface="Segoe UI"/>
              </a:rPr>
              <a:t>Zachyceni</a:t>
            </a:r>
            <a:r>
              <a:rPr sz="1800" spc="-65" dirty="0">
                <a:latin typeface="Segoe UI"/>
                <a:cs typeface="Segoe UI"/>
              </a:rPr>
              <a:t> </a:t>
            </a:r>
            <a:r>
              <a:rPr sz="1800" dirty="0">
                <a:latin typeface="Segoe UI"/>
                <a:cs typeface="Segoe UI"/>
              </a:rPr>
              <a:t>pracující,</a:t>
            </a:r>
            <a:r>
              <a:rPr sz="1800" spc="-45" dirty="0">
                <a:latin typeface="Segoe UI"/>
                <a:cs typeface="Segoe UI"/>
              </a:rPr>
              <a:t> </a:t>
            </a:r>
            <a:r>
              <a:rPr sz="1800" dirty="0">
                <a:latin typeface="Segoe UI"/>
                <a:cs typeface="Segoe UI"/>
              </a:rPr>
              <a:t>tranzitující</a:t>
            </a:r>
            <a:r>
              <a:rPr sz="1800" spc="-60" dirty="0">
                <a:latin typeface="Segoe UI"/>
                <a:cs typeface="Segoe UI"/>
              </a:rPr>
              <a:t> </a:t>
            </a:r>
            <a:r>
              <a:rPr sz="1800" dirty="0">
                <a:latin typeface="Segoe UI"/>
                <a:cs typeface="Segoe UI"/>
              </a:rPr>
              <a:t>a</a:t>
            </a:r>
            <a:r>
              <a:rPr sz="1800" spc="-65" dirty="0">
                <a:latin typeface="Segoe UI"/>
                <a:cs typeface="Segoe UI"/>
              </a:rPr>
              <a:t> </a:t>
            </a:r>
            <a:r>
              <a:rPr sz="1800" spc="-10" dirty="0">
                <a:latin typeface="Segoe UI"/>
                <a:cs typeface="Segoe UI"/>
              </a:rPr>
              <a:t>další</a:t>
            </a:r>
            <a:endParaRPr sz="1800">
              <a:latin typeface="Segoe UI"/>
              <a:cs typeface="Segoe UI"/>
            </a:endParaRPr>
          </a:p>
          <a:p>
            <a:pPr marL="297815" indent="-285115">
              <a:lnSpc>
                <a:spcPct val="100000"/>
              </a:lnSpc>
              <a:buFont typeface="Arial MT"/>
              <a:buChar char="•"/>
              <a:tabLst>
                <a:tab pos="297815" algn="l"/>
              </a:tabLst>
            </a:pPr>
            <a:r>
              <a:rPr sz="1800" dirty="0">
                <a:latin typeface="Segoe UI"/>
                <a:cs typeface="Segoe UI"/>
              </a:rPr>
              <a:t>Vliv</a:t>
            </a:r>
            <a:r>
              <a:rPr sz="1800" spc="-35" dirty="0">
                <a:latin typeface="Segoe UI"/>
                <a:cs typeface="Segoe UI"/>
              </a:rPr>
              <a:t> </a:t>
            </a:r>
            <a:r>
              <a:rPr sz="1800" dirty="0">
                <a:latin typeface="Segoe UI"/>
                <a:cs typeface="Segoe UI"/>
              </a:rPr>
              <a:t>tranzitní</a:t>
            </a:r>
            <a:r>
              <a:rPr sz="1800" spc="-40" dirty="0">
                <a:latin typeface="Segoe UI"/>
                <a:cs typeface="Segoe UI"/>
              </a:rPr>
              <a:t> </a:t>
            </a:r>
            <a:r>
              <a:rPr sz="1800" dirty="0">
                <a:latin typeface="Segoe UI"/>
                <a:cs typeface="Segoe UI"/>
              </a:rPr>
              <a:t>dopravy</a:t>
            </a:r>
            <a:r>
              <a:rPr sz="1800" spc="-35" dirty="0">
                <a:latin typeface="Segoe UI"/>
                <a:cs typeface="Segoe UI"/>
              </a:rPr>
              <a:t> </a:t>
            </a:r>
            <a:r>
              <a:rPr sz="1800" dirty="0">
                <a:latin typeface="Segoe UI"/>
                <a:cs typeface="Segoe UI"/>
              </a:rPr>
              <a:t>(a</a:t>
            </a:r>
            <a:r>
              <a:rPr sz="1800" spc="-35" dirty="0">
                <a:latin typeface="Segoe UI"/>
                <a:cs typeface="Segoe UI"/>
              </a:rPr>
              <a:t> </a:t>
            </a:r>
            <a:r>
              <a:rPr sz="1800" dirty="0">
                <a:latin typeface="Segoe UI"/>
                <a:cs typeface="Segoe UI"/>
              </a:rPr>
              <a:t>přidružených</a:t>
            </a:r>
            <a:r>
              <a:rPr sz="1800" spc="-40" dirty="0">
                <a:latin typeface="Segoe UI"/>
                <a:cs typeface="Segoe UI"/>
              </a:rPr>
              <a:t> </a:t>
            </a:r>
            <a:r>
              <a:rPr sz="1800" spc="-10" dirty="0">
                <a:latin typeface="Segoe UI"/>
                <a:cs typeface="Segoe UI"/>
              </a:rPr>
              <a:t>efektů</a:t>
            </a:r>
            <a:endParaRPr sz="1800">
              <a:latin typeface="Segoe UI"/>
              <a:cs typeface="Segoe UI"/>
            </a:endParaRPr>
          </a:p>
          <a:p>
            <a:pPr marL="297815">
              <a:lnSpc>
                <a:spcPct val="100000"/>
              </a:lnSpc>
            </a:pPr>
            <a:r>
              <a:rPr sz="1800" dirty="0">
                <a:latin typeface="Segoe UI"/>
                <a:cs typeface="Segoe UI"/>
              </a:rPr>
              <a:t>v</a:t>
            </a:r>
            <a:r>
              <a:rPr sz="1800" spc="-20" dirty="0">
                <a:latin typeface="Segoe UI"/>
                <a:cs typeface="Segoe UI"/>
              </a:rPr>
              <a:t> </a:t>
            </a:r>
            <a:r>
              <a:rPr sz="1800" spc="-10" dirty="0">
                <a:latin typeface="Segoe UI"/>
                <a:cs typeface="Segoe UI"/>
              </a:rPr>
              <a:t>datech)</a:t>
            </a:r>
            <a:endParaRPr sz="1800">
              <a:latin typeface="Segoe UI"/>
              <a:cs typeface="Segoe UI"/>
            </a:endParaRPr>
          </a:p>
          <a:p>
            <a:pPr marL="297815" indent="-285115">
              <a:lnSpc>
                <a:spcPct val="100000"/>
              </a:lnSpc>
              <a:spcBef>
                <a:spcPts val="2160"/>
              </a:spcBef>
              <a:buFont typeface="Arial MT"/>
              <a:buChar char="•"/>
              <a:tabLst>
                <a:tab pos="297815" algn="l"/>
              </a:tabLst>
            </a:pPr>
            <a:r>
              <a:rPr sz="1800" dirty="0">
                <a:latin typeface="Segoe UI"/>
                <a:cs typeface="Segoe UI"/>
              </a:rPr>
              <a:t>Neznalost</a:t>
            </a:r>
            <a:r>
              <a:rPr sz="1800" spc="-20" dirty="0">
                <a:latin typeface="Segoe UI"/>
                <a:cs typeface="Segoe UI"/>
              </a:rPr>
              <a:t> </a:t>
            </a:r>
            <a:r>
              <a:rPr sz="1800" dirty="0">
                <a:latin typeface="Segoe UI"/>
                <a:cs typeface="Segoe UI"/>
              </a:rPr>
              <a:t>struktury</a:t>
            </a:r>
            <a:r>
              <a:rPr sz="1800" spc="-5" dirty="0">
                <a:latin typeface="Segoe UI"/>
                <a:cs typeface="Segoe UI"/>
              </a:rPr>
              <a:t> </a:t>
            </a:r>
            <a:r>
              <a:rPr sz="1800" spc="-20" dirty="0">
                <a:latin typeface="Segoe UI"/>
                <a:cs typeface="Segoe UI"/>
              </a:rPr>
              <a:t>osob</a:t>
            </a:r>
            <a:endParaRPr sz="1800">
              <a:latin typeface="Segoe UI"/>
              <a:cs typeface="Segoe UI"/>
            </a:endParaRPr>
          </a:p>
        </p:txBody>
      </p:sp>
      <p:pic>
        <p:nvPicPr>
          <p:cNvPr id="30" name="object 3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84154" y="6417578"/>
            <a:ext cx="245307" cy="247636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93191" y="6412991"/>
            <a:ext cx="334517" cy="252222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3609340" y="6463538"/>
            <a:ext cx="192595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10" dirty="0">
                <a:solidFill>
                  <a:srgbClr val="888888"/>
                </a:solidFill>
                <a:latin typeface="Calibri"/>
                <a:cs typeface="Calibri"/>
              </a:rPr>
              <a:t>Časoprostorové</a:t>
            </a:r>
            <a:r>
              <a:rPr sz="1200" spc="5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rytmy</a:t>
            </a:r>
            <a:r>
              <a:rPr sz="1200" spc="-10" dirty="0">
                <a:solidFill>
                  <a:srgbClr val="888888"/>
                </a:solidFill>
                <a:latin typeface="Calibri"/>
                <a:cs typeface="Calibri"/>
              </a:rPr>
              <a:t> suburbií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14</a:t>
            </a:fld>
            <a:endParaRPr spc="-25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250" y="1671827"/>
            <a:ext cx="5386578" cy="376047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7281" y="5463285"/>
            <a:ext cx="53035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Segoe UI"/>
                <a:cs typeface="Segoe UI"/>
              </a:rPr>
              <a:t>Obr.</a:t>
            </a:r>
            <a:r>
              <a:rPr sz="800" spc="-2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3</a:t>
            </a:r>
            <a:r>
              <a:rPr sz="800" spc="-2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Prostorové</a:t>
            </a:r>
            <a:r>
              <a:rPr sz="800" spc="-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rozložení</a:t>
            </a:r>
            <a:r>
              <a:rPr sz="800" spc="-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definovaných</a:t>
            </a:r>
            <a:r>
              <a:rPr sz="800" spc="-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chronopolí za</a:t>
            </a:r>
            <a:r>
              <a:rPr sz="800" spc="-1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obce</a:t>
            </a:r>
            <a:r>
              <a:rPr sz="800" spc="-1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BMO</a:t>
            </a:r>
            <a:r>
              <a:rPr sz="800" spc="-2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a</a:t>
            </a:r>
            <a:r>
              <a:rPr sz="800" spc="-1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k.</a:t>
            </a:r>
            <a:r>
              <a:rPr sz="800" spc="-2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ú.</a:t>
            </a:r>
            <a:r>
              <a:rPr sz="800" spc="-2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Města</a:t>
            </a:r>
            <a:r>
              <a:rPr sz="800" spc="-3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Brna</a:t>
            </a:r>
            <a:r>
              <a:rPr sz="800" spc="-1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(zdroj</a:t>
            </a:r>
            <a:r>
              <a:rPr sz="800" spc="-1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dat:</a:t>
            </a:r>
            <a:r>
              <a:rPr sz="800" spc="-1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MMB,</a:t>
            </a:r>
            <a:r>
              <a:rPr sz="800" spc="-2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2018b; </a:t>
            </a:r>
            <a:r>
              <a:rPr sz="800" spc="-10" dirty="0">
                <a:latin typeface="Segoe UI"/>
                <a:cs typeface="Segoe UI"/>
              </a:rPr>
              <a:t>A</a:t>
            </a:r>
            <a:r>
              <a:rPr sz="650" spc="-10" dirty="0">
                <a:latin typeface="Segoe UI"/>
                <a:cs typeface="Segoe UI"/>
              </a:rPr>
              <a:t>RC</a:t>
            </a:r>
            <a:r>
              <a:rPr sz="800" spc="-10" dirty="0">
                <a:latin typeface="Segoe UI"/>
                <a:cs typeface="Segoe UI"/>
              </a:rPr>
              <a:t>ČR,</a:t>
            </a:r>
            <a:endParaRPr sz="8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</a:pPr>
            <a:r>
              <a:rPr sz="800" dirty="0">
                <a:latin typeface="Segoe UI"/>
                <a:cs typeface="Segoe UI"/>
              </a:rPr>
              <a:t>ARCDATA</a:t>
            </a:r>
            <a:r>
              <a:rPr sz="800" spc="-1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PRAHA,</a:t>
            </a:r>
            <a:r>
              <a:rPr sz="800" spc="-2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ZÚ, ČSÚ,</a:t>
            </a:r>
            <a:r>
              <a:rPr sz="800" spc="-1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2016;</a:t>
            </a:r>
            <a:r>
              <a:rPr sz="800" spc="10" dirty="0">
                <a:latin typeface="Segoe UI"/>
                <a:cs typeface="Segoe UI"/>
              </a:rPr>
              <a:t> </a:t>
            </a:r>
            <a:r>
              <a:rPr sz="800" spc="-10" dirty="0">
                <a:latin typeface="Segoe UI"/>
                <a:cs typeface="Segoe UI"/>
              </a:rPr>
              <a:t>P</a:t>
            </a:r>
            <a:r>
              <a:rPr sz="650" spc="-10" dirty="0">
                <a:latin typeface="Segoe UI"/>
                <a:cs typeface="Segoe UI"/>
              </a:rPr>
              <a:t>ŘISPĚVATELÉ</a:t>
            </a:r>
            <a:r>
              <a:rPr sz="650" spc="45" dirty="0">
                <a:latin typeface="Segoe UI"/>
                <a:cs typeface="Segoe UI"/>
              </a:rPr>
              <a:t> </a:t>
            </a:r>
            <a:r>
              <a:rPr sz="800" spc="-10" dirty="0">
                <a:latin typeface="Segoe UI"/>
                <a:cs typeface="Segoe UI"/>
              </a:rPr>
              <a:t>O</a:t>
            </a:r>
            <a:r>
              <a:rPr sz="650" spc="-10" dirty="0">
                <a:latin typeface="Segoe UI"/>
                <a:cs typeface="Segoe UI"/>
              </a:rPr>
              <a:t>PEN</a:t>
            </a:r>
            <a:r>
              <a:rPr sz="800" spc="-10" dirty="0">
                <a:latin typeface="Segoe UI"/>
                <a:cs typeface="Segoe UI"/>
              </a:rPr>
              <a:t>S</a:t>
            </a:r>
            <a:r>
              <a:rPr sz="650" spc="-10" dirty="0">
                <a:latin typeface="Segoe UI"/>
                <a:cs typeface="Segoe UI"/>
              </a:rPr>
              <a:t>TREET</a:t>
            </a:r>
            <a:r>
              <a:rPr sz="800" spc="-10" dirty="0">
                <a:latin typeface="Segoe UI"/>
                <a:cs typeface="Segoe UI"/>
              </a:rPr>
              <a:t>M</a:t>
            </a:r>
            <a:r>
              <a:rPr sz="650" spc="-10" dirty="0">
                <a:latin typeface="Segoe UI"/>
                <a:cs typeface="Segoe UI"/>
              </a:rPr>
              <a:t>AP</a:t>
            </a:r>
            <a:r>
              <a:rPr sz="800" spc="-10" dirty="0">
                <a:latin typeface="Segoe UI"/>
                <a:cs typeface="Segoe UI"/>
              </a:rPr>
              <a:t>,</a:t>
            </a:r>
            <a:r>
              <a:rPr sz="800" spc="-1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2018;</a:t>
            </a:r>
            <a:r>
              <a:rPr sz="800" spc="1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souřadicový</a:t>
            </a:r>
            <a:r>
              <a:rPr sz="800" spc="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systém</a:t>
            </a:r>
            <a:r>
              <a:rPr sz="800" spc="-1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WGS</a:t>
            </a:r>
            <a:r>
              <a:rPr sz="800" spc="-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83/UTM</a:t>
            </a:r>
            <a:r>
              <a:rPr sz="800" spc="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Zone</a:t>
            </a:r>
            <a:r>
              <a:rPr sz="800" spc="-10" dirty="0">
                <a:latin typeface="Segoe UI"/>
                <a:cs typeface="Segoe UI"/>
              </a:rPr>
              <a:t> </a:t>
            </a:r>
            <a:r>
              <a:rPr sz="800" spc="-20" dirty="0">
                <a:latin typeface="Segoe UI"/>
                <a:cs typeface="Segoe UI"/>
              </a:rPr>
              <a:t>33N)</a:t>
            </a:r>
            <a:endParaRPr sz="800">
              <a:latin typeface="Segoe UI"/>
              <a:cs typeface="Segoe U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960427" y="1752790"/>
            <a:ext cx="2986405" cy="1456690"/>
            <a:chOff x="5960427" y="1752790"/>
            <a:chExt cx="2986405" cy="145669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68746" y="1757171"/>
              <a:ext cx="2969513" cy="14478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968365" y="1757552"/>
              <a:ext cx="2970530" cy="1266825"/>
            </a:xfrm>
            <a:custGeom>
              <a:avLst/>
              <a:gdLst/>
              <a:ahLst/>
              <a:cxnLst/>
              <a:rect l="l" t="t" r="r" b="b"/>
              <a:pathLst>
                <a:path w="2970529" h="1266825">
                  <a:moveTo>
                    <a:pt x="0" y="1266444"/>
                  </a:moveTo>
                  <a:lnTo>
                    <a:pt x="2970276" y="1266444"/>
                  </a:lnTo>
                </a:path>
                <a:path w="2970529" h="1266825">
                  <a:moveTo>
                    <a:pt x="0" y="1085088"/>
                  </a:moveTo>
                  <a:lnTo>
                    <a:pt x="2970276" y="1085088"/>
                  </a:lnTo>
                </a:path>
                <a:path w="2970529" h="1266825">
                  <a:moveTo>
                    <a:pt x="0" y="904494"/>
                  </a:moveTo>
                  <a:lnTo>
                    <a:pt x="2970276" y="904494"/>
                  </a:lnTo>
                </a:path>
                <a:path w="2970529" h="1266825">
                  <a:moveTo>
                    <a:pt x="0" y="723900"/>
                  </a:moveTo>
                  <a:lnTo>
                    <a:pt x="2970276" y="723900"/>
                  </a:lnTo>
                </a:path>
                <a:path w="2970529" h="1266825">
                  <a:moveTo>
                    <a:pt x="0" y="542544"/>
                  </a:moveTo>
                  <a:lnTo>
                    <a:pt x="2970276" y="542544"/>
                  </a:lnTo>
                </a:path>
                <a:path w="2970529" h="1266825">
                  <a:moveTo>
                    <a:pt x="0" y="361950"/>
                  </a:moveTo>
                  <a:lnTo>
                    <a:pt x="2970276" y="361950"/>
                  </a:lnTo>
                </a:path>
                <a:path w="2970529" h="1266825">
                  <a:moveTo>
                    <a:pt x="0" y="180594"/>
                  </a:moveTo>
                  <a:lnTo>
                    <a:pt x="2970276" y="180594"/>
                  </a:lnTo>
                </a:path>
                <a:path w="2970529" h="1266825">
                  <a:moveTo>
                    <a:pt x="0" y="0"/>
                  </a:moveTo>
                  <a:lnTo>
                    <a:pt x="2970276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055995" y="1757552"/>
              <a:ext cx="2795270" cy="1447165"/>
            </a:xfrm>
            <a:custGeom>
              <a:avLst/>
              <a:gdLst/>
              <a:ahLst/>
              <a:cxnLst/>
              <a:rect l="l" t="t" r="r" b="b"/>
              <a:pathLst>
                <a:path w="2795270" h="1447164">
                  <a:moveTo>
                    <a:pt x="0" y="0"/>
                  </a:moveTo>
                  <a:lnTo>
                    <a:pt x="0" y="1447038"/>
                  </a:lnTo>
                </a:path>
                <a:path w="2795270" h="1447164">
                  <a:moveTo>
                    <a:pt x="174497" y="0"/>
                  </a:moveTo>
                  <a:lnTo>
                    <a:pt x="174497" y="1447038"/>
                  </a:lnTo>
                </a:path>
                <a:path w="2795270" h="1447164">
                  <a:moveTo>
                    <a:pt x="349757" y="0"/>
                  </a:moveTo>
                  <a:lnTo>
                    <a:pt x="349757" y="1447038"/>
                  </a:lnTo>
                </a:path>
                <a:path w="2795270" h="1447164">
                  <a:moveTo>
                    <a:pt x="524255" y="0"/>
                  </a:moveTo>
                  <a:lnTo>
                    <a:pt x="524255" y="1447038"/>
                  </a:lnTo>
                </a:path>
                <a:path w="2795270" h="1447164">
                  <a:moveTo>
                    <a:pt x="698753" y="0"/>
                  </a:moveTo>
                  <a:lnTo>
                    <a:pt x="698753" y="1447038"/>
                  </a:lnTo>
                </a:path>
                <a:path w="2795270" h="1447164">
                  <a:moveTo>
                    <a:pt x="873251" y="0"/>
                  </a:moveTo>
                  <a:lnTo>
                    <a:pt x="873251" y="1447038"/>
                  </a:lnTo>
                </a:path>
                <a:path w="2795270" h="1447164">
                  <a:moveTo>
                    <a:pt x="1048511" y="0"/>
                  </a:moveTo>
                  <a:lnTo>
                    <a:pt x="1048511" y="1447038"/>
                  </a:lnTo>
                </a:path>
                <a:path w="2795270" h="1447164">
                  <a:moveTo>
                    <a:pt x="1223009" y="0"/>
                  </a:moveTo>
                  <a:lnTo>
                    <a:pt x="1223009" y="1447038"/>
                  </a:lnTo>
                </a:path>
                <a:path w="2795270" h="1447164">
                  <a:moveTo>
                    <a:pt x="1397507" y="0"/>
                  </a:moveTo>
                  <a:lnTo>
                    <a:pt x="1397507" y="1447038"/>
                  </a:lnTo>
                </a:path>
                <a:path w="2795270" h="1447164">
                  <a:moveTo>
                    <a:pt x="1572005" y="0"/>
                  </a:moveTo>
                  <a:lnTo>
                    <a:pt x="1572005" y="1447038"/>
                  </a:lnTo>
                </a:path>
                <a:path w="2795270" h="1447164">
                  <a:moveTo>
                    <a:pt x="1747265" y="0"/>
                  </a:moveTo>
                  <a:lnTo>
                    <a:pt x="1747265" y="1447038"/>
                  </a:lnTo>
                </a:path>
                <a:path w="2795270" h="1447164">
                  <a:moveTo>
                    <a:pt x="1921763" y="0"/>
                  </a:moveTo>
                  <a:lnTo>
                    <a:pt x="1921763" y="1447038"/>
                  </a:lnTo>
                </a:path>
                <a:path w="2795270" h="1447164">
                  <a:moveTo>
                    <a:pt x="2096261" y="0"/>
                  </a:moveTo>
                  <a:lnTo>
                    <a:pt x="2096261" y="1447038"/>
                  </a:lnTo>
                </a:path>
                <a:path w="2795270" h="1447164">
                  <a:moveTo>
                    <a:pt x="2270759" y="0"/>
                  </a:moveTo>
                  <a:lnTo>
                    <a:pt x="2270759" y="1447038"/>
                  </a:lnTo>
                </a:path>
                <a:path w="2795270" h="1447164">
                  <a:moveTo>
                    <a:pt x="2446020" y="0"/>
                  </a:moveTo>
                  <a:lnTo>
                    <a:pt x="2446020" y="1447038"/>
                  </a:lnTo>
                </a:path>
                <a:path w="2795270" h="1447164">
                  <a:moveTo>
                    <a:pt x="2620518" y="0"/>
                  </a:moveTo>
                  <a:lnTo>
                    <a:pt x="2620518" y="1447038"/>
                  </a:lnTo>
                </a:path>
                <a:path w="2795270" h="1447164">
                  <a:moveTo>
                    <a:pt x="2795015" y="0"/>
                  </a:moveTo>
                  <a:lnTo>
                    <a:pt x="2795015" y="1447038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968365" y="1757552"/>
              <a:ext cx="2970530" cy="1447165"/>
            </a:xfrm>
            <a:custGeom>
              <a:avLst/>
              <a:gdLst/>
              <a:ahLst/>
              <a:cxnLst/>
              <a:rect l="l" t="t" r="r" b="b"/>
              <a:pathLst>
                <a:path w="2970529" h="1447164">
                  <a:moveTo>
                    <a:pt x="0" y="0"/>
                  </a:moveTo>
                  <a:lnTo>
                    <a:pt x="0" y="1447038"/>
                  </a:lnTo>
                </a:path>
                <a:path w="2970529" h="1447164">
                  <a:moveTo>
                    <a:pt x="175260" y="0"/>
                  </a:moveTo>
                  <a:lnTo>
                    <a:pt x="175260" y="1447038"/>
                  </a:lnTo>
                </a:path>
                <a:path w="2970529" h="1447164">
                  <a:moveTo>
                    <a:pt x="349758" y="0"/>
                  </a:moveTo>
                  <a:lnTo>
                    <a:pt x="349758" y="1447038"/>
                  </a:lnTo>
                </a:path>
                <a:path w="2970529" h="1447164">
                  <a:moveTo>
                    <a:pt x="524256" y="0"/>
                  </a:moveTo>
                  <a:lnTo>
                    <a:pt x="524256" y="1447038"/>
                  </a:lnTo>
                </a:path>
                <a:path w="2970529" h="1447164">
                  <a:moveTo>
                    <a:pt x="698754" y="0"/>
                  </a:moveTo>
                  <a:lnTo>
                    <a:pt x="698754" y="1447038"/>
                  </a:lnTo>
                </a:path>
                <a:path w="2970529" h="1447164">
                  <a:moveTo>
                    <a:pt x="874013" y="0"/>
                  </a:moveTo>
                  <a:lnTo>
                    <a:pt x="874013" y="1447038"/>
                  </a:lnTo>
                </a:path>
                <a:path w="2970529" h="1447164">
                  <a:moveTo>
                    <a:pt x="1048512" y="0"/>
                  </a:moveTo>
                  <a:lnTo>
                    <a:pt x="1048512" y="1447038"/>
                  </a:lnTo>
                </a:path>
                <a:path w="2970529" h="1447164">
                  <a:moveTo>
                    <a:pt x="1223010" y="0"/>
                  </a:moveTo>
                  <a:lnTo>
                    <a:pt x="1223010" y="1447038"/>
                  </a:lnTo>
                </a:path>
                <a:path w="2970529" h="1447164">
                  <a:moveTo>
                    <a:pt x="1397508" y="0"/>
                  </a:moveTo>
                  <a:lnTo>
                    <a:pt x="1397508" y="1447038"/>
                  </a:lnTo>
                </a:path>
                <a:path w="2970529" h="1447164">
                  <a:moveTo>
                    <a:pt x="1572767" y="0"/>
                  </a:moveTo>
                  <a:lnTo>
                    <a:pt x="1572767" y="1447038"/>
                  </a:lnTo>
                </a:path>
                <a:path w="2970529" h="1447164">
                  <a:moveTo>
                    <a:pt x="1747265" y="0"/>
                  </a:moveTo>
                  <a:lnTo>
                    <a:pt x="1747265" y="1447038"/>
                  </a:lnTo>
                </a:path>
                <a:path w="2970529" h="1447164">
                  <a:moveTo>
                    <a:pt x="1921764" y="0"/>
                  </a:moveTo>
                  <a:lnTo>
                    <a:pt x="1921764" y="1447038"/>
                  </a:lnTo>
                </a:path>
                <a:path w="2970529" h="1447164">
                  <a:moveTo>
                    <a:pt x="2096262" y="0"/>
                  </a:moveTo>
                  <a:lnTo>
                    <a:pt x="2096262" y="1447038"/>
                  </a:lnTo>
                </a:path>
                <a:path w="2970529" h="1447164">
                  <a:moveTo>
                    <a:pt x="2271521" y="0"/>
                  </a:moveTo>
                  <a:lnTo>
                    <a:pt x="2271521" y="1447038"/>
                  </a:lnTo>
                </a:path>
                <a:path w="2970529" h="1447164">
                  <a:moveTo>
                    <a:pt x="2446019" y="0"/>
                  </a:moveTo>
                  <a:lnTo>
                    <a:pt x="2446019" y="1447038"/>
                  </a:lnTo>
                </a:path>
                <a:path w="2970529" h="1447164">
                  <a:moveTo>
                    <a:pt x="2620517" y="0"/>
                  </a:moveTo>
                  <a:lnTo>
                    <a:pt x="2620517" y="1447038"/>
                  </a:lnTo>
                </a:path>
                <a:path w="2970529" h="1447164">
                  <a:moveTo>
                    <a:pt x="2795778" y="0"/>
                  </a:moveTo>
                  <a:lnTo>
                    <a:pt x="2795778" y="1447038"/>
                  </a:lnTo>
                </a:path>
                <a:path w="2970529" h="1447164">
                  <a:moveTo>
                    <a:pt x="2970276" y="0"/>
                  </a:moveTo>
                  <a:lnTo>
                    <a:pt x="2970276" y="1447038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968365" y="3204591"/>
              <a:ext cx="2970530" cy="0"/>
            </a:xfrm>
            <a:custGeom>
              <a:avLst/>
              <a:gdLst/>
              <a:ahLst/>
              <a:cxnLst/>
              <a:rect l="l" t="t" r="r" b="b"/>
              <a:pathLst>
                <a:path w="2970529">
                  <a:moveTo>
                    <a:pt x="0" y="0"/>
                  </a:moveTo>
                  <a:lnTo>
                    <a:pt x="2970276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968365" y="1909190"/>
              <a:ext cx="2970530" cy="1229995"/>
            </a:xfrm>
            <a:custGeom>
              <a:avLst/>
              <a:gdLst/>
              <a:ahLst/>
              <a:cxnLst/>
              <a:rect l="l" t="t" r="r" b="b"/>
              <a:pathLst>
                <a:path w="2970529" h="1229995">
                  <a:moveTo>
                    <a:pt x="0" y="893826"/>
                  </a:moveTo>
                  <a:lnTo>
                    <a:pt x="175260" y="557022"/>
                  </a:lnTo>
                  <a:lnTo>
                    <a:pt x="349758" y="265938"/>
                  </a:lnTo>
                  <a:lnTo>
                    <a:pt x="524256" y="99822"/>
                  </a:lnTo>
                  <a:lnTo>
                    <a:pt x="698754" y="0"/>
                  </a:lnTo>
                  <a:lnTo>
                    <a:pt x="874013" y="82296"/>
                  </a:lnTo>
                  <a:lnTo>
                    <a:pt x="1048512" y="166878"/>
                  </a:lnTo>
                  <a:lnTo>
                    <a:pt x="1223010" y="260604"/>
                  </a:lnTo>
                  <a:lnTo>
                    <a:pt x="1397508" y="277368"/>
                  </a:lnTo>
                  <a:lnTo>
                    <a:pt x="1572767" y="446532"/>
                  </a:lnTo>
                  <a:lnTo>
                    <a:pt x="1747265" y="454913"/>
                  </a:lnTo>
                  <a:lnTo>
                    <a:pt x="1921764" y="621792"/>
                  </a:lnTo>
                  <a:lnTo>
                    <a:pt x="2096262" y="794004"/>
                  </a:lnTo>
                  <a:lnTo>
                    <a:pt x="2271521" y="905256"/>
                  </a:lnTo>
                  <a:lnTo>
                    <a:pt x="2446019" y="992886"/>
                  </a:lnTo>
                  <a:lnTo>
                    <a:pt x="2620517" y="1086612"/>
                  </a:lnTo>
                  <a:lnTo>
                    <a:pt x="2795778" y="1159764"/>
                  </a:lnTo>
                  <a:lnTo>
                    <a:pt x="2970276" y="1229868"/>
                  </a:lnTo>
                </a:path>
              </a:pathLst>
            </a:custGeom>
            <a:ln w="158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968365" y="2292476"/>
              <a:ext cx="2970530" cy="390525"/>
            </a:xfrm>
            <a:custGeom>
              <a:avLst/>
              <a:gdLst/>
              <a:ahLst/>
              <a:cxnLst/>
              <a:rect l="l" t="t" r="r" b="b"/>
              <a:pathLst>
                <a:path w="2970529" h="390525">
                  <a:moveTo>
                    <a:pt x="0" y="58674"/>
                  </a:moveTo>
                  <a:lnTo>
                    <a:pt x="175260" y="0"/>
                  </a:lnTo>
                  <a:lnTo>
                    <a:pt x="349758" y="6858"/>
                  </a:lnTo>
                  <a:lnTo>
                    <a:pt x="524256" y="15239"/>
                  </a:lnTo>
                  <a:lnTo>
                    <a:pt x="698754" y="12953"/>
                  </a:lnTo>
                  <a:lnTo>
                    <a:pt x="874013" y="119634"/>
                  </a:lnTo>
                  <a:lnTo>
                    <a:pt x="1048512" y="209550"/>
                  </a:lnTo>
                  <a:lnTo>
                    <a:pt x="1223010" y="271272"/>
                  </a:lnTo>
                  <a:lnTo>
                    <a:pt x="1397508" y="286512"/>
                  </a:lnTo>
                  <a:lnTo>
                    <a:pt x="1572767" y="390144"/>
                  </a:lnTo>
                  <a:lnTo>
                    <a:pt x="1747265" y="268986"/>
                  </a:lnTo>
                  <a:lnTo>
                    <a:pt x="1921764" y="261365"/>
                  </a:lnTo>
                  <a:lnTo>
                    <a:pt x="2096262" y="258318"/>
                  </a:lnTo>
                  <a:lnTo>
                    <a:pt x="2271521" y="220980"/>
                  </a:lnTo>
                  <a:lnTo>
                    <a:pt x="2446019" y="210312"/>
                  </a:lnTo>
                  <a:lnTo>
                    <a:pt x="2620517" y="236982"/>
                  </a:lnTo>
                  <a:lnTo>
                    <a:pt x="2795778" y="265175"/>
                  </a:lnTo>
                  <a:lnTo>
                    <a:pt x="2970276" y="304800"/>
                  </a:lnTo>
                </a:path>
              </a:pathLst>
            </a:custGeom>
            <a:ln w="15874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968365" y="2079116"/>
              <a:ext cx="2970530" cy="765175"/>
            </a:xfrm>
            <a:custGeom>
              <a:avLst/>
              <a:gdLst/>
              <a:ahLst/>
              <a:cxnLst/>
              <a:rect l="l" t="t" r="r" b="b"/>
              <a:pathLst>
                <a:path w="2970529" h="765175">
                  <a:moveTo>
                    <a:pt x="0" y="83058"/>
                  </a:moveTo>
                  <a:lnTo>
                    <a:pt x="175260" y="0"/>
                  </a:lnTo>
                  <a:lnTo>
                    <a:pt x="349758" y="169925"/>
                  </a:lnTo>
                  <a:lnTo>
                    <a:pt x="524256" y="378713"/>
                  </a:lnTo>
                  <a:lnTo>
                    <a:pt x="698754" y="487680"/>
                  </a:lnTo>
                  <a:lnTo>
                    <a:pt x="874013" y="653796"/>
                  </a:lnTo>
                  <a:lnTo>
                    <a:pt x="1048512" y="735330"/>
                  </a:lnTo>
                  <a:lnTo>
                    <a:pt x="1223010" y="765048"/>
                  </a:lnTo>
                  <a:lnTo>
                    <a:pt x="1397508" y="686562"/>
                  </a:lnTo>
                  <a:lnTo>
                    <a:pt x="1572767" y="584454"/>
                  </a:lnTo>
                  <a:lnTo>
                    <a:pt x="1747265" y="299466"/>
                  </a:lnTo>
                  <a:lnTo>
                    <a:pt x="1921764" y="237744"/>
                  </a:lnTo>
                  <a:lnTo>
                    <a:pt x="2096262" y="225552"/>
                  </a:lnTo>
                  <a:lnTo>
                    <a:pt x="2271521" y="261366"/>
                  </a:lnTo>
                  <a:lnTo>
                    <a:pt x="2446019" y="307086"/>
                  </a:lnTo>
                  <a:lnTo>
                    <a:pt x="2620517" y="391668"/>
                  </a:lnTo>
                  <a:lnTo>
                    <a:pt x="2795778" y="454913"/>
                  </a:lnTo>
                  <a:lnTo>
                    <a:pt x="2970276" y="515112"/>
                  </a:lnTo>
                </a:path>
              </a:pathLst>
            </a:custGeom>
            <a:ln w="15875">
              <a:solidFill>
                <a:srgbClr val="4AD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968365" y="2268854"/>
              <a:ext cx="2970530" cy="444500"/>
            </a:xfrm>
            <a:custGeom>
              <a:avLst/>
              <a:gdLst/>
              <a:ahLst/>
              <a:cxnLst/>
              <a:rect l="l" t="t" r="r" b="b"/>
              <a:pathLst>
                <a:path w="2970529" h="444500">
                  <a:moveTo>
                    <a:pt x="0" y="0"/>
                  </a:moveTo>
                  <a:lnTo>
                    <a:pt x="175260" y="39624"/>
                  </a:lnTo>
                  <a:lnTo>
                    <a:pt x="349758" y="164592"/>
                  </a:lnTo>
                  <a:lnTo>
                    <a:pt x="524256" y="230886"/>
                  </a:lnTo>
                  <a:lnTo>
                    <a:pt x="698754" y="243840"/>
                  </a:lnTo>
                  <a:lnTo>
                    <a:pt x="874013" y="344424"/>
                  </a:lnTo>
                  <a:lnTo>
                    <a:pt x="1048512" y="403860"/>
                  </a:lnTo>
                  <a:lnTo>
                    <a:pt x="1223010" y="444246"/>
                  </a:lnTo>
                  <a:lnTo>
                    <a:pt x="1397508" y="436625"/>
                  </a:lnTo>
                  <a:lnTo>
                    <a:pt x="1572767" y="418338"/>
                  </a:lnTo>
                  <a:lnTo>
                    <a:pt x="1747265" y="236982"/>
                  </a:lnTo>
                  <a:lnTo>
                    <a:pt x="1921764" y="169164"/>
                  </a:lnTo>
                  <a:lnTo>
                    <a:pt x="2096262" y="129540"/>
                  </a:lnTo>
                  <a:lnTo>
                    <a:pt x="2271521" y="80010"/>
                  </a:lnTo>
                  <a:lnTo>
                    <a:pt x="2446019" y="67056"/>
                  </a:lnTo>
                  <a:lnTo>
                    <a:pt x="2620517" y="102870"/>
                  </a:lnTo>
                  <a:lnTo>
                    <a:pt x="2795778" y="136398"/>
                  </a:lnTo>
                  <a:lnTo>
                    <a:pt x="2970276" y="172212"/>
                  </a:lnTo>
                </a:path>
              </a:pathLst>
            </a:custGeom>
            <a:ln w="15875">
              <a:solidFill>
                <a:srgbClr val="FFD5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968365" y="2190369"/>
              <a:ext cx="2970530" cy="635635"/>
            </a:xfrm>
            <a:custGeom>
              <a:avLst/>
              <a:gdLst/>
              <a:ahLst/>
              <a:cxnLst/>
              <a:rect l="l" t="t" r="r" b="b"/>
              <a:pathLst>
                <a:path w="2970529" h="635635">
                  <a:moveTo>
                    <a:pt x="0" y="0"/>
                  </a:moveTo>
                  <a:lnTo>
                    <a:pt x="175260" y="117347"/>
                  </a:lnTo>
                  <a:lnTo>
                    <a:pt x="349758" y="326135"/>
                  </a:lnTo>
                  <a:lnTo>
                    <a:pt x="524256" y="406145"/>
                  </a:lnTo>
                  <a:lnTo>
                    <a:pt x="698754" y="417575"/>
                  </a:lnTo>
                  <a:lnTo>
                    <a:pt x="874013" y="518159"/>
                  </a:lnTo>
                  <a:lnTo>
                    <a:pt x="1048512" y="585215"/>
                  </a:lnTo>
                  <a:lnTo>
                    <a:pt x="1223010" y="635507"/>
                  </a:lnTo>
                  <a:lnTo>
                    <a:pt x="1397508" y="608838"/>
                  </a:lnTo>
                  <a:lnTo>
                    <a:pt x="1572767" y="557021"/>
                  </a:lnTo>
                  <a:lnTo>
                    <a:pt x="1747265" y="329183"/>
                  </a:lnTo>
                  <a:lnTo>
                    <a:pt x="1921764" y="219455"/>
                  </a:lnTo>
                  <a:lnTo>
                    <a:pt x="2096262" y="145541"/>
                  </a:lnTo>
                  <a:lnTo>
                    <a:pt x="2271521" y="69341"/>
                  </a:lnTo>
                  <a:lnTo>
                    <a:pt x="2446019" y="48767"/>
                  </a:lnTo>
                  <a:lnTo>
                    <a:pt x="2620517" y="63245"/>
                  </a:lnTo>
                  <a:lnTo>
                    <a:pt x="2795778" y="81533"/>
                  </a:lnTo>
                  <a:lnTo>
                    <a:pt x="2970276" y="105155"/>
                  </a:lnTo>
                </a:path>
              </a:pathLst>
            </a:custGeom>
            <a:ln w="15875">
              <a:solidFill>
                <a:srgbClr val="F1A0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968365" y="2066162"/>
              <a:ext cx="2970530" cy="882015"/>
            </a:xfrm>
            <a:custGeom>
              <a:avLst/>
              <a:gdLst/>
              <a:ahLst/>
              <a:cxnLst/>
              <a:rect l="l" t="t" r="r" b="b"/>
              <a:pathLst>
                <a:path w="2970529" h="882014">
                  <a:moveTo>
                    <a:pt x="0" y="32003"/>
                  </a:moveTo>
                  <a:lnTo>
                    <a:pt x="175260" y="235458"/>
                  </a:lnTo>
                  <a:lnTo>
                    <a:pt x="349758" y="516636"/>
                  </a:lnTo>
                  <a:lnTo>
                    <a:pt x="524256" y="626363"/>
                  </a:lnTo>
                  <a:lnTo>
                    <a:pt x="698754" y="655320"/>
                  </a:lnTo>
                  <a:lnTo>
                    <a:pt x="874013" y="784098"/>
                  </a:lnTo>
                  <a:lnTo>
                    <a:pt x="1048512" y="845058"/>
                  </a:lnTo>
                  <a:lnTo>
                    <a:pt x="1223010" y="881634"/>
                  </a:lnTo>
                  <a:lnTo>
                    <a:pt x="1397508" y="835151"/>
                  </a:lnTo>
                  <a:lnTo>
                    <a:pt x="1572767" y="792479"/>
                  </a:lnTo>
                  <a:lnTo>
                    <a:pt x="1747265" y="530351"/>
                  </a:lnTo>
                  <a:lnTo>
                    <a:pt x="1921764" y="368046"/>
                  </a:lnTo>
                  <a:lnTo>
                    <a:pt x="2096262" y="236982"/>
                  </a:lnTo>
                  <a:lnTo>
                    <a:pt x="2271521" y="83820"/>
                  </a:lnTo>
                  <a:lnTo>
                    <a:pt x="2446019" y="0"/>
                  </a:lnTo>
                  <a:lnTo>
                    <a:pt x="2620517" y="2286"/>
                  </a:lnTo>
                  <a:lnTo>
                    <a:pt x="2795778" y="12191"/>
                  </a:lnTo>
                  <a:lnTo>
                    <a:pt x="2970276" y="32003"/>
                  </a:lnTo>
                </a:path>
              </a:pathLst>
            </a:custGeom>
            <a:ln w="15875">
              <a:solidFill>
                <a:srgbClr val="EA2D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718809" y="1620012"/>
            <a:ext cx="3291204" cy="1802130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R="3138805" algn="r">
              <a:lnSpc>
                <a:spcPct val="100000"/>
              </a:lnSpc>
              <a:spcBef>
                <a:spcPts val="440"/>
              </a:spcBef>
            </a:pP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1,4</a:t>
            </a:r>
            <a:endParaRPr sz="900">
              <a:latin typeface="Calibri"/>
              <a:cs typeface="Calibri"/>
            </a:endParaRPr>
          </a:p>
          <a:p>
            <a:pPr marR="3138805" algn="r">
              <a:lnSpc>
                <a:spcPct val="100000"/>
              </a:lnSpc>
              <a:spcBef>
                <a:spcPts val="345"/>
              </a:spcBef>
            </a:pP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1,3</a:t>
            </a:r>
            <a:endParaRPr sz="900">
              <a:latin typeface="Calibri"/>
              <a:cs typeface="Calibri"/>
            </a:endParaRPr>
          </a:p>
          <a:p>
            <a:pPr marR="3138805" algn="r">
              <a:lnSpc>
                <a:spcPct val="100000"/>
              </a:lnSpc>
              <a:spcBef>
                <a:spcPts val="345"/>
              </a:spcBef>
            </a:pP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1,2</a:t>
            </a:r>
            <a:endParaRPr sz="900">
              <a:latin typeface="Calibri"/>
              <a:cs typeface="Calibri"/>
            </a:endParaRPr>
          </a:p>
          <a:p>
            <a:pPr marR="3138805" algn="r">
              <a:lnSpc>
                <a:spcPct val="100000"/>
              </a:lnSpc>
              <a:spcBef>
                <a:spcPts val="345"/>
              </a:spcBef>
            </a:pP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1,1</a:t>
            </a:r>
            <a:endParaRPr sz="900">
              <a:latin typeface="Calibri"/>
              <a:cs typeface="Calibri"/>
            </a:endParaRPr>
          </a:p>
          <a:p>
            <a:pPr marR="3138805" algn="r">
              <a:lnSpc>
                <a:spcPct val="100000"/>
              </a:lnSpc>
              <a:spcBef>
                <a:spcPts val="345"/>
              </a:spcBef>
            </a:pPr>
            <a:r>
              <a:rPr sz="900" spc="-50" dirty="0">
                <a:solidFill>
                  <a:srgbClr val="585858"/>
                </a:solidFill>
                <a:latin typeface="Calibri"/>
                <a:cs typeface="Calibri"/>
              </a:rPr>
              <a:t>1</a:t>
            </a:r>
            <a:endParaRPr sz="900">
              <a:latin typeface="Calibri"/>
              <a:cs typeface="Calibri"/>
            </a:endParaRPr>
          </a:p>
          <a:p>
            <a:pPr marR="3138805" algn="r">
              <a:lnSpc>
                <a:spcPct val="100000"/>
              </a:lnSpc>
              <a:spcBef>
                <a:spcPts val="345"/>
              </a:spcBef>
            </a:pP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0,9</a:t>
            </a:r>
            <a:endParaRPr sz="900">
              <a:latin typeface="Calibri"/>
              <a:cs typeface="Calibri"/>
            </a:endParaRPr>
          </a:p>
          <a:p>
            <a:pPr marR="3138805" algn="r">
              <a:lnSpc>
                <a:spcPct val="100000"/>
              </a:lnSpc>
              <a:spcBef>
                <a:spcPts val="345"/>
              </a:spcBef>
            </a:pP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0,8</a:t>
            </a:r>
            <a:endParaRPr sz="900">
              <a:latin typeface="Calibri"/>
              <a:cs typeface="Calibri"/>
            </a:endParaRPr>
          </a:p>
          <a:p>
            <a:pPr marR="3138805" algn="r">
              <a:lnSpc>
                <a:spcPct val="100000"/>
              </a:lnSpc>
              <a:spcBef>
                <a:spcPts val="345"/>
              </a:spcBef>
            </a:pP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0,7</a:t>
            </a:r>
            <a:endParaRPr sz="900">
              <a:latin typeface="Calibri"/>
              <a:cs typeface="Calibri"/>
            </a:endParaRPr>
          </a:p>
          <a:p>
            <a:pPr marR="3138805" algn="r">
              <a:lnSpc>
                <a:spcPct val="100000"/>
              </a:lnSpc>
              <a:spcBef>
                <a:spcPts val="345"/>
              </a:spcBef>
            </a:pP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0,6</a:t>
            </a:r>
            <a:endParaRPr sz="900">
              <a:latin typeface="Calibri"/>
              <a:cs typeface="Calibri"/>
            </a:endParaRPr>
          </a:p>
          <a:p>
            <a:pPr marL="220979">
              <a:lnSpc>
                <a:spcPct val="100000"/>
              </a:lnSpc>
              <a:spcBef>
                <a:spcPts val="90"/>
              </a:spcBef>
            </a:pP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6</a:t>
            </a:r>
            <a:r>
              <a:rPr sz="900" spc="250" dirty="0">
                <a:solidFill>
                  <a:srgbClr val="585858"/>
                </a:solidFill>
                <a:latin typeface="Calibri"/>
                <a:cs typeface="Calibri"/>
              </a:rPr>
              <a:t> 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7</a:t>
            </a:r>
            <a:r>
              <a:rPr sz="900" spc="254" dirty="0">
                <a:solidFill>
                  <a:srgbClr val="585858"/>
                </a:solidFill>
                <a:latin typeface="Calibri"/>
                <a:cs typeface="Calibri"/>
              </a:rPr>
              <a:t> 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8</a:t>
            </a:r>
            <a:r>
              <a:rPr sz="900" spc="254" dirty="0">
                <a:solidFill>
                  <a:srgbClr val="585858"/>
                </a:solidFill>
                <a:latin typeface="Calibri"/>
                <a:cs typeface="Calibri"/>
              </a:rPr>
              <a:t> 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9</a:t>
            </a:r>
            <a:r>
              <a:rPr sz="900" spc="48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10</a:t>
            </a:r>
            <a:r>
              <a:rPr sz="900" spc="25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11</a:t>
            </a:r>
            <a:r>
              <a:rPr sz="900" spc="26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12</a:t>
            </a:r>
            <a:r>
              <a:rPr sz="900" spc="26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13</a:t>
            </a:r>
            <a:r>
              <a:rPr sz="900" spc="25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14</a:t>
            </a:r>
            <a:r>
              <a:rPr sz="900" spc="26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15</a:t>
            </a:r>
            <a:r>
              <a:rPr sz="900" spc="26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16</a:t>
            </a:r>
            <a:r>
              <a:rPr sz="900" spc="25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17</a:t>
            </a:r>
            <a:r>
              <a:rPr sz="900" spc="26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18</a:t>
            </a:r>
            <a:r>
              <a:rPr sz="900" spc="25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19</a:t>
            </a:r>
            <a:r>
              <a:rPr sz="900" spc="25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20</a:t>
            </a:r>
            <a:r>
              <a:rPr sz="900" spc="26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21</a:t>
            </a:r>
            <a:r>
              <a:rPr sz="900" spc="26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22</a:t>
            </a:r>
            <a:r>
              <a:rPr sz="900" spc="26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23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74410" y="1705605"/>
            <a:ext cx="139700" cy="626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b="1" dirty="0">
                <a:solidFill>
                  <a:srgbClr val="585858"/>
                </a:solidFill>
                <a:latin typeface="Calibri"/>
                <a:cs typeface="Calibri"/>
              </a:rPr>
              <a:t>Index</a:t>
            </a:r>
            <a:r>
              <a:rPr sz="900" b="1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b="1" spc="-10" dirty="0">
                <a:solidFill>
                  <a:srgbClr val="585858"/>
                </a:solidFill>
                <a:latin typeface="Calibri"/>
                <a:cs typeface="Calibri"/>
              </a:rPr>
              <a:t>změny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074727" y="3507549"/>
            <a:ext cx="1762125" cy="15875"/>
            <a:chOff x="6074727" y="3507549"/>
            <a:chExt cx="1762125" cy="15875"/>
          </a:xfrm>
        </p:grpSpPr>
        <p:sp>
          <p:nvSpPr>
            <p:cNvPr id="19" name="object 19"/>
            <p:cNvSpPr/>
            <p:nvPr/>
          </p:nvSpPr>
          <p:spPr>
            <a:xfrm>
              <a:off x="6082665" y="3515486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>
                  <a:moveTo>
                    <a:pt x="0" y="0"/>
                  </a:moveTo>
                  <a:lnTo>
                    <a:pt x="243839" y="0"/>
                  </a:lnTo>
                </a:path>
              </a:pathLst>
            </a:custGeom>
            <a:ln w="158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458331" y="3515486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40">
                  <a:moveTo>
                    <a:pt x="0" y="0"/>
                  </a:moveTo>
                  <a:lnTo>
                    <a:pt x="243840" y="0"/>
                  </a:lnTo>
                </a:path>
              </a:pathLst>
            </a:custGeom>
            <a:ln w="158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833997" y="3515486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40">
                  <a:moveTo>
                    <a:pt x="0" y="0"/>
                  </a:moveTo>
                  <a:lnTo>
                    <a:pt x="243839" y="0"/>
                  </a:lnTo>
                </a:path>
              </a:pathLst>
            </a:custGeom>
            <a:ln w="15875">
              <a:solidFill>
                <a:srgbClr val="4AD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208901" y="3515486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40">
                  <a:moveTo>
                    <a:pt x="0" y="0"/>
                  </a:moveTo>
                  <a:lnTo>
                    <a:pt x="243840" y="0"/>
                  </a:lnTo>
                </a:path>
              </a:pathLst>
            </a:custGeom>
            <a:ln w="15875">
              <a:solidFill>
                <a:srgbClr val="FFD5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584567" y="3515486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40">
                  <a:moveTo>
                    <a:pt x="0" y="0"/>
                  </a:moveTo>
                  <a:lnTo>
                    <a:pt x="243839" y="0"/>
                  </a:lnTo>
                </a:path>
              </a:pathLst>
            </a:custGeom>
            <a:ln w="15875">
              <a:solidFill>
                <a:srgbClr val="F1A0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6352540" y="3439414"/>
            <a:ext cx="1582420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375285" algn="l"/>
                <a:tab pos="751205" algn="l"/>
                <a:tab pos="1126490" algn="l"/>
                <a:tab pos="1501775" algn="l"/>
              </a:tabLst>
            </a:pPr>
            <a:r>
              <a:rPr sz="700" spc="-25" dirty="0">
                <a:solidFill>
                  <a:srgbClr val="585858"/>
                </a:solidFill>
                <a:latin typeface="Calibri"/>
                <a:cs typeface="Calibri"/>
              </a:rPr>
              <a:t>1.</a:t>
            </a:r>
            <a:r>
              <a:rPr sz="7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sz="700" spc="-25" dirty="0">
                <a:solidFill>
                  <a:srgbClr val="585858"/>
                </a:solidFill>
                <a:latin typeface="Calibri"/>
                <a:cs typeface="Calibri"/>
              </a:rPr>
              <a:t>2.</a:t>
            </a:r>
            <a:r>
              <a:rPr sz="7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sz="700" spc="-25" dirty="0">
                <a:solidFill>
                  <a:srgbClr val="585858"/>
                </a:solidFill>
                <a:latin typeface="Calibri"/>
                <a:cs typeface="Calibri"/>
              </a:rPr>
              <a:t>3.</a:t>
            </a:r>
            <a:r>
              <a:rPr sz="7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sz="700" spc="-25" dirty="0">
                <a:solidFill>
                  <a:srgbClr val="585858"/>
                </a:solidFill>
                <a:latin typeface="Calibri"/>
                <a:cs typeface="Calibri"/>
              </a:rPr>
              <a:t>4.</a:t>
            </a:r>
            <a:r>
              <a:rPr sz="7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sz="700" spc="-25" dirty="0">
                <a:solidFill>
                  <a:srgbClr val="585858"/>
                </a:solidFill>
                <a:latin typeface="Calibri"/>
                <a:cs typeface="Calibri"/>
              </a:rPr>
              <a:t>5.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960232" y="3515486"/>
            <a:ext cx="243840" cy="0"/>
          </a:xfrm>
          <a:custGeom>
            <a:avLst/>
            <a:gdLst/>
            <a:ahLst/>
            <a:cxnLst/>
            <a:rect l="l" t="t" r="r" b="b"/>
            <a:pathLst>
              <a:path w="243840">
                <a:moveTo>
                  <a:pt x="0" y="0"/>
                </a:moveTo>
                <a:lnTo>
                  <a:pt x="243840" y="0"/>
                </a:lnTo>
              </a:path>
            </a:pathLst>
          </a:custGeom>
          <a:ln w="15875">
            <a:solidFill>
              <a:srgbClr val="EA2D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8230616" y="3364229"/>
            <a:ext cx="81724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baseline="-31746" dirty="0">
                <a:solidFill>
                  <a:srgbClr val="585858"/>
                </a:solidFill>
                <a:latin typeface="Calibri"/>
                <a:cs typeface="Calibri"/>
              </a:rPr>
              <a:t>6.</a:t>
            </a:r>
            <a:r>
              <a:rPr sz="1050" spc="450" baseline="-31746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585858"/>
                </a:solidFill>
                <a:latin typeface="Calibri"/>
                <a:cs typeface="Calibri"/>
              </a:rPr>
              <a:t>čas</a:t>
            </a:r>
            <a:r>
              <a:rPr sz="900" b="1" spc="-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585858"/>
                </a:solidFill>
                <a:latin typeface="Calibri"/>
                <a:cs typeface="Calibri"/>
              </a:rPr>
              <a:t>měření</a:t>
            </a:r>
            <a:r>
              <a:rPr sz="900" b="1" spc="-25" dirty="0">
                <a:solidFill>
                  <a:srgbClr val="585858"/>
                </a:solidFill>
                <a:latin typeface="Calibri"/>
                <a:cs typeface="Calibri"/>
              </a:rPr>
              <a:t> [h]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5533834" y="1666684"/>
            <a:ext cx="3543935" cy="1964055"/>
            <a:chOff x="5533834" y="1666684"/>
            <a:chExt cx="3543935" cy="1964055"/>
          </a:xfrm>
        </p:grpSpPr>
        <p:sp>
          <p:nvSpPr>
            <p:cNvPr id="28" name="object 28"/>
            <p:cNvSpPr/>
            <p:nvPr/>
          </p:nvSpPr>
          <p:spPr>
            <a:xfrm>
              <a:off x="5538596" y="1671447"/>
              <a:ext cx="3534410" cy="1954530"/>
            </a:xfrm>
            <a:custGeom>
              <a:avLst/>
              <a:gdLst/>
              <a:ahLst/>
              <a:cxnLst/>
              <a:rect l="l" t="t" r="r" b="b"/>
              <a:pathLst>
                <a:path w="3534409" h="1954529">
                  <a:moveTo>
                    <a:pt x="0" y="1954529"/>
                  </a:moveTo>
                  <a:lnTo>
                    <a:pt x="3534155" y="1954529"/>
                  </a:lnTo>
                  <a:lnTo>
                    <a:pt x="3534155" y="0"/>
                  </a:lnTo>
                  <a:lnTo>
                    <a:pt x="0" y="0"/>
                  </a:lnTo>
                  <a:lnTo>
                    <a:pt x="0" y="1954529"/>
                  </a:lnTo>
                  <a:close/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972936" y="2479929"/>
              <a:ext cx="2967355" cy="0"/>
            </a:xfrm>
            <a:custGeom>
              <a:avLst/>
              <a:gdLst/>
              <a:ahLst/>
              <a:cxnLst/>
              <a:rect l="l" t="t" r="r" b="b"/>
              <a:pathLst>
                <a:path w="2967354">
                  <a:moveTo>
                    <a:pt x="0" y="0"/>
                  </a:moveTo>
                  <a:lnTo>
                    <a:pt x="2966973" y="0"/>
                  </a:lnTo>
                </a:path>
              </a:pathLst>
            </a:custGeom>
            <a:ln w="9525">
              <a:solidFill>
                <a:srgbClr val="7E7E7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0" y="0"/>
            <a:ext cx="9144000" cy="1188720"/>
            <a:chOff x="0" y="0"/>
            <a:chExt cx="9144000" cy="1188720"/>
          </a:xfrm>
        </p:grpSpPr>
        <p:sp>
          <p:nvSpPr>
            <p:cNvPr id="31" name="object 31"/>
            <p:cNvSpPr/>
            <p:nvPr/>
          </p:nvSpPr>
          <p:spPr>
            <a:xfrm>
              <a:off x="0" y="0"/>
              <a:ext cx="9144000" cy="1156335"/>
            </a:xfrm>
            <a:custGeom>
              <a:avLst/>
              <a:gdLst/>
              <a:ahLst/>
              <a:cxnLst/>
              <a:rect l="l" t="t" r="r" b="b"/>
              <a:pathLst>
                <a:path w="9144000" h="1156335">
                  <a:moveTo>
                    <a:pt x="9144000" y="0"/>
                  </a:moveTo>
                  <a:lnTo>
                    <a:pt x="0" y="0"/>
                  </a:lnTo>
                  <a:lnTo>
                    <a:pt x="0" y="1155953"/>
                  </a:lnTo>
                  <a:lnTo>
                    <a:pt x="9144000" y="1155953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D0D0D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813" y="295668"/>
              <a:ext cx="3909060" cy="893051"/>
            </a:xfrm>
            <a:prstGeom prst="rect">
              <a:avLst/>
            </a:prstGeom>
          </p:spPr>
        </p:pic>
      </p:grp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274065" y="401319"/>
            <a:ext cx="340614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Metropolitní</a:t>
            </a:r>
            <a:r>
              <a:rPr sz="3200" spc="-1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20" dirty="0">
                <a:solidFill>
                  <a:srgbClr val="FFFFFF"/>
                </a:solidFill>
                <a:latin typeface="Segoe UI"/>
                <a:cs typeface="Segoe UI"/>
              </a:rPr>
              <a:t>rytmy</a:t>
            </a:r>
            <a:endParaRPr sz="3200">
              <a:latin typeface="Segoe UI"/>
              <a:cs typeface="Segoe UI"/>
            </a:endParaRPr>
          </a:p>
        </p:txBody>
      </p:sp>
      <p:graphicFrame>
        <p:nvGraphicFramePr>
          <p:cNvPr id="34" name="object 34"/>
          <p:cNvGraphicFramePr>
            <a:graphicFrameLocks noGrp="1"/>
          </p:cNvGraphicFramePr>
          <p:nvPr/>
        </p:nvGraphicFramePr>
        <p:xfrm>
          <a:off x="5532628" y="4348988"/>
          <a:ext cx="3533140" cy="14001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9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2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Klastr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Typ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denního</a:t>
                      </a:r>
                      <a:r>
                        <a:rPr sz="1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rytmu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28575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Počet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obcí/k.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ú.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000" spc="-25" dirty="0">
                          <a:latin typeface="Calibri"/>
                          <a:cs typeface="Calibri"/>
                        </a:rPr>
                        <a:t>1.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Pracovní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000" spc="-25" dirty="0">
                          <a:latin typeface="Calibri"/>
                          <a:cs typeface="Calibri"/>
                        </a:rPr>
                        <a:t>21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000" spc="-25" dirty="0">
                          <a:latin typeface="Calibri"/>
                          <a:cs typeface="Calibri"/>
                        </a:rPr>
                        <a:t>2.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Vyrovnaný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000" spc="-25" dirty="0">
                          <a:latin typeface="Calibri"/>
                          <a:cs typeface="Calibri"/>
                        </a:rPr>
                        <a:t>22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000" spc="-25" dirty="0">
                          <a:latin typeface="Calibri"/>
                          <a:cs typeface="Calibri"/>
                        </a:rPr>
                        <a:t>3.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Tranzitní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000" spc="-25" dirty="0">
                          <a:latin typeface="Calibri"/>
                          <a:cs typeface="Calibri"/>
                        </a:rPr>
                        <a:t>25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000" spc="-25" dirty="0">
                          <a:latin typeface="Calibri"/>
                          <a:cs typeface="Calibri"/>
                        </a:rPr>
                        <a:t>4.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Mírně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rezidenční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000" spc="-25" dirty="0">
                          <a:latin typeface="Calibri"/>
                          <a:cs typeface="Calibri"/>
                        </a:rPr>
                        <a:t>41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000" spc="-25" dirty="0">
                          <a:latin typeface="Calibri"/>
                          <a:cs typeface="Calibri"/>
                        </a:rPr>
                        <a:t>5.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Rezidenční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000" spc="-25" dirty="0">
                          <a:latin typeface="Calibri"/>
                          <a:cs typeface="Calibri"/>
                        </a:rPr>
                        <a:t>47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000" spc="-25" dirty="0">
                          <a:latin typeface="Calibri"/>
                          <a:cs typeface="Calibri"/>
                        </a:rPr>
                        <a:t>6.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Výrazně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rezidenční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000" spc="-25" dirty="0">
                          <a:latin typeface="Calibri"/>
                          <a:cs typeface="Calibri"/>
                        </a:rPr>
                        <a:t>58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5" name="object 35"/>
          <p:cNvSpPr txBox="1"/>
          <p:nvPr/>
        </p:nvSpPr>
        <p:spPr>
          <a:xfrm>
            <a:off x="5560821" y="3650741"/>
            <a:ext cx="3197225" cy="6673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750" marR="5080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Segoe UI"/>
                <a:cs typeface="Segoe UI"/>
              </a:rPr>
              <a:t>Obr.</a:t>
            </a:r>
            <a:r>
              <a:rPr sz="800" spc="-1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4</a:t>
            </a:r>
            <a:r>
              <a:rPr sz="800" spc="-1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Průměrný</a:t>
            </a:r>
            <a:r>
              <a:rPr sz="800" spc="-2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index</a:t>
            </a:r>
            <a:r>
              <a:rPr sz="800" spc="-1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změny</a:t>
            </a:r>
            <a:r>
              <a:rPr sz="800" spc="-2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[podíl</a:t>
            </a:r>
            <a:r>
              <a:rPr sz="800" spc="1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z</a:t>
            </a:r>
            <a:r>
              <a:rPr sz="800" spc="-1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průměrného</a:t>
            </a:r>
            <a:r>
              <a:rPr sz="800" spc="-2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počtu</a:t>
            </a:r>
            <a:r>
              <a:rPr sz="800" spc="5" dirty="0">
                <a:latin typeface="Segoe UI"/>
                <a:cs typeface="Segoe UI"/>
              </a:rPr>
              <a:t> </a:t>
            </a:r>
            <a:r>
              <a:rPr sz="800" spc="-10" dirty="0">
                <a:latin typeface="Segoe UI"/>
                <a:cs typeface="Segoe UI"/>
              </a:rPr>
              <a:t>přítomných </a:t>
            </a:r>
            <a:r>
              <a:rPr sz="800" dirty="0">
                <a:latin typeface="Segoe UI"/>
                <a:cs typeface="Segoe UI"/>
              </a:rPr>
              <a:t>osob] v</a:t>
            </a:r>
            <a:r>
              <a:rPr sz="800" spc="-2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obcích</a:t>
            </a:r>
            <a:r>
              <a:rPr sz="800" spc="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BMO</a:t>
            </a:r>
            <a:r>
              <a:rPr sz="800" spc="-1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a</a:t>
            </a:r>
            <a:r>
              <a:rPr sz="800" spc="-1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k.</a:t>
            </a:r>
            <a:r>
              <a:rPr sz="800" spc="-1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ú.</a:t>
            </a:r>
            <a:r>
              <a:rPr sz="800" spc="-1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města</a:t>
            </a:r>
            <a:r>
              <a:rPr sz="800" spc="-2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Brna v</a:t>
            </a:r>
            <a:r>
              <a:rPr sz="800" spc="-2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definovaných</a:t>
            </a:r>
            <a:r>
              <a:rPr sz="800" spc="1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typech</a:t>
            </a:r>
            <a:r>
              <a:rPr sz="800" spc="-10" dirty="0">
                <a:latin typeface="Segoe UI"/>
                <a:cs typeface="Segoe UI"/>
              </a:rPr>
              <a:t> denních </a:t>
            </a:r>
            <a:r>
              <a:rPr sz="800" dirty="0">
                <a:latin typeface="Segoe UI"/>
                <a:cs typeface="Segoe UI"/>
              </a:rPr>
              <a:t>rytmů</a:t>
            </a:r>
            <a:r>
              <a:rPr sz="800" spc="-2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(zdroj</a:t>
            </a:r>
            <a:r>
              <a:rPr sz="800" spc="-1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dat:</a:t>
            </a:r>
            <a:r>
              <a:rPr sz="800" spc="-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MMB,</a:t>
            </a:r>
            <a:r>
              <a:rPr sz="800" spc="-20" dirty="0">
                <a:latin typeface="Segoe UI"/>
                <a:cs typeface="Segoe UI"/>
              </a:rPr>
              <a:t> </a:t>
            </a:r>
            <a:r>
              <a:rPr sz="800" spc="-10" dirty="0">
                <a:latin typeface="Segoe UI"/>
                <a:cs typeface="Segoe UI"/>
              </a:rPr>
              <a:t>2018c)</a:t>
            </a:r>
            <a:endParaRPr sz="8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150"/>
              </a:spcBef>
            </a:pPr>
            <a:endParaRPr sz="8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00" dirty="0">
                <a:latin typeface="Segoe UI"/>
                <a:cs typeface="Segoe UI"/>
              </a:rPr>
              <a:t>Tab.</a:t>
            </a:r>
            <a:r>
              <a:rPr sz="800" spc="-1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1</a:t>
            </a:r>
            <a:r>
              <a:rPr sz="800" spc="-1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Definované</a:t>
            </a:r>
            <a:r>
              <a:rPr sz="800" spc="-1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typy</a:t>
            </a:r>
            <a:r>
              <a:rPr sz="800" spc="-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denních</a:t>
            </a:r>
            <a:r>
              <a:rPr sz="800" spc="-10" dirty="0">
                <a:latin typeface="Segoe UI"/>
                <a:cs typeface="Segoe UI"/>
              </a:rPr>
              <a:t> </a:t>
            </a:r>
            <a:r>
              <a:rPr sz="800" spc="-20" dirty="0">
                <a:latin typeface="Segoe UI"/>
                <a:cs typeface="Segoe UI"/>
              </a:rPr>
              <a:t>rytmů</a:t>
            </a:r>
            <a:endParaRPr sz="800">
              <a:latin typeface="Segoe UI"/>
              <a:cs typeface="Segoe U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042147" y="5778246"/>
            <a:ext cx="1010919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Cambria Math"/>
                <a:cs typeface="Cambria Math"/>
              </a:rPr>
              <a:t>Zdroj</a:t>
            </a:r>
            <a:r>
              <a:rPr sz="800" spc="-25" dirty="0">
                <a:latin typeface="Cambria Math"/>
                <a:cs typeface="Cambria Math"/>
              </a:rPr>
              <a:t> </a:t>
            </a:r>
            <a:r>
              <a:rPr sz="800" dirty="0">
                <a:latin typeface="Cambria Math"/>
                <a:cs typeface="Cambria Math"/>
              </a:rPr>
              <a:t>dat:</a:t>
            </a:r>
            <a:r>
              <a:rPr sz="800" spc="-10" dirty="0">
                <a:latin typeface="Cambria Math"/>
                <a:cs typeface="Cambria Math"/>
              </a:rPr>
              <a:t> </a:t>
            </a:r>
            <a:r>
              <a:rPr sz="800" dirty="0">
                <a:latin typeface="Cambria Math"/>
                <a:cs typeface="Cambria Math"/>
              </a:rPr>
              <a:t>MMB,</a:t>
            </a:r>
            <a:r>
              <a:rPr sz="800" spc="-5" dirty="0">
                <a:latin typeface="Cambria Math"/>
                <a:cs typeface="Cambria Math"/>
              </a:rPr>
              <a:t> </a:t>
            </a:r>
            <a:r>
              <a:rPr sz="800" spc="-10" dirty="0">
                <a:latin typeface="Cambria Math"/>
                <a:cs typeface="Cambria Math"/>
              </a:rPr>
              <a:t>2018c</a:t>
            </a:r>
            <a:endParaRPr sz="800">
              <a:latin typeface="Cambria Math"/>
              <a:cs typeface="Cambria Math"/>
            </a:endParaRPr>
          </a:p>
        </p:txBody>
      </p:sp>
      <p:pic>
        <p:nvPicPr>
          <p:cNvPr id="37" name="object 3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4154" y="6417578"/>
            <a:ext cx="245307" cy="247636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3191" y="6412991"/>
            <a:ext cx="334517" cy="252222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1212341" y="6463538"/>
            <a:ext cx="72009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10" dirty="0">
                <a:solidFill>
                  <a:srgbClr val="888888"/>
                </a:solidFill>
                <a:latin typeface="Calibri"/>
                <a:cs typeface="Calibri"/>
              </a:rPr>
              <a:t>18.04.2023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609340" y="6463538"/>
            <a:ext cx="192595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10" dirty="0">
                <a:solidFill>
                  <a:srgbClr val="888888"/>
                </a:solidFill>
                <a:latin typeface="Calibri"/>
                <a:cs typeface="Calibri"/>
              </a:rPr>
              <a:t>Časoprostorové</a:t>
            </a:r>
            <a:r>
              <a:rPr sz="1200" spc="5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rytmy</a:t>
            </a:r>
            <a:r>
              <a:rPr sz="1200" spc="-10" dirty="0">
                <a:solidFill>
                  <a:srgbClr val="888888"/>
                </a:solidFill>
                <a:latin typeface="Calibri"/>
                <a:cs typeface="Calibri"/>
              </a:rPr>
              <a:t> suburbií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1" name="object 4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15</a:t>
            </a:fld>
            <a:endParaRPr spc="-25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305" y="1309877"/>
            <a:ext cx="6496050" cy="472592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9144000" cy="1159510"/>
            <a:chOff x="0" y="0"/>
            <a:chExt cx="9144000" cy="115951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1159510"/>
            </a:xfrm>
            <a:custGeom>
              <a:avLst/>
              <a:gdLst/>
              <a:ahLst/>
              <a:cxnLst/>
              <a:rect l="l" t="t" r="r" b="b"/>
              <a:pathLst>
                <a:path w="9144000" h="1159510">
                  <a:moveTo>
                    <a:pt x="9144000" y="0"/>
                  </a:moveTo>
                  <a:lnTo>
                    <a:pt x="0" y="0"/>
                  </a:lnTo>
                  <a:lnTo>
                    <a:pt x="0" y="1159002"/>
                  </a:lnTo>
                  <a:lnTo>
                    <a:pt x="9144000" y="1159002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D0D0D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" y="244614"/>
              <a:ext cx="9009126" cy="89305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0791" y="349758"/>
            <a:ext cx="850582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Rytmus</a:t>
            </a:r>
            <a:r>
              <a:rPr sz="3200" spc="-9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nočního</a:t>
            </a:r>
            <a:r>
              <a:rPr sz="3200" spc="-9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a</a:t>
            </a:r>
            <a:r>
              <a:rPr sz="3200" spc="-9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denního</a:t>
            </a:r>
            <a:r>
              <a:rPr sz="3200" spc="-9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obyvatelstva</a:t>
            </a:r>
            <a:r>
              <a:rPr sz="3200" spc="-8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zázemí</a:t>
            </a:r>
            <a:endParaRPr sz="3200">
              <a:latin typeface="Segoe UI"/>
              <a:cs typeface="Segoe U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48856" y="4624578"/>
            <a:ext cx="2104644" cy="110032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97865" y="5717540"/>
            <a:ext cx="8718550" cy="614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709409" marR="5080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Segoe UI"/>
                <a:cs typeface="Segoe UI"/>
              </a:rPr>
              <a:t>Obr.</a:t>
            </a:r>
            <a:r>
              <a:rPr sz="800" spc="45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6</a:t>
            </a:r>
            <a:r>
              <a:rPr sz="800" spc="45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Překryvy</a:t>
            </a:r>
            <a:r>
              <a:rPr sz="800" spc="44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v</a:t>
            </a:r>
            <a:r>
              <a:rPr sz="800" spc="45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pokrytí</a:t>
            </a:r>
            <a:r>
              <a:rPr sz="800" spc="45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a</a:t>
            </a:r>
            <a:r>
              <a:rPr sz="800" spc="450" dirty="0">
                <a:latin typeface="Segoe UI"/>
                <a:cs typeface="Segoe UI"/>
              </a:rPr>
              <a:t> </a:t>
            </a:r>
            <a:r>
              <a:rPr sz="800" spc="-10" dirty="0">
                <a:latin typeface="Segoe UI"/>
                <a:cs typeface="Segoe UI"/>
              </a:rPr>
              <a:t>dokrývání problematických</a:t>
            </a:r>
            <a:r>
              <a:rPr sz="800" spc="90" dirty="0">
                <a:latin typeface="Segoe UI"/>
                <a:cs typeface="Segoe UI"/>
              </a:rPr>
              <a:t> </a:t>
            </a:r>
            <a:r>
              <a:rPr sz="800" spc="-20" dirty="0">
                <a:latin typeface="Segoe UI"/>
                <a:cs typeface="Segoe UI"/>
              </a:rPr>
              <a:t>míst</a:t>
            </a:r>
            <a:endParaRPr sz="800">
              <a:latin typeface="Segoe UI"/>
              <a:cs typeface="Segoe UI"/>
            </a:endParaRPr>
          </a:p>
          <a:p>
            <a:pPr marL="12700" marR="2299970">
              <a:lnSpc>
                <a:spcPct val="100000"/>
              </a:lnSpc>
              <a:spcBef>
                <a:spcPts val="800"/>
              </a:spcBef>
            </a:pPr>
            <a:r>
              <a:rPr sz="800" dirty="0">
                <a:latin typeface="Segoe UI"/>
                <a:cs typeface="Segoe UI"/>
              </a:rPr>
              <a:t>Obr.</a:t>
            </a:r>
            <a:r>
              <a:rPr sz="800" spc="3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5</a:t>
            </a:r>
            <a:r>
              <a:rPr sz="800" spc="5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Poměr</a:t>
            </a:r>
            <a:r>
              <a:rPr sz="800" spc="3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denního</a:t>
            </a:r>
            <a:r>
              <a:rPr sz="800" spc="4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obyvatelstva</a:t>
            </a:r>
            <a:r>
              <a:rPr sz="800" spc="5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(13</a:t>
            </a:r>
            <a:r>
              <a:rPr sz="800" spc="3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h)</a:t>
            </a:r>
            <a:r>
              <a:rPr sz="800" spc="3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k</a:t>
            </a:r>
            <a:r>
              <a:rPr sz="800" spc="4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nočnímu</a:t>
            </a:r>
            <a:r>
              <a:rPr sz="800" spc="4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obyvatelstvu</a:t>
            </a:r>
            <a:r>
              <a:rPr sz="800" spc="4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(23</a:t>
            </a:r>
            <a:r>
              <a:rPr sz="800" spc="4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h)</a:t>
            </a:r>
            <a:r>
              <a:rPr sz="800" spc="4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v</a:t>
            </a:r>
            <a:r>
              <a:rPr sz="800" spc="4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obcích</a:t>
            </a:r>
            <a:r>
              <a:rPr sz="800" spc="4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BMO</a:t>
            </a:r>
            <a:r>
              <a:rPr sz="800" spc="4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tvořící</a:t>
            </a:r>
            <a:r>
              <a:rPr sz="800" spc="5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zázemí</a:t>
            </a:r>
            <a:r>
              <a:rPr sz="800" spc="4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Brna</a:t>
            </a:r>
            <a:r>
              <a:rPr sz="800" spc="4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(zdroj</a:t>
            </a:r>
            <a:r>
              <a:rPr sz="800" spc="4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dat:</a:t>
            </a:r>
            <a:r>
              <a:rPr sz="800" spc="3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MMB,</a:t>
            </a:r>
            <a:r>
              <a:rPr sz="800" spc="4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2018b;</a:t>
            </a:r>
            <a:r>
              <a:rPr sz="800" spc="35" dirty="0">
                <a:latin typeface="Segoe UI"/>
                <a:cs typeface="Segoe UI"/>
              </a:rPr>
              <a:t> </a:t>
            </a:r>
            <a:r>
              <a:rPr sz="800" spc="-10" dirty="0">
                <a:latin typeface="Segoe UI"/>
                <a:cs typeface="Segoe UI"/>
              </a:rPr>
              <a:t>A</a:t>
            </a:r>
            <a:r>
              <a:rPr sz="650" spc="-10" dirty="0">
                <a:latin typeface="Segoe UI"/>
                <a:cs typeface="Segoe UI"/>
              </a:rPr>
              <a:t>RC</a:t>
            </a:r>
            <a:r>
              <a:rPr sz="800" spc="-10" dirty="0">
                <a:latin typeface="Segoe UI"/>
                <a:cs typeface="Segoe UI"/>
              </a:rPr>
              <a:t>ČR, </a:t>
            </a:r>
            <a:r>
              <a:rPr sz="800" dirty="0">
                <a:latin typeface="Segoe UI"/>
                <a:cs typeface="Segoe UI"/>
              </a:rPr>
              <a:t>ARCDATA</a:t>
            </a:r>
            <a:r>
              <a:rPr sz="800" spc="-1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PRAHA,</a:t>
            </a:r>
            <a:r>
              <a:rPr sz="800" spc="-2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ZÚ, ČSÚ,</a:t>
            </a:r>
            <a:r>
              <a:rPr sz="800" spc="-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2016;</a:t>
            </a:r>
            <a:r>
              <a:rPr sz="800" spc="10" dirty="0">
                <a:latin typeface="Segoe UI"/>
                <a:cs typeface="Segoe UI"/>
              </a:rPr>
              <a:t> </a:t>
            </a:r>
            <a:r>
              <a:rPr sz="800" spc="-10" dirty="0">
                <a:latin typeface="Segoe UI"/>
                <a:cs typeface="Segoe UI"/>
              </a:rPr>
              <a:t>P</a:t>
            </a:r>
            <a:r>
              <a:rPr sz="650" spc="-10" dirty="0">
                <a:latin typeface="Segoe UI"/>
                <a:cs typeface="Segoe UI"/>
              </a:rPr>
              <a:t>ŘISPĚVATELÉ</a:t>
            </a:r>
            <a:r>
              <a:rPr sz="650" spc="45" dirty="0">
                <a:latin typeface="Segoe UI"/>
                <a:cs typeface="Segoe UI"/>
              </a:rPr>
              <a:t> </a:t>
            </a:r>
            <a:r>
              <a:rPr sz="800" spc="-10" dirty="0">
                <a:latin typeface="Segoe UI"/>
                <a:cs typeface="Segoe UI"/>
              </a:rPr>
              <a:t>O</a:t>
            </a:r>
            <a:r>
              <a:rPr sz="650" spc="-10" dirty="0">
                <a:latin typeface="Segoe UI"/>
                <a:cs typeface="Segoe UI"/>
              </a:rPr>
              <a:t>PEN</a:t>
            </a:r>
            <a:r>
              <a:rPr sz="800" spc="-10" dirty="0">
                <a:latin typeface="Segoe UI"/>
                <a:cs typeface="Segoe UI"/>
              </a:rPr>
              <a:t>S</a:t>
            </a:r>
            <a:r>
              <a:rPr sz="650" spc="-10" dirty="0">
                <a:latin typeface="Segoe UI"/>
                <a:cs typeface="Segoe UI"/>
              </a:rPr>
              <a:t>TREET</a:t>
            </a:r>
            <a:r>
              <a:rPr sz="800" spc="-10" dirty="0">
                <a:latin typeface="Segoe UI"/>
                <a:cs typeface="Segoe UI"/>
              </a:rPr>
              <a:t>M</a:t>
            </a:r>
            <a:r>
              <a:rPr sz="650" spc="-10" dirty="0">
                <a:latin typeface="Segoe UI"/>
                <a:cs typeface="Segoe UI"/>
              </a:rPr>
              <a:t>AP</a:t>
            </a:r>
            <a:r>
              <a:rPr sz="800" spc="-10" dirty="0">
                <a:latin typeface="Segoe UI"/>
                <a:cs typeface="Segoe UI"/>
              </a:rPr>
              <a:t>,</a:t>
            </a:r>
            <a:r>
              <a:rPr sz="800" spc="-1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2018;</a:t>
            </a:r>
            <a:r>
              <a:rPr sz="800" spc="1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souřadnicový</a:t>
            </a:r>
            <a:r>
              <a:rPr sz="800" spc="1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systém</a:t>
            </a:r>
            <a:r>
              <a:rPr sz="800" spc="-10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WGS</a:t>
            </a:r>
            <a:r>
              <a:rPr sz="800" spc="-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83/UTM</a:t>
            </a:r>
            <a:r>
              <a:rPr sz="800" spc="5" dirty="0">
                <a:latin typeface="Segoe UI"/>
                <a:cs typeface="Segoe UI"/>
              </a:rPr>
              <a:t> </a:t>
            </a:r>
            <a:r>
              <a:rPr sz="800" dirty="0">
                <a:latin typeface="Segoe UI"/>
                <a:cs typeface="Segoe UI"/>
              </a:rPr>
              <a:t>Zone</a:t>
            </a:r>
            <a:r>
              <a:rPr sz="800" spc="-10" dirty="0">
                <a:latin typeface="Segoe UI"/>
                <a:cs typeface="Segoe UI"/>
              </a:rPr>
              <a:t> </a:t>
            </a:r>
            <a:r>
              <a:rPr sz="800" spc="-20" dirty="0">
                <a:latin typeface="Segoe UI"/>
                <a:cs typeface="Segoe UI"/>
              </a:rPr>
              <a:t>33N)</a:t>
            </a:r>
            <a:endParaRPr sz="800">
              <a:latin typeface="Segoe UI"/>
              <a:cs typeface="Segoe U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37350" y="1393951"/>
            <a:ext cx="2258060" cy="19456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298450" algn="l"/>
              </a:tabLst>
            </a:pPr>
            <a:r>
              <a:rPr sz="1400" spc="-10" dirty="0">
                <a:latin typeface="Segoe UI"/>
                <a:cs typeface="Segoe UI"/>
              </a:rPr>
              <a:t>Cvrčovice/Pohořelice</a:t>
            </a:r>
            <a:endParaRPr sz="1400">
              <a:latin typeface="Segoe UI"/>
              <a:cs typeface="Segoe UI"/>
            </a:endParaRPr>
          </a:p>
          <a:p>
            <a:pPr marL="298450" indent="-285750">
              <a:lnSpc>
                <a:spcPct val="100000"/>
              </a:lnSpc>
              <a:buFont typeface="Arial MT"/>
              <a:buChar char="•"/>
              <a:tabLst>
                <a:tab pos="298450" algn="l"/>
              </a:tabLst>
            </a:pPr>
            <a:r>
              <a:rPr sz="1400" spc="-10" dirty="0">
                <a:latin typeface="Segoe UI"/>
                <a:cs typeface="Segoe UI"/>
              </a:rPr>
              <a:t>Kašnice/Klobouky</a:t>
            </a:r>
            <a:r>
              <a:rPr sz="1400" spc="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</a:t>
            </a:r>
            <a:r>
              <a:rPr sz="1400" spc="5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Brna</a:t>
            </a:r>
            <a:endParaRPr sz="1400">
              <a:latin typeface="Segoe UI"/>
              <a:cs typeface="Segoe UI"/>
            </a:endParaRPr>
          </a:p>
          <a:p>
            <a:pPr marL="298450" indent="-285750">
              <a:lnSpc>
                <a:spcPct val="100000"/>
              </a:lnSpc>
              <a:spcBef>
                <a:spcPts val="1680"/>
              </a:spcBef>
              <a:buFont typeface="Arial MT"/>
              <a:buChar char="•"/>
              <a:tabLst>
                <a:tab pos="298450" algn="l"/>
              </a:tabLst>
            </a:pPr>
            <a:r>
              <a:rPr sz="1400" spc="-10" dirty="0">
                <a:latin typeface="Segoe UI"/>
                <a:cs typeface="Segoe UI"/>
              </a:rPr>
              <a:t>Předklášteří/Tišnov</a:t>
            </a:r>
            <a:endParaRPr sz="1400">
              <a:latin typeface="Segoe UI"/>
              <a:cs typeface="Segoe UI"/>
            </a:endParaRPr>
          </a:p>
          <a:p>
            <a:pPr marL="298450" indent="-285750">
              <a:lnSpc>
                <a:spcPct val="100000"/>
              </a:lnSpc>
              <a:spcBef>
                <a:spcPts val="1680"/>
              </a:spcBef>
              <a:buFont typeface="Arial MT"/>
              <a:buChar char="•"/>
              <a:tabLst>
                <a:tab pos="298450" algn="l"/>
              </a:tabLst>
            </a:pPr>
            <a:r>
              <a:rPr sz="1400" spc="-10" dirty="0">
                <a:latin typeface="Segoe UI"/>
                <a:cs typeface="Segoe UI"/>
              </a:rPr>
              <a:t>Kuřim</a:t>
            </a:r>
            <a:endParaRPr sz="1400">
              <a:latin typeface="Segoe UI"/>
              <a:cs typeface="Segoe UI"/>
            </a:endParaRPr>
          </a:p>
          <a:p>
            <a:pPr marL="298450" indent="-285750">
              <a:lnSpc>
                <a:spcPct val="100000"/>
              </a:lnSpc>
              <a:buFont typeface="Arial MT"/>
              <a:buChar char="•"/>
              <a:tabLst>
                <a:tab pos="298450" algn="l"/>
              </a:tabLst>
            </a:pPr>
            <a:r>
              <a:rPr sz="1400" spc="-10" dirty="0">
                <a:latin typeface="Segoe UI"/>
                <a:cs typeface="Segoe UI"/>
              </a:rPr>
              <a:t>Slavkov</a:t>
            </a:r>
            <a:endParaRPr sz="1400">
              <a:latin typeface="Segoe UI"/>
              <a:cs typeface="Segoe UI"/>
            </a:endParaRPr>
          </a:p>
          <a:p>
            <a:pPr marL="298450" indent="-285750">
              <a:lnSpc>
                <a:spcPct val="100000"/>
              </a:lnSpc>
              <a:spcBef>
                <a:spcPts val="1680"/>
              </a:spcBef>
              <a:buFont typeface="Arial MT"/>
              <a:buChar char="•"/>
              <a:tabLst>
                <a:tab pos="298450" algn="l"/>
              </a:tabLst>
            </a:pPr>
            <a:r>
              <a:rPr sz="1400" spc="-10" dirty="0">
                <a:latin typeface="Segoe UI"/>
                <a:cs typeface="Segoe UI"/>
              </a:rPr>
              <a:t>Jiříkovice</a:t>
            </a:r>
            <a:endParaRPr sz="1400">
              <a:latin typeface="Segoe UI"/>
              <a:cs typeface="Segoe U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4154" y="6417578"/>
            <a:ext cx="245307" cy="24763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3191" y="6412991"/>
            <a:ext cx="334517" cy="252222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212341" y="6463538"/>
            <a:ext cx="72009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10" dirty="0">
                <a:solidFill>
                  <a:srgbClr val="888888"/>
                </a:solidFill>
                <a:latin typeface="Calibri"/>
                <a:cs typeface="Calibri"/>
              </a:rPr>
              <a:t>18.04.2023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09340" y="6463538"/>
            <a:ext cx="192595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10" dirty="0">
                <a:solidFill>
                  <a:srgbClr val="888888"/>
                </a:solidFill>
                <a:latin typeface="Calibri"/>
                <a:cs typeface="Calibri"/>
              </a:rPr>
              <a:t>Časoprostorové</a:t>
            </a:r>
            <a:r>
              <a:rPr sz="1200" spc="5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rytmy</a:t>
            </a:r>
            <a:r>
              <a:rPr sz="1200" spc="-10" dirty="0">
                <a:solidFill>
                  <a:srgbClr val="888888"/>
                </a:solidFill>
                <a:latin typeface="Calibri"/>
                <a:cs typeface="Calibri"/>
              </a:rPr>
              <a:t> suburbií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16</a:t>
            </a:fld>
            <a:endParaRPr spc="-25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>
            <a:spLocks noGrp="1"/>
          </p:cNvSpPr>
          <p:nvPr>
            <p:ph type="title"/>
          </p:nvPr>
        </p:nvSpPr>
        <p:spPr>
          <a:xfrm>
            <a:off x="311700" y="2819400"/>
            <a:ext cx="85206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600" b="1" dirty="0"/>
              <a:t>Konkrétní příklad postupu zpracování dat?</a:t>
            </a:r>
            <a:endParaRPr sz="36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>
            <a:spLocks noGrp="1"/>
          </p:cNvSpPr>
          <p:nvPr>
            <p:ph type="title"/>
          </p:nvPr>
        </p:nvSpPr>
        <p:spPr>
          <a:xfrm>
            <a:off x="311700" y="153817"/>
            <a:ext cx="85206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600" b="1"/>
              <a:t>Použitá data</a:t>
            </a:r>
            <a:endParaRPr sz="3600" b="1"/>
          </a:p>
        </p:txBody>
      </p:sp>
      <p:sp>
        <p:nvSpPr>
          <p:cNvPr id="97" name="Google Shape;97;p1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Google Shape;9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4121" y="917325"/>
            <a:ext cx="5796625" cy="5599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253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311700" y="288567"/>
            <a:ext cx="85206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600" b="1"/>
              <a:t>Mobility API</a:t>
            </a:r>
            <a:endParaRPr sz="3600"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>
            <a:off x="212100" y="1052075"/>
            <a:ext cx="8719800" cy="51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mfortaa"/>
              <a:buChar char="•"/>
            </a:pPr>
            <a:r>
              <a:rPr lang="cs" sz="2200" b="0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informace o pohybu osob mezi dvěma lokalitami v ČR</a:t>
            </a:r>
            <a:endParaRPr sz="2200" b="0" dirty="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mfortaa"/>
              <a:buChar char="•"/>
            </a:pPr>
            <a:r>
              <a:rPr lang="cs" sz="2200" b="0" dirty="0"/>
              <a:t>jednosměrný pohyb osob</a:t>
            </a:r>
            <a:endParaRPr sz="2200" b="0" dirty="0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cs" sz="2200" b="0" dirty="0"/>
              <a:t>lokalita = základní sídelní jednotka (ZSJ)</a:t>
            </a:r>
            <a:endParaRPr sz="2200" b="0" dirty="0"/>
          </a:p>
          <a:p>
            <a:pPr marL="457200" lvl="0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cs" sz="2200" b="0" dirty="0"/>
              <a:t>2 typy cestujících:	&lt; 30 min → TRANZITOR</a:t>
            </a:r>
            <a:endParaRPr sz="2200" b="0" dirty="0"/>
          </a:p>
          <a:p>
            <a:pPr marL="2743200" lvl="0" indent="457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s" sz="2200" b="0" dirty="0"/>
              <a:t>&gt; 30 min → VISITOR</a:t>
            </a:r>
            <a:endParaRPr sz="2200" b="0" dirty="0"/>
          </a:p>
          <a:p>
            <a:pPr marL="457200" lvl="0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cs" sz="2200" b="0" dirty="0"/>
              <a:t>cestující vícekrát v jedné lokalitě → vícekrát započten</a:t>
            </a:r>
            <a:br>
              <a:rPr lang="cs" sz="2200" b="0" dirty="0"/>
            </a:br>
            <a:r>
              <a:rPr lang="cs" sz="2200" b="0" dirty="0"/>
              <a:t>(API umožňuje dotaz na unikátní výskyty)</a:t>
            </a:r>
            <a:endParaRPr sz="2200" b="0" dirty="0"/>
          </a:p>
          <a:p>
            <a:pPr marL="457200" lvl="0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cs" sz="2200" b="0" dirty="0"/>
              <a:t>data agregovaná → vyloučeno sledování individuálního pohybu</a:t>
            </a:r>
            <a:endParaRPr sz="2200" b="0" dirty="0"/>
          </a:p>
          <a:p>
            <a:pPr marL="457200" lvl="0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cs" sz="2200" b="0" dirty="0"/>
              <a:t>pohyb méně než 100 osob → API nevrátí číselnou hodnotu</a:t>
            </a:r>
            <a:endParaRPr sz="2200" b="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3851" y="1987041"/>
            <a:ext cx="7829550" cy="318960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40029" marR="156845" indent="-227965">
              <a:lnSpc>
                <a:spcPts val="2590"/>
              </a:lnSpc>
              <a:spcBef>
                <a:spcPts val="425"/>
              </a:spcBef>
              <a:buFont typeface="Arial MT"/>
              <a:buChar char="•"/>
              <a:tabLst>
                <a:tab pos="241300" algn="l"/>
              </a:tabLst>
            </a:pPr>
            <a:r>
              <a:rPr sz="2400" b="1" spc="-10" dirty="0">
                <a:latin typeface="Tahoma"/>
                <a:cs typeface="Tahoma"/>
              </a:rPr>
              <a:t>Vědecký</a:t>
            </a:r>
            <a:r>
              <a:rPr sz="2400" b="1" spc="100" dirty="0">
                <a:latin typeface="Tahoma"/>
                <a:cs typeface="Tahoma"/>
              </a:rPr>
              <a:t> </a:t>
            </a:r>
            <a:r>
              <a:rPr sz="2400" b="1" spc="-55" dirty="0">
                <a:latin typeface="Tahoma"/>
                <a:cs typeface="Tahoma"/>
              </a:rPr>
              <a:t>slang</a:t>
            </a:r>
            <a:r>
              <a:rPr sz="2400" b="1" spc="105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označující</a:t>
            </a:r>
            <a:r>
              <a:rPr sz="2400" spc="75" dirty="0">
                <a:latin typeface="Tahoma"/>
                <a:cs typeface="Tahoma"/>
              </a:rPr>
              <a:t> </a:t>
            </a:r>
            <a:r>
              <a:rPr sz="2400" u="sng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objektivní</a:t>
            </a:r>
            <a:r>
              <a:rPr sz="2400" u="sng" spc="5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 </a:t>
            </a:r>
            <a:r>
              <a:rPr sz="2400" u="sng" spc="-50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a</a:t>
            </a:r>
            <a:r>
              <a:rPr sz="2400" spc="-50" dirty="0">
                <a:latin typeface="Tahoma"/>
                <a:cs typeface="Tahoma"/>
              </a:rPr>
              <a:t> 	</a:t>
            </a:r>
            <a:r>
              <a:rPr sz="2400" u="sng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nezprostředkovaná</a:t>
            </a:r>
            <a:r>
              <a:rPr sz="2400" u="sng" spc="50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 </a:t>
            </a:r>
            <a:r>
              <a:rPr sz="2400" u="sng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data</a:t>
            </a:r>
            <a:r>
              <a:rPr sz="2400" dirty="0">
                <a:latin typeface="Tahoma"/>
                <a:cs typeface="Tahoma"/>
              </a:rPr>
              <a:t>,</a:t>
            </a:r>
            <a:r>
              <a:rPr sz="2400" spc="-55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která</a:t>
            </a:r>
            <a:r>
              <a:rPr sz="2400" spc="50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je</a:t>
            </a:r>
            <a:r>
              <a:rPr sz="2400" spc="45" dirty="0">
                <a:latin typeface="Tahoma"/>
                <a:cs typeface="Tahoma"/>
              </a:rPr>
              <a:t> </a:t>
            </a:r>
            <a:r>
              <a:rPr sz="2400" spc="80" dirty="0">
                <a:latin typeface="Tahoma"/>
                <a:cs typeface="Tahoma"/>
              </a:rPr>
              <a:t>možné</a:t>
            </a:r>
            <a:r>
              <a:rPr sz="2400" spc="55" dirty="0">
                <a:latin typeface="Tahoma"/>
                <a:cs typeface="Tahoma"/>
              </a:rPr>
              <a:t> </a:t>
            </a:r>
            <a:r>
              <a:rPr sz="2400" spc="-10" dirty="0">
                <a:latin typeface="Tahoma"/>
                <a:cs typeface="Tahoma"/>
              </a:rPr>
              <a:t>jasně 	</a:t>
            </a:r>
            <a:r>
              <a:rPr sz="2400" dirty="0">
                <a:latin typeface="Tahoma"/>
                <a:cs typeface="Tahoma"/>
              </a:rPr>
              <a:t>definovat a</a:t>
            </a:r>
            <a:r>
              <a:rPr sz="2400" spc="-20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jsou</a:t>
            </a:r>
            <a:r>
              <a:rPr sz="2400" spc="-25" dirty="0">
                <a:latin typeface="Tahoma"/>
                <a:cs typeface="Tahoma"/>
              </a:rPr>
              <a:t> </a:t>
            </a:r>
            <a:r>
              <a:rPr sz="2400" spc="50" dirty="0">
                <a:latin typeface="Tahoma"/>
                <a:cs typeface="Tahoma"/>
              </a:rPr>
              <a:t>více</a:t>
            </a:r>
            <a:r>
              <a:rPr sz="2400" spc="-10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platná</a:t>
            </a:r>
            <a:r>
              <a:rPr sz="2400" spc="-15" dirty="0">
                <a:latin typeface="Tahoma"/>
                <a:cs typeface="Tahoma"/>
              </a:rPr>
              <a:t> </a:t>
            </a:r>
            <a:r>
              <a:rPr sz="2400" spc="-10" dirty="0">
                <a:latin typeface="Tahoma"/>
                <a:cs typeface="Tahoma"/>
              </a:rPr>
              <a:t>(validní)</a:t>
            </a:r>
            <a:r>
              <a:rPr sz="2400" spc="5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než</a:t>
            </a:r>
            <a:r>
              <a:rPr sz="2400" spc="-10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„měkká</a:t>
            </a:r>
            <a:r>
              <a:rPr sz="2400" spc="-15" dirty="0">
                <a:latin typeface="Tahoma"/>
                <a:cs typeface="Tahoma"/>
              </a:rPr>
              <a:t> </a:t>
            </a:r>
            <a:r>
              <a:rPr sz="2400" spc="-10" dirty="0">
                <a:latin typeface="Tahoma"/>
                <a:cs typeface="Tahoma"/>
              </a:rPr>
              <a:t>data“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370"/>
              </a:spcBef>
              <a:buFont typeface="Arial MT"/>
              <a:buChar char="•"/>
            </a:pPr>
            <a:endParaRPr sz="2400">
              <a:latin typeface="Tahoma"/>
              <a:cs typeface="Tahoma"/>
            </a:endParaRPr>
          </a:p>
          <a:p>
            <a:pPr marL="240665" indent="-227965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40665" algn="l"/>
              </a:tabLst>
            </a:pPr>
            <a:r>
              <a:rPr sz="2400" dirty="0">
                <a:latin typeface="Tahoma"/>
                <a:cs typeface="Tahoma"/>
              </a:rPr>
              <a:t>Objektivita</a:t>
            </a:r>
            <a:r>
              <a:rPr sz="2400" spc="-45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a</a:t>
            </a:r>
            <a:r>
              <a:rPr sz="2400" spc="-55" dirty="0">
                <a:latin typeface="Tahoma"/>
                <a:cs typeface="Tahoma"/>
              </a:rPr>
              <a:t> </a:t>
            </a:r>
            <a:r>
              <a:rPr sz="2400" spc="55" dirty="0">
                <a:latin typeface="Tahoma"/>
                <a:cs typeface="Tahoma"/>
              </a:rPr>
              <a:t>rigoróznost</a:t>
            </a:r>
            <a:r>
              <a:rPr sz="2400" spc="-65" dirty="0">
                <a:latin typeface="Tahoma"/>
                <a:cs typeface="Tahoma"/>
              </a:rPr>
              <a:t> </a:t>
            </a:r>
            <a:r>
              <a:rPr sz="2400" spc="55" dirty="0">
                <a:latin typeface="Tahoma"/>
                <a:cs typeface="Tahoma"/>
              </a:rPr>
              <a:t>může</a:t>
            </a:r>
            <a:r>
              <a:rPr sz="2400" spc="-35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být</a:t>
            </a:r>
            <a:r>
              <a:rPr sz="2400" spc="-35" dirty="0">
                <a:latin typeface="Tahoma"/>
                <a:cs typeface="Tahoma"/>
              </a:rPr>
              <a:t> </a:t>
            </a:r>
            <a:r>
              <a:rPr sz="2400" u="sng" spc="60" dirty="0">
                <a:solidFill>
                  <a:srgbClr val="EC7C30"/>
                </a:solidFill>
                <a:uFill>
                  <a:solidFill>
                    <a:srgbClr val="EC7C30"/>
                  </a:solidFill>
                </a:uFill>
                <a:latin typeface="Tahoma"/>
                <a:cs typeface="Tahoma"/>
              </a:rPr>
              <a:t>někdy</a:t>
            </a:r>
            <a:r>
              <a:rPr sz="2400" spc="-45" dirty="0">
                <a:solidFill>
                  <a:srgbClr val="EC7C30"/>
                </a:solidFill>
                <a:latin typeface="Tahoma"/>
                <a:cs typeface="Tahoma"/>
              </a:rPr>
              <a:t> </a:t>
            </a:r>
            <a:r>
              <a:rPr sz="2400" spc="60" dirty="0">
                <a:latin typeface="Tahoma"/>
                <a:cs typeface="Tahoma"/>
              </a:rPr>
              <a:t>spíše</a:t>
            </a:r>
            <a:r>
              <a:rPr sz="2400" spc="-60" dirty="0">
                <a:latin typeface="Tahoma"/>
                <a:cs typeface="Tahoma"/>
              </a:rPr>
              <a:t> </a:t>
            </a:r>
            <a:r>
              <a:rPr sz="2400" spc="-10" dirty="0">
                <a:latin typeface="Tahoma"/>
                <a:cs typeface="Tahoma"/>
              </a:rPr>
              <a:t>iluzorní</a:t>
            </a:r>
            <a:endParaRPr sz="2400">
              <a:latin typeface="Tahoma"/>
              <a:cs typeface="Tahoma"/>
            </a:endParaRPr>
          </a:p>
          <a:p>
            <a:pPr marL="698500" marR="260350" lvl="1" indent="-228600">
              <a:lnSpc>
                <a:spcPts val="2160"/>
              </a:lnSpc>
              <a:spcBef>
                <a:spcPts val="550"/>
              </a:spcBef>
              <a:buFont typeface="Courier New"/>
              <a:buChar char="o"/>
              <a:tabLst>
                <a:tab pos="698500" algn="l"/>
              </a:tabLst>
            </a:pPr>
            <a:r>
              <a:rPr sz="2000" dirty="0">
                <a:latin typeface="Tahoma"/>
                <a:cs typeface="Tahoma"/>
              </a:rPr>
              <a:t>Vysokoškolské</a:t>
            </a:r>
            <a:r>
              <a:rPr sz="2000" spc="4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vzdělání</a:t>
            </a:r>
            <a:r>
              <a:rPr sz="2000" spc="10" dirty="0">
                <a:latin typeface="Tahoma"/>
                <a:cs typeface="Tahoma"/>
              </a:rPr>
              <a:t> </a:t>
            </a:r>
            <a:r>
              <a:rPr sz="2000" spc="50" dirty="0">
                <a:latin typeface="Tahoma"/>
                <a:cs typeface="Tahoma"/>
              </a:rPr>
              <a:t>daný</a:t>
            </a:r>
            <a:r>
              <a:rPr sz="2000" spc="15" dirty="0">
                <a:latin typeface="Tahoma"/>
                <a:cs typeface="Tahoma"/>
              </a:rPr>
              <a:t> </a:t>
            </a:r>
            <a:r>
              <a:rPr sz="2000" spc="60" dirty="0">
                <a:latin typeface="Tahoma"/>
                <a:cs typeface="Tahoma"/>
              </a:rPr>
              <a:t>jedinec</a:t>
            </a:r>
            <a:r>
              <a:rPr sz="2000" spc="1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má/nemá,</a:t>
            </a:r>
            <a:r>
              <a:rPr sz="2000" spc="-7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avšak</a:t>
            </a:r>
            <a:r>
              <a:rPr sz="2000" spc="20" dirty="0">
                <a:latin typeface="Tahoma"/>
                <a:cs typeface="Tahoma"/>
              </a:rPr>
              <a:t> </a:t>
            </a:r>
            <a:r>
              <a:rPr sz="2000" spc="50" dirty="0">
                <a:latin typeface="Tahoma"/>
                <a:cs typeface="Tahoma"/>
              </a:rPr>
              <a:t>nic</a:t>
            </a:r>
            <a:r>
              <a:rPr sz="2000" spc="15" dirty="0">
                <a:latin typeface="Tahoma"/>
                <a:cs typeface="Tahoma"/>
              </a:rPr>
              <a:t> </a:t>
            </a:r>
            <a:r>
              <a:rPr sz="2000" spc="-25" dirty="0">
                <a:latin typeface="Tahoma"/>
                <a:cs typeface="Tahoma"/>
              </a:rPr>
              <a:t>to </a:t>
            </a:r>
            <a:r>
              <a:rPr sz="2000" dirty="0">
                <a:latin typeface="Tahoma"/>
                <a:cs typeface="Tahoma"/>
              </a:rPr>
              <a:t>neříká</a:t>
            </a:r>
            <a:r>
              <a:rPr sz="2000" spc="5" dirty="0">
                <a:latin typeface="Tahoma"/>
                <a:cs typeface="Tahoma"/>
              </a:rPr>
              <a:t> </a:t>
            </a:r>
            <a:r>
              <a:rPr sz="2000" spc="130" dirty="0">
                <a:latin typeface="Tahoma"/>
                <a:cs typeface="Tahoma"/>
              </a:rPr>
              <a:t>o</a:t>
            </a:r>
            <a:r>
              <a:rPr sz="2000" spc="-1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jeho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kvalitách</a:t>
            </a:r>
            <a:r>
              <a:rPr sz="2000" spc="-1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a</a:t>
            </a:r>
            <a:r>
              <a:rPr sz="2000" spc="-1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jeho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úspěšnosti.</a:t>
            </a:r>
            <a:endParaRPr sz="2000">
              <a:latin typeface="Tahoma"/>
              <a:cs typeface="Tahoma"/>
            </a:endParaRPr>
          </a:p>
          <a:p>
            <a:pPr marL="698500" marR="391160" lvl="1" indent="-228600">
              <a:lnSpc>
                <a:spcPts val="2160"/>
              </a:lnSpc>
              <a:spcBef>
                <a:spcPts val="505"/>
              </a:spcBef>
              <a:buFont typeface="Courier New"/>
              <a:buChar char="o"/>
              <a:tabLst>
                <a:tab pos="698500" algn="l"/>
              </a:tabLst>
            </a:pPr>
            <a:r>
              <a:rPr sz="2000" spc="10" dirty="0">
                <a:latin typeface="Tahoma"/>
                <a:cs typeface="Tahoma"/>
              </a:rPr>
              <a:t>Data</a:t>
            </a:r>
            <a:r>
              <a:rPr sz="2000" spc="55" dirty="0">
                <a:latin typeface="Tahoma"/>
                <a:cs typeface="Tahoma"/>
              </a:rPr>
              <a:t> </a:t>
            </a:r>
            <a:r>
              <a:rPr sz="2000" spc="70" dirty="0">
                <a:latin typeface="Tahoma"/>
                <a:cs typeface="Tahoma"/>
              </a:rPr>
              <a:t>mobilních</a:t>
            </a:r>
            <a:r>
              <a:rPr sz="2000" spc="75" dirty="0">
                <a:latin typeface="Tahoma"/>
                <a:cs typeface="Tahoma"/>
              </a:rPr>
              <a:t> </a:t>
            </a:r>
            <a:r>
              <a:rPr sz="2000" spc="10" dirty="0">
                <a:latin typeface="Tahoma"/>
                <a:cs typeface="Tahoma"/>
              </a:rPr>
              <a:t>operátorů</a:t>
            </a:r>
            <a:r>
              <a:rPr sz="2000" spc="95" dirty="0">
                <a:latin typeface="Tahoma"/>
                <a:cs typeface="Tahoma"/>
              </a:rPr>
              <a:t> </a:t>
            </a:r>
            <a:r>
              <a:rPr sz="2000" spc="10" dirty="0">
                <a:latin typeface="Tahoma"/>
                <a:cs typeface="Tahoma"/>
              </a:rPr>
              <a:t>můžou/nemusí</a:t>
            </a:r>
            <a:r>
              <a:rPr sz="2000" spc="80" dirty="0">
                <a:latin typeface="Tahoma"/>
                <a:cs typeface="Tahoma"/>
              </a:rPr>
              <a:t> </a:t>
            </a:r>
            <a:r>
              <a:rPr sz="2000" spc="10" dirty="0">
                <a:latin typeface="Tahoma"/>
                <a:cs typeface="Tahoma"/>
              </a:rPr>
              <a:t>přinést</a:t>
            </a:r>
            <a:r>
              <a:rPr sz="2000" spc="90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přesnější </a:t>
            </a:r>
            <a:r>
              <a:rPr sz="2000" dirty="0">
                <a:latin typeface="Tahoma"/>
                <a:cs typeface="Tahoma"/>
              </a:rPr>
              <a:t>údaje</a:t>
            </a:r>
            <a:r>
              <a:rPr sz="2000" spc="-65" dirty="0">
                <a:latin typeface="Tahoma"/>
                <a:cs typeface="Tahoma"/>
              </a:rPr>
              <a:t> </a:t>
            </a:r>
            <a:r>
              <a:rPr sz="2000" spc="130" dirty="0">
                <a:latin typeface="Tahoma"/>
                <a:cs typeface="Tahoma"/>
              </a:rPr>
              <a:t>o</a:t>
            </a:r>
            <a:r>
              <a:rPr sz="2000" spc="-65" dirty="0">
                <a:latin typeface="Tahoma"/>
                <a:cs typeface="Tahoma"/>
              </a:rPr>
              <a:t> </a:t>
            </a:r>
            <a:r>
              <a:rPr sz="2000" spc="60" dirty="0">
                <a:latin typeface="Tahoma"/>
                <a:cs typeface="Tahoma"/>
              </a:rPr>
              <a:t>počtu</a:t>
            </a:r>
            <a:r>
              <a:rPr sz="2000" spc="-30" dirty="0">
                <a:latin typeface="Tahoma"/>
                <a:cs typeface="Tahoma"/>
              </a:rPr>
              <a:t> </a:t>
            </a:r>
            <a:r>
              <a:rPr sz="2000" spc="65" dirty="0">
                <a:latin typeface="Tahoma"/>
                <a:cs typeface="Tahoma"/>
              </a:rPr>
              <a:t>lidí</a:t>
            </a:r>
            <a:r>
              <a:rPr sz="2000" spc="-60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(???)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27554" y="140970"/>
            <a:ext cx="6616700" cy="1146810"/>
          </a:xfrm>
          <a:prstGeom prst="rect">
            <a:avLst/>
          </a:prstGeom>
          <a:solidFill>
            <a:srgbClr val="252525"/>
          </a:solidFill>
        </p:spPr>
        <p:txBody>
          <a:bodyPr vert="horz" wrap="square" lIns="0" tIns="89535" rIns="0" bIns="0" rtlCol="0">
            <a:spAutoFit/>
          </a:bodyPr>
          <a:lstStyle/>
          <a:p>
            <a:pPr marL="90805">
              <a:lnSpc>
                <a:spcPts val="3240"/>
              </a:lnSpc>
              <a:spcBef>
                <a:spcPts val="705"/>
              </a:spcBef>
            </a:pPr>
            <a:r>
              <a:rPr sz="3000" spc="-75" dirty="0">
                <a:solidFill>
                  <a:srgbClr val="FFFFFF"/>
                </a:solidFill>
                <a:latin typeface="Tahoma"/>
                <a:cs typeface="Tahoma"/>
              </a:rPr>
              <a:t>„Tvrdá</a:t>
            </a:r>
            <a:r>
              <a:rPr sz="3000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FFFFFF"/>
                </a:solidFill>
                <a:latin typeface="Tahoma"/>
                <a:cs typeface="Tahoma"/>
              </a:rPr>
              <a:t>data“</a:t>
            </a:r>
            <a:r>
              <a:rPr sz="3000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spc="-445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3000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FFFFFF"/>
                </a:solidFill>
                <a:latin typeface="Tahoma"/>
                <a:cs typeface="Tahoma"/>
              </a:rPr>
              <a:t>Data</a:t>
            </a:r>
            <a:r>
              <a:rPr sz="3000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spc="100" dirty="0">
                <a:solidFill>
                  <a:srgbClr val="FFFFFF"/>
                </a:solidFill>
                <a:latin typeface="Tahoma"/>
                <a:cs typeface="Tahoma"/>
              </a:rPr>
              <a:t>mobilních</a:t>
            </a:r>
            <a:endParaRPr sz="3000">
              <a:latin typeface="Tahoma"/>
              <a:cs typeface="Tahoma"/>
            </a:endParaRPr>
          </a:p>
          <a:p>
            <a:pPr marL="90805">
              <a:lnSpc>
                <a:spcPts val="3240"/>
              </a:lnSpc>
            </a:pPr>
            <a:r>
              <a:rPr sz="3000" spc="60" dirty="0">
                <a:solidFill>
                  <a:srgbClr val="FFFFFF"/>
                </a:solidFill>
                <a:latin typeface="Tahoma"/>
                <a:cs typeface="Tahoma"/>
              </a:rPr>
              <a:t>operátorů?</a:t>
            </a:r>
            <a:endParaRPr sz="30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6259067"/>
            <a:ext cx="9144000" cy="599440"/>
            <a:chOff x="0" y="6259067"/>
            <a:chExt cx="9144000" cy="5994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59067"/>
              <a:ext cx="9143999" cy="59893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263639"/>
              <a:ext cx="1371599" cy="594358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Z7894</a:t>
            </a:r>
            <a:r>
              <a:rPr spc="185" dirty="0"/>
              <a:t> </a:t>
            </a:r>
            <a:r>
              <a:rPr dirty="0"/>
              <a:t>Geoinformační</a:t>
            </a:r>
            <a:r>
              <a:rPr spc="200" dirty="0"/>
              <a:t> </a:t>
            </a:r>
            <a:r>
              <a:rPr dirty="0"/>
              <a:t>technologie</a:t>
            </a:r>
            <a:r>
              <a:rPr spc="204" dirty="0"/>
              <a:t> </a:t>
            </a:r>
            <a:r>
              <a:rPr dirty="0"/>
              <a:t>v</a:t>
            </a:r>
            <a:r>
              <a:rPr spc="165" dirty="0"/>
              <a:t> </a:t>
            </a:r>
            <a:r>
              <a:rPr dirty="0"/>
              <a:t>sociální</a:t>
            </a:r>
            <a:r>
              <a:rPr spc="170" dirty="0"/>
              <a:t> </a:t>
            </a:r>
            <a:r>
              <a:rPr spc="-10" dirty="0"/>
              <a:t>geografii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4935">
              <a:lnSpc>
                <a:spcPts val="1240"/>
              </a:lnSpc>
            </a:pPr>
            <a:fld id="{81D60167-4931-47E6-BA6A-407CBD079E47}" type="slidenum">
              <a:rPr spc="-50" dirty="0"/>
              <a:t>2</a:t>
            </a:fld>
            <a:endParaRPr spc="-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311700" y="314742"/>
            <a:ext cx="85206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600" b="1"/>
              <a:t>Použité základní sídelní jednotky</a:t>
            </a:r>
            <a:endParaRPr sz="3600"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17" name="Google Shape;11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175" y="913548"/>
            <a:ext cx="7578846" cy="5359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 txBox="1">
            <a:spLocks noGrp="1"/>
          </p:cNvSpPr>
          <p:nvPr>
            <p:ph type="title"/>
          </p:nvPr>
        </p:nvSpPr>
        <p:spPr>
          <a:xfrm>
            <a:off x="311700" y="288567"/>
            <a:ext cx="85206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3600" b="1"/>
              <a:t>Zpracování dat</a:t>
            </a:r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cs" sz="2400" b="0" dirty="0"/>
              <a:t>údaje od listopadu 2017 do února 2018 (neděle </a:t>
            </a:r>
            <a:br>
              <a:rPr lang="cs" sz="2400" b="0" dirty="0"/>
            </a:br>
            <a:r>
              <a:rPr lang="cs" sz="2400" b="0" dirty="0"/>
              <a:t>a jedna sobota)</a:t>
            </a:r>
            <a:endParaRPr sz="2400" b="0" dirty="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cs" sz="2400" b="0" dirty="0"/>
              <a:t>odstranění anomálií (výkyvů o svátcích a sobotě) → průměrná neděle</a:t>
            </a:r>
            <a:endParaRPr sz="2400" b="0" dirty="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cs" sz="2400" b="0" dirty="0"/>
              <a:t>porovnání dat od O</a:t>
            </a:r>
            <a:r>
              <a:rPr lang="cs" sz="2400" b="0" baseline="-25000" dirty="0"/>
              <a:t>2</a:t>
            </a:r>
            <a:r>
              <a:rPr lang="cs" sz="2400" b="0" dirty="0"/>
              <a:t> a ČSÚ</a:t>
            </a:r>
            <a:endParaRPr sz="2400" b="0" dirty="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cs" sz="2400" b="0" dirty="0"/>
              <a:t>výběr přijíždějících do ZSJ Přízová</a:t>
            </a:r>
            <a:endParaRPr sz="2400" b="0" dirty="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cs" sz="2400" b="0" dirty="0"/>
              <a:t>rozpočítání: VISITOŘI v budovách, TRANZITOŘI </a:t>
            </a:r>
            <a:br>
              <a:rPr lang="cs" sz="2400" b="0" dirty="0"/>
            </a:br>
            <a:r>
              <a:rPr lang="cs" sz="2400" b="0" dirty="0"/>
              <a:t>na komunikacích</a:t>
            </a:r>
            <a:endParaRPr sz="2400" b="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>
            <a:spLocks noGrp="1"/>
          </p:cNvSpPr>
          <p:nvPr>
            <p:ph type="title"/>
          </p:nvPr>
        </p:nvSpPr>
        <p:spPr>
          <a:xfrm>
            <a:off x="311700" y="288567"/>
            <a:ext cx="85206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/>
              <a:t>Chord diagram</a:t>
            </a:r>
            <a:endParaRPr b="1"/>
          </a:p>
        </p:txBody>
      </p:sp>
      <p:sp>
        <p:nvSpPr>
          <p:cNvPr id="129" name="Google Shape;129;p20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0" name="Google Shape;13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686" y="1381955"/>
            <a:ext cx="7488634" cy="486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>
            <a:spLocks noGrp="1"/>
          </p:cNvSpPr>
          <p:nvPr>
            <p:ph type="title"/>
          </p:nvPr>
        </p:nvSpPr>
        <p:spPr>
          <a:xfrm>
            <a:off x="218275" y="212375"/>
            <a:ext cx="8657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/>
              <a:t>Rozpočítání osob do budov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1"/>
          </p:nvPr>
        </p:nvSpPr>
        <p:spPr>
          <a:xfrm>
            <a:off x="142075" y="846600"/>
            <a:ext cx="88323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cs" sz="2000" b="0" dirty="0"/>
              <a:t>v průměru 5 143 osob</a:t>
            </a:r>
            <a:endParaRPr sz="2000" b="0" dirty="0"/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cs" sz="2000" b="0" dirty="0"/>
              <a:t>přiřazení vah k budovám:	</a:t>
            </a:r>
            <a:endParaRPr sz="2000" b="0" dirty="0"/>
          </a:p>
          <a:p>
            <a:pPr marL="1371600" lvl="2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cs" dirty="0"/>
              <a:t>Komerční	        2</a:t>
            </a:r>
            <a:endParaRPr dirty="0"/>
          </a:p>
          <a:p>
            <a:pPr marL="1371600" lvl="2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cs" dirty="0"/>
              <a:t>Obytné	        1</a:t>
            </a:r>
            <a:endParaRPr dirty="0"/>
          </a:p>
          <a:p>
            <a:pPr marL="1371600" lvl="2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GB" dirty="0"/>
              <a:t>A</a:t>
            </a:r>
            <a:r>
              <a:rPr lang="cs" dirty="0"/>
              <a:t>dministrativní      0,5</a:t>
            </a:r>
            <a:endParaRPr dirty="0"/>
          </a:p>
          <a:p>
            <a:pPr marL="45720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cs" sz="2000" b="0" dirty="0"/>
              <a:t>celková plocha podlaží všech budov v ZSJ</a:t>
            </a:r>
            <a:endParaRPr sz="2000" b="0" dirty="0"/>
          </a:p>
          <a:p>
            <a:pPr marL="45720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cs" sz="2000" b="0" dirty="0"/>
              <a:t>kolik % zabírá každá budova z celkové rozlohy?</a:t>
            </a:r>
            <a:endParaRPr sz="2000" b="0" dirty="0"/>
          </a:p>
          <a:p>
            <a:pPr marL="45720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cs" sz="2000" b="0" dirty="0"/>
              <a:t>úprava % podle vah</a:t>
            </a:r>
            <a:endParaRPr sz="2000" b="0" dirty="0"/>
          </a:p>
          <a:p>
            <a:pPr marL="45720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000"/>
              <a:buChar char="•"/>
            </a:pPr>
            <a:r>
              <a:rPr lang="cs" sz="2000" b="0" dirty="0"/>
              <a:t>rozpočítání osob podle procent</a:t>
            </a:r>
            <a:endParaRPr sz="2000" b="0" dirty="0"/>
          </a:p>
        </p:txBody>
      </p:sp>
      <p:pic>
        <p:nvPicPr>
          <p:cNvPr id="137" name="Google Shape;13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16304"/>
            <a:ext cx="9144001" cy="21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 rotWithShape="1">
          <a:blip r:embed="rId4">
            <a:alphaModFix/>
          </a:blip>
          <a:srcRect b="44903"/>
          <a:stretch/>
        </p:blipFill>
        <p:spPr>
          <a:xfrm>
            <a:off x="6987751" y="2172899"/>
            <a:ext cx="2156250" cy="3149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>
            <a:spLocks noGrp="1"/>
          </p:cNvSpPr>
          <p:nvPr>
            <p:ph type="body" idx="1"/>
          </p:nvPr>
        </p:nvSpPr>
        <p:spPr>
          <a:xfrm>
            <a:off x="311700" y="833646"/>
            <a:ext cx="85206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cs" sz="2400" b="0" dirty="0"/>
              <a:t>3D model</a:t>
            </a:r>
            <a:endParaRPr sz="2400" b="0" dirty="0"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cs" sz="2400" b="0" dirty="0"/>
              <a:t>plugin Qgis2threejs</a:t>
            </a:r>
            <a:endParaRPr sz="2400" b="0" dirty="0"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cs" sz="2400" b="0" dirty="0"/>
              <a:t>barva - typ budovy</a:t>
            </a:r>
            <a:endParaRPr sz="2400" b="0" dirty="0"/>
          </a:p>
          <a:p>
            <a:pPr marL="457200" lvl="0" indent="-381000" algn="l" rtl="0">
              <a:spcBef>
                <a:spcPts val="1000"/>
              </a:spcBef>
              <a:spcAft>
                <a:spcPts val="1000"/>
              </a:spcAft>
              <a:buSzPts val="2400"/>
              <a:buChar char="•"/>
            </a:pPr>
            <a:r>
              <a:rPr lang="cs" sz="2400" b="0" dirty="0"/>
              <a:t>výška - počet osob</a:t>
            </a:r>
            <a:endParaRPr sz="2400" b="0" dirty="0"/>
          </a:p>
        </p:txBody>
      </p:sp>
      <p:pic>
        <p:nvPicPr>
          <p:cNvPr id="144" name="Google Shape;14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991325"/>
            <a:ext cx="4658948" cy="329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3684" y="2944273"/>
            <a:ext cx="7074474" cy="31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2"/>
          <p:cNvSpPr txBox="1">
            <a:spLocks noGrp="1"/>
          </p:cNvSpPr>
          <p:nvPr>
            <p:ph type="title"/>
          </p:nvPr>
        </p:nvSpPr>
        <p:spPr>
          <a:xfrm>
            <a:off x="218275" y="136175"/>
            <a:ext cx="8657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/>
              <a:t>Počet osob v budovách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>
            <a:spLocks noGrp="1"/>
          </p:cNvSpPr>
          <p:nvPr>
            <p:ph type="title"/>
          </p:nvPr>
        </p:nvSpPr>
        <p:spPr>
          <a:xfrm>
            <a:off x="252325" y="105475"/>
            <a:ext cx="85800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/>
              <a:t>Počet osob v budovách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2" name="Google Shape;152;p23"/>
          <p:cNvSpPr txBox="1">
            <a:spLocks noGrp="1"/>
          </p:cNvSpPr>
          <p:nvPr>
            <p:ph type="body" idx="1"/>
          </p:nvPr>
        </p:nvSpPr>
        <p:spPr>
          <a:xfrm>
            <a:off x="252325" y="3369675"/>
            <a:ext cx="3008100" cy="3488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"/>
              <a:t>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53" name="Google Shape;15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125" y="874575"/>
            <a:ext cx="8000274" cy="5657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4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/>
              <a:t>Rozpočítání osob na komunikace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9" name="Google Shape;159;p24"/>
          <p:cNvSpPr txBox="1">
            <a:spLocks noGrp="1"/>
          </p:cNvSpPr>
          <p:nvPr>
            <p:ph type="body" idx="1"/>
          </p:nvPr>
        </p:nvSpPr>
        <p:spPr>
          <a:xfrm>
            <a:off x="83100" y="593950"/>
            <a:ext cx="88323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cs" sz="2000" b="0" dirty="0"/>
              <a:t>v průměru 27 553 osob</a:t>
            </a:r>
            <a:endParaRPr sz="2000" b="0" dirty="0"/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cs" sz="2000" b="0" dirty="0"/>
              <a:t>přiřazení vah ke komunikacím:</a:t>
            </a:r>
            <a:endParaRPr sz="2000" b="0" dirty="0"/>
          </a:p>
          <a:p>
            <a:pPr marL="1143000" lvl="2" indent="-2222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</a:pPr>
            <a:r>
              <a:rPr lang="cs" sz="1900" dirty="0"/>
              <a:t>primary		2</a:t>
            </a:r>
            <a:endParaRPr sz="1900" dirty="0"/>
          </a:p>
          <a:p>
            <a:pPr marL="1143000" lvl="2" indent="-2222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</a:pPr>
            <a:r>
              <a:rPr lang="cs" sz="1900" dirty="0"/>
              <a:t>residental		1</a:t>
            </a:r>
            <a:endParaRPr sz="1900" dirty="0"/>
          </a:p>
          <a:p>
            <a:pPr marL="1143000" lvl="2" indent="-2222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</a:pPr>
            <a:r>
              <a:rPr lang="cs" sz="1900" dirty="0"/>
              <a:t>tertiary		1</a:t>
            </a:r>
            <a:endParaRPr sz="1900" dirty="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cs" sz="2000" b="0" dirty="0"/>
              <a:t>kolik % délky zabírá každá komunikace z celkové délky komunikací?</a:t>
            </a:r>
            <a:endParaRPr sz="2000" b="0" dirty="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cs" sz="2000" b="0" dirty="0"/>
              <a:t>úprava % podle vah</a:t>
            </a:r>
            <a:endParaRPr sz="2000" b="0" dirty="0"/>
          </a:p>
          <a:p>
            <a:pPr marL="457200" lvl="0" indent="-355600" algn="l" rtl="0">
              <a:spcBef>
                <a:spcPts val="1000"/>
              </a:spcBef>
              <a:spcAft>
                <a:spcPts val="1000"/>
              </a:spcAft>
              <a:buSzPts val="2000"/>
              <a:buChar char="•"/>
            </a:pPr>
            <a:r>
              <a:rPr lang="cs" sz="2000" b="0" dirty="0"/>
              <a:t>rozpočítání osob podle procent</a:t>
            </a:r>
            <a:endParaRPr sz="2000" b="0" dirty="0"/>
          </a:p>
        </p:txBody>
      </p:sp>
      <p:pic>
        <p:nvPicPr>
          <p:cNvPr id="160" name="Google Shape;16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2250" y="4302725"/>
            <a:ext cx="4471750" cy="255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 txBox="1">
            <a:spLocks noGrp="1"/>
          </p:cNvSpPr>
          <p:nvPr>
            <p:ph type="title"/>
          </p:nvPr>
        </p:nvSpPr>
        <p:spPr>
          <a:xfrm>
            <a:off x="311700" y="373450"/>
            <a:ext cx="85206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b="1">
                <a:solidFill>
                  <a:schemeClr val="dk1"/>
                </a:solidFill>
              </a:rPr>
              <a:t>Počet osob na komunikacích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66" name="Google Shape;166;p2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67" name="Google Shape;16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00" y="866125"/>
            <a:ext cx="7987947" cy="5648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/>
              <a:t>Celkový počet osob</a:t>
            </a:r>
            <a:endParaRPr b="1"/>
          </a:p>
        </p:txBody>
      </p:sp>
      <p:sp>
        <p:nvSpPr>
          <p:cNvPr id="173" name="Google Shape;173;p2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4" name="Google Shape;17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05" y="889650"/>
            <a:ext cx="7999721" cy="5657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7379F51E-597E-3511-B059-68037B5857D1}"/>
              </a:ext>
            </a:extLst>
          </p:cNvPr>
          <p:cNvSpPr/>
          <p:nvPr/>
        </p:nvSpPr>
        <p:spPr>
          <a:xfrm>
            <a:off x="-17721" y="2667000"/>
            <a:ext cx="9144000" cy="1266190"/>
          </a:xfrm>
          <a:custGeom>
            <a:avLst/>
            <a:gdLst/>
            <a:ahLst/>
            <a:cxnLst/>
            <a:rect l="l" t="t" r="r" b="b"/>
            <a:pathLst>
              <a:path w="9144000" h="1266190">
                <a:moveTo>
                  <a:pt x="9144000" y="0"/>
                </a:moveTo>
                <a:lnTo>
                  <a:pt x="0" y="0"/>
                </a:lnTo>
                <a:lnTo>
                  <a:pt x="0" y="1265682"/>
                </a:lnTo>
                <a:lnTo>
                  <a:pt x="9144000" y="1265682"/>
                </a:lnTo>
                <a:lnTo>
                  <a:pt x="9144000" y="0"/>
                </a:lnTo>
                <a:close/>
              </a:path>
            </a:pathLst>
          </a:custGeom>
          <a:solidFill>
            <a:srgbClr val="0D0D0D">
              <a:alpha val="50195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DC89B680-68BF-8D01-3D00-72D80585CC4F}"/>
              </a:ext>
            </a:extLst>
          </p:cNvPr>
          <p:cNvSpPr txBox="1">
            <a:spLocks/>
          </p:cNvSpPr>
          <p:nvPr/>
        </p:nvSpPr>
        <p:spPr>
          <a:xfrm>
            <a:off x="2362200" y="3016684"/>
            <a:ext cx="550989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spcBef>
                <a:spcPts val="100"/>
              </a:spcBef>
            </a:pPr>
            <a:r>
              <a:rPr lang="cs-CZ" sz="3600" spc="-10" dirty="0">
                <a:solidFill>
                  <a:srgbClr val="FFFFFF"/>
                </a:solidFill>
                <a:latin typeface="Segoe UI"/>
                <a:cs typeface="Segoe UI"/>
              </a:rPr>
              <a:t>Jak to vyzkoušíme my? </a:t>
            </a:r>
            <a:endParaRPr lang="en-GB" sz="3600" dirty="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106589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27554" y="140970"/>
            <a:ext cx="6616700" cy="1146810"/>
          </a:xfrm>
          <a:prstGeom prst="rect">
            <a:avLst/>
          </a:prstGeom>
          <a:solidFill>
            <a:srgbClr val="252525"/>
          </a:solidFill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endParaRPr sz="3000">
              <a:latin typeface="Times New Roman"/>
              <a:cs typeface="Times New Roman"/>
            </a:endParaRPr>
          </a:p>
          <a:p>
            <a:pPr marL="90805">
              <a:lnSpc>
                <a:spcPct val="100000"/>
              </a:lnSpc>
              <a:spcBef>
                <a:spcPts val="5"/>
              </a:spcBef>
            </a:pPr>
            <a:r>
              <a:rPr sz="3000" spc="70" dirty="0">
                <a:solidFill>
                  <a:srgbClr val="FFFFFF"/>
                </a:solidFill>
              </a:rPr>
              <a:t>Příklad</a:t>
            </a:r>
            <a:r>
              <a:rPr sz="3000" spc="-200" dirty="0">
                <a:solidFill>
                  <a:srgbClr val="FFFFFF"/>
                </a:solidFill>
              </a:rPr>
              <a:t> </a:t>
            </a:r>
            <a:r>
              <a:rPr sz="3000" spc="55" dirty="0">
                <a:solidFill>
                  <a:srgbClr val="FFFFFF"/>
                </a:solidFill>
              </a:rPr>
              <a:t>dat</a:t>
            </a:r>
            <a:r>
              <a:rPr sz="3000" spc="-180" dirty="0">
                <a:solidFill>
                  <a:srgbClr val="FFFFFF"/>
                </a:solidFill>
              </a:rPr>
              <a:t> </a:t>
            </a:r>
            <a:r>
              <a:rPr sz="3000" spc="105" dirty="0">
                <a:solidFill>
                  <a:srgbClr val="FFFFFF"/>
                </a:solidFill>
              </a:rPr>
              <a:t>mobilních</a:t>
            </a:r>
            <a:r>
              <a:rPr sz="3000" spc="-175" dirty="0">
                <a:solidFill>
                  <a:srgbClr val="FFFFFF"/>
                </a:solidFill>
              </a:rPr>
              <a:t> </a:t>
            </a:r>
            <a:r>
              <a:rPr sz="3000" spc="55" dirty="0">
                <a:solidFill>
                  <a:srgbClr val="FFFFFF"/>
                </a:solidFill>
              </a:rPr>
              <a:t>operátorů?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302768" y="1243935"/>
            <a:ext cx="7070090" cy="150876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2200" b="1" spc="-45" dirty="0">
                <a:latin typeface="Tahoma"/>
                <a:cs typeface="Tahoma"/>
              </a:rPr>
              <a:t>Provozní</a:t>
            </a:r>
            <a:r>
              <a:rPr sz="2200" b="1" spc="-100" dirty="0">
                <a:latin typeface="Tahoma"/>
                <a:cs typeface="Tahoma"/>
              </a:rPr>
              <a:t> </a:t>
            </a:r>
            <a:r>
              <a:rPr sz="2200" b="1" spc="-55" dirty="0">
                <a:latin typeface="Tahoma"/>
                <a:cs typeface="Tahoma"/>
              </a:rPr>
              <a:t>data</a:t>
            </a:r>
            <a:r>
              <a:rPr sz="2200" b="1" spc="-85" dirty="0">
                <a:latin typeface="Tahoma"/>
                <a:cs typeface="Tahoma"/>
              </a:rPr>
              <a:t> </a:t>
            </a:r>
            <a:r>
              <a:rPr sz="2200" b="1" spc="-30" dirty="0">
                <a:latin typeface="Tahoma"/>
                <a:cs typeface="Tahoma"/>
              </a:rPr>
              <a:t>mobilních</a:t>
            </a:r>
            <a:r>
              <a:rPr sz="2200" b="1" spc="-95" dirty="0">
                <a:latin typeface="Tahoma"/>
                <a:cs typeface="Tahoma"/>
              </a:rPr>
              <a:t> </a:t>
            </a:r>
            <a:r>
              <a:rPr sz="2200" b="1" spc="-10" dirty="0">
                <a:latin typeface="Tahoma"/>
                <a:cs typeface="Tahoma"/>
              </a:rPr>
              <a:t>operátorů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sz="1900" b="1" dirty="0">
                <a:solidFill>
                  <a:srgbClr val="EAB18B"/>
                </a:solidFill>
                <a:latin typeface="Tahoma"/>
                <a:cs typeface="Tahoma"/>
              </a:rPr>
              <a:t>OSS</a:t>
            </a:r>
            <a:r>
              <a:rPr sz="1900" b="1" spc="70" dirty="0">
                <a:solidFill>
                  <a:srgbClr val="EAB18B"/>
                </a:solidFill>
                <a:latin typeface="Tahoma"/>
                <a:cs typeface="Tahoma"/>
              </a:rPr>
              <a:t> </a:t>
            </a:r>
            <a:r>
              <a:rPr sz="1900" dirty="0">
                <a:latin typeface="Tahoma"/>
                <a:cs typeface="Tahoma"/>
              </a:rPr>
              <a:t>(Operations</a:t>
            </a:r>
            <a:r>
              <a:rPr sz="1900" spc="20" dirty="0">
                <a:latin typeface="Tahoma"/>
                <a:cs typeface="Tahoma"/>
              </a:rPr>
              <a:t> </a:t>
            </a:r>
            <a:r>
              <a:rPr sz="1900" spc="55" dirty="0">
                <a:latin typeface="Tahoma"/>
                <a:cs typeface="Tahoma"/>
              </a:rPr>
              <a:t>Support</a:t>
            </a:r>
            <a:r>
              <a:rPr sz="1900" spc="15" dirty="0">
                <a:latin typeface="Tahoma"/>
                <a:cs typeface="Tahoma"/>
              </a:rPr>
              <a:t> </a:t>
            </a:r>
            <a:r>
              <a:rPr sz="1900" spc="-10" dirty="0">
                <a:latin typeface="Tahoma"/>
                <a:cs typeface="Tahoma"/>
              </a:rPr>
              <a:t>System)</a:t>
            </a:r>
            <a:endParaRPr sz="1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1900" b="1" spc="-80" dirty="0">
                <a:solidFill>
                  <a:srgbClr val="EAB18B"/>
                </a:solidFill>
                <a:latin typeface="Tahoma"/>
                <a:cs typeface="Tahoma"/>
              </a:rPr>
              <a:t>BSS</a:t>
            </a:r>
            <a:r>
              <a:rPr sz="1900" b="1" spc="-50" dirty="0">
                <a:solidFill>
                  <a:srgbClr val="EAB18B"/>
                </a:solidFill>
                <a:latin typeface="Tahoma"/>
                <a:cs typeface="Tahoma"/>
              </a:rPr>
              <a:t> </a:t>
            </a:r>
            <a:r>
              <a:rPr sz="1900" dirty="0">
                <a:latin typeface="Tahoma"/>
                <a:cs typeface="Tahoma"/>
              </a:rPr>
              <a:t>(Business</a:t>
            </a:r>
            <a:r>
              <a:rPr sz="1900" spc="-95" dirty="0">
                <a:latin typeface="Tahoma"/>
                <a:cs typeface="Tahoma"/>
              </a:rPr>
              <a:t> </a:t>
            </a:r>
            <a:r>
              <a:rPr sz="1900" spc="50" dirty="0">
                <a:latin typeface="Tahoma"/>
                <a:cs typeface="Tahoma"/>
              </a:rPr>
              <a:t>Support</a:t>
            </a:r>
            <a:r>
              <a:rPr sz="1900" spc="-100" dirty="0">
                <a:latin typeface="Tahoma"/>
                <a:cs typeface="Tahoma"/>
              </a:rPr>
              <a:t> </a:t>
            </a:r>
            <a:r>
              <a:rPr sz="1900" spc="-10" dirty="0">
                <a:latin typeface="Tahoma"/>
                <a:cs typeface="Tahoma"/>
              </a:rPr>
              <a:t>System)</a:t>
            </a:r>
            <a:endParaRPr sz="1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1800" i="1" spc="-285" dirty="0">
                <a:latin typeface="Verdana"/>
                <a:cs typeface="Verdana"/>
              </a:rPr>
              <a:t>=</a:t>
            </a:r>
            <a:r>
              <a:rPr sz="1800" i="1" spc="-90" dirty="0">
                <a:latin typeface="Verdana"/>
                <a:cs typeface="Verdana"/>
              </a:rPr>
              <a:t> </a:t>
            </a:r>
            <a:r>
              <a:rPr sz="1600" i="1" spc="-135" dirty="0">
                <a:latin typeface="Verdana"/>
                <a:cs typeface="Verdana"/>
              </a:rPr>
              <a:t>zbytková,</a:t>
            </a:r>
            <a:r>
              <a:rPr sz="1600" i="1" spc="-160" dirty="0">
                <a:latin typeface="Verdana"/>
                <a:cs typeface="Verdana"/>
              </a:rPr>
              <a:t> </a:t>
            </a:r>
            <a:r>
              <a:rPr sz="1600" i="1" spc="-90" dirty="0">
                <a:latin typeface="Verdana"/>
                <a:cs typeface="Verdana"/>
              </a:rPr>
              <a:t>signalizační,</a:t>
            </a:r>
            <a:r>
              <a:rPr sz="1600" i="1" spc="-165" dirty="0">
                <a:latin typeface="Verdana"/>
                <a:cs typeface="Verdana"/>
              </a:rPr>
              <a:t> </a:t>
            </a:r>
            <a:r>
              <a:rPr sz="1600" i="1" spc="-90" dirty="0">
                <a:latin typeface="Verdana"/>
                <a:cs typeface="Verdana"/>
              </a:rPr>
              <a:t>lokalizační,</a:t>
            </a:r>
            <a:r>
              <a:rPr sz="1600" i="1" spc="-165" dirty="0">
                <a:latin typeface="Verdana"/>
                <a:cs typeface="Verdana"/>
              </a:rPr>
              <a:t> </a:t>
            </a:r>
            <a:r>
              <a:rPr sz="1600" i="1" spc="-80" dirty="0">
                <a:latin typeface="Verdana"/>
                <a:cs typeface="Verdana"/>
              </a:rPr>
              <a:t>geolokační,</a:t>
            </a:r>
            <a:r>
              <a:rPr sz="1600" i="1" spc="-160" dirty="0">
                <a:latin typeface="Verdana"/>
                <a:cs typeface="Verdana"/>
              </a:rPr>
              <a:t> </a:t>
            </a:r>
            <a:r>
              <a:rPr sz="1600" i="1" spc="-125" dirty="0">
                <a:latin typeface="Verdana"/>
                <a:cs typeface="Verdana"/>
              </a:rPr>
              <a:t>anonymizovaná,</a:t>
            </a:r>
            <a:r>
              <a:rPr sz="1600" i="1" spc="-170" dirty="0">
                <a:latin typeface="Verdana"/>
                <a:cs typeface="Verdana"/>
              </a:rPr>
              <a:t> </a:t>
            </a:r>
            <a:r>
              <a:rPr sz="1600" i="1" spc="-45" dirty="0">
                <a:latin typeface="Verdana"/>
                <a:cs typeface="Verdana"/>
              </a:rPr>
              <a:t>agregovaná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88154" y="2106929"/>
            <a:ext cx="3983990" cy="577850"/>
          </a:xfrm>
          <a:custGeom>
            <a:avLst/>
            <a:gdLst/>
            <a:ahLst/>
            <a:cxnLst/>
            <a:rect l="l" t="t" r="r" b="b"/>
            <a:pathLst>
              <a:path w="3983990" h="577850">
                <a:moveTo>
                  <a:pt x="3508502" y="501523"/>
                </a:moveTo>
                <a:lnTo>
                  <a:pt x="3432302" y="539623"/>
                </a:lnTo>
                <a:lnTo>
                  <a:pt x="3508502" y="577723"/>
                </a:lnTo>
                <a:lnTo>
                  <a:pt x="3508502" y="549148"/>
                </a:lnTo>
                <a:lnTo>
                  <a:pt x="3495802" y="549148"/>
                </a:lnTo>
                <a:lnTo>
                  <a:pt x="3495802" y="530098"/>
                </a:lnTo>
                <a:lnTo>
                  <a:pt x="3508502" y="530098"/>
                </a:lnTo>
                <a:lnTo>
                  <a:pt x="3508502" y="501523"/>
                </a:lnTo>
                <a:close/>
              </a:path>
              <a:path w="3983990" h="577850">
                <a:moveTo>
                  <a:pt x="3508502" y="530098"/>
                </a:moveTo>
                <a:lnTo>
                  <a:pt x="3495802" y="530098"/>
                </a:lnTo>
                <a:lnTo>
                  <a:pt x="3495802" y="549148"/>
                </a:lnTo>
                <a:lnTo>
                  <a:pt x="3508502" y="549148"/>
                </a:lnTo>
                <a:lnTo>
                  <a:pt x="3508502" y="530098"/>
                </a:lnTo>
                <a:close/>
              </a:path>
              <a:path w="3983990" h="577850">
                <a:moveTo>
                  <a:pt x="3964813" y="530098"/>
                </a:moveTo>
                <a:lnTo>
                  <a:pt x="3508502" y="530098"/>
                </a:lnTo>
                <a:lnTo>
                  <a:pt x="3508502" y="549148"/>
                </a:lnTo>
                <a:lnTo>
                  <a:pt x="3983863" y="549148"/>
                </a:lnTo>
                <a:lnTo>
                  <a:pt x="3983863" y="539623"/>
                </a:lnTo>
                <a:lnTo>
                  <a:pt x="3964813" y="539623"/>
                </a:lnTo>
                <a:lnTo>
                  <a:pt x="3964813" y="530098"/>
                </a:lnTo>
                <a:close/>
              </a:path>
              <a:path w="3983990" h="577850">
                <a:moveTo>
                  <a:pt x="3964813" y="9525"/>
                </a:moveTo>
                <a:lnTo>
                  <a:pt x="3964813" y="539623"/>
                </a:lnTo>
                <a:lnTo>
                  <a:pt x="3974338" y="530098"/>
                </a:lnTo>
                <a:lnTo>
                  <a:pt x="3983863" y="530098"/>
                </a:lnTo>
                <a:lnTo>
                  <a:pt x="3983863" y="19050"/>
                </a:lnTo>
                <a:lnTo>
                  <a:pt x="3974338" y="19050"/>
                </a:lnTo>
                <a:lnTo>
                  <a:pt x="3964813" y="9525"/>
                </a:lnTo>
                <a:close/>
              </a:path>
              <a:path w="3983990" h="577850">
                <a:moveTo>
                  <a:pt x="3983863" y="530098"/>
                </a:moveTo>
                <a:lnTo>
                  <a:pt x="3974338" y="530098"/>
                </a:lnTo>
                <a:lnTo>
                  <a:pt x="3964813" y="539623"/>
                </a:lnTo>
                <a:lnTo>
                  <a:pt x="3983863" y="539623"/>
                </a:lnTo>
                <a:lnTo>
                  <a:pt x="3983863" y="530098"/>
                </a:lnTo>
                <a:close/>
              </a:path>
              <a:path w="3983990" h="577850">
                <a:moveTo>
                  <a:pt x="3983863" y="0"/>
                </a:moveTo>
                <a:lnTo>
                  <a:pt x="0" y="0"/>
                </a:lnTo>
                <a:lnTo>
                  <a:pt x="0" y="19050"/>
                </a:lnTo>
                <a:lnTo>
                  <a:pt x="3964813" y="19050"/>
                </a:lnTo>
                <a:lnTo>
                  <a:pt x="3964813" y="9525"/>
                </a:lnTo>
                <a:lnTo>
                  <a:pt x="3983863" y="9525"/>
                </a:lnTo>
                <a:lnTo>
                  <a:pt x="3983863" y="0"/>
                </a:lnTo>
                <a:close/>
              </a:path>
              <a:path w="3983990" h="577850">
                <a:moveTo>
                  <a:pt x="3983863" y="9525"/>
                </a:moveTo>
                <a:lnTo>
                  <a:pt x="3964813" y="9525"/>
                </a:lnTo>
                <a:lnTo>
                  <a:pt x="3974338" y="19050"/>
                </a:lnTo>
                <a:lnTo>
                  <a:pt x="3983863" y="19050"/>
                </a:lnTo>
                <a:lnTo>
                  <a:pt x="3983863" y="95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621" y="2797682"/>
            <a:ext cx="9128760" cy="0"/>
          </a:xfrm>
          <a:custGeom>
            <a:avLst/>
            <a:gdLst/>
            <a:ahLst/>
            <a:cxnLst/>
            <a:rect l="l" t="t" r="r" b="b"/>
            <a:pathLst>
              <a:path w="9128760">
                <a:moveTo>
                  <a:pt x="0" y="0"/>
                </a:moveTo>
                <a:lnTo>
                  <a:pt x="9128378" y="0"/>
                </a:lnTo>
              </a:path>
            </a:pathLst>
          </a:custGeom>
          <a:ln w="9525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77359" y="4424553"/>
            <a:ext cx="4276725" cy="1742439"/>
          </a:xfrm>
          <a:custGeom>
            <a:avLst/>
            <a:gdLst/>
            <a:ahLst/>
            <a:cxnLst/>
            <a:rect l="l" t="t" r="r" b="b"/>
            <a:pathLst>
              <a:path w="4276725" h="1742439">
                <a:moveTo>
                  <a:pt x="4276344" y="0"/>
                </a:moveTo>
                <a:lnTo>
                  <a:pt x="0" y="0"/>
                </a:lnTo>
                <a:lnTo>
                  <a:pt x="0" y="1741932"/>
                </a:lnTo>
                <a:lnTo>
                  <a:pt x="4276344" y="1741932"/>
                </a:lnTo>
                <a:lnTo>
                  <a:pt x="427634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777359" y="4424553"/>
            <a:ext cx="4276725" cy="1742439"/>
          </a:xfrm>
          <a:prstGeom prst="rect">
            <a:avLst/>
          </a:prstGeom>
          <a:ln w="12700">
            <a:solidFill>
              <a:srgbClr val="2E528F"/>
            </a:solidFill>
          </a:ln>
        </p:spPr>
        <p:txBody>
          <a:bodyPr vert="horz" wrap="square" lIns="0" tIns="132715" rIns="0" bIns="0" rtlCol="0">
            <a:spAutoFit/>
          </a:bodyPr>
          <a:lstStyle/>
          <a:p>
            <a:pPr marL="149225">
              <a:lnSpc>
                <a:spcPct val="100000"/>
              </a:lnSpc>
              <a:spcBef>
                <a:spcPts val="1045"/>
              </a:spcBef>
            </a:pPr>
            <a:r>
              <a:rPr sz="1600" b="1" spc="-55" dirty="0">
                <a:solidFill>
                  <a:srgbClr val="0D0D0D"/>
                </a:solidFill>
                <a:latin typeface="Tahoma"/>
                <a:cs typeface="Tahoma"/>
              </a:rPr>
              <a:t>Data</a:t>
            </a:r>
            <a:r>
              <a:rPr sz="1600" b="1" spc="-70" dirty="0">
                <a:solidFill>
                  <a:srgbClr val="0D0D0D"/>
                </a:solidFill>
                <a:latin typeface="Tahoma"/>
                <a:cs typeface="Tahoma"/>
              </a:rPr>
              <a:t> </a:t>
            </a:r>
            <a:r>
              <a:rPr sz="1600" b="1" spc="-25" dirty="0">
                <a:solidFill>
                  <a:srgbClr val="0D0D0D"/>
                </a:solidFill>
                <a:latin typeface="Tahoma"/>
                <a:cs typeface="Tahoma"/>
              </a:rPr>
              <a:t>vyvolaná</a:t>
            </a:r>
            <a:r>
              <a:rPr sz="1600" b="1" spc="-50" dirty="0">
                <a:solidFill>
                  <a:srgbClr val="0D0D0D"/>
                </a:solidFill>
                <a:latin typeface="Tahoma"/>
                <a:cs typeface="Tahoma"/>
              </a:rPr>
              <a:t> </a:t>
            </a:r>
            <a:r>
              <a:rPr sz="1600" b="1" spc="-35" dirty="0">
                <a:solidFill>
                  <a:srgbClr val="0D0D0D"/>
                </a:solidFill>
                <a:latin typeface="Tahoma"/>
                <a:cs typeface="Tahoma"/>
              </a:rPr>
              <a:t>procedurami</a:t>
            </a:r>
            <a:r>
              <a:rPr sz="1600" b="1" spc="-75" dirty="0">
                <a:solidFill>
                  <a:srgbClr val="0D0D0D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0D0D0D"/>
                </a:solidFill>
                <a:latin typeface="Tahoma"/>
                <a:cs typeface="Tahoma"/>
              </a:rPr>
              <a:t>mobilní</a:t>
            </a:r>
            <a:r>
              <a:rPr sz="1600" b="1" spc="-70" dirty="0">
                <a:solidFill>
                  <a:srgbClr val="0D0D0D"/>
                </a:solidFill>
                <a:latin typeface="Tahoma"/>
                <a:cs typeface="Tahoma"/>
              </a:rPr>
              <a:t> </a:t>
            </a:r>
            <a:r>
              <a:rPr sz="1600" b="1" spc="-20" dirty="0">
                <a:solidFill>
                  <a:srgbClr val="0D0D0D"/>
                </a:solidFill>
                <a:latin typeface="Tahoma"/>
                <a:cs typeface="Tahoma"/>
              </a:rPr>
              <a:t>sítě</a:t>
            </a:r>
            <a:endParaRPr sz="1600">
              <a:latin typeface="Tahoma"/>
              <a:cs typeface="Tahoma"/>
            </a:endParaRPr>
          </a:p>
          <a:p>
            <a:pPr marL="441959">
              <a:lnSpc>
                <a:spcPct val="100000"/>
              </a:lnSpc>
              <a:spcBef>
                <a:spcPts val="1590"/>
              </a:spcBef>
            </a:pPr>
            <a:r>
              <a:rPr sz="1600" dirty="0">
                <a:latin typeface="Tahoma"/>
                <a:cs typeface="Tahoma"/>
              </a:rPr>
              <a:t>Předávání</a:t>
            </a:r>
            <a:r>
              <a:rPr sz="1600" spc="120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(Handover)</a:t>
            </a:r>
            <a:endParaRPr sz="1600">
              <a:latin typeface="Tahoma"/>
              <a:cs typeface="Tahoma"/>
            </a:endParaRPr>
          </a:p>
          <a:p>
            <a:pPr marL="441959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latin typeface="Tahoma"/>
                <a:cs typeface="Tahoma"/>
              </a:rPr>
              <a:t>Aktualizace</a:t>
            </a:r>
            <a:r>
              <a:rPr sz="1600" spc="10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umístění</a:t>
            </a:r>
            <a:r>
              <a:rPr sz="1600" spc="114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(Location</a:t>
            </a:r>
            <a:r>
              <a:rPr sz="1600" spc="95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Update)</a:t>
            </a:r>
            <a:endParaRPr sz="1600">
              <a:latin typeface="Tahoma"/>
              <a:cs typeface="Tahoma"/>
            </a:endParaRPr>
          </a:p>
          <a:p>
            <a:pPr marL="441959">
              <a:lnSpc>
                <a:spcPct val="100000"/>
              </a:lnSpc>
            </a:pPr>
            <a:r>
              <a:rPr sz="1600" spc="10" dirty="0">
                <a:latin typeface="Tahoma"/>
                <a:cs typeface="Tahoma"/>
              </a:rPr>
              <a:t>Aktualizace</a:t>
            </a:r>
            <a:r>
              <a:rPr sz="1600" spc="85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registru</a:t>
            </a:r>
            <a:r>
              <a:rPr sz="1600" spc="100" dirty="0">
                <a:latin typeface="Tahoma"/>
                <a:cs typeface="Tahoma"/>
              </a:rPr>
              <a:t> </a:t>
            </a:r>
            <a:r>
              <a:rPr sz="1600" spc="-25" dirty="0">
                <a:latin typeface="Tahoma"/>
                <a:cs typeface="Tahoma"/>
              </a:rPr>
              <a:t>HLR</a:t>
            </a:r>
            <a:endParaRPr sz="1600">
              <a:latin typeface="Tahoma"/>
              <a:cs typeface="Tahoma"/>
            </a:endParaRPr>
          </a:p>
          <a:p>
            <a:pPr marL="441959">
              <a:lnSpc>
                <a:spcPct val="100000"/>
              </a:lnSpc>
            </a:pPr>
            <a:r>
              <a:rPr sz="1600" spc="235" dirty="0">
                <a:latin typeface="Tahoma"/>
                <a:cs typeface="Tahoma"/>
              </a:rPr>
              <a:t>…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905375" y="4891659"/>
            <a:ext cx="4070985" cy="0"/>
          </a:xfrm>
          <a:custGeom>
            <a:avLst/>
            <a:gdLst/>
            <a:ahLst/>
            <a:cxnLst/>
            <a:rect l="l" t="t" r="r" b="b"/>
            <a:pathLst>
              <a:path w="4070984">
                <a:moveTo>
                  <a:pt x="0" y="0"/>
                </a:moveTo>
                <a:lnTo>
                  <a:pt x="4070730" y="0"/>
                </a:lnTo>
              </a:path>
            </a:pathLst>
          </a:custGeom>
          <a:ln w="12700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4117" y="4424553"/>
            <a:ext cx="4276725" cy="1742439"/>
          </a:xfrm>
          <a:custGeom>
            <a:avLst/>
            <a:gdLst/>
            <a:ahLst/>
            <a:cxnLst/>
            <a:rect l="l" t="t" r="r" b="b"/>
            <a:pathLst>
              <a:path w="4276725" h="1742439">
                <a:moveTo>
                  <a:pt x="4276344" y="0"/>
                </a:moveTo>
                <a:lnTo>
                  <a:pt x="0" y="0"/>
                </a:lnTo>
                <a:lnTo>
                  <a:pt x="0" y="1741932"/>
                </a:lnTo>
                <a:lnTo>
                  <a:pt x="4276344" y="1741932"/>
                </a:lnTo>
                <a:lnTo>
                  <a:pt x="427634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74117" y="4424553"/>
            <a:ext cx="4276725" cy="1742439"/>
          </a:xfrm>
          <a:prstGeom prst="rect">
            <a:avLst/>
          </a:prstGeom>
          <a:ln w="12700">
            <a:solidFill>
              <a:srgbClr val="2E528F"/>
            </a:solidFill>
          </a:ln>
        </p:spPr>
        <p:txBody>
          <a:bodyPr vert="horz" wrap="square" lIns="0" tIns="140335" rIns="0" bIns="0" rtlCol="0">
            <a:spAutoFit/>
          </a:bodyPr>
          <a:lstStyle/>
          <a:p>
            <a:pPr marL="136525">
              <a:lnSpc>
                <a:spcPct val="100000"/>
              </a:lnSpc>
              <a:spcBef>
                <a:spcPts val="1105"/>
              </a:spcBef>
            </a:pPr>
            <a:r>
              <a:rPr sz="1600" b="1" spc="-55" dirty="0">
                <a:solidFill>
                  <a:srgbClr val="0D0D0D"/>
                </a:solidFill>
                <a:latin typeface="Tahoma"/>
                <a:cs typeface="Tahoma"/>
              </a:rPr>
              <a:t>Data</a:t>
            </a:r>
            <a:r>
              <a:rPr sz="1600" b="1" spc="-70" dirty="0">
                <a:solidFill>
                  <a:srgbClr val="0D0D0D"/>
                </a:solidFill>
                <a:latin typeface="Tahoma"/>
                <a:cs typeface="Tahoma"/>
              </a:rPr>
              <a:t> </a:t>
            </a:r>
            <a:r>
              <a:rPr sz="1600" b="1" spc="-30" dirty="0">
                <a:solidFill>
                  <a:srgbClr val="0D0D0D"/>
                </a:solidFill>
                <a:latin typeface="Tahoma"/>
                <a:cs typeface="Tahoma"/>
              </a:rPr>
              <a:t>vyvolaná</a:t>
            </a:r>
            <a:r>
              <a:rPr sz="1600" b="1" spc="-45" dirty="0">
                <a:solidFill>
                  <a:srgbClr val="0D0D0D"/>
                </a:solidFill>
                <a:latin typeface="Tahoma"/>
                <a:cs typeface="Tahoma"/>
              </a:rPr>
              <a:t> </a:t>
            </a:r>
            <a:r>
              <a:rPr sz="1600" b="1" spc="-30" dirty="0">
                <a:solidFill>
                  <a:srgbClr val="0D0D0D"/>
                </a:solidFill>
                <a:latin typeface="Tahoma"/>
                <a:cs typeface="Tahoma"/>
              </a:rPr>
              <a:t>událostmi</a:t>
            </a:r>
            <a:r>
              <a:rPr sz="1600" b="1" spc="-65" dirty="0">
                <a:solidFill>
                  <a:srgbClr val="0D0D0D"/>
                </a:solidFill>
                <a:latin typeface="Tahoma"/>
                <a:cs typeface="Tahoma"/>
              </a:rPr>
              <a:t> </a:t>
            </a:r>
            <a:r>
              <a:rPr sz="1600" b="1" spc="-20" dirty="0">
                <a:solidFill>
                  <a:srgbClr val="0D0D0D"/>
                </a:solidFill>
                <a:latin typeface="Tahoma"/>
                <a:cs typeface="Tahoma"/>
              </a:rPr>
              <a:t>mobilní</a:t>
            </a:r>
            <a:r>
              <a:rPr sz="1600" b="1" spc="-70" dirty="0">
                <a:solidFill>
                  <a:srgbClr val="0D0D0D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0D0D0D"/>
                </a:solidFill>
                <a:latin typeface="Tahoma"/>
                <a:cs typeface="Tahoma"/>
              </a:rPr>
              <a:t>stanice</a:t>
            </a:r>
            <a:endParaRPr sz="1600">
              <a:latin typeface="Tahoma"/>
              <a:cs typeface="Tahoma"/>
            </a:endParaRPr>
          </a:p>
          <a:p>
            <a:pPr marL="506095" marR="1417955">
              <a:lnSpc>
                <a:spcPct val="100000"/>
              </a:lnSpc>
              <a:spcBef>
                <a:spcPts val="1760"/>
              </a:spcBef>
            </a:pPr>
            <a:r>
              <a:rPr sz="1600" spc="85" dirty="0">
                <a:latin typeface="Tahoma"/>
                <a:cs typeface="Tahoma"/>
              </a:rPr>
              <a:t>CDR</a:t>
            </a:r>
            <a:r>
              <a:rPr sz="1600" spc="1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(Call</a:t>
            </a:r>
            <a:r>
              <a:rPr sz="1600" spc="-1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Detail</a:t>
            </a:r>
            <a:r>
              <a:rPr sz="1600" spc="-10" dirty="0">
                <a:latin typeface="Tahoma"/>
                <a:cs typeface="Tahoma"/>
              </a:rPr>
              <a:t> Records) </a:t>
            </a:r>
            <a:r>
              <a:rPr sz="1600" spc="-25" dirty="0">
                <a:latin typeface="Tahoma"/>
                <a:cs typeface="Tahoma"/>
              </a:rPr>
              <a:t>IPDR</a:t>
            </a:r>
            <a:r>
              <a:rPr sz="1600" spc="-30" dirty="0">
                <a:latin typeface="Tahoma"/>
                <a:cs typeface="Tahoma"/>
              </a:rPr>
              <a:t> </a:t>
            </a:r>
            <a:r>
              <a:rPr sz="1600" spc="-105" dirty="0">
                <a:latin typeface="Tahoma"/>
                <a:cs typeface="Tahoma"/>
              </a:rPr>
              <a:t>(IP</a:t>
            </a:r>
            <a:r>
              <a:rPr sz="1600" spc="-3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Detail</a:t>
            </a:r>
            <a:r>
              <a:rPr sz="1600" spc="-40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Records)</a:t>
            </a:r>
            <a:endParaRPr sz="1600">
              <a:latin typeface="Tahoma"/>
              <a:cs typeface="Tahoma"/>
            </a:endParaRPr>
          </a:p>
          <a:p>
            <a:pPr marL="506095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latin typeface="Tahoma"/>
                <a:cs typeface="Tahoma"/>
              </a:rPr>
              <a:t>Statistiky</a:t>
            </a:r>
            <a:r>
              <a:rPr sz="1600" spc="-85" dirty="0">
                <a:latin typeface="Tahoma"/>
                <a:cs typeface="Tahoma"/>
              </a:rPr>
              <a:t> </a:t>
            </a:r>
            <a:r>
              <a:rPr sz="1600" spc="95" dirty="0">
                <a:latin typeface="Tahoma"/>
                <a:cs typeface="Tahoma"/>
              </a:rPr>
              <a:t>o</a:t>
            </a:r>
            <a:r>
              <a:rPr sz="1600" spc="-7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využití</a:t>
            </a:r>
            <a:r>
              <a:rPr sz="1600" spc="-70" dirty="0">
                <a:latin typeface="Tahoma"/>
                <a:cs typeface="Tahoma"/>
              </a:rPr>
              <a:t> </a:t>
            </a:r>
            <a:r>
              <a:rPr sz="1600" spc="60" dirty="0">
                <a:latin typeface="Tahoma"/>
                <a:cs typeface="Tahoma"/>
              </a:rPr>
              <a:t>mobilní</a:t>
            </a:r>
            <a:r>
              <a:rPr sz="1600" spc="-8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sítě</a:t>
            </a:r>
            <a:r>
              <a:rPr sz="1600" spc="-65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(erlang)</a:t>
            </a:r>
            <a:endParaRPr sz="1600">
              <a:latin typeface="Tahoma"/>
              <a:cs typeface="Tahoma"/>
            </a:endParaRPr>
          </a:p>
          <a:p>
            <a:pPr marL="506095">
              <a:lnSpc>
                <a:spcPct val="100000"/>
              </a:lnSpc>
            </a:pPr>
            <a:r>
              <a:rPr sz="1600" spc="235" dirty="0">
                <a:latin typeface="Tahoma"/>
                <a:cs typeface="Tahoma"/>
              </a:rPr>
              <a:t>…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76986" y="4896992"/>
            <a:ext cx="4070985" cy="0"/>
          </a:xfrm>
          <a:custGeom>
            <a:avLst/>
            <a:gdLst/>
            <a:ahLst/>
            <a:cxnLst/>
            <a:rect l="l" t="t" r="r" b="b"/>
            <a:pathLst>
              <a:path w="4070985">
                <a:moveTo>
                  <a:pt x="0" y="0"/>
                </a:moveTo>
                <a:lnTo>
                  <a:pt x="4070730" y="0"/>
                </a:lnTo>
              </a:path>
            </a:pathLst>
          </a:custGeom>
          <a:ln w="12700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25321" y="2866263"/>
            <a:ext cx="1438910" cy="1438910"/>
          </a:xfrm>
          <a:custGeom>
            <a:avLst/>
            <a:gdLst/>
            <a:ahLst/>
            <a:cxnLst/>
            <a:rect l="l" t="t" r="r" b="b"/>
            <a:pathLst>
              <a:path w="1438910" h="1438910">
                <a:moveTo>
                  <a:pt x="719328" y="0"/>
                </a:moveTo>
                <a:lnTo>
                  <a:pt x="672033" y="1530"/>
                </a:lnTo>
                <a:lnTo>
                  <a:pt x="625556" y="6057"/>
                </a:lnTo>
                <a:lnTo>
                  <a:pt x="579990" y="13486"/>
                </a:lnTo>
                <a:lnTo>
                  <a:pt x="535430" y="23723"/>
                </a:lnTo>
                <a:lnTo>
                  <a:pt x="491971" y="36673"/>
                </a:lnTo>
                <a:lnTo>
                  <a:pt x="449708" y="52241"/>
                </a:lnTo>
                <a:lnTo>
                  <a:pt x="408735" y="70331"/>
                </a:lnTo>
                <a:lnTo>
                  <a:pt x="369148" y="90850"/>
                </a:lnTo>
                <a:lnTo>
                  <a:pt x="331041" y="113702"/>
                </a:lnTo>
                <a:lnTo>
                  <a:pt x="294509" y="138793"/>
                </a:lnTo>
                <a:lnTo>
                  <a:pt x="259647" y="166028"/>
                </a:lnTo>
                <a:lnTo>
                  <a:pt x="226550" y="195312"/>
                </a:lnTo>
                <a:lnTo>
                  <a:pt x="195312" y="226550"/>
                </a:lnTo>
                <a:lnTo>
                  <a:pt x="166028" y="259647"/>
                </a:lnTo>
                <a:lnTo>
                  <a:pt x="138793" y="294509"/>
                </a:lnTo>
                <a:lnTo>
                  <a:pt x="113702" y="331041"/>
                </a:lnTo>
                <a:lnTo>
                  <a:pt x="90850" y="369148"/>
                </a:lnTo>
                <a:lnTo>
                  <a:pt x="70331" y="408735"/>
                </a:lnTo>
                <a:lnTo>
                  <a:pt x="52241" y="449708"/>
                </a:lnTo>
                <a:lnTo>
                  <a:pt x="36673" y="491971"/>
                </a:lnTo>
                <a:lnTo>
                  <a:pt x="23723" y="535430"/>
                </a:lnTo>
                <a:lnTo>
                  <a:pt x="13486" y="579990"/>
                </a:lnTo>
                <a:lnTo>
                  <a:pt x="6057" y="625556"/>
                </a:lnTo>
                <a:lnTo>
                  <a:pt x="1530" y="672033"/>
                </a:lnTo>
                <a:lnTo>
                  <a:pt x="0" y="719327"/>
                </a:lnTo>
                <a:lnTo>
                  <a:pt x="1530" y="766622"/>
                </a:lnTo>
                <a:lnTo>
                  <a:pt x="6057" y="813099"/>
                </a:lnTo>
                <a:lnTo>
                  <a:pt x="13486" y="858665"/>
                </a:lnTo>
                <a:lnTo>
                  <a:pt x="23723" y="903225"/>
                </a:lnTo>
                <a:lnTo>
                  <a:pt x="36673" y="946684"/>
                </a:lnTo>
                <a:lnTo>
                  <a:pt x="52241" y="988947"/>
                </a:lnTo>
                <a:lnTo>
                  <a:pt x="70331" y="1029920"/>
                </a:lnTo>
                <a:lnTo>
                  <a:pt x="90850" y="1069507"/>
                </a:lnTo>
                <a:lnTo>
                  <a:pt x="113702" y="1107614"/>
                </a:lnTo>
                <a:lnTo>
                  <a:pt x="138793" y="1144146"/>
                </a:lnTo>
                <a:lnTo>
                  <a:pt x="166028" y="1179008"/>
                </a:lnTo>
                <a:lnTo>
                  <a:pt x="195312" y="1212105"/>
                </a:lnTo>
                <a:lnTo>
                  <a:pt x="226550" y="1243343"/>
                </a:lnTo>
                <a:lnTo>
                  <a:pt x="259647" y="1272627"/>
                </a:lnTo>
                <a:lnTo>
                  <a:pt x="294509" y="1299862"/>
                </a:lnTo>
                <a:lnTo>
                  <a:pt x="331041" y="1324953"/>
                </a:lnTo>
                <a:lnTo>
                  <a:pt x="369148" y="1347805"/>
                </a:lnTo>
                <a:lnTo>
                  <a:pt x="408735" y="1368324"/>
                </a:lnTo>
                <a:lnTo>
                  <a:pt x="449708" y="1386414"/>
                </a:lnTo>
                <a:lnTo>
                  <a:pt x="491971" y="1401982"/>
                </a:lnTo>
                <a:lnTo>
                  <a:pt x="535430" y="1414932"/>
                </a:lnTo>
                <a:lnTo>
                  <a:pt x="579990" y="1425169"/>
                </a:lnTo>
                <a:lnTo>
                  <a:pt x="625556" y="1432598"/>
                </a:lnTo>
                <a:lnTo>
                  <a:pt x="672033" y="1437125"/>
                </a:lnTo>
                <a:lnTo>
                  <a:pt x="719328" y="1438656"/>
                </a:lnTo>
                <a:lnTo>
                  <a:pt x="766622" y="1437125"/>
                </a:lnTo>
                <a:lnTo>
                  <a:pt x="813099" y="1432598"/>
                </a:lnTo>
                <a:lnTo>
                  <a:pt x="858665" y="1425169"/>
                </a:lnTo>
                <a:lnTo>
                  <a:pt x="903225" y="1414932"/>
                </a:lnTo>
                <a:lnTo>
                  <a:pt x="946684" y="1401982"/>
                </a:lnTo>
                <a:lnTo>
                  <a:pt x="988947" y="1386414"/>
                </a:lnTo>
                <a:lnTo>
                  <a:pt x="1029920" y="1368324"/>
                </a:lnTo>
                <a:lnTo>
                  <a:pt x="1069507" y="1347805"/>
                </a:lnTo>
                <a:lnTo>
                  <a:pt x="1107614" y="1324953"/>
                </a:lnTo>
                <a:lnTo>
                  <a:pt x="1144146" y="1299862"/>
                </a:lnTo>
                <a:lnTo>
                  <a:pt x="1179008" y="1272627"/>
                </a:lnTo>
                <a:lnTo>
                  <a:pt x="1212105" y="1243343"/>
                </a:lnTo>
                <a:lnTo>
                  <a:pt x="1243343" y="1212105"/>
                </a:lnTo>
                <a:lnTo>
                  <a:pt x="1272627" y="1179008"/>
                </a:lnTo>
                <a:lnTo>
                  <a:pt x="1299862" y="1144146"/>
                </a:lnTo>
                <a:lnTo>
                  <a:pt x="1324953" y="1107614"/>
                </a:lnTo>
                <a:lnTo>
                  <a:pt x="1347805" y="1069507"/>
                </a:lnTo>
                <a:lnTo>
                  <a:pt x="1368324" y="1029920"/>
                </a:lnTo>
                <a:lnTo>
                  <a:pt x="1386414" y="988947"/>
                </a:lnTo>
                <a:lnTo>
                  <a:pt x="1401982" y="946684"/>
                </a:lnTo>
                <a:lnTo>
                  <a:pt x="1414932" y="903225"/>
                </a:lnTo>
                <a:lnTo>
                  <a:pt x="1425169" y="858665"/>
                </a:lnTo>
                <a:lnTo>
                  <a:pt x="1432598" y="813099"/>
                </a:lnTo>
                <a:lnTo>
                  <a:pt x="1437125" y="766622"/>
                </a:lnTo>
                <a:lnTo>
                  <a:pt x="1438655" y="719327"/>
                </a:lnTo>
                <a:lnTo>
                  <a:pt x="1437125" y="672033"/>
                </a:lnTo>
                <a:lnTo>
                  <a:pt x="1432598" y="625556"/>
                </a:lnTo>
                <a:lnTo>
                  <a:pt x="1425169" y="579990"/>
                </a:lnTo>
                <a:lnTo>
                  <a:pt x="1414932" y="535430"/>
                </a:lnTo>
                <a:lnTo>
                  <a:pt x="1401982" y="491971"/>
                </a:lnTo>
                <a:lnTo>
                  <a:pt x="1386414" y="449708"/>
                </a:lnTo>
                <a:lnTo>
                  <a:pt x="1368324" y="408735"/>
                </a:lnTo>
                <a:lnTo>
                  <a:pt x="1347805" y="369148"/>
                </a:lnTo>
                <a:lnTo>
                  <a:pt x="1324953" y="331041"/>
                </a:lnTo>
                <a:lnTo>
                  <a:pt x="1299862" y="294509"/>
                </a:lnTo>
                <a:lnTo>
                  <a:pt x="1272627" y="259647"/>
                </a:lnTo>
                <a:lnTo>
                  <a:pt x="1243343" y="226550"/>
                </a:lnTo>
                <a:lnTo>
                  <a:pt x="1212105" y="195312"/>
                </a:lnTo>
                <a:lnTo>
                  <a:pt x="1179008" y="166028"/>
                </a:lnTo>
                <a:lnTo>
                  <a:pt x="1144146" y="138793"/>
                </a:lnTo>
                <a:lnTo>
                  <a:pt x="1107614" y="113702"/>
                </a:lnTo>
                <a:lnTo>
                  <a:pt x="1069507" y="90850"/>
                </a:lnTo>
                <a:lnTo>
                  <a:pt x="1029920" y="70331"/>
                </a:lnTo>
                <a:lnTo>
                  <a:pt x="988947" y="52241"/>
                </a:lnTo>
                <a:lnTo>
                  <a:pt x="946684" y="36673"/>
                </a:lnTo>
                <a:lnTo>
                  <a:pt x="903225" y="23723"/>
                </a:lnTo>
                <a:lnTo>
                  <a:pt x="858665" y="13486"/>
                </a:lnTo>
                <a:lnTo>
                  <a:pt x="813099" y="6057"/>
                </a:lnTo>
                <a:lnTo>
                  <a:pt x="766622" y="1530"/>
                </a:lnTo>
                <a:lnTo>
                  <a:pt x="719328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639570" y="3313175"/>
            <a:ext cx="1009015" cy="527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95"/>
              </a:spcBef>
            </a:pPr>
            <a:r>
              <a:rPr sz="1100" b="1" spc="-10" dirty="0">
                <a:solidFill>
                  <a:srgbClr val="FFFFFF"/>
                </a:solidFill>
                <a:latin typeface="Segoe UI"/>
                <a:cs typeface="Segoe UI"/>
              </a:rPr>
              <a:t>Geolokalizační </a:t>
            </a:r>
            <a:r>
              <a:rPr sz="1100" b="1" dirty="0">
                <a:solidFill>
                  <a:srgbClr val="FFFFFF"/>
                </a:solidFill>
                <a:latin typeface="Segoe UI"/>
                <a:cs typeface="Segoe UI"/>
              </a:rPr>
              <a:t>data</a:t>
            </a:r>
            <a:r>
              <a:rPr sz="1100" b="1" spc="-10" dirty="0">
                <a:solidFill>
                  <a:srgbClr val="FFFFFF"/>
                </a:solidFill>
                <a:latin typeface="Segoe UI"/>
                <a:cs typeface="Segoe UI"/>
              </a:rPr>
              <a:t> mobilních operátorů</a:t>
            </a:r>
            <a:endParaRPr sz="1100">
              <a:latin typeface="Segoe UI"/>
              <a:cs typeface="Segoe U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533009" y="3255009"/>
            <a:ext cx="613410" cy="613410"/>
          </a:xfrm>
          <a:custGeom>
            <a:avLst/>
            <a:gdLst/>
            <a:ahLst/>
            <a:cxnLst/>
            <a:rect l="l" t="t" r="r" b="b"/>
            <a:pathLst>
              <a:path w="613410" h="613410">
                <a:moveTo>
                  <a:pt x="613156" y="208280"/>
                </a:moveTo>
                <a:lnTo>
                  <a:pt x="404749" y="208280"/>
                </a:lnTo>
                <a:lnTo>
                  <a:pt x="404749" y="0"/>
                </a:lnTo>
                <a:lnTo>
                  <a:pt x="208407" y="0"/>
                </a:lnTo>
                <a:lnTo>
                  <a:pt x="208407" y="208280"/>
                </a:lnTo>
                <a:lnTo>
                  <a:pt x="0" y="208280"/>
                </a:lnTo>
                <a:lnTo>
                  <a:pt x="0" y="403860"/>
                </a:lnTo>
                <a:lnTo>
                  <a:pt x="208407" y="403860"/>
                </a:lnTo>
                <a:lnTo>
                  <a:pt x="208407" y="613410"/>
                </a:lnTo>
                <a:lnTo>
                  <a:pt x="404749" y="613410"/>
                </a:lnTo>
                <a:lnTo>
                  <a:pt x="404749" y="403860"/>
                </a:lnTo>
                <a:lnTo>
                  <a:pt x="613156" y="403860"/>
                </a:lnTo>
                <a:lnTo>
                  <a:pt x="613156" y="208280"/>
                </a:lnTo>
                <a:close/>
              </a:path>
            </a:pathLst>
          </a:custGeom>
          <a:solidFill>
            <a:srgbClr val="AFBB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31539" y="2866263"/>
            <a:ext cx="1438910" cy="1438910"/>
          </a:xfrm>
          <a:custGeom>
            <a:avLst/>
            <a:gdLst/>
            <a:ahLst/>
            <a:cxnLst/>
            <a:rect l="l" t="t" r="r" b="b"/>
            <a:pathLst>
              <a:path w="1438910" h="1438910">
                <a:moveTo>
                  <a:pt x="719327" y="0"/>
                </a:moveTo>
                <a:lnTo>
                  <a:pt x="672033" y="1530"/>
                </a:lnTo>
                <a:lnTo>
                  <a:pt x="625556" y="6057"/>
                </a:lnTo>
                <a:lnTo>
                  <a:pt x="579990" y="13486"/>
                </a:lnTo>
                <a:lnTo>
                  <a:pt x="535430" y="23723"/>
                </a:lnTo>
                <a:lnTo>
                  <a:pt x="491971" y="36673"/>
                </a:lnTo>
                <a:lnTo>
                  <a:pt x="449708" y="52241"/>
                </a:lnTo>
                <a:lnTo>
                  <a:pt x="408735" y="70331"/>
                </a:lnTo>
                <a:lnTo>
                  <a:pt x="369148" y="90850"/>
                </a:lnTo>
                <a:lnTo>
                  <a:pt x="331041" y="113702"/>
                </a:lnTo>
                <a:lnTo>
                  <a:pt x="294509" y="138793"/>
                </a:lnTo>
                <a:lnTo>
                  <a:pt x="259647" y="166028"/>
                </a:lnTo>
                <a:lnTo>
                  <a:pt x="226550" y="195312"/>
                </a:lnTo>
                <a:lnTo>
                  <a:pt x="195312" y="226550"/>
                </a:lnTo>
                <a:lnTo>
                  <a:pt x="166028" y="259647"/>
                </a:lnTo>
                <a:lnTo>
                  <a:pt x="138793" y="294509"/>
                </a:lnTo>
                <a:lnTo>
                  <a:pt x="113702" y="331041"/>
                </a:lnTo>
                <a:lnTo>
                  <a:pt x="90850" y="369148"/>
                </a:lnTo>
                <a:lnTo>
                  <a:pt x="70331" y="408735"/>
                </a:lnTo>
                <a:lnTo>
                  <a:pt x="52241" y="449708"/>
                </a:lnTo>
                <a:lnTo>
                  <a:pt x="36673" y="491971"/>
                </a:lnTo>
                <a:lnTo>
                  <a:pt x="23723" y="535430"/>
                </a:lnTo>
                <a:lnTo>
                  <a:pt x="13486" y="579990"/>
                </a:lnTo>
                <a:lnTo>
                  <a:pt x="6057" y="625556"/>
                </a:lnTo>
                <a:lnTo>
                  <a:pt x="1530" y="672033"/>
                </a:lnTo>
                <a:lnTo>
                  <a:pt x="0" y="719327"/>
                </a:lnTo>
                <a:lnTo>
                  <a:pt x="1530" y="766622"/>
                </a:lnTo>
                <a:lnTo>
                  <a:pt x="6057" y="813099"/>
                </a:lnTo>
                <a:lnTo>
                  <a:pt x="13486" y="858665"/>
                </a:lnTo>
                <a:lnTo>
                  <a:pt x="23723" y="903225"/>
                </a:lnTo>
                <a:lnTo>
                  <a:pt x="36673" y="946684"/>
                </a:lnTo>
                <a:lnTo>
                  <a:pt x="52241" y="988947"/>
                </a:lnTo>
                <a:lnTo>
                  <a:pt x="70331" y="1029920"/>
                </a:lnTo>
                <a:lnTo>
                  <a:pt x="90850" y="1069507"/>
                </a:lnTo>
                <a:lnTo>
                  <a:pt x="113702" y="1107614"/>
                </a:lnTo>
                <a:lnTo>
                  <a:pt x="138793" y="1144146"/>
                </a:lnTo>
                <a:lnTo>
                  <a:pt x="166028" y="1179008"/>
                </a:lnTo>
                <a:lnTo>
                  <a:pt x="195312" y="1212105"/>
                </a:lnTo>
                <a:lnTo>
                  <a:pt x="226550" y="1243343"/>
                </a:lnTo>
                <a:lnTo>
                  <a:pt x="259647" y="1272627"/>
                </a:lnTo>
                <a:lnTo>
                  <a:pt x="294509" y="1299862"/>
                </a:lnTo>
                <a:lnTo>
                  <a:pt x="331041" y="1324953"/>
                </a:lnTo>
                <a:lnTo>
                  <a:pt x="369148" y="1347805"/>
                </a:lnTo>
                <a:lnTo>
                  <a:pt x="408735" y="1368324"/>
                </a:lnTo>
                <a:lnTo>
                  <a:pt x="449708" y="1386414"/>
                </a:lnTo>
                <a:lnTo>
                  <a:pt x="491971" y="1401982"/>
                </a:lnTo>
                <a:lnTo>
                  <a:pt x="535430" y="1414932"/>
                </a:lnTo>
                <a:lnTo>
                  <a:pt x="579990" y="1425169"/>
                </a:lnTo>
                <a:lnTo>
                  <a:pt x="625556" y="1432598"/>
                </a:lnTo>
                <a:lnTo>
                  <a:pt x="672033" y="1437125"/>
                </a:lnTo>
                <a:lnTo>
                  <a:pt x="719327" y="1438656"/>
                </a:lnTo>
                <a:lnTo>
                  <a:pt x="766622" y="1437125"/>
                </a:lnTo>
                <a:lnTo>
                  <a:pt x="813099" y="1432598"/>
                </a:lnTo>
                <a:lnTo>
                  <a:pt x="858665" y="1425169"/>
                </a:lnTo>
                <a:lnTo>
                  <a:pt x="903225" y="1414932"/>
                </a:lnTo>
                <a:lnTo>
                  <a:pt x="946684" y="1401982"/>
                </a:lnTo>
                <a:lnTo>
                  <a:pt x="988947" y="1386414"/>
                </a:lnTo>
                <a:lnTo>
                  <a:pt x="1029920" y="1368324"/>
                </a:lnTo>
                <a:lnTo>
                  <a:pt x="1069507" y="1347805"/>
                </a:lnTo>
                <a:lnTo>
                  <a:pt x="1107614" y="1324953"/>
                </a:lnTo>
                <a:lnTo>
                  <a:pt x="1144146" y="1299862"/>
                </a:lnTo>
                <a:lnTo>
                  <a:pt x="1179008" y="1272627"/>
                </a:lnTo>
                <a:lnTo>
                  <a:pt x="1212105" y="1243343"/>
                </a:lnTo>
                <a:lnTo>
                  <a:pt x="1243343" y="1212105"/>
                </a:lnTo>
                <a:lnTo>
                  <a:pt x="1272627" y="1179008"/>
                </a:lnTo>
                <a:lnTo>
                  <a:pt x="1299862" y="1144146"/>
                </a:lnTo>
                <a:lnTo>
                  <a:pt x="1324953" y="1107614"/>
                </a:lnTo>
                <a:lnTo>
                  <a:pt x="1347805" y="1069507"/>
                </a:lnTo>
                <a:lnTo>
                  <a:pt x="1368324" y="1029920"/>
                </a:lnTo>
                <a:lnTo>
                  <a:pt x="1386414" y="988947"/>
                </a:lnTo>
                <a:lnTo>
                  <a:pt x="1401982" y="946684"/>
                </a:lnTo>
                <a:lnTo>
                  <a:pt x="1414932" y="903225"/>
                </a:lnTo>
                <a:lnTo>
                  <a:pt x="1425169" y="858665"/>
                </a:lnTo>
                <a:lnTo>
                  <a:pt x="1432598" y="813099"/>
                </a:lnTo>
                <a:lnTo>
                  <a:pt x="1437125" y="766622"/>
                </a:lnTo>
                <a:lnTo>
                  <a:pt x="1438656" y="719327"/>
                </a:lnTo>
                <a:lnTo>
                  <a:pt x="1437125" y="672033"/>
                </a:lnTo>
                <a:lnTo>
                  <a:pt x="1432598" y="625556"/>
                </a:lnTo>
                <a:lnTo>
                  <a:pt x="1425169" y="579990"/>
                </a:lnTo>
                <a:lnTo>
                  <a:pt x="1414932" y="535430"/>
                </a:lnTo>
                <a:lnTo>
                  <a:pt x="1401982" y="491971"/>
                </a:lnTo>
                <a:lnTo>
                  <a:pt x="1386414" y="449708"/>
                </a:lnTo>
                <a:lnTo>
                  <a:pt x="1368324" y="408735"/>
                </a:lnTo>
                <a:lnTo>
                  <a:pt x="1347805" y="369148"/>
                </a:lnTo>
                <a:lnTo>
                  <a:pt x="1324953" y="331041"/>
                </a:lnTo>
                <a:lnTo>
                  <a:pt x="1299862" y="294509"/>
                </a:lnTo>
                <a:lnTo>
                  <a:pt x="1272627" y="259647"/>
                </a:lnTo>
                <a:lnTo>
                  <a:pt x="1243343" y="226550"/>
                </a:lnTo>
                <a:lnTo>
                  <a:pt x="1212105" y="195312"/>
                </a:lnTo>
                <a:lnTo>
                  <a:pt x="1179008" y="166028"/>
                </a:lnTo>
                <a:lnTo>
                  <a:pt x="1144146" y="138793"/>
                </a:lnTo>
                <a:lnTo>
                  <a:pt x="1107614" y="113702"/>
                </a:lnTo>
                <a:lnTo>
                  <a:pt x="1069507" y="90850"/>
                </a:lnTo>
                <a:lnTo>
                  <a:pt x="1029920" y="70331"/>
                </a:lnTo>
                <a:lnTo>
                  <a:pt x="988947" y="52241"/>
                </a:lnTo>
                <a:lnTo>
                  <a:pt x="946684" y="36673"/>
                </a:lnTo>
                <a:lnTo>
                  <a:pt x="903225" y="23723"/>
                </a:lnTo>
                <a:lnTo>
                  <a:pt x="858665" y="13486"/>
                </a:lnTo>
                <a:lnTo>
                  <a:pt x="813099" y="6057"/>
                </a:lnTo>
                <a:lnTo>
                  <a:pt x="766622" y="1530"/>
                </a:lnTo>
                <a:lnTo>
                  <a:pt x="719327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184903" y="3480308"/>
            <a:ext cx="93281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b="1" dirty="0">
                <a:solidFill>
                  <a:srgbClr val="FFFFFF"/>
                </a:solidFill>
                <a:latin typeface="Segoe UI"/>
                <a:cs typeface="Segoe UI"/>
              </a:rPr>
              <a:t>Provozní</a:t>
            </a:r>
            <a:r>
              <a:rPr sz="1100" b="1" spc="-5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100" b="1" spc="-20" dirty="0">
                <a:solidFill>
                  <a:srgbClr val="FFFFFF"/>
                </a:solidFill>
                <a:latin typeface="Segoe UI"/>
                <a:cs typeface="Segoe UI"/>
              </a:rPr>
              <a:t>data</a:t>
            </a:r>
            <a:endParaRPr sz="1100">
              <a:latin typeface="Segoe UI"/>
              <a:cs typeface="Segoe U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041269" y="3315842"/>
            <a:ext cx="613410" cy="196850"/>
          </a:xfrm>
          <a:custGeom>
            <a:avLst/>
            <a:gdLst/>
            <a:ahLst/>
            <a:cxnLst/>
            <a:rect l="l" t="t" r="r" b="b"/>
            <a:pathLst>
              <a:path w="613410" h="196850">
                <a:moveTo>
                  <a:pt x="613156" y="0"/>
                </a:moveTo>
                <a:lnTo>
                  <a:pt x="0" y="0"/>
                </a:lnTo>
                <a:lnTo>
                  <a:pt x="0" y="196342"/>
                </a:lnTo>
                <a:lnTo>
                  <a:pt x="613156" y="196342"/>
                </a:lnTo>
                <a:lnTo>
                  <a:pt x="613156" y="0"/>
                </a:lnTo>
                <a:close/>
              </a:path>
            </a:pathLst>
          </a:custGeom>
          <a:solidFill>
            <a:srgbClr val="AFBB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41269" y="3610228"/>
            <a:ext cx="613410" cy="196850"/>
          </a:xfrm>
          <a:custGeom>
            <a:avLst/>
            <a:gdLst/>
            <a:ahLst/>
            <a:cxnLst/>
            <a:rect l="l" t="t" r="r" b="b"/>
            <a:pathLst>
              <a:path w="613410" h="196850">
                <a:moveTo>
                  <a:pt x="613156" y="0"/>
                </a:moveTo>
                <a:lnTo>
                  <a:pt x="0" y="0"/>
                </a:lnTo>
                <a:lnTo>
                  <a:pt x="0" y="196342"/>
                </a:lnTo>
                <a:lnTo>
                  <a:pt x="613156" y="196342"/>
                </a:lnTo>
                <a:lnTo>
                  <a:pt x="613156" y="0"/>
                </a:lnTo>
                <a:close/>
              </a:path>
            </a:pathLst>
          </a:custGeom>
          <a:solidFill>
            <a:srgbClr val="AFBB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438519" y="2866263"/>
            <a:ext cx="1438910" cy="1438910"/>
          </a:xfrm>
          <a:custGeom>
            <a:avLst/>
            <a:gdLst/>
            <a:ahLst/>
            <a:cxnLst/>
            <a:rect l="l" t="t" r="r" b="b"/>
            <a:pathLst>
              <a:path w="1438909" h="1438910">
                <a:moveTo>
                  <a:pt x="719327" y="0"/>
                </a:moveTo>
                <a:lnTo>
                  <a:pt x="672033" y="1530"/>
                </a:lnTo>
                <a:lnTo>
                  <a:pt x="625556" y="6057"/>
                </a:lnTo>
                <a:lnTo>
                  <a:pt x="579990" y="13486"/>
                </a:lnTo>
                <a:lnTo>
                  <a:pt x="535430" y="23723"/>
                </a:lnTo>
                <a:lnTo>
                  <a:pt x="491971" y="36673"/>
                </a:lnTo>
                <a:lnTo>
                  <a:pt x="449708" y="52241"/>
                </a:lnTo>
                <a:lnTo>
                  <a:pt x="408735" y="70331"/>
                </a:lnTo>
                <a:lnTo>
                  <a:pt x="369148" y="90850"/>
                </a:lnTo>
                <a:lnTo>
                  <a:pt x="331041" y="113702"/>
                </a:lnTo>
                <a:lnTo>
                  <a:pt x="294509" y="138793"/>
                </a:lnTo>
                <a:lnTo>
                  <a:pt x="259647" y="166028"/>
                </a:lnTo>
                <a:lnTo>
                  <a:pt x="226550" y="195312"/>
                </a:lnTo>
                <a:lnTo>
                  <a:pt x="195312" y="226550"/>
                </a:lnTo>
                <a:lnTo>
                  <a:pt x="166028" y="259647"/>
                </a:lnTo>
                <a:lnTo>
                  <a:pt x="138793" y="294509"/>
                </a:lnTo>
                <a:lnTo>
                  <a:pt x="113702" y="331041"/>
                </a:lnTo>
                <a:lnTo>
                  <a:pt x="90850" y="369148"/>
                </a:lnTo>
                <a:lnTo>
                  <a:pt x="70331" y="408735"/>
                </a:lnTo>
                <a:lnTo>
                  <a:pt x="52241" y="449708"/>
                </a:lnTo>
                <a:lnTo>
                  <a:pt x="36673" y="491971"/>
                </a:lnTo>
                <a:lnTo>
                  <a:pt x="23723" y="535430"/>
                </a:lnTo>
                <a:lnTo>
                  <a:pt x="13486" y="579990"/>
                </a:lnTo>
                <a:lnTo>
                  <a:pt x="6057" y="625556"/>
                </a:lnTo>
                <a:lnTo>
                  <a:pt x="1530" y="672033"/>
                </a:lnTo>
                <a:lnTo>
                  <a:pt x="0" y="719327"/>
                </a:lnTo>
                <a:lnTo>
                  <a:pt x="1530" y="766622"/>
                </a:lnTo>
                <a:lnTo>
                  <a:pt x="6057" y="813099"/>
                </a:lnTo>
                <a:lnTo>
                  <a:pt x="13486" y="858665"/>
                </a:lnTo>
                <a:lnTo>
                  <a:pt x="23723" y="903225"/>
                </a:lnTo>
                <a:lnTo>
                  <a:pt x="36673" y="946684"/>
                </a:lnTo>
                <a:lnTo>
                  <a:pt x="52241" y="988947"/>
                </a:lnTo>
                <a:lnTo>
                  <a:pt x="70331" y="1029920"/>
                </a:lnTo>
                <a:lnTo>
                  <a:pt x="90850" y="1069507"/>
                </a:lnTo>
                <a:lnTo>
                  <a:pt x="113702" y="1107614"/>
                </a:lnTo>
                <a:lnTo>
                  <a:pt x="138793" y="1144146"/>
                </a:lnTo>
                <a:lnTo>
                  <a:pt x="166028" y="1179008"/>
                </a:lnTo>
                <a:lnTo>
                  <a:pt x="195312" y="1212105"/>
                </a:lnTo>
                <a:lnTo>
                  <a:pt x="226550" y="1243343"/>
                </a:lnTo>
                <a:lnTo>
                  <a:pt x="259647" y="1272627"/>
                </a:lnTo>
                <a:lnTo>
                  <a:pt x="294509" y="1299862"/>
                </a:lnTo>
                <a:lnTo>
                  <a:pt x="331041" y="1324953"/>
                </a:lnTo>
                <a:lnTo>
                  <a:pt x="369148" y="1347805"/>
                </a:lnTo>
                <a:lnTo>
                  <a:pt x="408735" y="1368324"/>
                </a:lnTo>
                <a:lnTo>
                  <a:pt x="449708" y="1386414"/>
                </a:lnTo>
                <a:lnTo>
                  <a:pt x="491971" y="1401982"/>
                </a:lnTo>
                <a:lnTo>
                  <a:pt x="535430" y="1414932"/>
                </a:lnTo>
                <a:lnTo>
                  <a:pt x="579990" y="1425169"/>
                </a:lnTo>
                <a:lnTo>
                  <a:pt x="625556" y="1432598"/>
                </a:lnTo>
                <a:lnTo>
                  <a:pt x="672033" y="1437125"/>
                </a:lnTo>
                <a:lnTo>
                  <a:pt x="719327" y="1438656"/>
                </a:lnTo>
                <a:lnTo>
                  <a:pt x="766622" y="1437125"/>
                </a:lnTo>
                <a:lnTo>
                  <a:pt x="813099" y="1432598"/>
                </a:lnTo>
                <a:lnTo>
                  <a:pt x="858665" y="1425169"/>
                </a:lnTo>
                <a:lnTo>
                  <a:pt x="903225" y="1414932"/>
                </a:lnTo>
                <a:lnTo>
                  <a:pt x="946684" y="1401982"/>
                </a:lnTo>
                <a:lnTo>
                  <a:pt x="988947" y="1386414"/>
                </a:lnTo>
                <a:lnTo>
                  <a:pt x="1029920" y="1368324"/>
                </a:lnTo>
                <a:lnTo>
                  <a:pt x="1069507" y="1347805"/>
                </a:lnTo>
                <a:lnTo>
                  <a:pt x="1107614" y="1324953"/>
                </a:lnTo>
                <a:lnTo>
                  <a:pt x="1144146" y="1299862"/>
                </a:lnTo>
                <a:lnTo>
                  <a:pt x="1179008" y="1272627"/>
                </a:lnTo>
                <a:lnTo>
                  <a:pt x="1212105" y="1243343"/>
                </a:lnTo>
                <a:lnTo>
                  <a:pt x="1243343" y="1212105"/>
                </a:lnTo>
                <a:lnTo>
                  <a:pt x="1272627" y="1179008"/>
                </a:lnTo>
                <a:lnTo>
                  <a:pt x="1299862" y="1144146"/>
                </a:lnTo>
                <a:lnTo>
                  <a:pt x="1324953" y="1107614"/>
                </a:lnTo>
                <a:lnTo>
                  <a:pt x="1347805" y="1069507"/>
                </a:lnTo>
                <a:lnTo>
                  <a:pt x="1368324" y="1029920"/>
                </a:lnTo>
                <a:lnTo>
                  <a:pt x="1386414" y="988947"/>
                </a:lnTo>
                <a:lnTo>
                  <a:pt x="1401982" y="946684"/>
                </a:lnTo>
                <a:lnTo>
                  <a:pt x="1414932" y="903225"/>
                </a:lnTo>
                <a:lnTo>
                  <a:pt x="1425169" y="858665"/>
                </a:lnTo>
                <a:lnTo>
                  <a:pt x="1432598" y="813099"/>
                </a:lnTo>
                <a:lnTo>
                  <a:pt x="1437125" y="766622"/>
                </a:lnTo>
                <a:lnTo>
                  <a:pt x="1438655" y="719327"/>
                </a:lnTo>
                <a:lnTo>
                  <a:pt x="1437125" y="672033"/>
                </a:lnTo>
                <a:lnTo>
                  <a:pt x="1432598" y="625556"/>
                </a:lnTo>
                <a:lnTo>
                  <a:pt x="1425169" y="579990"/>
                </a:lnTo>
                <a:lnTo>
                  <a:pt x="1414932" y="535430"/>
                </a:lnTo>
                <a:lnTo>
                  <a:pt x="1401982" y="491971"/>
                </a:lnTo>
                <a:lnTo>
                  <a:pt x="1386414" y="449708"/>
                </a:lnTo>
                <a:lnTo>
                  <a:pt x="1368324" y="408735"/>
                </a:lnTo>
                <a:lnTo>
                  <a:pt x="1347805" y="369148"/>
                </a:lnTo>
                <a:lnTo>
                  <a:pt x="1324953" y="331041"/>
                </a:lnTo>
                <a:lnTo>
                  <a:pt x="1299862" y="294509"/>
                </a:lnTo>
                <a:lnTo>
                  <a:pt x="1272627" y="259647"/>
                </a:lnTo>
                <a:lnTo>
                  <a:pt x="1243343" y="226550"/>
                </a:lnTo>
                <a:lnTo>
                  <a:pt x="1212105" y="195312"/>
                </a:lnTo>
                <a:lnTo>
                  <a:pt x="1179008" y="166028"/>
                </a:lnTo>
                <a:lnTo>
                  <a:pt x="1144146" y="138793"/>
                </a:lnTo>
                <a:lnTo>
                  <a:pt x="1107614" y="113702"/>
                </a:lnTo>
                <a:lnTo>
                  <a:pt x="1069507" y="90850"/>
                </a:lnTo>
                <a:lnTo>
                  <a:pt x="1029920" y="70331"/>
                </a:lnTo>
                <a:lnTo>
                  <a:pt x="988947" y="52241"/>
                </a:lnTo>
                <a:lnTo>
                  <a:pt x="946684" y="36673"/>
                </a:lnTo>
                <a:lnTo>
                  <a:pt x="903225" y="23723"/>
                </a:lnTo>
                <a:lnTo>
                  <a:pt x="858665" y="13486"/>
                </a:lnTo>
                <a:lnTo>
                  <a:pt x="813099" y="6057"/>
                </a:lnTo>
                <a:lnTo>
                  <a:pt x="766622" y="1530"/>
                </a:lnTo>
                <a:lnTo>
                  <a:pt x="719327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748018" y="3480308"/>
            <a:ext cx="81978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b="1" dirty="0">
                <a:solidFill>
                  <a:srgbClr val="FFFFFF"/>
                </a:solidFill>
                <a:latin typeface="Segoe UI"/>
                <a:cs typeface="Segoe UI"/>
              </a:rPr>
              <a:t>Další</a:t>
            </a:r>
            <a:r>
              <a:rPr sz="1100" b="1" spc="-5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Segoe UI"/>
                <a:cs typeface="Segoe UI"/>
              </a:rPr>
              <a:t>vstupy</a:t>
            </a:r>
            <a:endParaRPr sz="1100">
              <a:latin typeface="Segoe UI"/>
              <a:cs typeface="Segoe U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0" y="6259067"/>
            <a:ext cx="9144000" cy="599440"/>
            <a:chOff x="0" y="6259067"/>
            <a:chExt cx="9144000" cy="599440"/>
          </a:xfrm>
        </p:grpSpPr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59067"/>
              <a:ext cx="9143999" cy="59893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263639"/>
              <a:ext cx="1371599" cy="594358"/>
            </a:xfrm>
            <a:prstGeom prst="rect">
              <a:avLst/>
            </a:prstGeom>
          </p:spPr>
        </p:pic>
      </p:grpSp>
      <p:sp>
        <p:nvSpPr>
          <p:cNvPr id="24" name="object 2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Z7894</a:t>
            </a:r>
            <a:r>
              <a:rPr spc="185" dirty="0"/>
              <a:t> </a:t>
            </a:r>
            <a:r>
              <a:rPr dirty="0"/>
              <a:t>Geoinformační</a:t>
            </a:r>
            <a:r>
              <a:rPr spc="200" dirty="0"/>
              <a:t> </a:t>
            </a:r>
            <a:r>
              <a:rPr dirty="0"/>
              <a:t>technologie</a:t>
            </a:r>
            <a:r>
              <a:rPr spc="204" dirty="0"/>
              <a:t> </a:t>
            </a:r>
            <a:r>
              <a:rPr dirty="0"/>
              <a:t>v</a:t>
            </a:r>
            <a:r>
              <a:rPr spc="165" dirty="0"/>
              <a:t> </a:t>
            </a:r>
            <a:r>
              <a:rPr dirty="0"/>
              <a:t>sociální</a:t>
            </a:r>
            <a:r>
              <a:rPr spc="170" dirty="0"/>
              <a:t> </a:t>
            </a:r>
            <a:r>
              <a:rPr spc="-10" dirty="0"/>
              <a:t>geografii</a:t>
            </a:r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4935">
              <a:lnSpc>
                <a:spcPts val="1240"/>
              </a:lnSpc>
            </a:pPr>
            <a:fld id="{81D60167-4931-47E6-BA6A-407CBD079E47}" type="slidenum">
              <a:rPr spc="-50" dirty="0"/>
              <a:t>3</a:t>
            </a:fld>
            <a:endParaRPr spc="-5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7390" y="1088898"/>
            <a:ext cx="7636509" cy="1976755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lang="cs-CZ" sz="2400" b="1" spc="-90" dirty="0">
                <a:latin typeface="Tahoma"/>
                <a:cs typeface="Tahoma"/>
              </a:rPr>
              <a:t>Zadání dobrovolného úkolu</a:t>
            </a:r>
            <a:endParaRPr sz="2400" dirty="0">
              <a:latin typeface="Tahoma"/>
              <a:cs typeface="Tahoma"/>
            </a:endParaRPr>
          </a:p>
          <a:p>
            <a:pPr marL="241300" marR="788035" indent="-228600">
              <a:lnSpc>
                <a:spcPts val="1939"/>
              </a:lnSpc>
              <a:spcBef>
                <a:spcPts val="1055"/>
              </a:spcBef>
              <a:buFont typeface="Arial MT"/>
              <a:buChar char="•"/>
              <a:tabLst>
                <a:tab pos="241300" algn="l"/>
              </a:tabLst>
            </a:pPr>
            <a:r>
              <a:rPr sz="1800" dirty="0">
                <a:latin typeface="Tahoma"/>
                <a:cs typeface="Tahoma"/>
              </a:rPr>
              <a:t>Vytvořte </a:t>
            </a:r>
            <a:r>
              <a:rPr sz="1800" spc="10" dirty="0">
                <a:latin typeface="Tahoma"/>
                <a:cs typeface="Tahoma"/>
              </a:rPr>
              <a:t>analýzu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spc="10" dirty="0">
                <a:latin typeface="Tahoma"/>
                <a:cs typeface="Tahoma"/>
              </a:rPr>
              <a:t>obyvatelstva</a:t>
            </a:r>
            <a:r>
              <a:rPr sz="1800" spc="-20" dirty="0">
                <a:latin typeface="Tahoma"/>
                <a:cs typeface="Tahoma"/>
              </a:rPr>
              <a:t> </a:t>
            </a:r>
            <a:r>
              <a:rPr sz="1800" spc="10" dirty="0">
                <a:latin typeface="Tahoma"/>
                <a:cs typeface="Tahoma"/>
              </a:rPr>
              <a:t>(přítomného</a:t>
            </a:r>
            <a:r>
              <a:rPr sz="1800" spc="-15" dirty="0">
                <a:latin typeface="Tahoma"/>
                <a:cs typeface="Tahoma"/>
              </a:rPr>
              <a:t> </a:t>
            </a:r>
            <a:r>
              <a:rPr sz="1800" spc="95" dirty="0">
                <a:latin typeface="Tahoma"/>
                <a:cs typeface="Tahoma"/>
              </a:rPr>
              <a:t>nebo</a:t>
            </a:r>
            <a:r>
              <a:rPr sz="1800" spc="-20" dirty="0">
                <a:latin typeface="Tahoma"/>
                <a:cs typeface="Tahoma"/>
              </a:rPr>
              <a:t> </a:t>
            </a:r>
            <a:r>
              <a:rPr sz="1800" spc="45" dirty="0">
                <a:latin typeface="Tahoma"/>
                <a:cs typeface="Tahoma"/>
              </a:rPr>
              <a:t>mechanického </a:t>
            </a:r>
            <a:r>
              <a:rPr sz="1800" dirty="0">
                <a:latin typeface="Tahoma"/>
                <a:cs typeface="Tahoma"/>
              </a:rPr>
              <a:t>pohybu)</a:t>
            </a:r>
            <a:r>
              <a:rPr sz="1800" spc="3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za</a:t>
            </a:r>
            <a:r>
              <a:rPr sz="1800" spc="4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vybranou</a:t>
            </a:r>
            <a:r>
              <a:rPr sz="1800" spc="6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městskou</a:t>
            </a:r>
            <a:r>
              <a:rPr sz="1800" spc="2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část</a:t>
            </a:r>
            <a:r>
              <a:rPr sz="1800" spc="50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Brna.</a:t>
            </a:r>
            <a:endParaRPr sz="1800" dirty="0">
              <a:latin typeface="Tahoma"/>
              <a:cs typeface="Tahoma"/>
            </a:endParaRPr>
          </a:p>
          <a:p>
            <a:pPr marL="240665" indent="-227965">
              <a:lnSpc>
                <a:spcPct val="100000"/>
              </a:lnSpc>
              <a:spcBef>
                <a:spcPts val="765"/>
              </a:spcBef>
              <a:buFont typeface="Arial MT"/>
              <a:buChar char="•"/>
              <a:tabLst>
                <a:tab pos="240665" algn="l"/>
              </a:tabLst>
            </a:pPr>
            <a:r>
              <a:rPr sz="1800" dirty="0">
                <a:latin typeface="Tahoma"/>
                <a:cs typeface="Tahoma"/>
              </a:rPr>
              <a:t>Využijte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datové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sady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spc="125" dirty="0">
                <a:latin typeface="Tahoma"/>
                <a:cs typeface="Tahoma"/>
              </a:rPr>
              <a:t>od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65" dirty="0">
                <a:latin typeface="Tahoma"/>
                <a:cs typeface="Tahoma"/>
              </a:rPr>
              <a:t>mobilních</a:t>
            </a:r>
            <a:r>
              <a:rPr sz="1800" dirty="0">
                <a:latin typeface="Tahoma"/>
                <a:cs typeface="Tahoma"/>
              </a:rPr>
              <a:t> operátorů z</a:t>
            </a:r>
            <a:r>
              <a:rPr sz="1800" spc="20" dirty="0">
                <a:latin typeface="Tahoma"/>
                <a:cs typeface="Tahoma"/>
              </a:rPr>
              <a:t> </a:t>
            </a:r>
            <a:r>
              <a:rPr sz="18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ahoma"/>
                <a:cs typeface="Tahoma"/>
                <a:hlinkClick r:id="rId2"/>
              </a:rPr>
              <a:t>data.brno.cz</a:t>
            </a:r>
            <a:r>
              <a:rPr sz="1800" spc="-10" dirty="0">
                <a:latin typeface="Tahoma"/>
                <a:cs typeface="Tahoma"/>
              </a:rPr>
              <a:t>:</a:t>
            </a:r>
            <a:endParaRPr sz="1800" dirty="0">
              <a:latin typeface="Tahoma"/>
              <a:cs typeface="Tahoma"/>
            </a:endParaRPr>
          </a:p>
          <a:p>
            <a:pPr marL="812800" marR="5080" lvl="1" indent="-343535">
              <a:lnSpc>
                <a:spcPts val="1510"/>
              </a:lnSpc>
              <a:spcBef>
                <a:spcPts val="540"/>
              </a:spcBef>
              <a:buAutoNum type="arabicPeriod"/>
              <a:tabLst>
                <a:tab pos="812800" algn="l"/>
              </a:tabLst>
            </a:pPr>
            <a:r>
              <a:rPr sz="1400" dirty="0">
                <a:latin typeface="Tahoma"/>
                <a:cs typeface="Tahoma"/>
              </a:rPr>
              <a:t>Denní</a:t>
            </a:r>
            <a:r>
              <a:rPr sz="1400" spc="5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matice</a:t>
            </a:r>
            <a:r>
              <a:rPr sz="1400" spc="4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přítomného</a:t>
            </a:r>
            <a:r>
              <a:rPr sz="1400" spc="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obyvatelstva</a:t>
            </a:r>
            <a:r>
              <a:rPr sz="1400" spc="4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v</a:t>
            </a:r>
            <a:r>
              <a:rPr sz="1400" spc="4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ZSJ</a:t>
            </a:r>
            <a:r>
              <a:rPr sz="1400" spc="3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a</a:t>
            </a:r>
            <a:r>
              <a:rPr sz="1400" spc="30" dirty="0">
                <a:latin typeface="Tahoma"/>
                <a:cs typeface="Tahoma"/>
              </a:rPr>
              <a:t> </a:t>
            </a:r>
            <a:r>
              <a:rPr sz="1400" spc="55" dirty="0">
                <a:latin typeface="Tahoma"/>
                <a:cs typeface="Tahoma"/>
              </a:rPr>
              <a:t>obcích</a:t>
            </a:r>
            <a:r>
              <a:rPr sz="1400" dirty="0">
                <a:latin typeface="Tahoma"/>
                <a:cs typeface="Tahoma"/>
              </a:rPr>
              <a:t> </a:t>
            </a:r>
            <a:r>
              <a:rPr sz="1400" spc="95" dirty="0">
                <a:latin typeface="Tahoma"/>
                <a:cs typeface="Tahoma"/>
              </a:rPr>
              <a:t>JMK</a:t>
            </a:r>
            <a:r>
              <a:rPr sz="1400" spc="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v</a:t>
            </a:r>
            <a:r>
              <a:rPr sz="1400" spc="4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týdnech</a:t>
            </a:r>
            <a:r>
              <a:rPr sz="1400" spc="3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20-26.9.2021</a:t>
            </a:r>
            <a:r>
              <a:rPr sz="1400" spc="60" dirty="0">
                <a:latin typeface="Tahoma"/>
                <a:cs typeface="Tahoma"/>
              </a:rPr>
              <a:t> </a:t>
            </a:r>
            <a:r>
              <a:rPr sz="1400" spc="-50" dirty="0">
                <a:latin typeface="Tahoma"/>
                <a:cs typeface="Tahoma"/>
              </a:rPr>
              <a:t>a </a:t>
            </a:r>
            <a:r>
              <a:rPr sz="1400" spc="-20" dirty="0">
                <a:latin typeface="Tahoma"/>
                <a:cs typeface="Tahoma"/>
              </a:rPr>
              <a:t>4-</a:t>
            </a:r>
            <a:r>
              <a:rPr sz="1400" spc="-10" dirty="0">
                <a:latin typeface="Tahoma"/>
                <a:cs typeface="Tahoma"/>
              </a:rPr>
              <a:t>10.10.2021.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7390" y="3090672"/>
            <a:ext cx="7403465" cy="1961434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155700" marR="68580" indent="-228600">
              <a:lnSpc>
                <a:spcPts val="1080"/>
              </a:lnSpc>
              <a:spcBef>
                <a:spcPts val="235"/>
              </a:spcBef>
              <a:buClr>
                <a:srgbClr val="000000"/>
              </a:buClr>
              <a:buFont typeface="Wingdings"/>
              <a:buChar char=""/>
              <a:tabLst>
                <a:tab pos="1155700" algn="l"/>
              </a:tabLst>
            </a:pPr>
            <a:r>
              <a:rPr sz="10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ahoma"/>
                <a:cs typeface="Tahoma"/>
                <a:hlinkClick r:id="rId3"/>
              </a:rPr>
              <a:t>https://data.brno.cz/datasets/p%C5%99%C3%ADtomn%C3%A9-obyvatelstvo-dle-dat-</a:t>
            </a:r>
            <a:r>
              <a:rPr sz="10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ahoma"/>
                <a:cs typeface="Tahoma"/>
                <a:hlinkClick r:id="rId3"/>
              </a:rPr>
              <a:t>mobiln%C3%ADho-</a:t>
            </a:r>
            <a:r>
              <a:rPr sz="1000" spc="-10" dirty="0">
                <a:solidFill>
                  <a:srgbClr val="0462C1"/>
                </a:solidFill>
                <a:latin typeface="Tahoma"/>
                <a:cs typeface="Tahoma"/>
              </a:rPr>
              <a:t> </a:t>
            </a:r>
            <a:r>
              <a:rPr sz="10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ahoma"/>
                <a:cs typeface="Tahoma"/>
                <a:hlinkClick r:id="rId3"/>
              </a:rPr>
              <a:t>oper%C3%A1tora-number-</a:t>
            </a:r>
            <a:r>
              <a:rPr sz="10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ahoma"/>
                <a:cs typeface="Tahoma"/>
                <a:hlinkClick r:id="rId3"/>
              </a:rPr>
              <a:t>of-</a:t>
            </a:r>
            <a:r>
              <a:rPr sz="1000" u="sng" spc="4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ahoma"/>
                <a:cs typeface="Tahoma"/>
                <a:hlinkClick r:id="rId3"/>
              </a:rPr>
              <a:t>people-</a:t>
            </a:r>
            <a:r>
              <a:rPr sz="10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ahoma"/>
                <a:cs typeface="Tahoma"/>
                <a:hlinkClick r:id="rId3"/>
              </a:rPr>
              <a:t>based-of-mobile-phone-</a:t>
            </a:r>
            <a:r>
              <a:rPr sz="10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ahoma"/>
                <a:cs typeface="Tahoma"/>
                <a:hlinkClick r:id="rId3"/>
              </a:rPr>
              <a:t>usage/</a:t>
            </a:r>
            <a:endParaRPr sz="1000" dirty="0">
              <a:latin typeface="Tahoma"/>
              <a:cs typeface="Tahoma"/>
            </a:endParaRPr>
          </a:p>
          <a:p>
            <a:pPr marL="812800" indent="-342900">
              <a:lnSpc>
                <a:spcPts val="1595"/>
              </a:lnSpc>
              <a:spcBef>
                <a:spcPts val="300"/>
              </a:spcBef>
              <a:buAutoNum type="arabicPeriod" startAt="2"/>
              <a:tabLst>
                <a:tab pos="812800" algn="l"/>
              </a:tabLst>
            </a:pPr>
            <a:r>
              <a:rPr sz="1400" dirty="0">
                <a:latin typeface="Tahoma"/>
                <a:cs typeface="Tahoma"/>
              </a:rPr>
              <a:t>Matice</a:t>
            </a:r>
            <a:r>
              <a:rPr sz="1400" spc="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cest</a:t>
            </a:r>
            <a:r>
              <a:rPr sz="1400" spc="-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v</a:t>
            </a:r>
            <a:r>
              <a:rPr sz="1400" spc="1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rozsahu</a:t>
            </a:r>
            <a:r>
              <a:rPr sz="1400" spc="-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14</a:t>
            </a:r>
            <a:r>
              <a:rPr sz="1400" spc="5" dirty="0">
                <a:latin typeface="Tahoma"/>
                <a:cs typeface="Tahoma"/>
              </a:rPr>
              <a:t> </a:t>
            </a:r>
            <a:r>
              <a:rPr sz="1400" spc="55" dirty="0">
                <a:latin typeface="Tahoma"/>
                <a:cs typeface="Tahoma"/>
              </a:rPr>
              <a:t>dnů</a:t>
            </a:r>
            <a:r>
              <a:rPr sz="1400" spc="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na</a:t>
            </a:r>
            <a:r>
              <a:rPr sz="1400" spc="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úrovni</a:t>
            </a:r>
            <a:r>
              <a:rPr sz="1400" spc="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katastrálního území </a:t>
            </a:r>
            <a:r>
              <a:rPr sz="1400" spc="-25" dirty="0">
                <a:latin typeface="Tahoma"/>
                <a:cs typeface="Tahoma"/>
              </a:rPr>
              <a:t>(Brno).</a:t>
            </a:r>
            <a:r>
              <a:rPr sz="1400" spc="-4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7.10.2019</a:t>
            </a:r>
            <a:r>
              <a:rPr sz="1400" spc="10" dirty="0">
                <a:latin typeface="Tahoma"/>
                <a:cs typeface="Tahoma"/>
              </a:rPr>
              <a:t> </a:t>
            </a:r>
            <a:r>
              <a:rPr sz="1400" spc="-25" dirty="0">
                <a:latin typeface="Tahoma"/>
                <a:cs typeface="Tahoma"/>
              </a:rPr>
              <a:t>až</a:t>
            </a:r>
            <a:endParaRPr sz="1400" dirty="0">
              <a:latin typeface="Tahoma"/>
              <a:cs typeface="Tahoma"/>
            </a:endParaRPr>
          </a:p>
          <a:p>
            <a:pPr marL="812800">
              <a:lnSpc>
                <a:spcPts val="1595"/>
              </a:lnSpc>
            </a:pPr>
            <a:r>
              <a:rPr sz="1400" dirty="0">
                <a:latin typeface="Tahoma"/>
                <a:cs typeface="Tahoma"/>
              </a:rPr>
              <a:t>20.10.2019,</a:t>
            </a:r>
            <a:r>
              <a:rPr sz="1400" spc="-40" dirty="0">
                <a:latin typeface="Tahoma"/>
                <a:cs typeface="Tahoma"/>
              </a:rPr>
              <a:t> </a:t>
            </a:r>
            <a:r>
              <a:rPr sz="1400" spc="-55" dirty="0">
                <a:latin typeface="Tahoma"/>
                <a:cs typeface="Tahoma"/>
              </a:rPr>
              <a:t>tj.</a:t>
            </a:r>
            <a:r>
              <a:rPr sz="1400" spc="-6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14</a:t>
            </a:r>
            <a:r>
              <a:rPr sz="1400" spc="-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matic</a:t>
            </a:r>
            <a:r>
              <a:rPr sz="1400" spc="5" dirty="0">
                <a:latin typeface="Tahoma"/>
                <a:cs typeface="Tahoma"/>
              </a:rPr>
              <a:t> </a:t>
            </a:r>
            <a:r>
              <a:rPr sz="1400" spc="95" dirty="0">
                <a:latin typeface="Tahoma"/>
                <a:cs typeface="Tahoma"/>
              </a:rPr>
              <a:t>po</a:t>
            </a:r>
            <a:r>
              <a:rPr sz="1400" spc="-1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jednotlivých </a:t>
            </a:r>
            <a:r>
              <a:rPr sz="1400" spc="50" dirty="0">
                <a:latin typeface="Tahoma"/>
                <a:cs typeface="Tahoma"/>
              </a:rPr>
              <a:t>dnech</a:t>
            </a:r>
            <a:r>
              <a:rPr sz="1400" dirty="0">
                <a:latin typeface="Tahoma"/>
                <a:cs typeface="Tahoma"/>
              </a:rPr>
              <a:t> </a:t>
            </a:r>
            <a:r>
              <a:rPr sz="1400" spc="95" dirty="0">
                <a:latin typeface="Tahoma"/>
                <a:cs typeface="Tahoma"/>
              </a:rPr>
              <a:t>od</a:t>
            </a:r>
            <a:r>
              <a:rPr sz="1400" spc="-45" dirty="0">
                <a:latin typeface="Tahoma"/>
                <a:cs typeface="Tahoma"/>
              </a:rPr>
              <a:t> </a:t>
            </a:r>
            <a:r>
              <a:rPr sz="1400" spc="-110" dirty="0">
                <a:latin typeface="Tahoma"/>
                <a:cs typeface="Tahoma"/>
              </a:rPr>
              <a:t>T-</a:t>
            </a:r>
            <a:r>
              <a:rPr sz="1400" spc="-10" dirty="0">
                <a:latin typeface="Tahoma"/>
                <a:cs typeface="Tahoma"/>
              </a:rPr>
              <a:t>mobile.</a:t>
            </a:r>
            <a:endParaRPr sz="1400" dirty="0">
              <a:latin typeface="Tahoma"/>
              <a:cs typeface="Tahoma"/>
            </a:endParaRPr>
          </a:p>
          <a:p>
            <a:pPr marL="1155700" lvl="1" indent="-228600">
              <a:lnSpc>
                <a:spcPct val="100000"/>
              </a:lnSpc>
              <a:spcBef>
                <a:spcPts val="395"/>
              </a:spcBef>
              <a:buClr>
                <a:srgbClr val="000000"/>
              </a:buClr>
              <a:buFont typeface="Wingdings"/>
              <a:buChar char=""/>
              <a:tabLst>
                <a:tab pos="1155700" algn="l"/>
              </a:tabLst>
            </a:pPr>
            <a:r>
              <a:rPr sz="10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ahoma"/>
                <a:cs typeface="Tahoma"/>
                <a:hlinkClick r:id="rId4"/>
              </a:rPr>
              <a:t>https://data.brno.cz/datasets/cesty-dle-dat-mobiln%C3%ADho-</a:t>
            </a:r>
            <a:r>
              <a:rPr sz="10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ahoma"/>
                <a:cs typeface="Tahoma"/>
                <a:hlinkClick r:id="rId4"/>
              </a:rPr>
              <a:t>oper%C3%A1tora/</a:t>
            </a:r>
            <a:endParaRPr sz="1000" dirty="0">
              <a:latin typeface="Tahoma"/>
              <a:cs typeface="Tahoma"/>
            </a:endParaRPr>
          </a:p>
          <a:p>
            <a:pPr marL="241300" marR="5080" indent="-228600" algn="just">
              <a:lnSpc>
                <a:spcPts val="1939"/>
              </a:lnSpc>
              <a:spcBef>
                <a:spcPts val="994"/>
              </a:spcBef>
              <a:buFont typeface="Arial MT"/>
              <a:buChar char="•"/>
              <a:tabLst>
                <a:tab pos="241300" algn="l"/>
              </a:tabLst>
            </a:pPr>
            <a:r>
              <a:rPr lang="cs-CZ" b="1" spc="-30" dirty="0">
                <a:latin typeface="Tahoma"/>
                <a:cs typeface="Tahoma"/>
              </a:rPr>
              <a:t>E</a:t>
            </a:r>
            <a:r>
              <a:rPr sz="1800" b="1" spc="-30" dirty="0" err="1">
                <a:latin typeface="Tahoma"/>
                <a:cs typeface="Tahoma"/>
              </a:rPr>
              <a:t>xplorac</a:t>
            </a:r>
            <a:r>
              <a:rPr lang="cs-CZ" b="1" spc="-30" dirty="0">
                <a:latin typeface="Tahoma"/>
                <a:cs typeface="Tahoma"/>
              </a:rPr>
              <a:t>e</a:t>
            </a:r>
            <a:r>
              <a:rPr sz="1800" b="1" spc="35" dirty="0">
                <a:latin typeface="Tahoma"/>
                <a:cs typeface="Tahoma"/>
              </a:rPr>
              <a:t> </a:t>
            </a:r>
            <a:r>
              <a:rPr sz="1800" spc="-20" dirty="0">
                <a:latin typeface="Tahoma"/>
                <a:cs typeface="Tahoma"/>
              </a:rPr>
              <a:t>(tj. </a:t>
            </a:r>
            <a:r>
              <a:rPr sz="1800" dirty="0" err="1">
                <a:latin typeface="Tahoma"/>
                <a:cs typeface="Tahoma"/>
              </a:rPr>
              <a:t>průzkum</a:t>
            </a:r>
            <a:r>
              <a:rPr sz="1800" spc="-25" dirty="0">
                <a:latin typeface="Tahoma"/>
                <a:cs typeface="Tahoma"/>
              </a:rPr>
              <a:t> </a:t>
            </a:r>
            <a:r>
              <a:rPr sz="1800" spc="-50" dirty="0" err="1">
                <a:latin typeface="Tahoma"/>
                <a:cs typeface="Tahoma"/>
              </a:rPr>
              <a:t>dat</a:t>
            </a:r>
            <a:r>
              <a:rPr sz="1800" spc="-50" dirty="0">
                <a:latin typeface="Tahoma"/>
                <a:cs typeface="Tahoma"/>
              </a:rPr>
              <a:t>)</a:t>
            </a:r>
            <a:r>
              <a:rPr lang="cs-CZ" sz="1800" spc="-50" dirty="0">
                <a:latin typeface="Tahoma"/>
                <a:cs typeface="Tahoma"/>
              </a:rPr>
              <a:t> → </a:t>
            </a:r>
            <a:r>
              <a:rPr sz="1800" b="1" spc="-50" dirty="0" err="1">
                <a:latin typeface="Tahoma"/>
                <a:cs typeface="Tahoma"/>
              </a:rPr>
              <a:t>analýz</a:t>
            </a:r>
            <a:r>
              <a:rPr lang="cs-CZ" sz="1800" b="1" spc="-50" dirty="0">
                <a:latin typeface="Tahoma"/>
                <a:cs typeface="Tahoma"/>
              </a:rPr>
              <a:t>a →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b="1" spc="-40" dirty="0" err="1">
                <a:latin typeface="Tahoma"/>
                <a:cs typeface="Tahoma"/>
              </a:rPr>
              <a:t>syntéz</a:t>
            </a:r>
            <a:r>
              <a:rPr lang="cs-CZ" sz="1800" b="1" spc="-40" dirty="0">
                <a:latin typeface="Tahoma"/>
                <a:cs typeface="Tahoma"/>
              </a:rPr>
              <a:t>a</a:t>
            </a:r>
            <a:r>
              <a:rPr sz="1800" b="1" spc="25" dirty="0">
                <a:latin typeface="Tahoma"/>
                <a:cs typeface="Tahoma"/>
              </a:rPr>
              <a:t> </a:t>
            </a:r>
            <a:r>
              <a:rPr sz="1800" b="1" spc="-40" dirty="0" err="1">
                <a:latin typeface="Tahoma"/>
                <a:cs typeface="Tahoma"/>
              </a:rPr>
              <a:t>dat</a:t>
            </a:r>
            <a:r>
              <a:rPr lang="cs-CZ" b="1" spc="30" dirty="0">
                <a:latin typeface="Tahoma"/>
                <a:cs typeface="Tahoma"/>
              </a:rPr>
              <a:t> →</a:t>
            </a:r>
            <a:r>
              <a:rPr sz="1800" spc="-2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(</a:t>
            </a:r>
            <a:r>
              <a:rPr sz="1800" spc="-10" dirty="0" err="1">
                <a:latin typeface="Tahoma"/>
                <a:cs typeface="Tahoma"/>
              </a:rPr>
              <a:t>kartografick</a:t>
            </a:r>
            <a:r>
              <a:rPr lang="cs-CZ" sz="1800" spc="-10" dirty="0">
                <a:latin typeface="Tahoma"/>
                <a:cs typeface="Tahoma"/>
              </a:rPr>
              <a:t>á</a:t>
            </a:r>
            <a:r>
              <a:rPr sz="1800" spc="-10" dirty="0">
                <a:latin typeface="Tahoma"/>
                <a:cs typeface="Tahoma"/>
              </a:rPr>
              <a:t>) </a:t>
            </a:r>
            <a:r>
              <a:rPr sz="1800" b="1" spc="-35" dirty="0" err="1">
                <a:latin typeface="Tahoma"/>
                <a:cs typeface="Tahoma"/>
              </a:rPr>
              <a:t>vizualizac</a:t>
            </a:r>
            <a:r>
              <a:rPr lang="cs-CZ" sz="1800" b="1" spc="-35" dirty="0">
                <a:latin typeface="Tahoma"/>
                <a:cs typeface="Tahoma"/>
              </a:rPr>
              <a:t>e</a:t>
            </a:r>
            <a:r>
              <a:rPr sz="1800" b="1" spc="-3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výsledků</a:t>
            </a:r>
            <a:r>
              <a:rPr sz="1800" spc="-7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a</a:t>
            </a:r>
            <a:r>
              <a:rPr sz="1800" spc="-65" dirty="0">
                <a:latin typeface="Tahoma"/>
                <a:cs typeface="Tahoma"/>
              </a:rPr>
              <a:t> </a:t>
            </a:r>
            <a:r>
              <a:rPr sz="1800" b="1" spc="-20" dirty="0">
                <a:latin typeface="Tahoma"/>
                <a:cs typeface="Tahoma"/>
              </a:rPr>
              <a:t>vývojový</a:t>
            </a:r>
            <a:r>
              <a:rPr sz="1800" b="1" spc="-15" dirty="0">
                <a:latin typeface="Tahoma"/>
                <a:cs typeface="Tahoma"/>
              </a:rPr>
              <a:t> </a:t>
            </a:r>
            <a:r>
              <a:rPr sz="1800" b="1" spc="-25" dirty="0">
                <a:latin typeface="Tahoma"/>
                <a:cs typeface="Tahoma"/>
              </a:rPr>
              <a:t>diagram </a:t>
            </a:r>
            <a:r>
              <a:rPr sz="1800" spc="-10" dirty="0">
                <a:latin typeface="Tahoma"/>
                <a:cs typeface="Tahoma"/>
              </a:rPr>
              <a:t>(</a:t>
            </a:r>
            <a:r>
              <a:rPr sz="1800" spc="-10" dirty="0" err="1">
                <a:latin typeface="Tahoma"/>
                <a:cs typeface="Tahoma"/>
              </a:rPr>
              <a:t>postup</a:t>
            </a:r>
            <a:r>
              <a:rPr sz="1800" spc="-10" dirty="0">
                <a:latin typeface="Tahoma"/>
                <a:cs typeface="Tahoma"/>
              </a:rPr>
              <a:t>).</a:t>
            </a:r>
            <a:endParaRPr sz="1800" dirty="0">
              <a:latin typeface="Tahoma"/>
              <a:cs typeface="Tahoma"/>
            </a:endParaRPr>
          </a:p>
          <a:p>
            <a:pPr marL="240665" indent="-227965" algn="just">
              <a:lnSpc>
                <a:spcPct val="100000"/>
              </a:lnSpc>
              <a:spcBef>
                <a:spcPts val="780"/>
              </a:spcBef>
              <a:buFont typeface="Arial MT"/>
              <a:buChar char="•"/>
              <a:tabLst>
                <a:tab pos="240665" algn="l"/>
              </a:tabLst>
            </a:pPr>
            <a:r>
              <a:rPr sz="1800" dirty="0">
                <a:latin typeface="Tahoma"/>
                <a:cs typeface="Tahoma"/>
              </a:rPr>
              <a:t>Využít</a:t>
            </a:r>
            <a:r>
              <a:rPr sz="1800" spc="3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lze</a:t>
            </a:r>
            <a:r>
              <a:rPr sz="1800" spc="2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všech</a:t>
            </a:r>
            <a:r>
              <a:rPr sz="1800" spc="2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relevantních</a:t>
            </a:r>
            <a:r>
              <a:rPr sz="1800" spc="3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datových</a:t>
            </a:r>
            <a:r>
              <a:rPr sz="1800" spc="4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zdrojů</a:t>
            </a:r>
            <a:r>
              <a:rPr sz="1800" spc="3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i</a:t>
            </a:r>
            <a:r>
              <a:rPr sz="1800" spc="3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softwarových</a:t>
            </a:r>
            <a:r>
              <a:rPr sz="1800" spc="35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nástrojů.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2795270" y="6455985"/>
            <a:ext cx="3759200" cy="210820"/>
          </a:xfrm>
        </p:spPr>
        <p:txBody>
          <a:bodyPr vert="horz" wrap="square" lIns="0" tIns="6985" rIns="0" bIns="0" rtlCol="0">
            <a:spAutoFit/>
          </a:bodyPr>
          <a:lstStyle/>
          <a:p>
            <a:r>
              <a:rPr lang="en-GB" dirty="0"/>
              <a:t>Z7894 Geoinformační technologie v sociální geografii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8231123" y="6463538"/>
            <a:ext cx="243331" cy="177800"/>
          </a:xfrm>
        </p:spPr>
        <p:txBody>
          <a:bodyPr vert="horz" wrap="square" lIns="0" tIns="0" rIns="0" bIns="0" rtlCol="0">
            <a:spAutoFit/>
          </a:bodyPr>
          <a:lstStyle/>
          <a:p>
            <a:fld id="{81D60167-4931-47E6-BA6A-407CBD079E47}" type="slidenum">
              <a:rPr lang="en-GB" dirty="0"/>
              <a:pPr/>
              <a:t>30</a:t>
            </a:fld>
            <a:endParaRPr lang="en-GB" dirty="0"/>
          </a:p>
        </p:txBody>
      </p:sp>
      <p:grpSp>
        <p:nvGrpSpPr>
          <p:cNvPr id="5" name="object 5"/>
          <p:cNvGrpSpPr/>
          <p:nvPr/>
        </p:nvGrpSpPr>
        <p:grpSpPr>
          <a:xfrm>
            <a:off x="0" y="6259067"/>
            <a:ext cx="9144000" cy="599440"/>
            <a:chOff x="0" y="6259067"/>
            <a:chExt cx="9144000" cy="599440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259067"/>
              <a:ext cx="9143999" cy="5989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6263639"/>
              <a:ext cx="1371599" cy="59435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259067"/>
              <a:ext cx="9143999" cy="59893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6263639"/>
              <a:ext cx="1371599" cy="59435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406902" y="6476238"/>
            <a:ext cx="5017135" cy="174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65"/>
              </a:lnSpc>
            </a:pPr>
            <a:r>
              <a:rPr sz="1800" spc="-59865" baseline="11574" dirty="0">
                <a:solidFill>
                  <a:srgbClr val="888888"/>
                </a:solidFill>
                <a:latin typeface="Calibri"/>
                <a:cs typeface="Calibri"/>
              </a:rPr>
              <a:t>4</a:t>
            </a:r>
            <a:r>
              <a:rPr sz="1200" spc="-225" dirty="0">
                <a:solidFill>
                  <a:srgbClr val="888888"/>
                </a:solidFill>
                <a:latin typeface="Bahnschrift"/>
                <a:cs typeface="Bahnschrift"/>
              </a:rPr>
              <a:t>Z</a:t>
            </a:r>
            <a:r>
              <a:rPr sz="1200" spc="-150" dirty="0">
                <a:solidFill>
                  <a:srgbClr val="888888"/>
                </a:solidFill>
                <a:latin typeface="Bahnschrift"/>
                <a:cs typeface="Bahnschrift"/>
              </a:rPr>
              <a:t>22</a:t>
            </a:r>
            <a:r>
              <a:rPr sz="1200" spc="-85" dirty="0">
                <a:solidFill>
                  <a:srgbClr val="888888"/>
                </a:solidFill>
                <a:latin typeface="Bahnschrift"/>
                <a:cs typeface="Bahnschrift"/>
              </a:rPr>
              <a:t>1</a:t>
            </a:r>
            <a:r>
              <a:rPr sz="1200" spc="-5" dirty="0">
                <a:solidFill>
                  <a:srgbClr val="888888"/>
                </a:solidFill>
                <a:latin typeface="Bahnschrift"/>
                <a:cs typeface="Bahnschrift"/>
              </a:rPr>
              <a:t>1</a:t>
            </a:r>
            <a:r>
              <a:rPr sz="1200" spc="-15" dirty="0">
                <a:solidFill>
                  <a:srgbClr val="888888"/>
                </a:solidFill>
                <a:latin typeface="Bahnschrift"/>
                <a:cs typeface="Bahnschrift"/>
              </a:rPr>
              <a:t> </a:t>
            </a:r>
            <a:r>
              <a:rPr sz="1200" spc="-160" dirty="0">
                <a:solidFill>
                  <a:srgbClr val="888888"/>
                </a:solidFill>
                <a:latin typeface="Bahnschrift"/>
                <a:cs typeface="Bahnschrift"/>
              </a:rPr>
              <a:t>Metody</a:t>
            </a:r>
            <a:r>
              <a:rPr sz="1200" spc="-60" dirty="0">
                <a:solidFill>
                  <a:srgbClr val="888888"/>
                </a:solidFill>
                <a:latin typeface="Bahnschrift"/>
                <a:cs typeface="Bahnschrift"/>
              </a:rPr>
              <a:t> </a:t>
            </a:r>
            <a:r>
              <a:rPr sz="1200" spc="-105" dirty="0">
                <a:solidFill>
                  <a:srgbClr val="888888"/>
                </a:solidFill>
                <a:latin typeface="Bahnschrift"/>
                <a:cs typeface="Bahnschrift"/>
              </a:rPr>
              <a:t>sociálněgeografickéhovýzkumu</a:t>
            </a:r>
            <a:endParaRPr sz="1200">
              <a:latin typeface="Bahnschrift"/>
              <a:cs typeface="Bahnschrift"/>
            </a:endParaRPr>
          </a:p>
        </p:txBody>
      </p:sp>
    </p:spTree>
    <p:extLst>
      <p:ext uri="{BB962C8B-B14F-4D97-AF65-F5344CB8AC3E}">
        <p14:creationId xmlns:p14="http://schemas.microsoft.com/office/powerpoint/2010/main" val="4408915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7"/>
          <p:cNvSpPr txBox="1">
            <a:spLocks noGrp="1"/>
          </p:cNvSpPr>
          <p:nvPr>
            <p:ph type="title"/>
          </p:nvPr>
        </p:nvSpPr>
        <p:spPr>
          <a:xfrm>
            <a:off x="311700" y="288567"/>
            <a:ext cx="85206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/>
              <a:t>Závěr</a:t>
            </a:r>
            <a:endParaRPr b="1"/>
          </a:p>
        </p:txBody>
      </p:sp>
      <p:sp>
        <p:nvSpPr>
          <p:cNvPr id="180" name="Google Shape;180;p27"/>
          <p:cNvSpPr txBox="1">
            <a:spLocks noGrp="1"/>
          </p:cNvSpPr>
          <p:nvPr>
            <p:ph type="body" idx="1"/>
          </p:nvPr>
        </p:nvSpPr>
        <p:spPr>
          <a:xfrm>
            <a:off x="311700" y="1155633"/>
            <a:ext cx="85206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cs" sz="2200" b="0" dirty="0">
                <a:solidFill>
                  <a:schemeClr val="dk1"/>
                </a:solidFill>
              </a:rPr>
              <a:t>data od O</a:t>
            </a:r>
            <a:r>
              <a:rPr lang="cs" sz="2200" b="0" baseline="-25000" dirty="0">
                <a:solidFill>
                  <a:schemeClr val="dk1"/>
                </a:solidFill>
              </a:rPr>
              <a:t>2</a:t>
            </a:r>
            <a:r>
              <a:rPr lang="cs" sz="2200" b="0" dirty="0">
                <a:solidFill>
                  <a:schemeClr val="dk1"/>
                </a:solidFill>
              </a:rPr>
              <a:t> vykazují podstatné rozdíly v počtech obyvatel od dat ČSÚ</a:t>
            </a:r>
            <a:endParaRPr sz="2200" b="0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cs" sz="2200" b="0" dirty="0"/>
              <a:t>přepočítání na stardardizovaný grid umožňuje srovnávání</a:t>
            </a:r>
            <a:endParaRPr sz="2200" b="0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cs" sz="2200" b="0" dirty="0"/>
              <a:t>možné využití v krizovém managementu (např. evakuace osob, dodávky vody)</a:t>
            </a:r>
            <a:endParaRPr sz="2200" b="0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cs" sz="2200" b="0" dirty="0"/>
              <a:t>případně využití ve správě obcí</a:t>
            </a:r>
            <a:endParaRPr sz="2200" b="0" dirty="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cs" sz="2200" dirty="0"/>
              <a:t>efektivnější kontrola vytíženosti MHD</a:t>
            </a:r>
            <a:endParaRPr sz="2200" dirty="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cs" sz="2200" dirty="0"/>
              <a:t>rozmístění služeb</a:t>
            </a:r>
            <a:endParaRPr sz="22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60" dirty="0">
                <a:solidFill>
                  <a:srgbClr val="FFFFFF"/>
                </a:solidFill>
              </a:rPr>
              <a:t>Dotazy?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8233664" y="6428485"/>
            <a:ext cx="202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Tahoma"/>
                <a:cs typeface="Tahoma"/>
              </a:rPr>
              <a:t>17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716785" y="5556503"/>
            <a:ext cx="2035810" cy="537210"/>
            <a:chOff x="1716785" y="5556503"/>
            <a:chExt cx="2035810" cy="53721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16785" y="5579308"/>
              <a:ext cx="474725" cy="43673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10789" y="5556503"/>
              <a:ext cx="331469" cy="52577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16306" y="5557218"/>
              <a:ext cx="535781" cy="536495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6263639"/>
            <a:ext cx="1371599" cy="59435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894583" y="6450329"/>
            <a:ext cx="3759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Tahoma"/>
                <a:cs typeface="Tahoma"/>
              </a:rPr>
              <a:t>Z7894</a:t>
            </a:r>
            <a:r>
              <a:rPr sz="1200" spc="18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888888"/>
                </a:solidFill>
                <a:latin typeface="Tahoma"/>
                <a:cs typeface="Tahoma"/>
              </a:rPr>
              <a:t>Geoinformační</a:t>
            </a:r>
            <a:r>
              <a:rPr sz="1200" spc="20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888888"/>
                </a:solidFill>
                <a:latin typeface="Tahoma"/>
                <a:cs typeface="Tahoma"/>
              </a:rPr>
              <a:t>technologie</a:t>
            </a:r>
            <a:r>
              <a:rPr sz="1200" spc="204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888888"/>
                </a:solidFill>
                <a:latin typeface="Tahoma"/>
                <a:cs typeface="Tahoma"/>
              </a:rPr>
              <a:t>v</a:t>
            </a:r>
            <a:r>
              <a:rPr sz="1200" spc="16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888888"/>
                </a:solidFill>
                <a:latin typeface="Tahoma"/>
                <a:cs typeface="Tahoma"/>
              </a:rPr>
              <a:t>sociální</a:t>
            </a:r>
            <a:r>
              <a:rPr sz="1200" spc="17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888888"/>
                </a:solidFill>
                <a:latin typeface="Tahoma"/>
                <a:cs typeface="Tahoma"/>
              </a:rPr>
              <a:t>geografii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59273" y="5491988"/>
            <a:ext cx="368109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60" dirty="0">
                <a:solidFill>
                  <a:srgbClr val="7E7E7E"/>
                </a:solidFill>
                <a:latin typeface="Tahoma"/>
                <a:cs typeface="Tahoma"/>
              </a:rPr>
              <a:t>Děkuji</a:t>
            </a:r>
            <a:r>
              <a:rPr sz="3200" spc="-195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7E7E7E"/>
                </a:solidFill>
                <a:latin typeface="Tahoma"/>
                <a:cs typeface="Tahoma"/>
              </a:rPr>
              <a:t>za</a:t>
            </a:r>
            <a:r>
              <a:rPr sz="3200" spc="-200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3200" spc="75" dirty="0">
                <a:solidFill>
                  <a:srgbClr val="7E7E7E"/>
                </a:solidFill>
                <a:latin typeface="Tahoma"/>
                <a:cs typeface="Tahoma"/>
              </a:rPr>
              <a:t>pozornost</a:t>
            </a:r>
            <a:endParaRPr sz="3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5831" y="159093"/>
            <a:ext cx="8274050" cy="5963920"/>
            <a:chOff x="445831" y="159093"/>
            <a:chExt cx="8274050" cy="59639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5831" y="159093"/>
              <a:ext cx="8273734" cy="596357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070859" y="676655"/>
              <a:ext cx="4620260" cy="2536825"/>
            </a:xfrm>
            <a:custGeom>
              <a:avLst/>
              <a:gdLst/>
              <a:ahLst/>
              <a:cxnLst/>
              <a:rect l="l" t="t" r="r" b="b"/>
              <a:pathLst>
                <a:path w="4620259" h="2536825">
                  <a:moveTo>
                    <a:pt x="3457956" y="1986915"/>
                  </a:moveTo>
                  <a:lnTo>
                    <a:pt x="3460088" y="1939474"/>
                  </a:lnTo>
                  <a:lnTo>
                    <a:pt x="3466369" y="1893155"/>
                  </a:lnTo>
                  <a:lnTo>
                    <a:pt x="3476624" y="1848122"/>
                  </a:lnTo>
                  <a:lnTo>
                    <a:pt x="3490680" y="1804540"/>
                  </a:lnTo>
                  <a:lnTo>
                    <a:pt x="3508361" y="1762575"/>
                  </a:lnTo>
                  <a:lnTo>
                    <a:pt x="3529493" y="1722390"/>
                  </a:lnTo>
                  <a:lnTo>
                    <a:pt x="3553903" y="1684151"/>
                  </a:lnTo>
                  <a:lnTo>
                    <a:pt x="3581415" y="1648024"/>
                  </a:lnTo>
                  <a:lnTo>
                    <a:pt x="3611856" y="1614172"/>
                  </a:lnTo>
                  <a:lnTo>
                    <a:pt x="3645050" y="1582762"/>
                  </a:lnTo>
                  <a:lnTo>
                    <a:pt x="3680825" y="1553957"/>
                  </a:lnTo>
                  <a:lnTo>
                    <a:pt x="3719005" y="1527923"/>
                  </a:lnTo>
                  <a:lnTo>
                    <a:pt x="3759417" y="1504826"/>
                  </a:lnTo>
                  <a:lnTo>
                    <a:pt x="3801885" y="1484829"/>
                  </a:lnTo>
                  <a:lnTo>
                    <a:pt x="3846236" y="1468098"/>
                  </a:lnTo>
                  <a:lnTo>
                    <a:pt x="3892296" y="1454797"/>
                  </a:lnTo>
                  <a:lnTo>
                    <a:pt x="3939889" y="1445093"/>
                  </a:lnTo>
                  <a:lnTo>
                    <a:pt x="3988842" y="1439149"/>
                  </a:lnTo>
                  <a:lnTo>
                    <a:pt x="4038981" y="1437132"/>
                  </a:lnTo>
                  <a:lnTo>
                    <a:pt x="4089119" y="1439149"/>
                  </a:lnTo>
                  <a:lnTo>
                    <a:pt x="4138072" y="1445093"/>
                  </a:lnTo>
                  <a:lnTo>
                    <a:pt x="4185665" y="1454797"/>
                  </a:lnTo>
                  <a:lnTo>
                    <a:pt x="4231725" y="1468098"/>
                  </a:lnTo>
                  <a:lnTo>
                    <a:pt x="4276076" y="1484829"/>
                  </a:lnTo>
                  <a:lnTo>
                    <a:pt x="4318544" y="1504826"/>
                  </a:lnTo>
                  <a:lnTo>
                    <a:pt x="4358956" y="1527923"/>
                  </a:lnTo>
                  <a:lnTo>
                    <a:pt x="4397136" y="1553957"/>
                  </a:lnTo>
                  <a:lnTo>
                    <a:pt x="4432911" y="1582762"/>
                  </a:lnTo>
                  <a:lnTo>
                    <a:pt x="4466105" y="1614172"/>
                  </a:lnTo>
                  <a:lnTo>
                    <a:pt x="4496546" y="1648024"/>
                  </a:lnTo>
                  <a:lnTo>
                    <a:pt x="4524058" y="1684151"/>
                  </a:lnTo>
                  <a:lnTo>
                    <a:pt x="4548468" y="1722390"/>
                  </a:lnTo>
                  <a:lnTo>
                    <a:pt x="4569600" y="1762575"/>
                  </a:lnTo>
                  <a:lnTo>
                    <a:pt x="4587281" y="1804540"/>
                  </a:lnTo>
                  <a:lnTo>
                    <a:pt x="4601337" y="1848122"/>
                  </a:lnTo>
                  <a:lnTo>
                    <a:pt x="4611592" y="1893155"/>
                  </a:lnTo>
                  <a:lnTo>
                    <a:pt x="4617873" y="1939474"/>
                  </a:lnTo>
                  <a:lnTo>
                    <a:pt x="4620006" y="1986915"/>
                  </a:lnTo>
                  <a:lnTo>
                    <a:pt x="4617873" y="2034355"/>
                  </a:lnTo>
                  <a:lnTo>
                    <a:pt x="4611592" y="2080674"/>
                  </a:lnTo>
                  <a:lnTo>
                    <a:pt x="4601337" y="2125707"/>
                  </a:lnTo>
                  <a:lnTo>
                    <a:pt x="4587281" y="2169289"/>
                  </a:lnTo>
                  <a:lnTo>
                    <a:pt x="4569600" y="2211254"/>
                  </a:lnTo>
                  <a:lnTo>
                    <a:pt x="4548468" y="2251439"/>
                  </a:lnTo>
                  <a:lnTo>
                    <a:pt x="4524058" y="2289678"/>
                  </a:lnTo>
                  <a:lnTo>
                    <a:pt x="4496546" y="2325805"/>
                  </a:lnTo>
                  <a:lnTo>
                    <a:pt x="4466105" y="2359657"/>
                  </a:lnTo>
                  <a:lnTo>
                    <a:pt x="4432911" y="2391067"/>
                  </a:lnTo>
                  <a:lnTo>
                    <a:pt x="4397136" y="2419872"/>
                  </a:lnTo>
                  <a:lnTo>
                    <a:pt x="4358956" y="2445906"/>
                  </a:lnTo>
                  <a:lnTo>
                    <a:pt x="4318544" y="2469003"/>
                  </a:lnTo>
                  <a:lnTo>
                    <a:pt x="4276076" y="2489000"/>
                  </a:lnTo>
                  <a:lnTo>
                    <a:pt x="4231725" y="2505731"/>
                  </a:lnTo>
                  <a:lnTo>
                    <a:pt x="4185665" y="2519032"/>
                  </a:lnTo>
                  <a:lnTo>
                    <a:pt x="4138072" y="2528736"/>
                  </a:lnTo>
                  <a:lnTo>
                    <a:pt x="4089119" y="2534680"/>
                  </a:lnTo>
                  <a:lnTo>
                    <a:pt x="4038981" y="2536698"/>
                  </a:lnTo>
                  <a:lnTo>
                    <a:pt x="3988842" y="2534680"/>
                  </a:lnTo>
                  <a:lnTo>
                    <a:pt x="3939889" y="2528736"/>
                  </a:lnTo>
                  <a:lnTo>
                    <a:pt x="3892296" y="2519032"/>
                  </a:lnTo>
                  <a:lnTo>
                    <a:pt x="3846236" y="2505731"/>
                  </a:lnTo>
                  <a:lnTo>
                    <a:pt x="3801885" y="2489000"/>
                  </a:lnTo>
                  <a:lnTo>
                    <a:pt x="3759417" y="2469003"/>
                  </a:lnTo>
                  <a:lnTo>
                    <a:pt x="3719005" y="2445906"/>
                  </a:lnTo>
                  <a:lnTo>
                    <a:pt x="3680825" y="2419872"/>
                  </a:lnTo>
                  <a:lnTo>
                    <a:pt x="3645050" y="2391067"/>
                  </a:lnTo>
                  <a:lnTo>
                    <a:pt x="3611856" y="2359657"/>
                  </a:lnTo>
                  <a:lnTo>
                    <a:pt x="3581415" y="2325805"/>
                  </a:lnTo>
                  <a:lnTo>
                    <a:pt x="3553903" y="2289678"/>
                  </a:lnTo>
                  <a:lnTo>
                    <a:pt x="3529493" y="2251439"/>
                  </a:lnTo>
                  <a:lnTo>
                    <a:pt x="3508361" y="2211254"/>
                  </a:lnTo>
                  <a:lnTo>
                    <a:pt x="3490680" y="2169289"/>
                  </a:lnTo>
                  <a:lnTo>
                    <a:pt x="3476624" y="2125707"/>
                  </a:lnTo>
                  <a:lnTo>
                    <a:pt x="3466369" y="2080674"/>
                  </a:lnTo>
                  <a:lnTo>
                    <a:pt x="3460088" y="2034355"/>
                  </a:lnTo>
                  <a:lnTo>
                    <a:pt x="3457956" y="1986915"/>
                  </a:lnTo>
                  <a:close/>
                </a:path>
                <a:path w="4620259" h="2536825">
                  <a:moveTo>
                    <a:pt x="0" y="549783"/>
                  </a:moveTo>
                  <a:lnTo>
                    <a:pt x="2132" y="502342"/>
                  </a:lnTo>
                  <a:lnTo>
                    <a:pt x="8413" y="456023"/>
                  </a:lnTo>
                  <a:lnTo>
                    <a:pt x="18668" y="410990"/>
                  </a:lnTo>
                  <a:lnTo>
                    <a:pt x="32724" y="367408"/>
                  </a:lnTo>
                  <a:lnTo>
                    <a:pt x="50405" y="325443"/>
                  </a:lnTo>
                  <a:lnTo>
                    <a:pt x="71537" y="285258"/>
                  </a:lnTo>
                  <a:lnTo>
                    <a:pt x="95947" y="247019"/>
                  </a:lnTo>
                  <a:lnTo>
                    <a:pt x="123459" y="210892"/>
                  </a:lnTo>
                  <a:lnTo>
                    <a:pt x="153900" y="177040"/>
                  </a:lnTo>
                  <a:lnTo>
                    <a:pt x="187094" y="145630"/>
                  </a:lnTo>
                  <a:lnTo>
                    <a:pt x="222869" y="116825"/>
                  </a:lnTo>
                  <a:lnTo>
                    <a:pt x="261049" y="90791"/>
                  </a:lnTo>
                  <a:lnTo>
                    <a:pt x="301461" y="67694"/>
                  </a:lnTo>
                  <a:lnTo>
                    <a:pt x="343929" y="47697"/>
                  </a:lnTo>
                  <a:lnTo>
                    <a:pt x="388280" y="30966"/>
                  </a:lnTo>
                  <a:lnTo>
                    <a:pt x="434340" y="17665"/>
                  </a:lnTo>
                  <a:lnTo>
                    <a:pt x="481933" y="7961"/>
                  </a:lnTo>
                  <a:lnTo>
                    <a:pt x="530886" y="2017"/>
                  </a:lnTo>
                  <a:lnTo>
                    <a:pt x="581025" y="0"/>
                  </a:lnTo>
                  <a:lnTo>
                    <a:pt x="631163" y="2017"/>
                  </a:lnTo>
                  <a:lnTo>
                    <a:pt x="680116" y="7961"/>
                  </a:lnTo>
                  <a:lnTo>
                    <a:pt x="727709" y="17665"/>
                  </a:lnTo>
                  <a:lnTo>
                    <a:pt x="773769" y="30966"/>
                  </a:lnTo>
                  <a:lnTo>
                    <a:pt x="818120" y="47697"/>
                  </a:lnTo>
                  <a:lnTo>
                    <a:pt x="860588" y="67694"/>
                  </a:lnTo>
                  <a:lnTo>
                    <a:pt x="901000" y="90791"/>
                  </a:lnTo>
                  <a:lnTo>
                    <a:pt x="939180" y="116825"/>
                  </a:lnTo>
                  <a:lnTo>
                    <a:pt x="974955" y="145630"/>
                  </a:lnTo>
                  <a:lnTo>
                    <a:pt x="1008149" y="177040"/>
                  </a:lnTo>
                  <a:lnTo>
                    <a:pt x="1038590" y="210892"/>
                  </a:lnTo>
                  <a:lnTo>
                    <a:pt x="1066102" y="247019"/>
                  </a:lnTo>
                  <a:lnTo>
                    <a:pt x="1090512" y="285258"/>
                  </a:lnTo>
                  <a:lnTo>
                    <a:pt x="1111644" y="325443"/>
                  </a:lnTo>
                  <a:lnTo>
                    <a:pt x="1129325" y="367408"/>
                  </a:lnTo>
                  <a:lnTo>
                    <a:pt x="1143381" y="410990"/>
                  </a:lnTo>
                  <a:lnTo>
                    <a:pt x="1153636" y="456023"/>
                  </a:lnTo>
                  <a:lnTo>
                    <a:pt x="1159917" y="502342"/>
                  </a:lnTo>
                  <a:lnTo>
                    <a:pt x="1162050" y="549783"/>
                  </a:lnTo>
                  <a:lnTo>
                    <a:pt x="1159917" y="597223"/>
                  </a:lnTo>
                  <a:lnTo>
                    <a:pt x="1153636" y="643542"/>
                  </a:lnTo>
                  <a:lnTo>
                    <a:pt x="1143381" y="688575"/>
                  </a:lnTo>
                  <a:lnTo>
                    <a:pt x="1129325" y="732157"/>
                  </a:lnTo>
                  <a:lnTo>
                    <a:pt x="1111644" y="774122"/>
                  </a:lnTo>
                  <a:lnTo>
                    <a:pt x="1090512" y="814307"/>
                  </a:lnTo>
                  <a:lnTo>
                    <a:pt x="1066102" y="852546"/>
                  </a:lnTo>
                  <a:lnTo>
                    <a:pt x="1038590" y="888673"/>
                  </a:lnTo>
                  <a:lnTo>
                    <a:pt x="1008149" y="922525"/>
                  </a:lnTo>
                  <a:lnTo>
                    <a:pt x="974955" y="953935"/>
                  </a:lnTo>
                  <a:lnTo>
                    <a:pt x="939180" y="982740"/>
                  </a:lnTo>
                  <a:lnTo>
                    <a:pt x="901000" y="1008774"/>
                  </a:lnTo>
                  <a:lnTo>
                    <a:pt x="860588" y="1031871"/>
                  </a:lnTo>
                  <a:lnTo>
                    <a:pt x="818120" y="1051868"/>
                  </a:lnTo>
                  <a:lnTo>
                    <a:pt x="773769" y="1068599"/>
                  </a:lnTo>
                  <a:lnTo>
                    <a:pt x="727709" y="1081900"/>
                  </a:lnTo>
                  <a:lnTo>
                    <a:pt x="680116" y="1091604"/>
                  </a:lnTo>
                  <a:lnTo>
                    <a:pt x="631163" y="1097548"/>
                  </a:lnTo>
                  <a:lnTo>
                    <a:pt x="581025" y="1099566"/>
                  </a:lnTo>
                  <a:lnTo>
                    <a:pt x="530886" y="1097548"/>
                  </a:lnTo>
                  <a:lnTo>
                    <a:pt x="481933" y="1091604"/>
                  </a:lnTo>
                  <a:lnTo>
                    <a:pt x="434340" y="1081900"/>
                  </a:lnTo>
                  <a:lnTo>
                    <a:pt x="388280" y="1068599"/>
                  </a:lnTo>
                  <a:lnTo>
                    <a:pt x="343929" y="1051868"/>
                  </a:lnTo>
                  <a:lnTo>
                    <a:pt x="301461" y="1031871"/>
                  </a:lnTo>
                  <a:lnTo>
                    <a:pt x="261049" y="1008774"/>
                  </a:lnTo>
                  <a:lnTo>
                    <a:pt x="222869" y="982740"/>
                  </a:lnTo>
                  <a:lnTo>
                    <a:pt x="187094" y="953935"/>
                  </a:lnTo>
                  <a:lnTo>
                    <a:pt x="153900" y="922525"/>
                  </a:lnTo>
                  <a:lnTo>
                    <a:pt x="123459" y="888673"/>
                  </a:lnTo>
                  <a:lnTo>
                    <a:pt x="95947" y="852546"/>
                  </a:lnTo>
                  <a:lnTo>
                    <a:pt x="71537" y="814307"/>
                  </a:lnTo>
                  <a:lnTo>
                    <a:pt x="50405" y="774122"/>
                  </a:lnTo>
                  <a:lnTo>
                    <a:pt x="32724" y="732157"/>
                  </a:lnTo>
                  <a:lnTo>
                    <a:pt x="18668" y="688575"/>
                  </a:lnTo>
                  <a:lnTo>
                    <a:pt x="8413" y="643542"/>
                  </a:lnTo>
                  <a:lnTo>
                    <a:pt x="2132" y="597223"/>
                  </a:lnTo>
                  <a:lnTo>
                    <a:pt x="0" y="549783"/>
                  </a:lnTo>
                  <a:close/>
                </a:path>
              </a:pathLst>
            </a:custGeom>
            <a:ln w="28575">
              <a:solidFill>
                <a:srgbClr val="2E54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6259067"/>
            <a:ext cx="9144000" cy="599440"/>
            <a:chOff x="0" y="6259067"/>
            <a:chExt cx="9144000" cy="59944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259067"/>
              <a:ext cx="9143999" cy="5989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263639"/>
              <a:ext cx="1371599" cy="594358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4</a:t>
            </a:fld>
            <a:endParaRPr spc="-25" dirty="0"/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E8DE7432-A4CE-3ED3-067A-E1BE35A5F2EB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795270" y="6455985"/>
            <a:ext cx="3759200" cy="21082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Z7894</a:t>
            </a:r>
            <a:r>
              <a:rPr spc="185" dirty="0"/>
              <a:t> </a:t>
            </a:r>
            <a:r>
              <a:rPr dirty="0"/>
              <a:t>Geoinformační</a:t>
            </a:r>
            <a:r>
              <a:rPr spc="200" dirty="0"/>
              <a:t> </a:t>
            </a:r>
            <a:r>
              <a:rPr dirty="0"/>
              <a:t>technologie</a:t>
            </a:r>
            <a:r>
              <a:rPr spc="204" dirty="0"/>
              <a:t> </a:t>
            </a:r>
            <a:r>
              <a:rPr dirty="0"/>
              <a:t>v</a:t>
            </a:r>
            <a:r>
              <a:rPr spc="165" dirty="0"/>
              <a:t> </a:t>
            </a:r>
            <a:r>
              <a:rPr dirty="0"/>
              <a:t>sociální</a:t>
            </a:r>
            <a:r>
              <a:rPr spc="170" dirty="0"/>
              <a:t> </a:t>
            </a:r>
            <a:r>
              <a:rPr spc="-10" dirty="0"/>
              <a:t>geografii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5968" y="1574291"/>
            <a:ext cx="7997190" cy="3958590"/>
            <a:chOff x="505968" y="1574291"/>
            <a:chExt cx="7997190" cy="3958590"/>
          </a:xfrm>
        </p:grpSpPr>
        <p:sp>
          <p:nvSpPr>
            <p:cNvPr id="3" name="object 3"/>
            <p:cNvSpPr/>
            <p:nvPr/>
          </p:nvSpPr>
          <p:spPr>
            <a:xfrm>
              <a:off x="515493" y="3258693"/>
              <a:ext cx="7978140" cy="2273935"/>
            </a:xfrm>
            <a:custGeom>
              <a:avLst/>
              <a:gdLst/>
              <a:ahLst/>
              <a:cxnLst/>
              <a:rect l="l" t="t" r="r" b="b"/>
              <a:pathLst>
                <a:path w="7978140" h="2273935">
                  <a:moveTo>
                    <a:pt x="7978140" y="0"/>
                  </a:moveTo>
                  <a:lnTo>
                    <a:pt x="0" y="0"/>
                  </a:lnTo>
                  <a:lnTo>
                    <a:pt x="0" y="2273807"/>
                  </a:lnTo>
                  <a:lnTo>
                    <a:pt x="7978140" y="2273807"/>
                  </a:lnTo>
                  <a:lnTo>
                    <a:pt x="7978140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15493" y="1583816"/>
              <a:ext cx="7978140" cy="1675130"/>
            </a:xfrm>
            <a:custGeom>
              <a:avLst/>
              <a:gdLst/>
              <a:ahLst/>
              <a:cxnLst/>
              <a:rect l="l" t="t" r="r" b="b"/>
              <a:pathLst>
                <a:path w="7978140" h="1675129">
                  <a:moveTo>
                    <a:pt x="7978140" y="0"/>
                  </a:moveTo>
                  <a:lnTo>
                    <a:pt x="0" y="0"/>
                  </a:lnTo>
                  <a:lnTo>
                    <a:pt x="0" y="1674876"/>
                  </a:lnTo>
                  <a:lnTo>
                    <a:pt x="7978140" y="1674876"/>
                  </a:lnTo>
                  <a:lnTo>
                    <a:pt x="7978140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5493" y="1583816"/>
              <a:ext cx="7978140" cy="1675130"/>
            </a:xfrm>
            <a:custGeom>
              <a:avLst/>
              <a:gdLst/>
              <a:ahLst/>
              <a:cxnLst/>
              <a:rect l="l" t="t" r="r" b="b"/>
              <a:pathLst>
                <a:path w="7978140" h="1675129">
                  <a:moveTo>
                    <a:pt x="0" y="1674876"/>
                  </a:moveTo>
                  <a:lnTo>
                    <a:pt x="7978140" y="1674876"/>
                  </a:lnTo>
                  <a:lnTo>
                    <a:pt x="7978140" y="0"/>
                  </a:lnTo>
                  <a:lnTo>
                    <a:pt x="0" y="0"/>
                  </a:lnTo>
                  <a:lnTo>
                    <a:pt x="0" y="1674876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93851" y="1712722"/>
            <a:ext cx="7190740" cy="4485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65" dirty="0">
                <a:solidFill>
                  <a:srgbClr val="FFFFFF"/>
                </a:solidFill>
                <a:latin typeface="Tahoma"/>
                <a:cs typeface="Tahoma"/>
              </a:rPr>
              <a:t>Doména</a:t>
            </a:r>
            <a:r>
              <a:rPr sz="16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technická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60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ahoma"/>
                <a:cs typeface="Tahoma"/>
              </a:rPr>
              <a:t>další…</a:t>
            </a:r>
            <a:endParaRPr sz="1600">
              <a:latin typeface="Tahoma"/>
              <a:cs typeface="Tahoma"/>
            </a:endParaRPr>
          </a:p>
          <a:p>
            <a:pPr marL="298450" indent="-285750">
              <a:lnSpc>
                <a:spcPct val="100000"/>
              </a:lnSpc>
              <a:spcBef>
                <a:spcPts val="1920"/>
              </a:spcBef>
              <a:buFont typeface="Arial MT"/>
              <a:buChar char="•"/>
              <a:tabLst>
                <a:tab pos="298450" algn="l"/>
              </a:tabLst>
            </a:pPr>
            <a:r>
              <a:rPr sz="1600" spc="80" dirty="0">
                <a:solidFill>
                  <a:srgbClr val="FFFFFF"/>
                </a:solidFill>
                <a:latin typeface="Tahoma"/>
                <a:cs typeface="Tahoma"/>
              </a:rPr>
              <a:t>Modelace</a:t>
            </a:r>
            <a:r>
              <a:rPr sz="1600" spc="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pokrytí</a:t>
            </a:r>
            <a:r>
              <a:rPr sz="1600" spc="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(Voroného</a:t>
            </a:r>
            <a:r>
              <a:rPr sz="1600" spc="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diagramy,</a:t>
            </a:r>
            <a:r>
              <a:rPr sz="1600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terénní</a:t>
            </a:r>
            <a:r>
              <a:rPr sz="1600" spc="60" dirty="0">
                <a:solidFill>
                  <a:srgbClr val="FFFFFF"/>
                </a:solidFill>
                <a:latin typeface="Tahoma"/>
                <a:cs typeface="Tahoma"/>
              </a:rPr>
              <a:t> model…)</a:t>
            </a:r>
            <a:endParaRPr sz="1600">
              <a:latin typeface="Tahoma"/>
              <a:cs typeface="Tahoma"/>
            </a:endParaRPr>
          </a:p>
          <a:p>
            <a:pPr marL="298450" indent="-285750">
              <a:lnSpc>
                <a:spcPct val="100000"/>
              </a:lnSpc>
              <a:buFont typeface="Arial MT"/>
              <a:buChar char="•"/>
              <a:tabLst>
                <a:tab pos="298450" algn="l"/>
              </a:tabLst>
            </a:pP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Vlastnosti</a:t>
            </a:r>
            <a:r>
              <a:rPr sz="1600" spc="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sítě</a:t>
            </a:r>
            <a:r>
              <a:rPr sz="1600" spc="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(dýchání</a:t>
            </a:r>
            <a:r>
              <a:rPr sz="1600" spc="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buněk,</a:t>
            </a:r>
            <a:r>
              <a:rPr sz="16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prioritizace</a:t>
            </a:r>
            <a:r>
              <a:rPr sz="1600" spc="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1600" spc="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síti…)</a:t>
            </a:r>
            <a:endParaRPr sz="1600">
              <a:latin typeface="Tahoma"/>
              <a:cs typeface="Tahoma"/>
            </a:endParaRPr>
          </a:p>
          <a:p>
            <a:pPr marL="298450" indent="-285750">
              <a:lnSpc>
                <a:spcPct val="100000"/>
              </a:lnSpc>
              <a:buFont typeface="Arial MT"/>
              <a:buChar char="•"/>
              <a:tabLst>
                <a:tab pos="298450" algn="l"/>
              </a:tabLst>
            </a:pPr>
            <a:r>
              <a:rPr sz="1600" spc="80" dirty="0">
                <a:solidFill>
                  <a:srgbClr val="FFFFFF"/>
                </a:solidFill>
                <a:latin typeface="Tahoma"/>
                <a:cs typeface="Tahoma"/>
              </a:rPr>
              <a:t>….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735"/>
              </a:spcBef>
              <a:buClr>
                <a:srgbClr val="FFFFFF"/>
              </a:buClr>
              <a:buFont typeface="Arial MT"/>
              <a:buChar char="•"/>
            </a:pP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600" spc="65" dirty="0">
                <a:solidFill>
                  <a:srgbClr val="FFFFFF"/>
                </a:solidFill>
                <a:latin typeface="Tahoma"/>
                <a:cs typeface="Tahoma"/>
              </a:rPr>
              <a:t>Doména</a:t>
            </a:r>
            <a:r>
              <a:rPr sz="160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humánní</a:t>
            </a:r>
            <a:r>
              <a:rPr sz="16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40" dirty="0">
                <a:solidFill>
                  <a:srgbClr val="FFFFFF"/>
                </a:solidFill>
                <a:latin typeface="Tahoma"/>
                <a:cs typeface="Tahoma"/>
              </a:rPr>
              <a:t>geografie</a:t>
            </a:r>
            <a:endParaRPr sz="160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spcBef>
                <a:spcPts val="1920"/>
              </a:spcBef>
              <a:buFont typeface="Arial MT"/>
              <a:buChar char="•"/>
              <a:tabLst>
                <a:tab pos="355600" algn="l"/>
              </a:tabLst>
            </a:pPr>
            <a:r>
              <a:rPr sz="1600" spc="85" dirty="0">
                <a:solidFill>
                  <a:srgbClr val="FFFFFF"/>
                </a:solidFill>
                <a:latin typeface="Tahoma"/>
                <a:cs typeface="Tahoma"/>
              </a:rPr>
              <a:t>Jeden</a:t>
            </a:r>
            <a:r>
              <a:rPr sz="16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ahoma"/>
                <a:cs typeface="Tahoma"/>
              </a:rPr>
              <a:t>mobilní</a:t>
            </a:r>
            <a:r>
              <a:rPr sz="16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operátor</a:t>
            </a:r>
            <a:r>
              <a:rPr sz="1600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245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1600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jedna</a:t>
            </a:r>
            <a:r>
              <a:rPr sz="16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část</a:t>
            </a:r>
            <a:r>
              <a:rPr sz="16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trhu?</a:t>
            </a:r>
            <a:endParaRPr sz="160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1600" spc="70" dirty="0">
                <a:solidFill>
                  <a:srgbClr val="FFFFFF"/>
                </a:solidFill>
                <a:latin typeface="Tahoma"/>
                <a:cs typeface="Tahoma"/>
              </a:rPr>
              <a:t>Jedna</a:t>
            </a:r>
            <a:r>
              <a:rPr sz="16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ahoma"/>
                <a:cs typeface="Tahoma"/>
              </a:rPr>
              <a:t>mobilní</a:t>
            </a:r>
            <a:r>
              <a:rPr sz="16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stanice</a:t>
            </a:r>
            <a:r>
              <a:rPr sz="160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110" dirty="0">
                <a:solidFill>
                  <a:srgbClr val="FFFFFF"/>
                </a:solidFill>
                <a:latin typeface="Tahoma"/>
                <a:cs typeface="Tahoma"/>
              </a:rPr>
              <a:t>=</a:t>
            </a:r>
            <a:r>
              <a:rPr sz="1600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Tahoma"/>
                <a:cs typeface="Tahoma"/>
              </a:rPr>
              <a:t>jeden</a:t>
            </a:r>
            <a:r>
              <a:rPr sz="16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uživatel</a:t>
            </a:r>
            <a:r>
              <a:rPr sz="16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110" dirty="0">
                <a:solidFill>
                  <a:srgbClr val="FFFFFF"/>
                </a:solidFill>
                <a:latin typeface="Tahoma"/>
                <a:cs typeface="Tahoma"/>
              </a:rPr>
              <a:t>=</a:t>
            </a:r>
            <a:r>
              <a:rPr sz="16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Tahoma"/>
                <a:cs typeface="Tahoma"/>
              </a:rPr>
              <a:t>jeden</a:t>
            </a:r>
            <a:r>
              <a:rPr sz="16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zákazník</a:t>
            </a:r>
            <a:r>
              <a:rPr sz="16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110" dirty="0">
                <a:solidFill>
                  <a:srgbClr val="FFFFFF"/>
                </a:solidFill>
                <a:latin typeface="Tahoma"/>
                <a:cs typeface="Tahoma"/>
              </a:rPr>
              <a:t>=</a:t>
            </a:r>
            <a:r>
              <a:rPr sz="16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Tahoma"/>
                <a:cs typeface="Tahoma"/>
              </a:rPr>
              <a:t>jeden</a:t>
            </a:r>
            <a:r>
              <a:rPr sz="16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člověk?</a:t>
            </a:r>
            <a:endParaRPr sz="160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Rovnoměrné</a:t>
            </a:r>
            <a:r>
              <a:rPr sz="1600" spc="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zastoupení</a:t>
            </a:r>
            <a:r>
              <a:rPr sz="1600" spc="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využívání</a:t>
            </a:r>
            <a:r>
              <a:rPr sz="1600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Tahoma"/>
                <a:cs typeface="Tahoma"/>
              </a:rPr>
              <a:t>mobilního</a:t>
            </a:r>
            <a:r>
              <a:rPr sz="1600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telefonu</a:t>
            </a:r>
            <a:r>
              <a:rPr sz="1600" spc="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1600" spc="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Tahoma"/>
                <a:cs typeface="Tahoma"/>
              </a:rPr>
              <a:t>populaci</a:t>
            </a:r>
            <a:r>
              <a:rPr sz="1600" spc="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(digitální</a:t>
            </a:r>
            <a:endParaRPr sz="1600">
              <a:latin typeface="Tahoma"/>
              <a:cs typeface="Tahoma"/>
            </a:endParaRPr>
          </a:p>
          <a:p>
            <a:pPr marL="355600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propast)?</a:t>
            </a:r>
            <a:endParaRPr sz="160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Rozdíly</a:t>
            </a:r>
            <a:r>
              <a:rPr sz="160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16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40" dirty="0">
                <a:solidFill>
                  <a:srgbClr val="FFFFFF"/>
                </a:solidFill>
                <a:latin typeface="Tahoma"/>
                <a:cs typeface="Tahoma"/>
              </a:rPr>
              <a:t>regionech?</a:t>
            </a:r>
            <a:endParaRPr sz="160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1600" spc="80" dirty="0">
                <a:solidFill>
                  <a:srgbClr val="FFFFFF"/>
                </a:solidFill>
                <a:latin typeface="Tahoma"/>
                <a:cs typeface="Tahoma"/>
              </a:rPr>
              <a:t>….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40"/>
              </a:spcBef>
            </a:pPr>
            <a:endParaRPr sz="1600">
              <a:latin typeface="Tahoma"/>
              <a:cs typeface="Tahoma"/>
            </a:endParaRPr>
          </a:p>
          <a:p>
            <a:pPr marL="66040" marR="5080">
              <a:lnSpc>
                <a:spcPct val="100000"/>
              </a:lnSpc>
            </a:pPr>
            <a:r>
              <a:rPr sz="1800" spc="150" dirty="0">
                <a:latin typeface="Tahoma"/>
                <a:cs typeface="Tahoma"/>
              </a:rPr>
              <a:t>Co</a:t>
            </a:r>
            <a:r>
              <a:rPr sz="1800" spc="-1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jsou</a:t>
            </a:r>
            <a:r>
              <a:rPr sz="1800" spc="-1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data</a:t>
            </a:r>
            <a:r>
              <a:rPr sz="1800" spc="-10" dirty="0">
                <a:latin typeface="Tahoma"/>
                <a:cs typeface="Tahoma"/>
              </a:rPr>
              <a:t> </a:t>
            </a:r>
            <a:r>
              <a:rPr sz="1800" spc="65" dirty="0">
                <a:latin typeface="Tahoma"/>
                <a:cs typeface="Tahoma"/>
              </a:rPr>
              <a:t>mobilních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operátorů?</a:t>
            </a:r>
            <a:r>
              <a:rPr sz="1800" spc="-1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Resp.</a:t>
            </a:r>
            <a:r>
              <a:rPr sz="1800" spc="-100" dirty="0">
                <a:latin typeface="Tahoma"/>
                <a:cs typeface="Tahoma"/>
              </a:rPr>
              <a:t> </a:t>
            </a:r>
            <a:r>
              <a:rPr sz="1800" spc="95" dirty="0">
                <a:latin typeface="Tahoma"/>
                <a:cs typeface="Tahoma"/>
              </a:rPr>
              <a:t>co</a:t>
            </a:r>
            <a:r>
              <a:rPr sz="1800" spc="-2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je</a:t>
            </a:r>
            <a:r>
              <a:rPr sz="1800" spc="-20" dirty="0">
                <a:latin typeface="Tahoma"/>
                <a:cs typeface="Tahoma"/>
              </a:rPr>
              <a:t> </a:t>
            </a:r>
            <a:r>
              <a:rPr sz="1800" spc="50" dirty="0">
                <a:latin typeface="Tahoma"/>
                <a:cs typeface="Tahoma"/>
              </a:rPr>
              <a:t>produkt</a:t>
            </a:r>
            <a:r>
              <a:rPr sz="1800" dirty="0">
                <a:latin typeface="Tahoma"/>
                <a:cs typeface="Tahoma"/>
              </a:rPr>
              <a:t> jménem</a:t>
            </a:r>
            <a:r>
              <a:rPr sz="1800" spc="-35" dirty="0">
                <a:latin typeface="Tahoma"/>
                <a:cs typeface="Tahoma"/>
              </a:rPr>
              <a:t> </a:t>
            </a:r>
            <a:r>
              <a:rPr sz="1800" spc="-20" dirty="0">
                <a:latin typeface="Tahoma"/>
                <a:cs typeface="Tahoma"/>
              </a:rPr>
              <a:t>data </a:t>
            </a:r>
            <a:r>
              <a:rPr sz="1800" spc="65" dirty="0">
                <a:latin typeface="Tahoma"/>
                <a:cs typeface="Tahoma"/>
              </a:rPr>
              <a:t>mobilních</a:t>
            </a:r>
            <a:r>
              <a:rPr sz="1800" spc="-105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operátorů?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527554" y="140970"/>
            <a:ext cx="6616700" cy="1146810"/>
          </a:xfrm>
          <a:prstGeom prst="rect">
            <a:avLst/>
          </a:prstGeom>
          <a:solidFill>
            <a:srgbClr val="252525"/>
          </a:solidFill>
        </p:spPr>
        <p:txBody>
          <a:bodyPr vert="horz" wrap="square" lIns="0" tIns="180975" rIns="0" bIns="0" rtlCol="0">
            <a:spAutoFit/>
          </a:bodyPr>
          <a:lstStyle/>
          <a:p>
            <a:pPr marL="90805" marR="1458595">
              <a:lnSpc>
                <a:spcPct val="80000"/>
              </a:lnSpc>
              <a:spcBef>
                <a:spcPts val="1425"/>
              </a:spcBef>
            </a:pPr>
            <a:r>
              <a:rPr sz="3000" dirty="0">
                <a:solidFill>
                  <a:srgbClr val="FFFFFF"/>
                </a:solidFill>
              </a:rPr>
              <a:t>Vstupy:</a:t>
            </a:r>
            <a:r>
              <a:rPr sz="3000" spc="-150" dirty="0">
                <a:solidFill>
                  <a:srgbClr val="FFFFFF"/>
                </a:solidFill>
              </a:rPr>
              <a:t> </a:t>
            </a:r>
            <a:r>
              <a:rPr sz="3000" spc="70" dirty="0">
                <a:solidFill>
                  <a:srgbClr val="FFFFFF"/>
                </a:solidFill>
              </a:rPr>
              <a:t>Příklad</a:t>
            </a:r>
            <a:r>
              <a:rPr sz="3000" spc="-175" dirty="0">
                <a:solidFill>
                  <a:srgbClr val="FFFFFF"/>
                </a:solidFill>
              </a:rPr>
              <a:t> </a:t>
            </a:r>
            <a:r>
              <a:rPr sz="3000" spc="55" dirty="0">
                <a:solidFill>
                  <a:srgbClr val="FFFFFF"/>
                </a:solidFill>
              </a:rPr>
              <a:t>dat</a:t>
            </a:r>
            <a:r>
              <a:rPr sz="3000" spc="-150" dirty="0">
                <a:solidFill>
                  <a:srgbClr val="FFFFFF"/>
                </a:solidFill>
              </a:rPr>
              <a:t> </a:t>
            </a:r>
            <a:r>
              <a:rPr sz="3000" spc="95" dirty="0">
                <a:solidFill>
                  <a:srgbClr val="FFFFFF"/>
                </a:solidFill>
              </a:rPr>
              <a:t>mobilních </a:t>
            </a:r>
            <a:r>
              <a:rPr sz="3000" spc="60" dirty="0">
                <a:solidFill>
                  <a:srgbClr val="FFFFFF"/>
                </a:solidFill>
              </a:rPr>
              <a:t>operátorů?</a:t>
            </a:r>
            <a:endParaRPr sz="3000"/>
          </a:p>
        </p:txBody>
      </p:sp>
      <p:grpSp>
        <p:nvGrpSpPr>
          <p:cNvPr id="8" name="object 8"/>
          <p:cNvGrpSpPr/>
          <p:nvPr/>
        </p:nvGrpSpPr>
        <p:grpSpPr>
          <a:xfrm>
            <a:off x="0" y="6259067"/>
            <a:ext cx="9144000" cy="599440"/>
            <a:chOff x="0" y="6259067"/>
            <a:chExt cx="9144000" cy="59944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59067"/>
              <a:ext cx="9143999" cy="59893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263639"/>
              <a:ext cx="1371599" cy="59435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59067"/>
              <a:ext cx="9143999" cy="59893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263639"/>
              <a:ext cx="1371599" cy="594358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5</a:t>
            </a:fld>
            <a:endParaRPr spc="-25" dirty="0"/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A747924F-B7F8-853F-8354-AA2905CFAD4A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795270" y="6455985"/>
            <a:ext cx="3759200" cy="21082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Z7894</a:t>
            </a:r>
            <a:r>
              <a:rPr spc="185" dirty="0"/>
              <a:t> </a:t>
            </a:r>
            <a:r>
              <a:rPr dirty="0"/>
              <a:t>Geoinformační</a:t>
            </a:r>
            <a:r>
              <a:rPr spc="200" dirty="0"/>
              <a:t> </a:t>
            </a:r>
            <a:r>
              <a:rPr dirty="0"/>
              <a:t>technologie</a:t>
            </a:r>
            <a:r>
              <a:rPr spc="204" dirty="0"/>
              <a:t> </a:t>
            </a:r>
            <a:r>
              <a:rPr dirty="0"/>
              <a:t>v</a:t>
            </a:r>
            <a:r>
              <a:rPr spc="165" dirty="0"/>
              <a:t> </a:t>
            </a:r>
            <a:r>
              <a:rPr dirty="0"/>
              <a:t>sociální</a:t>
            </a:r>
            <a:r>
              <a:rPr spc="170" dirty="0"/>
              <a:t> </a:t>
            </a:r>
            <a:r>
              <a:rPr spc="-10" dirty="0"/>
              <a:t>geografii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27554" y="140970"/>
            <a:ext cx="6616700" cy="1146810"/>
          </a:xfrm>
          <a:prstGeom prst="rect">
            <a:avLst/>
          </a:prstGeom>
          <a:solidFill>
            <a:srgbClr val="252525"/>
          </a:solidFill>
        </p:spPr>
        <p:txBody>
          <a:bodyPr vert="horz" wrap="square" lIns="0" tIns="42354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335"/>
              </a:spcBef>
            </a:pPr>
            <a:r>
              <a:rPr sz="3200" spc="65" dirty="0">
                <a:solidFill>
                  <a:srgbClr val="FFFFFF"/>
                </a:solidFill>
              </a:rPr>
              <a:t>Problematické</a:t>
            </a:r>
            <a:r>
              <a:rPr sz="3200" spc="-145" dirty="0">
                <a:solidFill>
                  <a:srgbClr val="FFFFFF"/>
                </a:solidFill>
              </a:rPr>
              <a:t> </a:t>
            </a:r>
            <a:r>
              <a:rPr sz="3200" spc="145" dirty="0">
                <a:solidFill>
                  <a:srgbClr val="FFFFFF"/>
                </a:solidFill>
              </a:rPr>
              <a:t>body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871727" y="1555496"/>
            <a:ext cx="683895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7815" algn="l"/>
              </a:tabLst>
            </a:pPr>
            <a:r>
              <a:rPr sz="1800" spc="45" dirty="0">
                <a:latin typeface="Tahoma"/>
                <a:cs typeface="Tahoma"/>
              </a:rPr>
              <a:t>Neznámá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50" dirty="0">
                <a:latin typeface="Tahoma"/>
                <a:cs typeface="Tahoma"/>
              </a:rPr>
              <a:t>metodika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-280" dirty="0">
                <a:latin typeface="Tahoma"/>
                <a:cs typeface="Tahoma"/>
              </a:rPr>
              <a:t>–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55" dirty="0">
                <a:latin typeface="Tahoma"/>
                <a:cs typeface="Tahoma"/>
              </a:rPr>
              <a:t>black</a:t>
            </a:r>
            <a:r>
              <a:rPr sz="1800" spc="-100" dirty="0">
                <a:latin typeface="Tahoma"/>
                <a:cs typeface="Tahoma"/>
              </a:rPr>
              <a:t> </a:t>
            </a:r>
            <a:r>
              <a:rPr sz="1800" spc="45" dirty="0">
                <a:latin typeface="Tahoma"/>
                <a:cs typeface="Tahoma"/>
              </a:rPr>
              <a:t>box</a:t>
            </a:r>
            <a:endParaRPr sz="1800">
              <a:latin typeface="Tahoma"/>
              <a:cs typeface="Tahoma"/>
            </a:endParaRPr>
          </a:p>
          <a:p>
            <a:pPr marL="755015" lvl="1" indent="-285115">
              <a:lnSpc>
                <a:spcPct val="100000"/>
              </a:lnSpc>
              <a:buFont typeface="Wingdings"/>
              <a:buChar char=""/>
              <a:tabLst>
                <a:tab pos="755015" algn="l"/>
              </a:tabLst>
            </a:pPr>
            <a:r>
              <a:rPr sz="1800" dirty="0">
                <a:latin typeface="Tahoma"/>
                <a:cs typeface="Tahoma"/>
              </a:rPr>
              <a:t>Tip:</a:t>
            </a:r>
            <a:r>
              <a:rPr sz="1800" spc="-1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Jak</a:t>
            </a:r>
            <a:r>
              <a:rPr sz="1800" spc="1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„rekonstruovat“</a:t>
            </a:r>
            <a:r>
              <a:rPr sz="1800" spc="55" dirty="0">
                <a:latin typeface="Tahoma"/>
                <a:cs typeface="Tahoma"/>
              </a:rPr>
              <a:t> alespoň</a:t>
            </a:r>
            <a:r>
              <a:rPr sz="1800" spc="1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část</a:t>
            </a:r>
            <a:r>
              <a:rPr sz="1800" spc="3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metodiky?</a:t>
            </a:r>
            <a:r>
              <a:rPr sz="1800" spc="10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Uzavřené</a:t>
            </a:r>
            <a:endParaRPr sz="1800">
              <a:latin typeface="Tahoma"/>
              <a:cs typeface="Tahoma"/>
            </a:endParaRPr>
          </a:p>
          <a:p>
            <a:pPr marL="755015">
              <a:lnSpc>
                <a:spcPct val="100000"/>
              </a:lnSpc>
            </a:pPr>
            <a:r>
              <a:rPr sz="1800" dirty="0">
                <a:latin typeface="Tahoma"/>
                <a:cs typeface="Tahoma"/>
              </a:rPr>
              <a:t>smlouvy</a:t>
            </a:r>
            <a:r>
              <a:rPr sz="1800" spc="-1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na </a:t>
            </a:r>
            <a:r>
              <a:rPr sz="1800" spc="-10" dirty="0">
                <a:latin typeface="Tahoma"/>
                <a:cs typeface="Tahoma"/>
              </a:rPr>
              <a:t>hlidacstatu.cz</a:t>
            </a:r>
            <a:endParaRPr sz="1800">
              <a:latin typeface="Tahoma"/>
              <a:cs typeface="Tahoma"/>
            </a:endParaRPr>
          </a:p>
          <a:p>
            <a:pPr marL="297815" indent="-285115">
              <a:lnSpc>
                <a:spcPct val="100000"/>
              </a:lnSpc>
              <a:buFont typeface="Arial MT"/>
              <a:buChar char="•"/>
              <a:tabLst>
                <a:tab pos="297815" algn="l"/>
              </a:tabLst>
            </a:pPr>
            <a:r>
              <a:rPr sz="1800" spc="60" dirty="0">
                <a:latin typeface="Tahoma"/>
                <a:cs typeface="Tahoma"/>
              </a:rPr>
              <a:t>Neznámé</a:t>
            </a:r>
            <a:r>
              <a:rPr sz="1800" spc="2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vstupy</a:t>
            </a:r>
            <a:r>
              <a:rPr sz="1800" spc="3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dalších</a:t>
            </a:r>
            <a:r>
              <a:rPr sz="1800" spc="30" dirty="0">
                <a:latin typeface="Tahoma"/>
                <a:cs typeface="Tahoma"/>
              </a:rPr>
              <a:t> </a:t>
            </a:r>
            <a:r>
              <a:rPr sz="1800" spc="-25" dirty="0">
                <a:latin typeface="Tahoma"/>
                <a:cs typeface="Tahoma"/>
              </a:rPr>
              <a:t>dat</a:t>
            </a:r>
            <a:endParaRPr sz="1800">
              <a:latin typeface="Tahoma"/>
              <a:cs typeface="Tahoma"/>
            </a:endParaRPr>
          </a:p>
          <a:p>
            <a:pPr marL="755015" lvl="1" indent="-285115">
              <a:lnSpc>
                <a:spcPct val="100000"/>
              </a:lnSpc>
              <a:buFont typeface="Wingdings"/>
              <a:buChar char=""/>
              <a:tabLst>
                <a:tab pos="755015" algn="l"/>
              </a:tabLst>
            </a:pPr>
            <a:r>
              <a:rPr sz="1800" dirty="0">
                <a:latin typeface="Tahoma"/>
                <a:cs typeface="Tahoma"/>
              </a:rPr>
              <a:t>Příklad</a:t>
            </a:r>
            <a:r>
              <a:rPr sz="1800" spc="2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Fakultní</a:t>
            </a:r>
            <a:r>
              <a:rPr sz="1800" spc="10" dirty="0">
                <a:latin typeface="Tahoma"/>
                <a:cs typeface="Tahoma"/>
              </a:rPr>
              <a:t> </a:t>
            </a:r>
            <a:r>
              <a:rPr sz="1800" spc="60" dirty="0">
                <a:latin typeface="Tahoma"/>
                <a:cs typeface="Tahoma"/>
              </a:rPr>
              <a:t>nemocnice</a:t>
            </a:r>
            <a:r>
              <a:rPr sz="1800" spc="5" dirty="0">
                <a:latin typeface="Tahoma"/>
                <a:cs typeface="Tahoma"/>
              </a:rPr>
              <a:t> </a:t>
            </a:r>
            <a:r>
              <a:rPr sz="1800" spc="35" dirty="0">
                <a:latin typeface="Tahoma"/>
                <a:cs typeface="Tahoma"/>
              </a:rPr>
              <a:t>Brno</a:t>
            </a:r>
            <a:endParaRPr sz="1800">
              <a:latin typeface="Tahoma"/>
              <a:cs typeface="Tahoma"/>
            </a:endParaRPr>
          </a:p>
          <a:p>
            <a:pPr marL="297815" indent="-285115">
              <a:lnSpc>
                <a:spcPct val="100000"/>
              </a:lnSpc>
              <a:buFont typeface="Wingdings"/>
              <a:buChar char=""/>
              <a:tabLst>
                <a:tab pos="297815" algn="l"/>
              </a:tabLst>
            </a:pPr>
            <a:r>
              <a:rPr sz="1800" dirty="0">
                <a:latin typeface="Tahoma"/>
                <a:cs typeface="Tahoma"/>
              </a:rPr>
              <a:t>Technické</a:t>
            </a:r>
            <a:r>
              <a:rPr sz="1800" spc="-3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vlastnosti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spc="65" dirty="0">
                <a:latin typeface="Tahoma"/>
                <a:cs typeface="Tahoma"/>
              </a:rPr>
              <a:t>mobilních</a:t>
            </a:r>
            <a:r>
              <a:rPr sz="1800" spc="-2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sítí</a:t>
            </a:r>
            <a:r>
              <a:rPr sz="1800" spc="-1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(lokalizační</a:t>
            </a:r>
            <a:r>
              <a:rPr sz="1800" spc="-1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šum,</a:t>
            </a:r>
            <a:r>
              <a:rPr sz="1800" spc="-80" dirty="0">
                <a:latin typeface="Tahoma"/>
                <a:cs typeface="Tahoma"/>
              </a:rPr>
              <a:t> </a:t>
            </a:r>
            <a:r>
              <a:rPr sz="1800" spc="65" dirty="0">
                <a:latin typeface="Tahoma"/>
                <a:cs typeface="Tahoma"/>
              </a:rPr>
              <a:t>piko</a:t>
            </a:r>
            <a:r>
              <a:rPr sz="1800" spc="-30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buňky)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6259067"/>
            <a:ext cx="9144000" cy="599440"/>
            <a:chOff x="0" y="6259067"/>
            <a:chExt cx="9144000" cy="5994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59067"/>
              <a:ext cx="9143999" cy="59893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263639"/>
              <a:ext cx="1371599" cy="59435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59067"/>
              <a:ext cx="9143999" cy="59893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263639"/>
              <a:ext cx="1371599" cy="594358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6</a:t>
            </a:fld>
            <a:endParaRPr spc="-25" dirty="0"/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306400E5-01A8-2A88-100B-2EE504E8443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795270" y="6455985"/>
            <a:ext cx="3759200" cy="21082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Z7894</a:t>
            </a:r>
            <a:r>
              <a:rPr spc="185" dirty="0"/>
              <a:t> </a:t>
            </a:r>
            <a:r>
              <a:rPr dirty="0"/>
              <a:t>Geoinformační</a:t>
            </a:r>
            <a:r>
              <a:rPr spc="200" dirty="0"/>
              <a:t> </a:t>
            </a:r>
            <a:r>
              <a:rPr dirty="0"/>
              <a:t>technologie</a:t>
            </a:r>
            <a:r>
              <a:rPr spc="204" dirty="0"/>
              <a:t> </a:t>
            </a:r>
            <a:r>
              <a:rPr dirty="0"/>
              <a:t>v</a:t>
            </a:r>
            <a:r>
              <a:rPr spc="165" dirty="0"/>
              <a:t> </a:t>
            </a:r>
            <a:r>
              <a:rPr dirty="0"/>
              <a:t>sociální</a:t>
            </a:r>
            <a:r>
              <a:rPr spc="170" dirty="0"/>
              <a:t> </a:t>
            </a:r>
            <a:r>
              <a:rPr spc="-10" dirty="0"/>
              <a:t>geografii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4405" y="3723132"/>
            <a:ext cx="58178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ahoma"/>
                <a:cs typeface="Tahoma"/>
              </a:rPr>
              <a:t>Příklad</a:t>
            </a:r>
            <a:r>
              <a:rPr sz="1800" spc="20" dirty="0">
                <a:latin typeface="Tahoma"/>
                <a:cs typeface="Tahoma"/>
              </a:rPr>
              <a:t> </a:t>
            </a:r>
            <a:r>
              <a:rPr sz="1800" spc="70" dirty="0">
                <a:latin typeface="Tahoma"/>
                <a:cs typeface="Tahoma"/>
              </a:rPr>
              <a:t>modelu</a:t>
            </a:r>
            <a:r>
              <a:rPr sz="1800" spc="1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šíření</a:t>
            </a:r>
            <a:r>
              <a:rPr sz="1800" spc="15" dirty="0">
                <a:latin typeface="Tahoma"/>
                <a:cs typeface="Tahoma"/>
              </a:rPr>
              <a:t> </a:t>
            </a:r>
            <a:r>
              <a:rPr sz="1800" spc="50" dirty="0">
                <a:latin typeface="Tahoma"/>
                <a:cs typeface="Tahoma"/>
              </a:rPr>
              <a:t>radiového</a:t>
            </a:r>
            <a:r>
              <a:rPr sz="1800" spc="2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signálu</a:t>
            </a:r>
            <a:r>
              <a:rPr sz="1800" spc="2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a</a:t>
            </a:r>
            <a:r>
              <a:rPr sz="1800" spc="2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vymezení </a:t>
            </a:r>
            <a:r>
              <a:rPr sz="1800" spc="-25" dirty="0">
                <a:latin typeface="Tahoma"/>
                <a:cs typeface="Tahoma"/>
              </a:rPr>
              <a:t>BTS </a:t>
            </a:r>
            <a:r>
              <a:rPr sz="1800" spc="90" dirty="0">
                <a:latin typeface="Tahoma"/>
                <a:cs typeface="Tahoma"/>
              </a:rPr>
              <a:t>pomocí</a:t>
            </a:r>
            <a:r>
              <a:rPr sz="1800" spc="-135" dirty="0">
                <a:latin typeface="Tahoma"/>
                <a:cs typeface="Tahoma"/>
              </a:rPr>
              <a:t> </a:t>
            </a:r>
            <a:r>
              <a:rPr sz="1800" spc="50" dirty="0">
                <a:latin typeface="Tahoma"/>
                <a:cs typeface="Tahoma"/>
              </a:rPr>
              <a:t>Voroného</a:t>
            </a:r>
            <a:r>
              <a:rPr sz="1800" spc="-80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diagramů</a:t>
            </a:r>
            <a:endParaRPr sz="18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8536" y="391668"/>
            <a:ext cx="5812536" cy="321106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799580" y="1315973"/>
            <a:ext cx="190817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25" dirty="0">
                <a:latin typeface="Tahoma"/>
                <a:cs typeface="Tahoma"/>
              </a:rPr>
              <a:t>+</a:t>
            </a:r>
            <a:r>
              <a:rPr sz="1800" spc="-110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různé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spc="55" dirty="0">
                <a:latin typeface="Tahoma"/>
                <a:cs typeface="Tahoma"/>
              </a:rPr>
              <a:t>technologie,</a:t>
            </a:r>
            <a:r>
              <a:rPr sz="1800" spc="-160" dirty="0">
                <a:latin typeface="Tahoma"/>
                <a:cs typeface="Tahoma"/>
              </a:rPr>
              <a:t> </a:t>
            </a:r>
            <a:r>
              <a:rPr sz="1800" spc="45" dirty="0">
                <a:latin typeface="Tahoma"/>
                <a:cs typeface="Tahoma"/>
              </a:rPr>
              <a:t>QoS,</a:t>
            </a:r>
            <a:endParaRPr sz="1800">
              <a:latin typeface="Tahoma"/>
              <a:cs typeface="Tahoma"/>
            </a:endParaRPr>
          </a:p>
          <a:p>
            <a:pPr marL="12700" marR="137795">
              <a:lnSpc>
                <a:spcPct val="100000"/>
              </a:lnSpc>
            </a:pPr>
            <a:r>
              <a:rPr sz="1800" dirty="0">
                <a:latin typeface="Tahoma"/>
                <a:cs typeface="Tahoma"/>
              </a:rPr>
              <a:t>„dýchaní</a:t>
            </a:r>
            <a:r>
              <a:rPr sz="1800" spc="150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buněk“, </a:t>
            </a:r>
            <a:r>
              <a:rPr sz="1800" spc="60" dirty="0">
                <a:latin typeface="Tahoma"/>
                <a:cs typeface="Tahoma"/>
              </a:rPr>
              <a:t>dočasné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-20" dirty="0">
                <a:latin typeface="Tahoma"/>
                <a:cs typeface="Tahoma"/>
              </a:rPr>
              <a:t>buňky</a:t>
            </a:r>
            <a:endParaRPr sz="18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27215" y="4559500"/>
            <a:ext cx="5001073" cy="1334276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0" y="6259067"/>
            <a:ext cx="9144000" cy="599440"/>
            <a:chOff x="0" y="6259067"/>
            <a:chExt cx="9144000" cy="59944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259067"/>
              <a:ext cx="9143999" cy="59893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263639"/>
              <a:ext cx="1371599" cy="59435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259067"/>
              <a:ext cx="9143999" cy="59893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263639"/>
              <a:ext cx="1371599" cy="594358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7</a:t>
            </a:fld>
            <a:endParaRPr spc="-25" dirty="0"/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8C011384-F8AA-FFA9-18E6-7884D4196428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795270" y="6455985"/>
            <a:ext cx="3759200" cy="21082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Z7894</a:t>
            </a:r>
            <a:r>
              <a:rPr spc="185" dirty="0"/>
              <a:t> </a:t>
            </a:r>
            <a:r>
              <a:rPr dirty="0"/>
              <a:t>Geoinformační</a:t>
            </a:r>
            <a:r>
              <a:rPr spc="200" dirty="0"/>
              <a:t> </a:t>
            </a:r>
            <a:r>
              <a:rPr dirty="0"/>
              <a:t>technologie</a:t>
            </a:r>
            <a:r>
              <a:rPr spc="204" dirty="0"/>
              <a:t> </a:t>
            </a:r>
            <a:r>
              <a:rPr dirty="0"/>
              <a:t>v</a:t>
            </a:r>
            <a:r>
              <a:rPr spc="165" dirty="0"/>
              <a:t> </a:t>
            </a:r>
            <a:r>
              <a:rPr dirty="0"/>
              <a:t>sociální</a:t>
            </a:r>
            <a:r>
              <a:rPr spc="170" dirty="0"/>
              <a:t> </a:t>
            </a:r>
            <a:r>
              <a:rPr spc="-10" dirty="0"/>
              <a:t>geografii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692" y="258318"/>
            <a:ext cx="5889179" cy="429465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52900" y="4705350"/>
            <a:ext cx="4815145" cy="134188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272529" y="572008"/>
            <a:ext cx="219075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135" dirty="0"/>
              <a:t>Obce</a:t>
            </a:r>
            <a:r>
              <a:rPr spc="-114" dirty="0"/>
              <a:t> </a:t>
            </a:r>
            <a:r>
              <a:rPr spc="170" dirty="0"/>
              <a:t>BMO</a:t>
            </a:r>
            <a:r>
              <a:rPr spc="-110" dirty="0"/>
              <a:t> </a:t>
            </a:r>
            <a:r>
              <a:rPr spc="-10" dirty="0"/>
              <a:t>spadající </a:t>
            </a:r>
            <a:r>
              <a:rPr spc="125" dirty="0"/>
              <a:t>do</a:t>
            </a:r>
            <a:r>
              <a:rPr dirty="0"/>
              <a:t> pokrytí</a:t>
            </a:r>
            <a:r>
              <a:rPr spc="-5" dirty="0"/>
              <a:t> </a:t>
            </a:r>
            <a:r>
              <a:rPr spc="-25" dirty="0"/>
              <a:t>BTS </a:t>
            </a:r>
            <a:r>
              <a:rPr spc="-10" dirty="0"/>
              <a:t>obsluhující  významné komunikace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44041" y="4937505"/>
            <a:ext cx="310197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ahoma"/>
                <a:cs typeface="Tahoma"/>
              </a:rPr>
              <a:t>Vývoje</a:t>
            </a:r>
            <a:r>
              <a:rPr sz="1800" spc="-75" dirty="0">
                <a:latin typeface="Tahoma"/>
                <a:cs typeface="Tahoma"/>
              </a:rPr>
              <a:t> </a:t>
            </a:r>
            <a:r>
              <a:rPr sz="1800" spc="70" dirty="0">
                <a:latin typeface="Tahoma"/>
                <a:cs typeface="Tahoma"/>
              </a:rPr>
              <a:t>odhadu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vlivu</a:t>
            </a:r>
            <a:r>
              <a:rPr sz="1800" spc="-70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intenzity </a:t>
            </a:r>
            <a:r>
              <a:rPr sz="1800" dirty="0">
                <a:latin typeface="Tahoma"/>
                <a:cs typeface="Tahoma"/>
              </a:rPr>
              <a:t>dopravy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na</a:t>
            </a:r>
            <a:r>
              <a:rPr sz="1800" spc="5" dirty="0">
                <a:latin typeface="Tahoma"/>
                <a:cs typeface="Tahoma"/>
              </a:rPr>
              <a:t> </a:t>
            </a:r>
            <a:r>
              <a:rPr sz="1800" spc="65" dirty="0">
                <a:latin typeface="Tahoma"/>
                <a:cs typeface="Tahoma"/>
              </a:rPr>
              <a:t>počtu</a:t>
            </a:r>
            <a:r>
              <a:rPr sz="1800" spc="10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přítomných </a:t>
            </a:r>
            <a:r>
              <a:rPr sz="1800" spc="65" dirty="0">
                <a:latin typeface="Tahoma"/>
                <a:cs typeface="Tahoma"/>
              </a:rPr>
              <a:t>osob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6259067"/>
            <a:ext cx="9144000" cy="599440"/>
            <a:chOff x="0" y="6259067"/>
            <a:chExt cx="9144000" cy="59944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259067"/>
              <a:ext cx="9143999" cy="59893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263639"/>
              <a:ext cx="1371599" cy="59435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259067"/>
              <a:ext cx="9143999" cy="59893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263639"/>
              <a:ext cx="1371599" cy="594358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8</a:t>
            </a:fld>
            <a:endParaRPr spc="-25" dirty="0"/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23233E88-0C79-9BEF-F3F2-B51706D0C2EC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795270" y="6455985"/>
            <a:ext cx="3759200" cy="21082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Z7894</a:t>
            </a:r>
            <a:r>
              <a:rPr spc="185" dirty="0"/>
              <a:t> </a:t>
            </a:r>
            <a:r>
              <a:rPr dirty="0"/>
              <a:t>Geoinformační</a:t>
            </a:r>
            <a:r>
              <a:rPr spc="200" dirty="0"/>
              <a:t> </a:t>
            </a:r>
            <a:r>
              <a:rPr dirty="0"/>
              <a:t>technologie</a:t>
            </a:r>
            <a:r>
              <a:rPr spc="204" dirty="0"/>
              <a:t> </a:t>
            </a:r>
            <a:r>
              <a:rPr dirty="0"/>
              <a:t>v</a:t>
            </a:r>
            <a:r>
              <a:rPr spc="165" dirty="0"/>
              <a:t> </a:t>
            </a:r>
            <a:r>
              <a:rPr dirty="0"/>
              <a:t>sociální</a:t>
            </a:r>
            <a:r>
              <a:rPr spc="170" dirty="0"/>
              <a:t> </a:t>
            </a:r>
            <a:r>
              <a:rPr spc="-10" dirty="0"/>
              <a:t>geografii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1574" y="443483"/>
            <a:ext cx="5915406" cy="40195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dirty="0"/>
              <a:t>Příklad</a:t>
            </a:r>
            <a:r>
              <a:rPr spc="35" dirty="0"/>
              <a:t> </a:t>
            </a:r>
            <a:r>
              <a:rPr dirty="0"/>
              <a:t>BTS</a:t>
            </a:r>
            <a:r>
              <a:rPr spc="35" dirty="0"/>
              <a:t> </a:t>
            </a:r>
            <a:r>
              <a:rPr spc="-50" dirty="0"/>
              <a:t>a </a:t>
            </a:r>
            <a:r>
              <a:rPr dirty="0"/>
              <a:t>vymezení</a:t>
            </a:r>
            <a:r>
              <a:rPr spc="95" dirty="0"/>
              <a:t> </a:t>
            </a:r>
            <a:r>
              <a:rPr spc="-10" dirty="0"/>
              <a:t>jejich </a:t>
            </a:r>
            <a:r>
              <a:rPr dirty="0"/>
              <a:t>pokrytí</a:t>
            </a:r>
            <a:r>
              <a:rPr spc="-10" dirty="0"/>
              <a:t> </a:t>
            </a:r>
            <a:r>
              <a:rPr spc="-30" dirty="0"/>
              <a:t>v</a:t>
            </a:r>
            <a:r>
              <a:rPr spc="-10" dirty="0"/>
              <a:t> Předklášteří </a:t>
            </a:r>
            <a:r>
              <a:rPr dirty="0"/>
              <a:t>a</a:t>
            </a:r>
            <a:r>
              <a:rPr spc="-155" dirty="0"/>
              <a:t> </a:t>
            </a:r>
            <a:r>
              <a:rPr spc="-10" dirty="0"/>
              <a:t>Tišnově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58094" y="4653926"/>
            <a:ext cx="2667530" cy="140034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560827" y="5037328"/>
            <a:ext cx="31038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ahoma"/>
                <a:cs typeface="Tahoma"/>
              </a:rPr>
              <a:t>Překryvy</a:t>
            </a:r>
            <a:r>
              <a:rPr sz="1800" spc="-65" dirty="0">
                <a:latin typeface="Tahoma"/>
                <a:cs typeface="Tahoma"/>
              </a:rPr>
              <a:t> </a:t>
            </a:r>
            <a:r>
              <a:rPr sz="1800" spc="-30" dirty="0">
                <a:latin typeface="Tahoma"/>
                <a:cs typeface="Tahoma"/>
              </a:rPr>
              <a:t>v</a:t>
            </a:r>
            <a:r>
              <a:rPr sz="1800" spc="-5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pokrytí</a:t>
            </a:r>
            <a:r>
              <a:rPr sz="1800" spc="-5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a</a:t>
            </a:r>
            <a:r>
              <a:rPr sz="1800" spc="-55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dokrývání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spc="20" dirty="0">
                <a:latin typeface="Tahoma"/>
                <a:cs typeface="Tahoma"/>
              </a:rPr>
              <a:t>problematických</a:t>
            </a:r>
            <a:r>
              <a:rPr sz="1800" spc="229" dirty="0">
                <a:latin typeface="Tahoma"/>
                <a:cs typeface="Tahoma"/>
              </a:rPr>
              <a:t> </a:t>
            </a:r>
            <a:r>
              <a:rPr sz="1800" spc="-20" dirty="0">
                <a:latin typeface="Tahoma"/>
                <a:cs typeface="Tahoma"/>
              </a:rPr>
              <a:t>míst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6259067"/>
            <a:ext cx="9144000" cy="599440"/>
            <a:chOff x="0" y="6259067"/>
            <a:chExt cx="9144000" cy="59944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259067"/>
              <a:ext cx="9143999" cy="59893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263639"/>
              <a:ext cx="1371599" cy="59435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259067"/>
              <a:ext cx="9143999" cy="59893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263639"/>
              <a:ext cx="1371599" cy="594358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9</a:t>
            </a:fld>
            <a:endParaRPr spc="-25" dirty="0"/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A8FA5593-B483-1999-397E-C0FC8AD564E0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795270" y="6455985"/>
            <a:ext cx="3759200" cy="21082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/>
              <a:t>Z7894</a:t>
            </a:r>
            <a:r>
              <a:rPr spc="185" dirty="0"/>
              <a:t> </a:t>
            </a:r>
            <a:r>
              <a:rPr dirty="0"/>
              <a:t>Geoinformační</a:t>
            </a:r>
            <a:r>
              <a:rPr spc="200" dirty="0"/>
              <a:t> </a:t>
            </a:r>
            <a:r>
              <a:rPr dirty="0"/>
              <a:t>technologie</a:t>
            </a:r>
            <a:r>
              <a:rPr spc="204" dirty="0"/>
              <a:t> </a:t>
            </a:r>
            <a:r>
              <a:rPr dirty="0"/>
              <a:t>v</a:t>
            </a:r>
            <a:r>
              <a:rPr spc="165" dirty="0"/>
              <a:t> </a:t>
            </a:r>
            <a:r>
              <a:rPr dirty="0"/>
              <a:t>sociální</a:t>
            </a:r>
            <a:r>
              <a:rPr spc="170" dirty="0"/>
              <a:t> </a:t>
            </a:r>
            <a:r>
              <a:rPr spc="-10" dirty="0"/>
              <a:t>geografii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</TotalTime>
  <Words>1766</Words>
  <Application>Microsoft Office PowerPoint</Application>
  <PresentationFormat>Předvádění na obrazovce (4:3)</PresentationFormat>
  <Paragraphs>268</Paragraphs>
  <Slides>32</Slides>
  <Notes>13</Notes>
  <HiddenSlides>4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3" baseType="lpstr">
      <vt:lpstr>Office Theme</vt:lpstr>
      <vt:lpstr>Z7894 Geoinformační technologie v sociální geografii</vt:lpstr>
      <vt:lpstr>Prezentace aplikace PowerPoint</vt:lpstr>
      <vt:lpstr> Příklad dat mobilních operátorů?</vt:lpstr>
      <vt:lpstr>Prezentace aplikace PowerPoint</vt:lpstr>
      <vt:lpstr>Vstupy: Příklad dat mobilních operátorů?</vt:lpstr>
      <vt:lpstr>Problematické body</vt:lpstr>
      <vt:lpstr>Prezentace aplikace PowerPoint</vt:lpstr>
      <vt:lpstr>Obce BMO spadající do pokrytí BTS obsluhující  významné komunikace</vt:lpstr>
      <vt:lpstr>Příklad BTS a vymezení jejich pokrytí v Předklášteří a Tišnově</vt:lpstr>
      <vt:lpstr>Zadání cvičení: Projekt</vt:lpstr>
      <vt:lpstr>Zadání cvičení: Losování</vt:lpstr>
      <vt:lpstr>Zadání cvičení</vt:lpstr>
      <vt:lpstr>Prezentace aplikace PowerPoint</vt:lpstr>
      <vt:lpstr>Synchronizace zázemí s jádrem metropolitní oblasti</vt:lpstr>
      <vt:lpstr>Metropolitní rytmy</vt:lpstr>
      <vt:lpstr>Rytmus nočního a denního obyvatelstva zázemí</vt:lpstr>
      <vt:lpstr>Konkrétní příklad postupu zpracování dat?</vt:lpstr>
      <vt:lpstr>Použitá data</vt:lpstr>
      <vt:lpstr>Mobility API</vt:lpstr>
      <vt:lpstr>Použité základní sídelní jednotky</vt:lpstr>
      <vt:lpstr>Zpracování dat</vt:lpstr>
      <vt:lpstr>Chord diagram</vt:lpstr>
      <vt:lpstr>Rozpočítání osob do budov</vt:lpstr>
      <vt:lpstr>Počet osob v budovách</vt:lpstr>
      <vt:lpstr>Počet osob v budovách</vt:lpstr>
      <vt:lpstr>Rozpočítání osob na komunikace</vt:lpstr>
      <vt:lpstr>Počet osob na komunikacích </vt:lpstr>
      <vt:lpstr>Celkový počet osob</vt:lpstr>
      <vt:lpstr>Prezentace aplikace PowerPoint</vt:lpstr>
      <vt:lpstr>Prezentace aplikace PowerPoint</vt:lpstr>
      <vt:lpstr>Závěr</vt:lpstr>
      <vt:lpstr>Dotazy?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436645@muni.cz</dc:creator>
  <cp:lastModifiedBy>Milan Fila</cp:lastModifiedBy>
  <cp:revision>2</cp:revision>
  <dcterms:created xsi:type="dcterms:W3CDTF">2023-11-27T20:35:44Z</dcterms:created>
  <dcterms:modified xsi:type="dcterms:W3CDTF">2023-11-28T14:54:56Z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2023-04-18T00:00:00Z</vt:filetime>
  </property>
  <property fmtid="{D5CDD505-2E9C-101B-9397-08002B2CF9AE}" pid="3" name="Creator">
    <vt:lpwstr>Microsoft® PowerPoint® pro Microsoft 365</vt:lpwstr>
  </property>
  <property fmtid="{D5CDD505-2E9C-101B-9397-08002B2CF9AE}" pid="4" name="LastSaved">
    <vt:filetime>2023-11-27T00:00:00Z</vt:filetime>
  </property>
  <property fmtid="{D5CDD505-2E9C-101B-9397-08002B2CF9AE}" pid="5" name="Producer">
    <vt:lpwstr>Microsoft® PowerPoint® pro Microsoft 365</vt:lpwstr>
  </property>
</Properties>
</file>