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8" r:id="rId4"/>
    <p:sldId id="267" r:id="rId5"/>
    <p:sldId id="257" r:id="rId6"/>
    <p:sldId id="259" r:id="rId7"/>
    <p:sldId id="264" r:id="rId8"/>
    <p:sldId id="266" r:id="rId9"/>
    <p:sldId id="260" r:id="rId10"/>
    <p:sldId id="261" r:id="rId11"/>
    <p:sldId id="269" r:id="rId12"/>
    <p:sldId id="27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/>
    <p:restoredTop sz="94694"/>
  </p:normalViewPr>
  <p:slideViewPr>
    <p:cSldViewPr snapToGrid="0">
      <p:cViewPr>
        <p:scale>
          <a:sx n="100" d="100"/>
          <a:sy n="100" d="100"/>
        </p:scale>
        <p:origin x="18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EEF36-000F-CA4E-8805-FF6749B48DF6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68F4E-63B0-0740-B51A-F4527855E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0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68F4E-63B0-0740-B51A-F4527855E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8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 trees vs. species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68F4E-63B0-0740-B51A-F4527855E7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4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C5B9-EC69-A571-8CCE-E7C0D96EF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4670E-527A-98CA-4681-7E822852C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C9513-9C36-35A0-47F3-CAC72C34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3E9-5C90-6F4F-ADDE-E789B7E5C6AC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D4B29-E732-8286-D6C0-B58D19E1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FD936-7EB2-8D9B-AB1D-0E935F4B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E325-55F0-324E-AE5C-3A6FB371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6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CA349-AAEC-29B7-ECE8-EED8F872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15FB7-34AD-278B-8A7B-340D29BB1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272D3-CD13-AC9E-8BF6-5BF8571E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3E9-5C90-6F4F-ADDE-E789B7E5C6AC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364B5-87CA-77CA-5B5A-B593EE52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01C50-7B38-D446-8E69-41413BD0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E325-55F0-324E-AE5C-3A6FB371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9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C45D73-0A41-A90E-CA4B-29B80D819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7320E-0CE6-4E56-2AC8-EC77AB54A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63060-35AC-81F4-11BB-48320F65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3E9-5C90-6F4F-ADDE-E789B7E5C6AC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03BA8-A836-CD99-3C88-8B715BA7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7445B-B2F9-1627-25CD-2EF3F962A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E325-55F0-324E-AE5C-3A6FB371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9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6B539-D676-A454-8531-F68E5D02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63265-F50E-2B32-1E61-240C5054F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66BA2-638B-B540-D034-893B207F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3E9-5C90-6F4F-ADDE-E789B7E5C6AC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A25CC-F17D-EF3B-BA2C-030DDB92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4DCA2-4F46-F198-596D-D10F8732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E325-55F0-324E-AE5C-3A6FB371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7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00698-1760-AA5D-D1A5-EEED5DE11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73454-70A1-C6A0-FD57-75295B9B1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9E13C-8D1B-4451-C34D-5A859501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3E9-5C90-6F4F-ADDE-E789B7E5C6AC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52002-9477-902D-2F82-B42258B4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DA45-59D7-6713-CBD8-7DE17D5A8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E325-55F0-324E-AE5C-3A6FB371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7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7424-F079-5A8C-C6AE-E9AF709C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686EB-CA82-D20E-A17A-93B9AE5B6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634E9-0D2E-EDCF-F687-E11EC30F4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00D22-3052-CC86-75EE-C9DCFE904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3E9-5C90-6F4F-ADDE-E789B7E5C6AC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BF03E-CE29-1492-2E55-BA9C38C9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CE409-5299-6DFB-4B06-A52711E1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E325-55F0-324E-AE5C-3A6FB371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8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D472-20F0-F053-7659-213E6A83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0FE23-DEAE-46FB-A46A-23D1B2E8F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68E38-4D4C-2133-8E13-6689178A4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FED46-B5D3-D9EB-CBDC-8A5887B78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F7D37A-6F90-DC0D-C0D2-64F55CC55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69B531-D2C3-BE71-6C4B-1D8D1432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3E9-5C90-6F4F-ADDE-E789B7E5C6AC}" type="datetimeFigureOut">
              <a:rPr lang="en-US" smtClean="0"/>
              <a:t>11/7/24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E05A6-E732-C2C3-633B-89333F94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12EC37-3091-BB5D-8FF2-2021283F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E325-55F0-324E-AE5C-3A6FB371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0595B-0465-02CD-58AB-C627B837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6A4731-1573-6869-9E0A-AE91D4BC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3E9-5C90-6F4F-ADDE-E789B7E5C6AC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4979C-4166-D6C7-7AF3-6E0B74218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1DF4E-3F51-D647-4D35-7E82E7A0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E325-55F0-324E-AE5C-3A6FB371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D4F58-8F53-4B25-7CB2-2AA6A767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3E9-5C90-6F4F-ADDE-E789B7E5C6AC}" type="datetimeFigureOut">
              <a:rPr lang="en-US" smtClean="0"/>
              <a:t>11/7/24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E43B8-2E60-3DB3-BE0F-91DA7002F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F1923-D140-0304-73A8-7C1BE585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E325-55F0-324E-AE5C-3A6FB371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FB2B-0E78-CDF0-6EFF-FD096F50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2653C-84F7-E445-C85A-E7D31B274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F54BF-6F78-7C45-F7F6-320319966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B153C-73E1-8073-376B-8D073339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3E9-5C90-6F4F-ADDE-E789B7E5C6AC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8A68D-2C32-C955-138C-63B558B3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FA6D9-FDEB-47EF-FC71-5AF5CF66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E325-55F0-324E-AE5C-3A6FB371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6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FF8BB-6EBE-97D5-EC91-12C2C9C58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8F37ED-AB13-DCB1-CBFF-E7311CE95A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B0802-10E7-7186-FDE3-F780BB550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FE110-B7BB-1262-A9BD-C78B1654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3E9-5C90-6F4F-ADDE-E789B7E5C6AC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B5164-3A4E-D23F-0571-BDD6C71F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16DB2-6F25-FA47-D822-A8E411DE8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E325-55F0-324E-AE5C-3A6FB371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1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A8A894-0695-A73A-7A7D-DF662C3A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9981A-4308-7CB1-BD87-45367F4E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27A1F-1079-93FF-E86A-C7B76D840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59F3E9-5C90-6F4F-ADDE-E789B7E5C6AC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4F0FA-D3AC-C8CB-2C38-E958C4D75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F4FFC-6BB9-B9ED-76C3-E9FCA1E4E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3DE325-55F0-324E-AE5C-3A6FB371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7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bacus-gene/hhs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2AEFA-69A6-FD37-BC37-9BFFC8379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Species as units of biological diversity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84AD9-FC8B-996E-2F3D-A00AC45901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Molecular Ecology, MUNI, 7. 11. 2024</a:t>
            </a:r>
          </a:p>
        </p:txBody>
      </p:sp>
    </p:spTree>
    <p:extLst>
      <p:ext uri="{BB962C8B-B14F-4D97-AF65-F5344CB8AC3E}">
        <p14:creationId xmlns:p14="http://schemas.microsoft.com/office/powerpoint/2010/main" val="392679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30DF1-881F-AE16-CE3A-519EA4768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898C-7C11-452C-1B4A-6E5643C5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0" i="0" u="none" strike="noStrike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Multi-species coalescent model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D76D6-8A1B-C041-0937-B194BE25C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81" y="1458000"/>
            <a:ext cx="9973637" cy="54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74DD27-525E-826A-27EB-F9334EC24DB6}"/>
              </a:ext>
            </a:extLst>
          </p:cNvPr>
          <p:cNvSpPr txBox="1"/>
          <p:nvPr/>
        </p:nvSpPr>
        <p:spPr>
          <a:xfrm>
            <a:off x="10714590" y="6334780"/>
            <a:ext cx="1278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Rannala</a:t>
            </a:r>
            <a:r>
              <a:rPr lang="en-US" sz="1400" dirty="0"/>
              <a:t> et al. 2020, Fig. 2</a:t>
            </a:r>
          </a:p>
        </p:txBody>
      </p:sp>
    </p:spTree>
    <p:extLst>
      <p:ext uri="{BB962C8B-B14F-4D97-AF65-F5344CB8AC3E}">
        <p14:creationId xmlns:p14="http://schemas.microsoft.com/office/powerpoint/2010/main" val="181665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A9802-69F5-1F87-241E-B7D88AEBA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34815-34CE-8060-9792-E7F01121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0" i="0" u="none" strike="noStrike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Multi-species coalescent model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32DF86-8E3D-D39F-9AE2-824ED3CB67F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gene trees embedded in species tree</a:t>
                </a:r>
              </a:p>
              <a:p>
                <a:r>
                  <a:rPr lang="en-US" dirty="0"/>
                  <a:t>deep coalescence ~ incomplete lineage sorting</a:t>
                </a:r>
              </a:p>
              <a:p>
                <a:r>
                  <a:rPr lang="en-US" dirty="0"/>
                  <a:t>increases with pop. size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) &amp; decreases with div. time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GB" dirty="0">
                    <a:solidFill>
                      <a:srgbClr val="0A0A0A"/>
                    </a:solidFill>
                  </a:rPr>
                  <a:t>zero divergence time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0A0A0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GB" sz="2800" b="0" i="0" u="none" strike="noStrike" dirty="0">
                    <a:solidFill>
                      <a:srgbClr val="0A0A0A"/>
                    </a:solidFill>
                    <a:effectLst/>
                  </a:rPr>
                  <a:t> population merger</a:t>
                </a:r>
              </a:p>
              <a:p>
                <a:r>
                  <a:rPr lang="en-GB" dirty="0">
                    <a:solidFill>
                      <a:srgbClr val="0A0A0A"/>
                    </a:solidFill>
                  </a:rPr>
                  <a:t>BPP software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32DF86-8E3D-D39F-9AE2-824ED3CB67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13F6D6-D16B-FE22-CC08-B7D9AE5B58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98564"/>
            <a:ext cx="5181600" cy="280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8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200E4-FC7C-A22B-DE86-BC7F8FDEF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6C91-4538-F47C-ACF0-EB86C88B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02663" cy="1325563"/>
          </a:xfrm>
        </p:spPr>
        <p:txBody>
          <a:bodyPr>
            <a:normAutofit/>
          </a:bodyPr>
          <a:lstStyle/>
          <a:p>
            <a:r>
              <a:rPr lang="en-GB" sz="4000" b="0" i="0" u="none" strike="noStrike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Unended quest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8A9EA-92E5-5F52-D520-E0051D8BFF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fusions and fissions</a:t>
            </a:r>
          </a:p>
          <a:p>
            <a:r>
              <a:rPr lang="en-US" dirty="0"/>
              <a:t>post-divergence gene flow</a:t>
            </a:r>
          </a:p>
          <a:p>
            <a:pPr lvl="1"/>
            <a:r>
              <a:rPr lang="en-US" dirty="0"/>
              <a:t>migration</a:t>
            </a:r>
          </a:p>
          <a:p>
            <a:pPr lvl="1"/>
            <a:r>
              <a:rPr lang="en-US" dirty="0"/>
              <a:t>introgression</a:t>
            </a:r>
          </a:p>
          <a:p>
            <a:r>
              <a:rPr lang="en-GB" sz="2800" b="0" i="0" u="none" strike="noStrike" dirty="0">
                <a:solidFill>
                  <a:srgbClr val="0A0A0A"/>
                </a:solidFill>
                <a:effectLst/>
              </a:rPr>
              <a:t>genealogical distinctiveness</a:t>
            </a:r>
          </a:p>
          <a:p>
            <a:pPr lvl="1"/>
            <a:r>
              <a:rPr lang="en-GB" b="0" i="0" u="none" strike="noStrike" dirty="0">
                <a:solidFill>
                  <a:srgbClr val="0A0A0A"/>
                </a:solidFill>
                <a:effectLst/>
              </a:rPr>
              <a:t>rule of thumb &lt; 0.2, &gt; 0.7</a:t>
            </a:r>
          </a:p>
          <a:p>
            <a:r>
              <a:rPr lang="en-GB" dirty="0">
                <a:solidFill>
                  <a:srgbClr val="0A0A0A"/>
                </a:solidFill>
              </a:rPr>
              <a:t>genomic distribution of </a:t>
            </a:r>
            <a:r>
              <a:rPr lang="en-GB" dirty="0" err="1">
                <a:solidFill>
                  <a:srgbClr val="0A0A0A"/>
                </a:solidFill>
              </a:rPr>
              <a:t>introgressed</a:t>
            </a:r>
            <a:r>
              <a:rPr lang="en-GB" dirty="0">
                <a:solidFill>
                  <a:srgbClr val="0A0A0A"/>
                </a:solidFill>
              </a:rPr>
              <a:t> loci?</a:t>
            </a:r>
          </a:p>
          <a:p>
            <a:r>
              <a:rPr lang="en-US" dirty="0"/>
              <a:t>back to experiments?</a:t>
            </a:r>
          </a:p>
        </p:txBody>
      </p:sp>
      <p:pic>
        <p:nvPicPr>
          <p:cNvPr id="9" name="Main graphic">
            <a:extLst>
              <a:ext uri="{FF2B5EF4-FFF2-40B4-BE49-F238E27FC236}">
                <a16:creationId xmlns:a16="http://schemas.microsoft.com/office/drawing/2014/main" id="{F001660C-324A-6805-140F-D2B24E222E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8296" b="3166"/>
          <a:stretch/>
        </p:blipFill>
        <p:spPr>
          <a:xfrm>
            <a:off x="6551139" y="257790"/>
            <a:ext cx="4407243" cy="6623450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A diagram of a body with blue lines&#10;&#10;Description automatically generated">
            <a:extLst>
              <a:ext uri="{FF2B5EF4-FFF2-40B4-BE49-F238E27FC236}">
                <a16:creationId xmlns:a16="http://schemas.microsoft.com/office/drawing/2014/main" id="{BD674DFB-0969-9D29-2C9E-E9920FDC5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80210"/>
            <a:ext cx="5771768" cy="61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808D96-5FCF-2726-8D57-5745A631434D}"/>
              </a:ext>
            </a:extLst>
          </p:cNvPr>
          <p:cNvSpPr txBox="1"/>
          <p:nvPr/>
        </p:nvSpPr>
        <p:spPr>
          <a:xfrm>
            <a:off x="6994334" y="6507649"/>
            <a:ext cx="397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Flouri</a:t>
            </a:r>
            <a:r>
              <a:rPr lang="en-US" dirty="0"/>
              <a:t> et al. Mol. Biol. </a:t>
            </a:r>
            <a:r>
              <a:rPr lang="en-US" dirty="0" err="1"/>
              <a:t>Evol</a:t>
            </a:r>
            <a:r>
              <a:rPr lang="en-US" dirty="0"/>
              <a:t>. 2020, Fig.2</a:t>
            </a:r>
          </a:p>
        </p:txBody>
      </p:sp>
    </p:spTree>
    <p:extLst>
      <p:ext uri="{BB962C8B-B14F-4D97-AF65-F5344CB8AC3E}">
        <p14:creationId xmlns:p14="http://schemas.microsoft.com/office/powerpoint/2010/main" val="15396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26FD87-532B-ED25-4821-984F3DE47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&amp; literature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F5754-0186-66DE-3A56-2B95E9B9C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en-US" dirty="0"/>
              <a:t>ASAP</a:t>
            </a:r>
          </a:p>
          <a:p>
            <a:pPr lvl="1"/>
            <a:r>
              <a:rPr lang="en-US" sz="2400" dirty="0"/>
              <a:t>https://</a:t>
            </a:r>
            <a:r>
              <a:rPr lang="en-US" sz="2400" dirty="0" err="1"/>
              <a:t>bioinfo.mnhn.fr</a:t>
            </a:r>
            <a:r>
              <a:rPr lang="en-US" sz="2400" dirty="0"/>
              <a:t>/</a:t>
            </a:r>
            <a:r>
              <a:rPr lang="en-US" sz="2400" dirty="0" err="1"/>
              <a:t>abi</a:t>
            </a:r>
            <a:r>
              <a:rPr lang="en-US" sz="2400" dirty="0"/>
              <a:t>/public/asap/</a:t>
            </a:r>
            <a:endParaRPr lang="en-US" dirty="0"/>
          </a:p>
          <a:p>
            <a:r>
              <a:rPr lang="en-US" dirty="0" err="1"/>
              <a:t>mPTP</a:t>
            </a:r>
            <a:endParaRPr lang="en-US" dirty="0"/>
          </a:p>
          <a:p>
            <a:pPr lvl="1"/>
            <a:r>
              <a:rPr lang="en-US" dirty="0"/>
              <a:t>https://</a:t>
            </a:r>
            <a:r>
              <a:rPr lang="en-US" dirty="0" err="1"/>
              <a:t>mptp.h-its.org</a:t>
            </a:r>
            <a:r>
              <a:rPr lang="en-US" dirty="0"/>
              <a:t>/#/tree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/Pas-</a:t>
            </a:r>
            <a:r>
              <a:rPr lang="en-US" dirty="0" err="1"/>
              <a:t>Kapli</a:t>
            </a:r>
            <a:r>
              <a:rPr lang="en-US" dirty="0"/>
              <a:t>/</a:t>
            </a:r>
            <a:r>
              <a:rPr lang="en-US" dirty="0" err="1"/>
              <a:t>mptp</a:t>
            </a:r>
            <a:endParaRPr lang="en-US" dirty="0"/>
          </a:p>
          <a:p>
            <a:r>
              <a:rPr lang="en-US" dirty="0"/>
              <a:t>branchcutting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onmikula</a:t>
            </a:r>
            <a:r>
              <a:rPr lang="en-US" dirty="0"/>
              <a:t>/branchcutting</a:t>
            </a:r>
          </a:p>
          <a:p>
            <a:r>
              <a:rPr lang="en-US" dirty="0"/>
              <a:t>BPP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bpp</a:t>
            </a:r>
            <a:r>
              <a:rPr lang="en-US" dirty="0"/>
              <a:t>/</a:t>
            </a:r>
            <a:r>
              <a:rPr lang="en-US" dirty="0" err="1"/>
              <a:t>bpp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https://github.com/abacus-gene/hhsd</a:t>
            </a:r>
            <a:endParaRPr lang="en-US" dirty="0"/>
          </a:p>
          <a:p>
            <a:r>
              <a:rPr lang="en-US" dirty="0"/>
              <a:t>Open Access Book: </a:t>
            </a:r>
            <a:r>
              <a:rPr lang="en-GB" b="0" i="0" u="none" strike="noStrike" dirty="0">
                <a:solidFill>
                  <a:srgbClr val="FFC400"/>
                </a:solidFill>
                <a:effectLst/>
                <a:latin typeface="Noto Sans" panose="020B0502040504020204" pitchFamily="34" charset="0"/>
              </a:rPr>
              <a:t>Phylogenetics in the Genomic Era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https://</a:t>
            </a:r>
            <a:r>
              <a:rPr lang="en-US" dirty="0" err="1"/>
              <a:t>inria.hal.science</a:t>
            </a:r>
            <a:r>
              <a:rPr lang="en-US" dirty="0"/>
              <a:t>/PGE/</a:t>
            </a:r>
          </a:p>
        </p:txBody>
      </p:sp>
    </p:spTree>
    <p:extLst>
      <p:ext uri="{BB962C8B-B14F-4D97-AF65-F5344CB8AC3E}">
        <p14:creationId xmlns:p14="http://schemas.microsoft.com/office/powerpoint/2010/main" val="313598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D4BB-3A38-CE48-8001-C3613E4067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879" y="365125"/>
            <a:ext cx="5426075" cy="1325563"/>
          </a:xfrm>
        </p:spPr>
        <p:txBody>
          <a:bodyPr>
            <a:normAutofit/>
          </a:bodyPr>
          <a:lstStyle/>
          <a:p>
            <a:r>
              <a:rPr lang="en-US" dirty="0"/>
              <a:t>The concept of species</a:t>
            </a:r>
          </a:p>
        </p:txBody>
      </p:sp>
      <p:pic>
        <p:nvPicPr>
          <p:cNvPr id="11" name="Main graphic">
            <a:extLst>
              <a:ext uri="{FF2B5EF4-FFF2-40B4-BE49-F238E27FC236}">
                <a16:creationId xmlns:a16="http://schemas.microsoft.com/office/drawing/2014/main" id="{79DE6F08-B85B-A4AC-179D-CA142E0D78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8296" b="3166"/>
          <a:stretch/>
        </p:blipFill>
        <p:spPr>
          <a:xfrm>
            <a:off x="6493479" y="172995"/>
            <a:ext cx="4407243" cy="6623450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DEE9B3-85CD-F04D-67C5-9067548A5A3E}"/>
              </a:ext>
            </a:extLst>
          </p:cNvPr>
          <p:cNvSpPr txBox="1"/>
          <p:nvPr/>
        </p:nvSpPr>
        <p:spPr>
          <a:xfrm>
            <a:off x="7908325" y="6488668"/>
            <a:ext cx="4283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Dobzhansky 1958, Pereira &amp; </a:t>
            </a:r>
            <a:r>
              <a:rPr lang="en-US" sz="1400" dirty="0" err="1"/>
              <a:t>SInghal</a:t>
            </a:r>
            <a:r>
              <a:rPr lang="en-US" sz="1400" dirty="0"/>
              <a:t> Mol. Ecol. 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BBD016-6840-A3C0-88BE-E8BCD74E9416}"/>
              </a:ext>
            </a:extLst>
          </p:cNvPr>
          <p:cNvSpPr txBox="1"/>
          <p:nvPr/>
        </p:nvSpPr>
        <p:spPr>
          <a:xfrm>
            <a:off x="527220" y="1690688"/>
            <a:ext cx="525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reproductive communities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colonization, survival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functional groups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ecosystems, coexistence</a:t>
            </a:r>
          </a:p>
          <a:p>
            <a:pPr lvl="1"/>
            <a:endParaRPr lang="en-US" sz="28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species = independent evolutionary lineages </a:t>
            </a:r>
          </a:p>
          <a:p>
            <a:pPr marL="457200" indent="-457200">
              <a:buFont typeface="Zapf Dingbats"/>
              <a:buChar char="✕"/>
            </a:pPr>
            <a:r>
              <a:rPr lang="en-US" sz="2800" dirty="0"/>
              <a:t>evolutionary lineages are: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fractal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possibly ephemeral</a:t>
            </a:r>
          </a:p>
        </p:txBody>
      </p:sp>
    </p:spTree>
    <p:extLst>
      <p:ext uri="{BB962C8B-B14F-4D97-AF65-F5344CB8AC3E}">
        <p14:creationId xmlns:p14="http://schemas.microsoft.com/office/powerpoint/2010/main" val="169194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2F601-9854-DCA2-70B0-437229AAF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structure&#10;&#10;Description automatically generated">
            <a:extLst>
              <a:ext uri="{FF2B5EF4-FFF2-40B4-BE49-F238E27FC236}">
                <a16:creationId xmlns:a16="http://schemas.microsoft.com/office/drawing/2014/main" id="{9C7CFEE1-A88C-1F91-283C-F8581C4DF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6" y="9000"/>
            <a:ext cx="7324724" cy="68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7C41E1-6E56-FCFB-B4F3-9153A8886240}"/>
              </a:ext>
            </a:extLst>
          </p:cNvPr>
          <p:cNvSpPr txBox="1"/>
          <p:nvPr/>
        </p:nvSpPr>
        <p:spPr>
          <a:xfrm>
            <a:off x="9890234" y="6488668"/>
            <a:ext cx="2301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Dufresnes</a:t>
            </a:r>
            <a:r>
              <a:rPr lang="en-US" sz="1400" dirty="0"/>
              <a:t> et al. PNAS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D34D6-F632-79C7-7E3D-601889BBCB9D}"/>
              </a:ext>
            </a:extLst>
          </p:cNvPr>
          <p:cNvSpPr txBox="1"/>
          <p:nvPr/>
        </p:nvSpPr>
        <p:spPr>
          <a:xfrm>
            <a:off x="233016" y="2633870"/>
            <a:ext cx="525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species = independent &amp; persistent evolutionary lineages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evidence: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experimental – in present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statistical – from the past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8EA432-6D7B-B24A-0487-781737958377}"/>
              </a:ext>
            </a:extLst>
          </p:cNvPr>
          <p:cNvSpPr txBox="1">
            <a:spLocks/>
          </p:cNvSpPr>
          <p:nvPr/>
        </p:nvSpPr>
        <p:spPr>
          <a:xfrm>
            <a:off x="148879" y="365125"/>
            <a:ext cx="5426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concept of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0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54481-D179-886A-B82D-2C730BDBC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949D1-4EA0-FE89-FEDE-BDAF7C04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African striped mice: </a:t>
            </a:r>
            <a:r>
              <a:rPr lang="en-US" i="1" dirty="0" err="1"/>
              <a:t>Lemniscomys</a:t>
            </a:r>
            <a:endParaRPr lang="en-US" i="1" dirty="0"/>
          </a:p>
        </p:txBody>
      </p:sp>
      <p:pic>
        <p:nvPicPr>
          <p:cNvPr id="5" name="Picture 4" descr="A mouse eating in the dirt&#10;&#10;Description automatically generated">
            <a:extLst>
              <a:ext uri="{FF2B5EF4-FFF2-40B4-BE49-F238E27FC236}">
                <a16:creationId xmlns:a16="http://schemas.microsoft.com/office/drawing/2014/main" id="{5178F2DC-DC0D-2F08-1B9E-72494F136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4" y="1690688"/>
            <a:ext cx="4879518" cy="3240000"/>
          </a:xfrm>
          <a:prstGeom prst="rect">
            <a:avLst/>
          </a:prstGeom>
        </p:spPr>
      </p:pic>
      <p:pic>
        <p:nvPicPr>
          <p:cNvPr id="7" name="Picture 6" descr="A mouse on a branch&#10;&#10;Description automatically generated">
            <a:extLst>
              <a:ext uri="{FF2B5EF4-FFF2-40B4-BE49-F238E27FC236}">
                <a16:creationId xmlns:a16="http://schemas.microsoft.com/office/drawing/2014/main" id="{5A63ACE2-FDFE-6595-FC82-E0C2197C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330" y="3618000"/>
            <a:ext cx="4860000" cy="3240000"/>
          </a:xfrm>
          <a:prstGeom prst="rect">
            <a:avLst/>
          </a:prstGeom>
        </p:spPr>
      </p:pic>
      <p:pic>
        <p:nvPicPr>
          <p:cNvPr id="9" name="Picture 8" descr="A mouse on a log&#10;&#10;Description automatically generated">
            <a:extLst>
              <a:ext uri="{FF2B5EF4-FFF2-40B4-BE49-F238E27FC236}">
                <a16:creationId xmlns:a16="http://schemas.microsoft.com/office/drawing/2014/main" id="{2878E00A-2401-3E75-1447-561CC274A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746" y="1809000"/>
            <a:ext cx="4320000" cy="3240000"/>
          </a:xfrm>
          <a:prstGeom prst="rect">
            <a:avLst/>
          </a:prstGeom>
        </p:spPr>
      </p:pic>
      <p:pic>
        <p:nvPicPr>
          <p:cNvPr id="4" name="Picture 3" descr="A mouse next to a map&#10;&#10;Description automatically generated">
            <a:extLst>
              <a:ext uri="{FF2B5EF4-FFF2-40B4-BE49-F238E27FC236}">
                <a16:creationId xmlns:a16="http://schemas.microsoft.com/office/drawing/2014/main" id="{471DC748-A73A-5E4D-B058-2B4F3BAF4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46" y="1690688"/>
            <a:ext cx="11880000" cy="4744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EF4290-6FCE-3756-5779-4E3036A953C2}"/>
              </a:ext>
            </a:extLst>
          </p:cNvPr>
          <p:cNvSpPr txBox="1"/>
          <p:nvPr/>
        </p:nvSpPr>
        <p:spPr>
          <a:xfrm>
            <a:off x="8404330" y="6492875"/>
            <a:ext cx="366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Hánová</a:t>
            </a:r>
            <a:r>
              <a:rPr lang="en-US" sz="1400" dirty="0"/>
              <a:t> et al. Mol. </a:t>
            </a:r>
            <a:r>
              <a:rPr lang="en-US" sz="1400" dirty="0" err="1"/>
              <a:t>Phyl</a:t>
            </a:r>
            <a:r>
              <a:rPr lang="en-US" sz="1400" dirty="0"/>
              <a:t>. </a:t>
            </a:r>
            <a:r>
              <a:rPr lang="en-US" sz="1400" dirty="0" err="1"/>
              <a:t>Evol</a:t>
            </a:r>
            <a:r>
              <a:rPr lang="en-US" sz="1400" dirty="0"/>
              <a:t>. 2021</a:t>
            </a:r>
          </a:p>
        </p:txBody>
      </p:sp>
    </p:spTree>
    <p:extLst>
      <p:ext uri="{BB962C8B-B14F-4D97-AF65-F5344CB8AC3E}">
        <p14:creationId xmlns:p14="http://schemas.microsoft.com/office/powerpoint/2010/main" val="425263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1959-EA38-5696-7C7E-5885ABE7B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0A0A0A"/>
                </a:solidFill>
                <a:latin typeface="Open Sans" panose="020B0606030504020204" pitchFamily="34" charset="0"/>
              </a:rPr>
              <a:t>Single-locus methods: genetic distances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B9190-F7BF-96AE-EBF7-D5FD02AB7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50239"/>
            <a:ext cx="5157787" cy="823912"/>
          </a:xfrm>
        </p:spPr>
        <p:txBody>
          <a:bodyPr/>
          <a:lstStyle/>
          <a:p>
            <a:r>
              <a:rPr lang="en-US" dirty="0"/>
              <a:t>Matrix of genetic distances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E261F6-C3A7-7FD0-AF02-4DFECE42D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0239"/>
            <a:ext cx="5183188" cy="823912"/>
          </a:xfrm>
        </p:spPr>
        <p:txBody>
          <a:bodyPr/>
          <a:lstStyle/>
          <a:p>
            <a:r>
              <a:rPr lang="en-US" dirty="0"/>
              <a:t>Barcode gap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0FB7D3B-F3CB-FA08-ED05-FB4A0FC87AB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28793" y="2074151"/>
            <a:ext cx="4320000" cy="4320000"/>
          </a:xfr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2F27DF-98DB-9F8D-8F88-6FAF146B6F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4286"/>
          <a:stretch/>
        </p:blipFill>
        <p:spPr>
          <a:xfrm>
            <a:off x="725605" y="2074151"/>
            <a:ext cx="5040000" cy="43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A3F739C-3D58-5A98-C4E3-8ACCAAD937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4286"/>
          <a:stretch/>
        </p:blipFill>
        <p:spPr>
          <a:xfrm>
            <a:off x="6194427" y="2074151"/>
            <a:ext cx="5040000" cy="43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3667DD-B606-52E9-CF39-D61A5745C4CB}"/>
              </a:ext>
            </a:extLst>
          </p:cNvPr>
          <p:cNvSpPr txBox="1"/>
          <p:nvPr/>
        </p:nvSpPr>
        <p:spPr>
          <a:xfrm>
            <a:off x="295713" y="6415171"/>
            <a:ext cx="1140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rule of thumb 2% - 11% (Bradley &amp; Baker 2001)  → </a:t>
            </a:r>
            <a:r>
              <a:rPr lang="en-US" dirty="0"/>
              <a:t>ASAP (</a:t>
            </a:r>
            <a:r>
              <a:rPr lang="en-US" dirty="0" err="1"/>
              <a:t>Puillandre</a:t>
            </a:r>
            <a:r>
              <a:rPr lang="en-US" dirty="0"/>
              <a:t> et al. 2021) </a:t>
            </a:r>
          </a:p>
        </p:txBody>
      </p:sp>
    </p:spTree>
    <p:extLst>
      <p:ext uri="{BB962C8B-B14F-4D97-AF65-F5344CB8AC3E}">
        <p14:creationId xmlns:p14="http://schemas.microsoft.com/office/powerpoint/2010/main" val="389328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8B8E4-F13D-3637-BDD6-F37D01BEA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9741-FC71-39D4-7266-7511E3CB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50" y="355600"/>
            <a:ext cx="5950250" cy="1325563"/>
          </a:xfrm>
        </p:spPr>
        <p:txBody>
          <a:bodyPr>
            <a:normAutofit/>
          </a:bodyPr>
          <a:lstStyle/>
          <a:p>
            <a:r>
              <a:rPr lang="en-GB" sz="4000" b="0" i="0" u="none" strike="noStrike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Single-locus methods: tree structure</a:t>
            </a:r>
            <a:endParaRPr lang="en-US" sz="4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899319-4CCE-4208-8D57-A6B79E25A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mPTP</a:t>
            </a:r>
            <a:r>
              <a:rPr lang="en-US" sz="2000" dirty="0"/>
              <a:t> = multi-rate Poisson tree processes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6538A6C-6B7E-9474-A5E2-CD91FA56D9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02757" y="2505075"/>
            <a:ext cx="2631848" cy="3684588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F96366-35CF-4713-0AE3-D942967B7A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branchcutting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5976E14-0CB8-9310-3352-5F64239A295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47870" y="2505075"/>
            <a:ext cx="2631848" cy="368458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DC84C3-3F5C-92A5-6B65-E81BB9103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212" y="9000"/>
            <a:ext cx="4885714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4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AC9ED6D-A31B-44C9-35B6-EFBA3EFF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04751" cy="1325563"/>
          </a:xfrm>
        </p:spPr>
        <p:txBody>
          <a:bodyPr/>
          <a:lstStyle/>
          <a:p>
            <a:r>
              <a:rPr lang="en-US" dirty="0" err="1"/>
              <a:t>mPTP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BF663F-948C-0024-C373-329329C5B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129" y="0"/>
            <a:ext cx="4885714" cy="684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1918F1-A3F7-4F29-77D9-E3F3CC261F61}"/>
              </a:ext>
            </a:extLst>
          </p:cNvPr>
          <p:cNvSpPr txBox="1"/>
          <p:nvPr/>
        </p:nvSpPr>
        <p:spPr>
          <a:xfrm>
            <a:off x="8279027" y="704335"/>
            <a:ext cx="347224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tree =</a:t>
            </a:r>
          </a:p>
          <a:p>
            <a:r>
              <a:rPr lang="en-US" sz="4000" dirty="0"/>
              <a:t>interspecific backbone</a:t>
            </a:r>
          </a:p>
          <a:p>
            <a:r>
              <a:rPr lang="en-US" sz="4000" dirty="0"/>
              <a:t>+</a:t>
            </a:r>
          </a:p>
          <a:p>
            <a:r>
              <a:rPr lang="en-US" sz="4000" dirty="0"/>
              <a:t>intraspecific crowns</a:t>
            </a:r>
          </a:p>
          <a:p>
            <a:endParaRPr lang="en-US" sz="3200" dirty="0"/>
          </a:p>
          <a:p>
            <a:r>
              <a:rPr lang="en-US" sz="3200" dirty="0"/>
              <a:t>exponential distributions of branch lengths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47F23D-9933-8197-90D8-6D0960F06A72}"/>
              </a:ext>
            </a:extLst>
          </p:cNvPr>
          <p:cNvSpPr txBox="1"/>
          <p:nvPr/>
        </p:nvSpPr>
        <p:spPr>
          <a:xfrm>
            <a:off x="213413" y="6305868"/>
            <a:ext cx="2963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Kapli</a:t>
            </a:r>
            <a:r>
              <a:rPr lang="en-US" sz="1400" dirty="0"/>
              <a:t> et al. Bioinformatics 2017</a:t>
            </a:r>
          </a:p>
        </p:txBody>
      </p:sp>
    </p:spTree>
    <p:extLst>
      <p:ext uri="{BB962C8B-B14F-4D97-AF65-F5344CB8AC3E}">
        <p14:creationId xmlns:p14="http://schemas.microsoft.com/office/powerpoint/2010/main" val="86180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8E22F-6D1F-2E28-0DA5-0FA05F6EB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D03758D-D510-3354-7D23-52FA6E6E8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24" y="365125"/>
            <a:ext cx="3402227" cy="1325563"/>
          </a:xfrm>
        </p:spPr>
        <p:txBody>
          <a:bodyPr/>
          <a:lstStyle/>
          <a:p>
            <a:r>
              <a:rPr lang="en-US" dirty="0"/>
              <a:t>branchcutting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4EF04-20DF-2B35-A56C-AD363B06F4A4}"/>
              </a:ext>
            </a:extLst>
          </p:cNvPr>
          <p:cNvSpPr txBox="1"/>
          <p:nvPr/>
        </p:nvSpPr>
        <p:spPr>
          <a:xfrm>
            <a:off x="8279027" y="704335"/>
            <a:ext cx="367123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tree =</a:t>
            </a:r>
          </a:p>
          <a:p>
            <a:r>
              <a:rPr lang="en-US" sz="4000" dirty="0"/>
              <a:t>interspecific backbone</a:t>
            </a:r>
          </a:p>
          <a:p>
            <a:r>
              <a:rPr lang="en-US" sz="4000" dirty="0"/>
              <a:t>+</a:t>
            </a:r>
          </a:p>
          <a:p>
            <a:r>
              <a:rPr lang="en-US" sz="4000" dirty="0"/>
              <a:t>intraspecific crowns</a:t>
            </a:r>
          </a:p>
          <a:p>
            <a:endParaRPr lang="en-US" sz="3200" dirty="0"/>
          </a:p>
          <a:p>
            <a:r>
              <a:rPr lang="en-US" sz="3200" dirty="0"/>
              <a:t>backbone = structurally important branches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C53C0-92A2-3086-059A-CAFC866DD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02" y="18000"/>
            <a:ext cx="4885714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53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0CD0F-2563-7981-9219-547EA778C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5425E-34CA-8297-21FE-A9453239B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0" i="0" u="none" strike="noStrike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Multi-locus methods</a:t>
            </a:r>
            <a:endParaRPr lang="en-US" sz="4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55ED83-CBE4-1429-99B4-61E4FB639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26" y="2405109"/>
            <a:ext cx="3240000" cy="32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BD5381-DAC9-75C0-2E91-EA46ACCD1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713" y="2405109"/>
            <a:ext cx="3240000" cy="32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EB3E90-8131-C12C-5AE3-78C47A2FF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000" y="2405109"/>
            <a:ext cx="3240000" cy="32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D9380D-43D5-825A-D4B1-5854780C7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574" y="2405109"/>
            <a:ext cx="3240000" cy="324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1D0F5F5-BEA3-68B2-06C9-337869A61FD9}"/>
              </a:ext>
            </a:extLst>
          </p:cNvPr>
          <p:cNvSpPr txBox="1"/>
          <p:nvPr/>
        </p:nvSpPr>
        <p:spPr>
          <a:xfrm>
            <a:off x="222421" y="1604191"/>
            <a:ext cx="4522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reciprocal monophyly?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EAE63D-6E5B-A014-1080-FEE5C90D0929}"/>
              </a:ext>
            </a:extLst>
          </p:cNvPr>
          <p:cNvSpPr txBox="1"/>
          <p:nvPr/>
        </p:nvSpPr>
        <p:spPr>
          <a:xfrm>
            <a:off x="7068066" y="6067142"/>
            <a:ext cx="478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0" i="0" u="none" strike="noStrike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gene tree incongruence</a:t>
            </a:r>
            <a:r>
              <a:rPr lang="en-US" sz="3200" b="0" i="0" u="none" strike="noStrike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325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375</Words>
  <Application>Microsoft Macintosh PowerPoint</Application>
  <PresentationFormat>Widescreen</PresentationFormat>
  <Paragraphs>80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Cambria Math</vt:lpstr>
      <vt:lpstr>Courier New</vt:lpstr>
      <vt:lpstr>Noto Sans</vt:lpstr>
      <vt:lpstr>Open Sans</vt:lpstr>
      <vt:lpstr>Zapf Dingbats</vt:lpstr>
      <vt:lpstr>Office Theme</vt:lpstr>
      <vt:lpstr>Species as units of biological diversity</vt:lpstr>
      <vt:lpstr>The concept of species</vt:lpstr>
      <vt:lpstr>PowerPoint Presentation</vt:lpstr>
      <vt:lpstr>African striped mice: Lemniscomys</vt:lpstr>
      <vt:lpstr>Single-locus methods: genetic distances</vt:lpstr>
      <vt:lpstr>Single-locus methods: tree structure</vt:lpstr>
      <vt:lpstr>mPTP</vt:lpstr>
      <vt:lpstr>branchcutting</vt:lpstr>
      <vt:lpstr>Multi-locus methods</vt:lpstr>
      <vt:lpstr>Multi-species coalescent model</vt:lpstr>
      <vt:lpstr>Multi-species coalescent model</vt:lpstr>
      <vt:lpstr>Unended quest</vt:lpstr>
      <vt:lpstr>Software &amp; 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Ondřej Mikula</dc:creator>
  <cp:lastModifiedBy>Ondřej Mikula</cp:lastModifiedBy>
  <cp:revision>28</cp:revision>
  <cp:lastPrinted>2024-11-07T04:52:24Z</cp:lastPrinted>
  <dcterms:created xsi:type="dcterms:W3CDTF">2024-11-06T12:36:17Z</dcterms:created>
  <dcterms:modified xsi:type="dcterms:W3CDTF">2024-11-07T10:44:13Z</dcterms:modified>
</cp:coreProperties>
</file>