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9"/>
  </p:handoutMasterIdLst>
  <p:sldIdLst>
    <p:sldId id="257" r:id="rId2"/>
    <p:sldId id="386" r:id="rId3"/>
    <p:sldId id="265" r:id="rId4"/>
    <p:sldId id="262" r:id="rId5"/>
    <p:sldId id="384" r:id="rId6"/>
    <p:sldId id="383" r:id="rId7"/>
    <p:sldId id="263" r:id="rId8"/>
    <p:sldId id="264" r:id="rId9"/>
    <p:sldId id="272" r:id="rId10"/>
    <p:sldId id="268" r:id="rId11"/>
    <p:sldId id="274" r:id="rId12"/>
    <p:sldId id="275" r:id="rId13"/>
    <p:sldId id="276" r:id="rId14"/>
    <p:sldId id="273" r:id="rId15"/>
    <p:sldId id="285" r:id="rId16"/>
    <p:sldId id="282" r:id="rId17"/>
    <p:sldId id="277" r:id="rId18"/>
    <p:sldId id="278" r:id="rId19"/>
    <p:sldId id="382" r:id="rId20"/>
    <p:sldId id="284" r:id="rId21"/>
    <p:sldId id="290" r:id="rId22"/>
    <p:sldId id="269" r:id="rId23"/>
    <p:sldId id="279" r:id="rId24"/>
    <p:sldId id="385" r:id="rId25"/>
    <p:sldId id="286" r:id="rId26"/>
    <p:sldId id="287" r:id="rId27"/>
    <p:sldId id="288" r:id="rId28"/>
    <p:sldId id="289" r:id="rId29"/>
    <p:sldId id="310" r:id="rId30"/>
    <p:sldId id="388" r:id="rId31"/>
    <p:sldId id="389" r:id="rId32"/>
    <p:sldId id="297" r:id="rId33"/>
    <p:sldId id="295" r:id="rId34"/>
    <p:sldId id="298" r:id="rId35"/>
    <p:sldId id="300" r:id="rId36"/>
    <p:sldId id="301" r:id="rId37"/>
    <p:sldId id="390" r:id="rId38"/>
    <p:sldId id="307" r:id="rId39"/>
    <p:sldId id="308" r:id="rId40"/>
    <p:sldId id="313" r:id="rId41"/>
    <p:sldId id="314" r:id="rId42"/>
    <p:sldId id="299" r:id="rId43"/>
    <p:sldId id="302" r:id="rId44"/>
    <p:sldId id="304" r:id="rId45"/>
    <p:sldId id="321" r:id="rId46"/>
    <p:sldId id="312" r:id="rId47"/>
    <p:sldId id="322" r:id="rId48"/>
    <p:sldId id="306" r:id="rId49"/>
    <p:sldId id="391" r:id="rId50"/>
    <p:sldId id="323" r:id="rId51"/>
    <p:sldId id="392" r:id="rId52"/>
    <p:sldId id="315" r:id="rId53"/>
    <p:sldId id="316" r:id="rId54"/>
    <p:sldId id="317" r:id="rId55"/>
    <p:sldId id="318" r:id="rId56"/>
    <p:sldId id="280" r:id="rId57"/>
    <p:sldId id="292" r:id="rId58"/>
  </p:sldIdLst>
  <p:sldSz cx="9144000" cy="6858000" type="screen4x3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F4B96-2189-4385-88E7-0B2B366553CA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EF714-4571-46CE-BB9A-675E9FEE7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100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05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1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71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7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06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3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0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8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8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6224-8E04-4D83-9680-02554A2829D4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6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sinicearasy.cz/134/Stigonematales" TargetMode="External"/><Relationship Id="rId4" Type="http://schemas.openxmlformats.org/officeDocument/2006/relationships/hyperlink" Target="http://www.sinicearasy.cz/134/Nostocal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microlife.com/peranema-trichophorum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hyperlink" Target="https://www.plingfactory.de/Science/Atla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řasy a sinice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inicearasy.cz/sites/default/files/Cyanobacteria_vlakn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495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73759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Stavba buňky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Aerotopy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Starý název </a:t>
            </a:r>
            <a:r>
              <a:rPr lang="cs-CZ" altLang="cs-CZ" sz="2400" dirty="0" err="1"/>
              <a:t>gasvezikuly</a:t>
            </a:r>
            <a:endParaRPr lang="cs-CZ" altLang="cs-CZ" sz="2400" dirty="0"/>
          </a:p>
          <a:p>
            <a:r>
              <a:rPr lang="cs-CZ" altLang="cs-CZ" sz="2400" dirty="0"/>
              <a:t>Specializované válcovité struktury</a:t>
            </a:r>
          </a:p>
          <a:p>
            <a:r>
              <a:rPr lang="cs-CZ" altLang="cs-CZ" sz="2400" dirty="0"/>
              <a:t>Pro plyny propustná glykoproteinová stěna</a:t>
            </a:r>
          </a:p>
          <a:p>
            <a:r>
              <a:rPr lang="cs-CZ" altLang="cs-CZ" sz="2400" dirty="0"/>
              <a:t>Regulace polohy ve vodním sloupci</a:t>
            </a:r>
          </a:p>
          <a:p>
            <a:r>
              <a:rPr lang="cs-CZ" altLang="cs-CZ" sz="2400" dirty="0"/>
              <a:t>Jejich počet je pohyblivý, sinice si je tvoří v závislosti na abiotických faktorech</a:t>
            </a:r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 descr="Obsah obrázku rostlina&#10;&#10;Popis byl vytvořen automaticky">
            <a:extLst>
              <a:ext uri="{FF2B5EF4-FFF2-40B4-BE49-F238E27FC236}">
                <a16:creationId xmlns:a16="http://schemas.microsoft.com/office/drawing/2014/main" id="{4DF14D6D-D57B-0C4A-6402-444A9AD34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25535"/>
            <a:ext cx="4210135" cy="31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Heterocyty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Tlustostěnné buňky</a:t>
            </a:r>
          </a:p>
          <a:p>
            <a:r>
              <a:rPr lang="cs-CZ" altLang="cs-CZ" sz="2400" dirty="0"/>
              <a:t>Větší než vegetativní buňky</a:t>
            </a:r>
          </a:p>
          <a:p>
            <a:r>
              <a:rPr lang="cs-CZ" altLang="cs-CZ" sz="2400" dirty="0"/>
              <a:t>Vznikají z vegetativních buněk</a:t>
            </a:r>
          </a:p>
          <a:p>
            <a:r>
              <a:rPr lang="cs-CZ" altLang="cs-CZ" sz="2400" dirty="0"/>
              <a:t>Fixace vzdušného dusíku (enzym </a:t>
            </a:r>
            <a:r>
              <a:rPr lang="cs-CZ" altLang="cs-CZ" sz="2400" dirty="0" err="1"/>
              <a:t>nitrogenáza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://fmp.conncoll.edu/Silicasecchidisk/Pics/Other%20Algae/Blue_Green%20jpegs/Nostoc_Key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59185"/>
            <a:ext cx="4788024" cy="383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Akinety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Starší název </a:t>
            </a:r>
            <a:r>
              <a:rPr lang="cs-CZ" altLang="cs-CZ" sz="2400" dirty="0" err="1"/>
              <a:t>arthrospory</a:t>
            </a:r>
            <a:endParaRPr lang="cs-CZ" altLang="cs-CZ" sz="2400" dirty="0"/>
          </a:p>
          <a:p>
            <a:r>
              <a:rPr lang="cs-CZ" altLang="cs-CZ" sz="2400" dirty="0"/>
              <a:t>Větší než </a:t>
            </a:r>
            <a:r>
              <a:rPr lang="cs-CZ" altLang="cs-CZ" sz="2400" dirty="0" err="1"/>
              <a:t>heterocyty</a:t>
            </a:r>
            <a:endParaRPr lang="cs-CZ" altLang="cs-CZ" sz="2400" dirty="0"/>
          </a:p>
          <a:p>
            <a:r>
              <a:rPr lang="cs-CZ" altLang="cs-CZ" sz="2400" dirty="0"/>
              <a:t>Trvale odpočívající buňky</a:t>
            </a:r>
          </a:p>
          <a:p>
            <a:r>
              <a:rPr lang="cs-CZ" altLang="cs-CZ" sz="2400" dirty="0"/>
              <a:t>Přežití nepříznivých podmínek</a:t>
            </a:r>
          </a:p>
          <a:p>
            <a:r>
              <a:rPr lang="cs-CZ" altLang="cs-CZ" sz="2400" dirty="0"/>
              <a:t>Vznik z vegetativních buněk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 descr="Obsah obrázku spirála, kruh&#10;&#10;Popis byl vytvořen automaticky s nízkou mírou spolehlivosti">
            <a:extLst>
              <a:ext uri="{FF2B5EF4-FFF2-40B4-BE49-F238E27FC236}">
                <a16:creationId xmlns:a16="http://schemas.microsoft.com/office/drawing/2014/main" id="{34AB363C-A500-A3A4-CA78-FF00B883F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98453"/>
            <a:ext cx="4932040" cy="329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Chromatická adaptace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err="1"/>
              <a:t>Fykobiliny</a:t>
            </a:r>
            <a:r>
              <a:rPr lang="cs-CZ" sz="2400" dirty="0"/>
              <a:t>: modré c- </a:t>
            </a:r>
            <a:r>
              <a:rPr lang="cs-CZ" sz="2400" dirty="0" err="1"/>
              <a:t>fykocyanin</a:t>
            </a:r>
            <a:r>
              <a:rPr lang="cs-CZ" sz="2400" dirty="0"/>
              <a:t>, </a:t>
            </a:r>
            <a:r>
              <a:rPr lang="cs-CZ" sz="2400" dirty="0" err="1"/>
              <a:t>allofykocyanin</a:t>
            </a:r>
            <a:r>
              <a:rPr lang="cs-CZ" sz="2400" dirty="0"/>
              <a:t>, červený c- </a:t>
            </a:r>
            <a:r>
              <a:rPr lang="cs-CZ" sz="2400" dirty="0" err="1"/>
              <a:t>fykoerythrin</a:t>
            </a:r>
            <a:r>
              <a:rPr lang="cs-CZ" sz="2400" dirty="0"/>
              <a:t>- </a:t>
            </a:r>
            <a:r>
              <a:rPr lang="cs-CZ" sz="2400" dirty="0" err="1"/>
              <a:t>fce</a:t>
            </a:r>
            <a:r>
              <a:rPr lang="cs-CZ" sz="2400" dirty="0"/>
              <a:t> světlo sběrné antény</a:t>
            </a:r>
          </a:p>
          <a:p>
            <a:r>
              <a:rPr lang="cs-CZ" sz="2400" dirty="0"/>
              <a:t>Citlivost tohoto typu světlo sběrné antény umožnuje fotosyntézu sinic při velmi nízké hladině osvětlení (hluboko pod hladinou vody, v půdě, uvnitř kamenů, v jeskyních)</a:t>
            </a:r>
            <a:endParaRPr lang="cs-CZ" altLang="cs-CZ" sz="2400" dirty="0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38903" y="6173195"/>
            <a:ext cx="335059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br>
              <a:rPr kumimoji="0" lang="cs-CZ" altLang="cs-CZ" sz="1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Struktura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fykobilisomu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dle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Pankratz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&amp;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Bowen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1963</a:t>
            </a:r>
          </a:p>
        </p:txBody>
      </p:sp>
      <p:pic>
        <p:nvPicPr>
          <p:cNvPr id="11266" name="Picture 2" descr="Struktura fykobilisomu dle Pankratz &amp; Bowen 1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16622"/>
            <a:ext cx="4004884" cy="26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28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Typy stélek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>
                <a:solidFill>
                  <a:srgbClr val="00B050"/>
                </a:solidFill>
              </a:rPr>
              <a:t>Jednobuněčné: </a:t>
            </a:r>
            <a:r>
              <a:rPr lang="cs-CZ" altLang="cs-CZ" sz="2400" dirty="0"/>
              <a:t>často obalené slizem, sdružování do kolonií</a:t>
            </a:r>
          </a:p>
          <a:p>
            <a:pPr marL="0" indent="0">
              <a:buNone/>
            </a:pPr>
            <a:r>
              <a:rPr lang="cs-CZ" altLang="cs-CZ" sz="2400" dirty="0"/>
              <a:t>     (</a:t>
            </a:r>
            <a:r>
              <a:rPr lang="cs-CZ" altLang="cs-CZ" sz="2400" i="1" dirty="0" err="1"/>
              <a:t>Chroococcus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Merismopedia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Microcystis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>
                <a:solidFill>
                  <a:srgbClr val="00B050"/>
                </a:solidFill>
              </a:rPr>
              <a:t>Vláknité:</a:t>
            </a:r>
          </a:p>
          <a:p>
            <a:pPr marL="0" indent="0">
              <a:buNone/>
            </a:pPr>
            <a:r>
              <a:rPr lang="cs-CZ" altLang="cs-CZ" sz="2400" dirty="0"/>
              <a:t>Vláknité nevětvené (</a:t>
            </a:r>
            <a:r>
              <a:rPr lang="cs-CZ" altLang="cs-CZ" sz="2400" i="1" dirty="0" err="1"/>
              <a:t>Oscillatoria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Phormidium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Leptolyngbya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Vláknité s nepravým větvením (</a:t>
            </a:r>
            <a:r>
              <a:rPr lang="cs-CZ" altLang="cs-CZ" sz="2400" i="1" dirty="0" err="1"/>
              <a:t>Scytonema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Vláknité s pravým větvením (</a:t>
            </a:r>
            <a:r>
              <a:rPr lang="cs-CZ" altLang="cs-CZ" sz="2400" i="1" dirty="0" err="1"/>
              <a:t>Stigonema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Mastigocladus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Pravé větvení: vzniká fyziologicky, při nepravém větvení jsou vlákna spojená jen slizovou pochvou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986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41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Pouze vegetativní (nepohlavní)</a:t>
            </a:r>
          </a:p>
          <a:p>
            <a:r>
              <a:rPr lang="cs-CZ" altLang="cs-CZ" sz="2400" dirty="0"/>
              <a:t>Pohlavní rozmnožování není známo</a:t>
            </a:r>
          </a:p>
          <a:p>
            <a:r>
              <a:rPr lang="cs-CZ" altLang="cs-CZ" sz="2400" dirty="0"/>
              <a:t>Rozmnožovací útvary: hormogonie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19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ra\Desktop\Cyanobacteria_deleni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6" y="2772508"/>
            <a:ext cx="8826227" cy="20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Téměř všechny biotopy – i extrémní</a:t>
            </a:r>
          </a:p>
          <a:p>
            <a:r>
              <a:rPr lang="cs-CZ" sz="2400" dirty="0"/>
              <a:t>Pionýrské organismy</a:t>
            </a:r>
          </a:p>
          <a:p>
            <a:r>
              <a:rPr lang="cs-CZ" sz="2400" dirty="0"/>
              <a:t>Eutrofizace- vodní květ</a:t>
            </a:r>
          </a:p>
          <a:p>
            <a:r>
              <a:rPr lang="cs-CZ" sz="2400" dirty="0" err="1"/>
              <a:t>Cyanotoxiny</a:t>
            </a:r>
            <a:endParaRPr lang="cs-CZ" sz="2400" dirty="0"/>
          </a:p>
          <a:p>
            <a:r>
              <a:rPr lang="cs-CZ" sz="2400" dirty="0"/>
              <a:t>Symbióza</a:t>
            </a:r>
          </a:p>
          <a:p>
            <a:r>
              <a:rPr lang="cs-CZ" sz="2400" dirty="0"/>
              <a:t>Stromatolity: útvary vzniklé usazováním uhličitanu vápenatého v slizových pochvách sinic</a:t>
            </a:r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3" name="Picture 4" descr="prehled V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28588"/>
            <a:ext cx="9525000" cy="711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533400" y="1981200"/>
            <a:ext cx="5162550" cy="5794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i="1">
                <a:latin typeface="Times New Roman" pitchFamily="18" charset="0"/>
              </a:rPr>
              <a:t>Dolichospermum (Anabaena)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2057400" y="3962400"/>
            <a:ext cx="2938463" cy="5794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i="1">
                <a:latin typeface="Times New Roman" pitchFamily="18" charset="0"/>
              </a:rPr>
              <a:t>Aphanizomenon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4114800" y="6096000"/>
            <a:ext cx="2151551" cy="46166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latin typeface="Times New Roman" pitchFamily="18" charset="0"/>
              </a:rPr>
              <a:t>HETEROCYT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0" y="4800600"/>
            <a:ext cx="1608138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Times New Roman" pitchFamily="18" charset="0"/>
              </a:rPr>
              <a:t>AKINETA</a:t>
            </a:r>
          </a:p>
        </p:txBody>
      </p:sp>
      <p:sp>
        <p:nvSpPr>
          <p:cNvPr id="30728" name="Line 9"/>
          <p:cNvSpPr>
            <a:spLocks noChangeShapeType="1"/>
          </p:cNvSpPr>
          <p:nvPr/>
        </p:nvSpPr>
        <p:spPr bwMode="auto">
          <a:xfrm flipH="1" flipV="1">
            <a:off x="2971800" y="5867400"/>
            <a:ext cx="1143000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30729" name="Line 10"/>
          <p:cNvSpPr>
            <a:spLocks noChangeShapeType="1"/>
          </p:cNvSpPr>
          <p:nvPr/>
        </p:nvSpPr>
        <p:spPr bwMode="auto">
          <a:xfrm flipV="1">
            <a:off x="838200" y="3886200"/>
            <a:ext cx="106680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47F9A50-A4D6-5AC9-DC21-EB5226EE8743}"/>
              </a:ext>
            </a:extLst>
          </p:cNvPr>
          <p:cNvSpPr txBox="1"/>
          <p:nvPr/>
        </p:nvSpPr>
        <p:spPr>
          <a:xfrm>
            <a:off x="260974" y="164704"/>
            <a:ext cx="8399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highlight>
                  <a:srgbClr val="C0C0C0"/>
                </a:highlight>
              </a:rPr>
              <a:t>Vodní květ </a:t>
            </a:r>
            <a:r>
              <a:rPr lang="cs-CZ" sz="2000" b="1" dirty="0">
                <a:solidFill>
                  <a:schemeClr val="bg1"/>
                </a:solidFill>
                <a:highlight>
                  <a:srgbClr val="C0C0C0"/>
                </a:highlight>
              </a:rPr>
              <a:t>(Lenka Šejnohová)</a:t>
            </a:r>
            <a:endParaRPr lang="cs-CZ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osoba, muž, nábytek&#10;&#10;Popis byl vytvořen automaticky">
            <a:extLst>
              <a:ext uri="{FF2B5EF4-FFF2-40B4-BE49-F238E27FC236}">
                <a16:creationId xmlns:a16="http://schemas.microsoft.com/office/drawing/2014/main" id="{D378F63C-AA44-4368-8F7C-1AE2657B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4" y="0"/>
            <a:ext cx="696243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5011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Symbiotické vztahy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Cyanobiont</a:t>
            </a:r>
            <a:r>
              <a:rPr lang="cs-CZ" altLang="cs-CZ" sz="2400" dirty="0"/>
              <a:t> ve stélkách lišejníků- rody </a:t>
            </a:r>
            <a:r>
              <a:rPr lang="cs-CZ" altLang="cs-CZ" sz="2400" i="1" dirty="0" err="1"/>
              <a:t>Nostoc</a:t>
            </a:r>
            <a:r>
              <a:rPr lang="cs-CZ" altLang="cs-CZ" sz="2400" dirty="0"/>
              <a:t>, </a:t>
            </a:r>
            <a:r>
              <a:rPr lang="cs-CZ" sz="2400" i="1" dirty="0" err="1"/>
              <a:t>Gloeocapsa</a:t>
            </a:r>
            <a:r>
              <a:rPr lang="cs-CZ" sz="2400" i="1" dirty="0"/>
              <a:t>, </a:t>
            </a:r>
            <a:r>
              <a:rPr lang="cs-CZ" sz="2400" i="1" dirty="0" err="1"/>
              <a:t>Chroococcus</a:t>
            </a:r>
            <a:r>
              <a:rPr lang="cs-CZ" sz="2400" i="1" dirty="0"/>
              <a:t>, </a:t>
            </a:r>
            <a:r>
              <a:rPr lang="cs-CZ" sz="2400" i="1" dirty="0" err="1"/>
              <a:t>Stigonema</a:t>
            </a:r>
            <a:endParaRPr lang="cs-CZ" sz="2400" i="1" dirty="0"/>
          </a:p>
          <a:p>
            <a:r>
              <a:rPr lang="cs-CZ" sz="2400" dirty="0"/>
              <a:t>Další symbióza s: játrovkami (rod </a:t>
            </a:r>
            <a:r>
              <a:rPr lang="cs-CZ" sz="2400" i="1" dirty="0" err="1"/>
              <a:t>Blasia</a:t>
            </a:r>
            <a:r>
              <a:rPr lang="cs-CZ" sz="2400" dirty="0"/>
              <a:t>), </a:t>
            </a:r>
            <a:r>
              <a:rPr lang="cs-CZ" sz="2400" dirty="0" err="1"/>
              <a:t>hlevíky</a:t>
            </a:r>
            <a:r>
              <a:rPr lang="cs-CZ" sz="2400" dirty="0"/>
              <a:t> (</a:t>
            </a:r>
            <a:r>
              <a:rPr lang="cs-CZ" sz="2400" i="1" dirty="0" err="1"/>
              <a:t>Anthoceros</a:t>
            </a:r>
            <a:r>
              <a:rPr lang="cs-CZ" sz="2400" dirty="0"/>
              <a:t>), kapradinami (</a:t>
            </a:r>
            <a:r>
              <a:rPr lang="cs-CZ" sz="2400" i="1" dirty="0" err="1"/>
              <a:t>Azolla</a:t>
            </a:r>
            <a:r>
              <a:rPr lang="cs-CZ" sz="2400" dirty="0"/>
              <a:t>), nahosemennými (</a:t>
            </a:r>
            <a:r>
              <a:rPr lang="cs-CZ" sz="2400" i="1" dirty="0" err="1"/>
              <a:t>Cycas</a:t>
            </a:r>
            <a:r>
              <a:rPr lang="cs-CZ" sz="2400" dirty="0"/>
              <a:t>)</a:t>
            </a:r>
          </a:p>
          <a:p>
            <a:r>
              <a:rPr lang="cs-CZ" altLang="cs-CZ" sz="2400" dirty="0"/>
              <a:t>Sinice </a:t>
            </a:r>
            <a:r>
              <a:rPr lang="cs-CZ" altLang="cs-CZ" sz="2400" i="1" dirty="0" err="1"/>
              <a:t>Nostoc</a:t>
            </a:r>
            <a:r>
              <a:rPr lang="cs-CZ" altLang="cs-CZ" sz="2400" dirty="0"/>
              <a:t> v symbióze s houbou</a:t>
            </a:r>
            <a:r>
              <a:rPr lang="cs-CZ" sz="2400" dirty="0"/>
              <a:t> </a:t>
            </a:r>
            <a:r>
              <a:rPr lang="cs-CZ" sz="2400" i="1" dirty="0" err="1"/>
              <a:t>Geosiphon</a:t>
            </a:r>
            <a:r>
              <a:rPr lang="cs-CZ" sz="2400" i="1" dirty="0"/>
              <a:t> </a:t>
            </a:r>
            <a:r>
              <a:rPr lang="cs-CZ" sz="2400" i="1" dirty="0" err="1"/>
              <a:t>pyriforme</a:t>
            </a:r>
            <a:r>
              <a:rPr lang="cs-CZ" sz="2400" i="1" dirty="0"/>
              <a:t> </a:t>
            </a:r>
          </a:p>
          <a:p>
            <a:r>
              <a:rPr lang="cs-CZ" altLang="cs-CZ" sz="2400" dirty="0"/>
              <a:t>+ primární </a:t>
            </a:r>
            <a:r>
              <a:rPr lang="cs-CZ" altLang="cs-CZ" sz="2400" dirty="0" err="1"/>
              <a:t>endosymbióza</a:t>
            </a:r>
            <a:r>
              <a:rPr lang="cs-CZ" altLang="cs-CZ" sz="2400" dirty="0"/>
              <a:t>: vznik chloroplastů!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19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" y="908720"/>
            <a:ext cx="9038938" cy="583264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FF8FEC-80A0-83AB-CED6-1A7953E4CB9D}"/>
              </a:ext>
            </a:extLst>
          </p:cNvPr>
          <p:cNvSpPr txBox="1"/>
          <p:nvPr/>
        </p:nvSpPr>
        <p:spPr>
          <a:xfrm>
            <a:off x="4644008" y="218511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Chloroplastida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9689FD-18ED-5E43-B8FA-A6CE163A100D}"/>
              </a:ext>
            </a:extLst>
          </p:cNvPr>
          <p:cNvSpPr txBox="1"/>
          <p:nvPr/>
        </p:nvSpPr>
        <p:spPr>
          <a:xfrm>
            <a:off x="6228184" y="314096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+ Streptophyta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379E396-E106-FCF6-448E-2EAC3B3BE60B}"/>
              </a:ext>
            </a:extLst>
          </p:cNvPr>
          <p:cNvSpPr txBox="1">
            <a:spLocks/>
          </p:cNvSpPr>
          <p:nvPr/>
        </p:nvSpPr>
        <p:spPr>
          <a:xfrm>
            <a:off x="230832" y="-165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3200" dirty="0">
                <a:solidFill>
                  <a:srgbClr val="00B050"/>
                </a:solidFill>
              </a:rPr>
              <a:t>Endosymbiotická teorie</a:t>
            </a:r>
          </a:p>
        </p:txBody>
      </p:sp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Problematická taxonomie</a:t>
            </a:r>
          </a:p>
          <a:p>
            <a:r>
              <a:rPr lang="cs-CZ" altLang="cs-CZ" sz="2400" dirty="0"/>
              <a:t>Molekulární metody</a:t>
            </a:r>
          </a:p>
          <a:p>
            <a:r>
              <a:rPr lang="cs-CZ" sz="2400" dirty="0"/>
              <a:t>popsáno víc než 320 rodů s  2700 druhy</a:t>
            </a:r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Systém- zjednodušený morfologický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Třída : </a:t>
            </a:r>
            <a:r>
              <a:rPr lang="cs-CZ" sz="2400" dirty="0" err="1"/>
              <a:t>Cyanobacteria</a:t>
            </a:r>
            <a:r>
              <a:rPr lang="cs-CZ" sz="2400" dirty="0"/>
              <a:t>/</a:t>
            </a:r>
            <a:r>
              <a:rPr lang="cs-CZ" sz="2400" dirty="0" err="1"/>
              <a:t>Cyanophyceae</a:t>
            </a:r>
            <a:br>
              <a:rPr lang="cs-CZ" sz="2400" dirty="0"/>
            </a:br>
            <a:r>
              <a:rPr lang="cs-CZ" sz="2400" dirty="0"/>
              <a:t>1. řád </a:t>
            </a:r>
            <a:r>
              <a:rPr lang="cs-CZ" sz="2400" dirty="0" err="1">
                <a:solidFill>
                  <a:srgbClr val="00B050"/>
                </a:solidFill>
                <a:hlinkClick r:id="rId2"/>
              </a:rPr>
              <a:t>Chroococcales</a:t>
            </a:r>
            <a:r>
              <a:rPr lang="cs-CZ" sz="2400" dirty="0">
                <a:solidFill>
                  <a:srgbClr val="00B050"/>
                </a:solidFill>
                <a:hlinkClick r:id="rId2"/>
              </a:rPr>
              <a:t> </a:t>
            </a:r>
            <a:r>
              <a:rPr lang="cs-CZ" sz="2400" dirty="0"/>
              <a:t>- jednobuněční zástupci, kteří žijí buď samostatně nebo se sdružují do kolonií</a:t>
            </a:r>
          </a:p>
          <a:p>
            <a:r>
              <a:rPr lang="cs-CZ" sz="2400" dirty="0"/>
              <a:t>2. řád </a:t>
            </a:r>
            <a:r>
              <a:rPr lang="cs-CZ" sz="2400" dirty="0" err="1">
                <a:hlinkClick r:id="rId3"/>
              </a:rPr>
              <a:t>Oscillatoriales</a:t>
            </a:r>
            <a:r>
              <a:rPr lang="cs-CZ" sz="2400" dirty="0"/>
              <a:t> – jednoduché vláknité sinice</a:t>
            </a:r>
          </a:p>
          <a:p>
            <a:r>
              <a:rPr lang="cs-CZ" sz="2400" dirty="0"/>
              <a:t>3. řád </a:t>
            </a:r>
            <a:r>
              <a:rPr lang="cs-CZ" sz="2400" dirty="0" err="1">
                <a:hlinkClick r:id="rId4"/>
              </a:rPr>
              <a:t>Nostocales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, občas s nepravým, ale nikdy s pravým větvením</a:t>
            </a:r>
          </a:p>
          <a:p>
            <a:r>
              <a:rPr lang="cs-CZ" sz="2400" dirty="0"/>
              <a:t>4. řád </a:t>
            </a:r>
            <a:r>
              <a:rPr lang="cs-CZ" sz="2400" dirty="0" err="1">
                <a:hlinkClick r:id="rId5"/>
              </a:rPr>
              <a:t>Stigonematales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 a s pravým větvením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112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AC4C46-7A4A-66D7-B974-9CE6722B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5" y="432048"/>
            <a:ext cx="4732320" cy="63813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46CC8CA-721F-1B59-2352-2D2387E83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458" y="432048"/>
            <a:ext cx="4383757" cy="6195364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054D7CA5-C6DF-35B6-8DDC-BA17AFBB7965}"/>
              </a:ext>
            </a:extLst>
          </p:cNvPr>
          <p:cNvSpPr txBox="1">
            <a:spLocks/>
          </p:cNvSpPr>
          <p:nvPr/>
        </p:nvSpPr>
        <p:spPr>
          <a:xfrm>
            <a:off x="-612576" y="34819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2000" dirty="0">
                <a:solidFill>
                  <a:srgbClr val="00B050"/>
                </a:solidFill>
              </a:rPr>
              <a:t>Systém založený na molekulárních metodách – jen demonstrace</a:t>
            </a:r>
          </a:p>
        </p:txBody>
      </p:sp>
    </p:spTree>
    <p:extLst>
      <p:ext uri="{BB962C8B-B14F-4D97-AF65-F5344CB8AC3E}">
        <p14:creationId xmlns:p14="http://schemas.microsoft.com/office/powerpoint/2010/main" val="3543221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2471" y="-13017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Chroococcales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02" y="8657841"/>
            <a:ext cx="5606900" cy="13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4130896" cy="31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96" y="838753"/>
            <a:ext cx="4029372" cy="302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fb.unh.edu/phycokey/Choices/Cyanobacteria/cyano_colonies/MERISMOPEDIA/Merismopedia_04_600x443_nostoc.p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761"/>
            <a:ext cx="4130896" cy="304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fb.unh.edu/phycokey/Choices/Cyanobacteria/cyano_colonies/GOMPHOSPHAERIA/Gomphosphaeria_05_600x479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1" y="3751991"/>
            <a:ext cx="4053408" cy="323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62625" y="62860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Gomphosphaeria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3975" y="62860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Merismopedia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673838" y="340202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Chroococcus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93898" y="349145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Chroococcus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1410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Oscillatoriales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6" name="Picture 4" descr="http://protist.i.hosei.ac.jp/pdb/images/prokaryotes/oscillatoriaceae/Microcoleu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275619"/>
            <a:ext cx="2573809" cy="19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otit.botany.wisc.edu/botany_130/diversity/bacteria/images/Oscillato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09" y="2268186"/>
            <a:ext cx="2826624" cy="19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533056" y="43719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Oscillatoria</a:t>
            </a:r>
            <a:r>
              <a:rPr lang="cs-CZ" i="1" dirty="0"/>
              <a:t> </a:t>
            </a:r>
            <a:r>
              <a:rPr lang="cs-CZ" i="1" dirty="0" err="1"/>
              <a:t>limosa</a:t>
            </a:r>
            <a:endParaRPr lang="cs-CZ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5576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Microcoleus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026" name="Picture 2" descr="Výsledek obrázku pro phormi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53" y="2271638"/>
            <a:ext cx="2835891" cy="18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612023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Phormidium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8507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Nostocales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protist.i.hosei.ac.jp/pdb/images/prokaryotes/nostocaceae/nostoc/sp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" y="1628800"/>
            <a:ext cx="3923928" cy="32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1.staticflickr.com/3/2570/3960451232_ccc6212d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80" y="1620484"/>
            <a:ext cx="4312486" cy="32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Nostoc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436096" y="49448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Scytonema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6710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Stigonematales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945633" y="4405314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2" name="Picture 2" descr="http://protist.i.hosei.ac.jp/pdb/images/Prokaryotes/Stigonemataceae/sp_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3" y="1628800"/>
            <a:ext cx="3980936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Stigonema</a:t>
            </a:r>
            <a:r>
              <a:rPr lang="cs-CZ" i="1" dirty="0"/>
              <a:t> </a:t>
            </a:r>
            <a:r>
              <a:rPr lang="cs-CZ" i="1" dirty="0" err="1"/>
              <a:t>minutum</a:t>
            </a:r>
            <a:endParaRPr lang="cs-CZ" i="1" dirty="0"/>
          </a:p>
        </p:txBody>
      </p:sp>
      <p:pic>
        <p:nvPicPr>
          <p:cNvPr id="5" name="Picture 4" descr="http://cfb.unh.edu/phycokey/Choices/Cyanobacteria/cyano_filaments/cyano_branched_fil/cyano_true_branches/FISCHERELLA/Fischerella-01_400x325_plantphys.info_Key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24013"/>
            <a:ext cx="4028311" cy="32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470030" y="4958860"/>
            <a:ext cx="29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Mastigocladus</a:t>
            </a:r>
            <a:r>
              <a:rPr lang="cs-CZ" i="1" dirty="0"/>
              <a:t> </a:t>
            </a:r>
            <a:r>
              <a:rPr lang="cs-CZ" i="1" dirty="0" err="1"/>
              <a:t>laminosus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6244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xed population of euglenoids">
            <a:extLst>
              <a:ext uri="{FF2B5EF4-FFF2-40B4-BE49-F238E27FC236}">
                <a16:creationId xmlns:a16="http://schemas.microsoft.com/office/drawing/2014/main" id="{E4D47B71-3613-8EAE-43B8-E6F921AF3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r="27140"/>
          <a:stretch/>
        </p:blipFill>
        <p:spPr bwMode="auto">
          <a:xfrm>
            <a:off x="2627784" y="696014"/>
            <a:ext cx="6516216" cy="616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219" y="-999741"/>
            <a:ext cx="2980038" cy="3692028"/>
          </a:xfrm>
          <a:noFill/>
        </p:spPr>
        <p:txBody>
          <a:bodyPr>
            <a:normAutofit/>
          </a:bodyPr>
          <a:lstStyle/>
          <a:p>
            <a:pPr algn="l"/>
            <a:br>
              <a:rPr lang="cs-CZ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br>
              <a:rPr lang="cs-CZ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cs-CZ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Euglenophyta</a:t>
            </a:r>
            <a:r>
              <a:rPr lang="cs-CZ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Dinophyta</a:t>
            </a:r>
            <a:r>
              <a:rPr lang="cs-CZ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Cryptophyta</a:t>
            </a:r>
            <a:r>
              <a:rPr lang="cs-CZ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Haptophyta</a:t>
            </a:r>
            <a:endParaRPr lang="cs-CZ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0E8EEE7-8338-2E76-D81F-B4959B2BE3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96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FD51E8C-9625-FD5D-C3C0-3C0636FE2E1E}"/>
              </a:ext>
            </a:extLst>
          </p:cNvPr>
          <p:cNvSpPr/>
          <p:nvPr/>
        </p:nvSpPr>
        <p:spPr>
          <a:xfrm>
            <a:off x="6861566" y="3454599"/>
            <a:ext cx="1638470" cy="460933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53D0FED6-7FF2-E7BB-CC93-82F44E6BB379}"/>
              </a:ext>
            </a:extLst>
          </p:cNvPr>
          <p:cNvSpPr/>
          <p:nvPr/>
        </p:nvSpPr>
        <p:spPr>
          <a:xfrm rot="2066599">
            <a:off x="3222188" y="1965023"/>
            <a:ext cx="1114365" cy="223124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3DAB89D2-AFF5-F127-B300-18AA794CE36A}"/>
              </a:ext>
            </a:extLst>
          </p:cNvPr>
          <p:cNvSpPr/>
          <p:nvPr/>
        </p:nvSpPr>
        <p:spPr>
          <a:xfrm rot="2066599">
            <a:off x="2371065" y="224034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00E58E-77B6-5C8D-377B-1F01F65ECBA1}"/>
              </a:ext>
            </a:extLst>
          </p:cNvPr>
          <p:cNvSpPr/>
          <p:nvPr/>
        </p:nvSpPr>
        <p:spPr>
          <a:xfrm rot="1145453">
            <a:off x="1521660" y="289606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C523AEB-06E6-7F90-9260-06B1922FEF4A}"/>
              </a:ext>
            </a:extLst>
          </p:cNvPr>
          <p:cNvSpPr/>
          <p:nvPr/>
        </p:nvSpPr>
        <p:spPr>
          <a:xfrm rot="412517">
            <a:off x="1134993" y="3444438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693306" y="4233536"/>
            <a:ext cx="1676519" cy="1032388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17515" y="5005552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27DAC04-D8C2-3834-8BDF-128E3F08166F}"/>
              </a:ext>
            </a:extLst>
          </p:cNvPr>
          <p:cNvSpPr/>
          <p:nvPr/>
        </p:nvSpPr>
        <p:spPr>
          <a:xfrm rot="2066599">
            <a:off x="2720087" y="2052129"/>
            <a:ext cx="1174100" cy="27583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314521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FD51E8C-9625-FD5D-C3C0-3C0636FE2E1E}"/>
              </a:ext>
            </a:extLst>
          </p:cNvPr>
          <p:cNvSpPr/>
          <p:nvPr/>
        </p:nvSpPr>
        <p:spPr>
          <a:xfrm>
            <a:off x="6861566" y="3454599"/>
            <a:ext cx="1638470" cy="4609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00E58E-77B6-5C8D-377B-1F01F65ECBA1}"/>
              </a:ext>
            </a:extLst>
          </p:cNvPr>
          <p:cNvSpPr/>
          <p:nvPr/>
        </p:nvSpPr>
        <p:spPr>
          <a:xfrm rot="1145453">
            <a:off x="1521660" y="2896063"/>
            <a:ext cx="1464887" cy="303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C523AEB-06E6-7F90-9260-06B1922FEF4A}"/>
              </a:ext>
            </a:extLst>
          </p:cNvPr>
          <p:cNvSpPr/>
          <p:nvPr/>
        </p:nvSpPr>
        <p:spPr>
          <a:xfrm rot="412517">
            <a:off x="1134993" y="3444438"/>
            <a:ext cx="1464887" cy="3034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>
            <a:off x="729644" y="4217237"/>
            <a:ext cx="1862088" cy="772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67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6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" y="908720"/>
            <a:ext cx="9038938" cy="583264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FF8FEC-80A0-83AB-CED6-1A7953E4CB9D}"/>
              </a:ext>
            </a:extLst>
          </p:cNvPr>
          <p:cNvSpPr txBox="1"/>
          <p:nvPr/>
        </p:nvSpPr>
        <p:spPr>
          <a:xfrm>
            <a:off x="4644008" y="218511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Chloroplastida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9689FD-18ED-5E43-B8FA-A6CE163A100D}"/>
              </a:ext>
            </a:extLst>
          </p:cNvPr>
          <p:cNvSpPr txBox="1"/>
          <p:nvPr/>
        </p:nvSpPr>
        <p:spPr>
          <a:xfrm>
            <a:off x="6228184" y="314096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+ Streptophyta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379E396-E106-FCF6-448E-2EAC3B3BE60B}"/>
              </a:ext>
            </a:extLst>
          </p:cNvPr>
          <p:cNvSpPr txBox="1">
            <a:spLocks/>
          </p:cNvSpPr>
          <p:nvPr/>
        </p:nvSpPr>
        <p:spPr>
          <a:xfrm>
            <a:off x="230832" y="-165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3200" dirty="0">
                <a:solidFill>
                  <a:srgbClr val="00B050"/>
                </a:solidFill>
              </a:rPr>
              <a:t>Endosymbiotická teorie</a:t>
            </a:r>
          </a:p>
        </p:txBody>
      </p:sp>
    </p:spTree>
    <p:extLst>
      <p:ext uri="{BB962C8B-B14F-4D97-AF65-F5344CB8AC3E}">
        <p14:creationId xmlns:p14="http://schemas.microsoft.com/office/powerpoint/2010/main" val="4127131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Eukaryota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Eukaryotní buňky</a:t>
            </a:r>
          </a:p>
          <a:p>
            <a:r>
              <a:rPr lang="cs-CZ" altLang="cs-CZ" sz="2400" dirty="0"/>
              <a:t>Membránové struktury uvnitř buňky</a:t>
            </a:r>
          </a:p>
          <a:p>
            <a:r>
              <a:rPr lang="cs-CZ" altLang="cs-CZ" sz="2400" dirty="0"/>
              <a:t>Bičíky</a:t>
            </a:r>
          </a:p>
          <a:p>
            <a:r>
              <a:rPr lang="cs-CZ" altLang="cs-CZ" sz="2400" dirty="0"/>
              <a:t>Chromozomy </a:t>
            </a:r>
          </a:p>
          <a:p>
            <a:r>
              <a:rPr lang="cs-CZ" altLang="cs-CZ" sz="2400" dirty="0"/>
              <a:t>Haploidní a diploidní stav (evoluční výhoda)</a:t>
            </a:r>
          </a:p>
          <a:p>
            <a:r>
              <a:rPr lang="cs-CZ" altLang="cs-CZ" sz="2400" dirty="0"/>
              <a:t>Rozmnožování</a:t>
            </a:r>
          </a:p>
          <a:p>
            <a:r>
              <a:rPr lang="cs-CZ" altLang="cs-CZ" sz="2400" dirty="0"/>
              <a:t>Mitóza a meiotické dělení</a:t>
            </a:r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313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6591" y="-838993"/>
            <a:ext cx="3320636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0520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 dirty="0" err="1">
                <a:solidFill>
                  <a:schemeClr val="accent5">
                    <a:lumMod val="75000"/>
                  </a:schemeClr>
                </a:solidFill>
              </a:rPr>
              <a:t>Chlorarachniophyta</a:t>
            </a:r>
            <a:r>
              <a:rPr lang="cs-CZ" altLang="cs-CZ" sz="3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altLang="cs-CZ" sz="3200" dirty="0" err="1">
                <a:solidFill>
                  <a:schemeClr val="accent5">
                    <a:lumMod val="75000"/>
                  </a:schemeClr>
                </a:solidFill>
              </a:rPr>
              <a:t>Euglenophyta</a:t>
            </a:r>
            <a:r>
              <a:rPr lang="cs-CZ" altLang="cs-CZ" sz="3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cs-CZ" altLang="cs-CZ" sz="3200" dirty="0" err="1">
                <a:solidFill>
                  <a:schemeClr val="accent5">
                    <a:lumMod val="75000"/>
                  </a:schemeClr>
                </a:solidFill>
              </a:rPr>
              <a:t>Dinophyta</a:t>
            </a:r>
            <a:r>
              <a:rPr lang="cs-CZ" altLang="cs-CZ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altLang="cs-CZ" sz="3200" dirty="0">
                <a:solidFill>
                  <a:schemeClr val="accent5">
                    <a:lumMod val="75000"/>
                  </a:schemeClr>
                </a:solidFill>
                <a:sym typeface="Symbol" pitchFamily="18" charset="2"/>
              </a:rPr>
              <a:t> </a:t>
            </a:r>
            <a:r>
              <a:rPr lang="cs-CZ" altLang="cs-CZ" sz="3200" dirty="0" err="1">
                <a:solidFill>
                  <a:schemeClr val="accent5">
                    <a:lumMod val="75000"/>
                  </a:schemeClr>
                </a:solidFill>
                <a:sym typeface="Symbol" pitchFamily="18" charset="2"/>
              </a:rPr>
              <a:t>Cryptophyta</a:t>
            </a:r>
            <a:endParaRPr lang="cs-CZ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r>
              <a:rPr lang="cs-CZ" altLang="cs-CZ" sz="2400" dirty="0"/>
              <a:t>Jednobuněční pohybliví </a:t>
            </a:r>
            <a:r>
              <a:rPr lang="cs-CZ" altLang="cs-CZ" sz="2400" dirty="0" err="1"/>
              <a:t>mixotrofové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s chloroplasty</a:t>
            </a:r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2" name="Picture 2" descr="Mixed population of euglenoids">
            <a:extLst>
              <a:ext uri="{FF2B5EF4-FFF2-40B4-BE49-F238E27FC236}">
                <a16:creationId xmlns:a16="http://schemas.microsoft.com/office/drawing/2014/main" id="{AB1E1596-919D-6F20-ADF3-CE6AEE9B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86" y="2924944"/>
            <a:ext cx="6647913" cy="398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CB993A-2D7F-B1AB-1C7F-09D723B85E36}"/>
              </a:ext>
            </a:extLst>
          </p:cNvPr>
          <p:cNvSpPr txBox="1"/>
          <p:nvPr/>
        </p:nvSpPr>
        <p:spPr>
          <a:xfrm>
            <a:off x="156334" y="6237312"/>
            <a:ext cx="23397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https://www.ebi.ac.uk/about/news/announcements/unleashing-the-biotechnology-potential-of-euglenoids/</a:t>
            </a:r>
          </a:p>
        </p:txBody>
      </p:sp>
    </p:spTree>
    <p:extLst>
      <p:ext uri="{BB962C8B-B14F-4D97-AF65-F5344CB8AC3E}">
        <p14:creationId xmlns:p14="http://schemas.microsoft.com/office/powerpoint/2010/main" val="1849967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49064" y="1166795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Filoplazmodium</a:t>
            </a:r>
            <a:r>
              <a:rPr lang="cs-CZ" altLang="cs-CZ" sz="2400" dirty="0"/>
              <a:t>, jednojaderné buňky</a:t>
            </a:r>
          </a:p>
          <a:p>
            <a:r>
              <a:rPr lang="cs-CZ" altLang="cs-CZ" sz="2400" dirty="0"/>
              <a:t>Chloroplasty s chlorofyly a, b, </a:t>
            </a:r>
            <a:r>
              <a:rPr lang="cs-CZ" altLang="cs-CZ" sz="2400" dirty="0" err="1"/>
              <a:t>pyrenoid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nukleomorf</a:t>
            </a:r>
            <a:r>
              <a:rPr lang="cs-CZ" altLang="cs-CZ" sz="2400" dirty="0"/>
              <a:t>, 4 membrány</a:t>
            </a:r>
          </a:p>
          <a:p>
            <a:r>
              <a:rPr lang="cs-CZ" altLang="cs-CZ" sz="2400" dirty="0"/>
              <a:t>Zásobní látka </a:t>
            </a:r>
            <a:r>
              <a:rPr lang="cs-CZ" altLang="cs-CZ" sz="2400" dirty="0" err="1"/>
              <a:t>chrysolaminaran</a:t>
            </a:r>
            <a:endParaRPr lang="cs-CZ" altLang="cs-CZ" sz="2400" dirty="0"/>
          </a:p>
          <a:p>
            <a:r>
              <a:rPr lang="cs-CZ" altLang="cs-CZ" sz="2400" dirty="0"/>
              <a:t>Zoospory (1 bičík)</a:t>
            </a:r>
          </a:p>
          <a:p>
            <a:r>
              <a:rPr lang="cs-CZ" altLang="cs-CZ" sz="2400" dirty="0"/>
              <a:t>Tvorba cyst</a:t>
            </a:r>
          </a:p>
          <a:p>
            <a:r>
              <a:rPr lang="cs-CZ" altLang="cs-CZ" sz="2400" dirty="0"/>
              <a:t>Ekologie - </a:t>
            </a:r>
            <a:r>
              <a:rPr lang="cs-CZ" altLang="cs-CZ" sz="2400" dirty="0" err="1"/>
              <a:t>sublitorál</a:t>
            </a:r>
            <a:r>
              <a:rPr lang="cs-CZ" altLang="cs-CZ" sz="2400" dirty="0"/>
              <a:t> teplých moří, </a:t>
            </a:r>
            <a:r>
              <a:rPr lang="cs-CZ" altLang="cs-CZ" sz="2400" dirty="0" err="1"/>
              <a:t>mixotrofie</a:t>
            </a:r>
            <a:endParaRPr lang="en-US" altLang="cs-CZ" sz="2400" dirty="0">
              <a:cs typeface="Arial" charset="0"/>
            </a:endParaRPr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SAR,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Rhizaria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7B1BB89-D79C-C499-02F2-EFA48515C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02888"/>
            <a:ext cx="2915816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6025B60-389C-E56B-C7D0-F8D46DF07E59}"/>
              </a:ext>
            </a:extLst>
          </p:cNvPr>
          <p:cNvSpPr txBox="1"/>
          <p:nvPr/>
        </p:nvSpPr>
        <p:spPr>
          <a:xfrm>
            <a:off x="4411489" y="6489640"/>
            <a:ext cx="47325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Chlorarachnion</a:t>
            </a:r>
            <a:r>
              <a:rPr lang="cs-CZ" sz="9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9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reptans</a:t>
            </a:r>
            <a:r>
              <a:rPr lang="cs-CZ" sz="900" b="0" i="0" cap="small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900" b="0" i="0" cap="small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Grell</a:t>
            </a:r>
            <a:r>
              <a:rPr lang="cs-CZ" sz="900" b="0" i="0" cap="small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1990</a:t>
            </a:r>
            <a:r>
              <a:rPr lang="cs-CZ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/ </a:t>
            </a:r>
            <a:r>
              <a:rPr lang="cs-CZ" sz="9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cs-CZ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9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Amami-Oshima</a:t>
            </a:r>
            <a:r>
              <a:rPr lang="cs-CZ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9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Kagoshima</a:t>
            </a:r>
            <a:r>
              <a:rPr lang="cs-CZ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9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Pref</a:t>
            </a:r>
            <a:r>
              <a:rPr lang="cs-CZ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., Japan / </a:t>
            </a:r>
            <a:r>
              <a:rPr lang="cs-CZ" sz="9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Microscope:Leica</a:t>
            </a:r>
            <a:r>
              <a:rPr lang="cs-CZ" sz="9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DMRD (DIC</a:t>
            </a:r>
            <a:r>
              <a:rPr lang="cs-CZ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161376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Fylogeneze - sekvence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Příbuznost s </a:t>
            </a:r>
            <a:r>
              <a:rPr lang="cs-CZ" altLang="cs-CZ" sz="2400" dirty="0" err="1"/>
              <a:t>meňavkovitými</a:t>
            </a:r>
            <a:r>
              <a:rPr lang="cs-CZ" altLang="cs-CZ" sz="2400" dirty="0"/>
              <a:t> prvoky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Nukleomorf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Příklad seriální </a:t>
            </a:r>
            <a:r>
              <a:rPr lang="cs-CZ" altLang="cs-CZ" sz="2400" dirty="0" err="1"/>
              <a:t>endosymbiozy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Zástupci:</a:t>
            </a:r>
          </a:p>
          <a:p>
            <a:pPr>
              <a:lnSpc>
                <a:spcPct val="90000"/>
              </a:lnSpc>
            </a:pPr>
            <a:r>
              <a:rPr lang="cs-CZ" altLang="cs-CZ" sz="2400" i="1" dirty="0" err="1"/>
              <a:t>Chlorarachnion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reptans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Cryptochlora</a:t>
            </a:r>
            <a:endParaRPr lang="cs-CZ" altLang="cs-CZ" sz="2400" i="1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936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41388"/>
          </a:xfrm>
        </p:spPr>
        <p:txBody>
          <a:bodyPr/>
          <a:lstStyle/>
          <a:p>
            <a:pPr eaLnBrk="1" hangingPunct="1"/>
            <a:r>
              <a:rPr lang="cs-CZ" altLang="cs-CZ" i="1" dirty="0" err="1"/>
              <a:t>Chlorarachnion</a:t>
            </a:r>
            <a:r>
              <a:rPr lang="cs-CZ" altLang="cs-CZ" dirty="0"/>
              <a:t> </a:t>
            </a:r>
            <a:r>
              <a:rPr lang="cs-CZ" altLang="cs-CZ" i="1" dirty="0" err="1"/>
              <a:t>reptans</a:t>
            </a:r>
            <a:endParaRPr lang="cs-CZ" altLang="cs-CZ" i="1" dirty="0"/>
          </a:p>
        </p:txBody>
      </p:sp>
      <p:pic>
        <p:nvPicPr>
          <p:cNvPr id="3074" name="Picture 2" descr="http://myweb.dal.ca/jmarchib/pic.chlorarachniophyte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13" y="1274763"/>
            <a:ext cx="5384599" cy="51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04460" y="6488668"/>
            <a:ext cx="577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myweb.dal.ca</a:t>
            </a:r>
            <a:r>
              <a:rPr lang="cs-CZ" dirty="0"/>
              <a:t>/</a:t>
            </a:r>
            <a:r>
              <a:rPr lang="cs-CZ" dirty="0" err="1"/>
              <a:t>jmarchib</a:t>
            </a:r>
            <a:r>
              <a:rPr lang="cs-CZ" dirty="0"/>
              <a:t>/</a:t>
            </a:r>
            <a:r>
              <a:rPr lang="cs-CZ" dirty="0" err="1"/>
              <a:t>chlorarachniophytes.html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614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tx2"/>
                </a:solidFill>
              </a:rPr>
              <a:t>Dinophyta</a:t>
            </a:r>
            <a:r>
              <a:rPr lang="cs-CZ" sz="3200" dirty="0">
                <a:solidFill>
                  <a:schemeClr val="tx2"/>
                </a:solidFill>
              </a:rPr>
              <a:t> - obrněnky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Dinokaryon</a:t>
            </a:r>
            <a:r>
              <a:rPr lang="cs-CZ" altLang="cs-CZ" sz="2000" dirty="0"/>
              <a:t> - spiralizované chromozomy ve většině buněčného cyklu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Mitoza</a:t>
            </a:r>
            <a:r>
              <a:rPr lang="cs-CZ" altLang="cs-CZ" sz="2000" dirty="0">
                <a:cs typeface="Arial" charset="0"/>
              </a:rPr>
              <a:t> </a:t>
            </a:r>
            <a:r>
              <a:rPr lang="cs-CZ" altLang="cs-CZ" sz="2000" dirty="0" err="1">
                <a:cs typeface="Arial" charset="0"/>
              </a:rPr>
              <a:t>mimojad</a:t>
            </a:r>
            <a:r>
              <a:rPr lang="cs-CZ" altLang="cs-CZ" sz="2000" dirty="0" err="1"/>
              <a:t>ern</a:t>
            </a:r>
            <a:r>
              <a:rPr lang="cs-CZ" altLang="cs-CZ" sz="2000" dirty="0" err="1">
                <a:cs typeface="Arial" charset="0"/>
              </a:rPr>
              <a:t>á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Kleptoplastidy</a:t>
            </a:r>
            <a:r>
              <a:rPr lang="cs-CZ" altLang="cs-CZ" sz="2000" dirty="0">
                <a:cs typeface="Arial" charset="0"/>
              </a:rPr>
              <a:t> (získané z vlastní kořisti</a:t>
            </a:r>
            <a:r>
              <a:rPr lang="cs-CZ" altLang="cs-CZ" sz="20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Arial" charset="0"/>
              </a:rPr>
              <a:t>Pulzující vakuoly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Diadinoxanthin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Mnohovrstevnatá </a:t>
            </a:r>
            <a:r>
              <a:rPr lang="cs-CZ" altLang="cs-CZ" sz="2000" dirty="0" err="1"/>
              <a:t>théka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amfiesma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Celulózní destičky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Dinosporin</a:t>
            </a:r>
            <a:r>
              <a:rPr lang="cs-CZ" altLang="cs-CZ" sz="2000" dirty="0"/>
              <a:t> - pelikula</a:t>
            </a:r>
            <a:endParaRPr lang="en-US" altLang="cs-CZ" sz="20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SAR,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Alveolata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Ceratium furcoides (Levander) Langhans">
            <a:extLst>
              <a:ext uri="{FF2B5EF4-FFF2-40B4-BE49-F238E27FC236}">
                <a16:creationId xmlns:a16="http://schemas.microsoft.com/office/drawing/2014/main" id="{8FFDC8DD-129F-4F9C-9ED2-817D2240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901" y="4642854"/>
            <a:ext cx="3380099" cy="22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244236-0E8F-2A32-BAC5-43E6E6A1BDBA}"/>
              </a:ext>
            </a:extLst>
          </p:cNvPr>
          <p:cNvSpPr txBox="1"/>
          <p:nvPr/>
        </p:nvSpPr>
        <p:spPr>
          <a:xfrm>
            <a:off x="5652120" y="65833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algaebase.org</a:t>
            </a:r>
          </a:p>
        </p:txBody>
      </p:sp>
    </p:spTree>
    <p:extLst>
      <p:ext uri="{BB962C8B-B14F-4D97-AF65-F5344CB8AC3E}">
        <p14:creationId xmlns:p14="http://schemas.microsoft.com/office/powerpoint/2010/main" val="1514637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tx2"/>
                </a:solidFill>
              </a:rPr>
              <a:t>Dinophyta</a:t>
            </a:r>
            <a:r>
              <a:rPr lang="cs-CZ" sz="3200" dirty="0">
                <a:solidFill>
                  <a:schemeClr val="tx2"/>
                </a:solidFill>
              </a:rPr>
              <a:t> - obrněnky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Dinokontní</a:t>
            </a:r>
            <a:r>
              <a:rPr lang="cs-CZ" altLang="cs-CZ" sz="2000" dirty="0"/>
              <a:t> buňky - bičíky </a:t>
            </a:r>
            <a:r>
              <a:rPr lang="cs-CZ" altLang="cs-CZ" sz="2000" dirty="0" err="1"/>
              <a:t>vycházeií</a:t>
            </a:r>
            <a:r>
              <a:rPr lang="cs-CZ" altLang="cs-CZ" sz="2000" dirty="0"/>
              <a:t> ze střední části těla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Epikonus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hypokonus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Desmokontní</a:t>
            </a:r>
            <a:r>
              <a:rPr lang="cs-CZ" altLang="cs-CZ" sz="2000" dirty="0"/>
              <a:t> buňky - bičíky na apexu buňky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Trichocysty, </a:t>
            </a:r>
            <a:r>
              <a:rPr lang="cs-CZ" altLang="cs-CZ" sz="2000" dirty="0" err="1"/>
              <a:t>mukocysty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Ocellus</a:t>
            </a:r>
            <a:r>
              <a:rPr lang="cs-CZ" altLang="cs-CZ" sz="2000" dirty="0"/>
              <a:t> - vrstevnatá čočka, komůrka, kanálek, </a:t>
            </a:r>
            <a:r>
              <a:rPr lang="cs-CZ" altLang="cs-CZ" sz="2000" dirty="0" err="1"/>
              <a:t>retinoid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Anizogamie,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Ekologie - převážně moře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Toxiny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Fagotrofie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Bioluminiscence (organela </a:t>
            </a:r>
            <a:r>
              <a:rPr lang="cs-CZ" altLang="cs-CZ" sz="2000" dirty="0" err="1"/>
              <a:t>scintilon</a:t>
            </a:r>
            <a:r>
              <a:rPr lang="cs-CZ" altLang="cs-CZ" sz="2000" dirty="0"/>
              <a:t>, luciferin, luciferáza)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 descr="http://3.bp.blogspot.com/-cSSmdpmVdLU/TgckvJ-ByRI/AAAAAAAAAIk/AbvcHLWkhGc/s1600/Noctiluca%255B1%255D+%25282%2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8" y="5010219"/>
            <a:ext cx="2461592" cy="18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45738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Noctiluca</a:t>
            </a:r>
            <a:r>
              <a:rPr lang="cs-CZ" i="1" dirty="0"/>
              <a:t> </a:t>
            </a:r>
            <a:r>
              <a:rPr lang="cs-CZ" i="1" dirty="0" err="1"/>
              <a:t>miliaris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65608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eridinium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320087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44450"/>
            <a:ext cx="7772400" cy="576263"/>
          </a:xfrm>
        </p:spPr>
        <p:txBody>
          <a:bodyPr/>
          <a:lstStyle/>
          <a:p>
            <a:pPr eaLnBrk="1" hangingPunct="1"/>
            <a:r>
              <a:rPr lang="cs-CZ" altLang="cs-CZ" sz="2000"/>
              <a:t>Odd.: Dinophyta Třída: Dinophyceae Řád: Peridiniales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229225"/>
            <a:ext cx="6400800" cy="696913"/>
          </a:xfrm>
        </p:spPr>
        <p:txBody>
          <a:bodyPr/>
          <a:lstStyle/>
          <a:p>
            <a:pPr eaLnBrk="1" hangingPunct="1"/>
            <a:r>
              <a:rPr lang="cs-CZ" altLang="cs-CZ" i="1" dirty="0" err="1"/>
              <a:t>Peridinium</a:t>
            </a:r>
            <a:r>
              <a:rPr lang="cs-CZ" altLang="cs-CZ" i="1" dirty="0"/>
              <a:t> </a:t>
            </a:r>
            <a:r>
              <a:rPr lang="cs-CZ" altLang="cs-CZ" dirty="0"/>
              <a:t>sp.</a:t>
            </a:r>
            <a:endParaRPr lang="cs-CZ" altLang="cs-CZ" i="1" dirty="0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65956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4572000" y="2997200"/>
            <a:ext cx="2016125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08625" y="2636838"/>
            <a:ext cx="2881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příčná rýha - cingulum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2627313" y="2636838"/>
            <a:ext cx="1655762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podélná rýha - sulcus</a:t>
            </a:r>
          </a:p>
        </p:txBody>
      </p:sp>
    </p:spTree>
    <p:extLst>
      <p:ext uri="{BB962C8B-B14F-4D97-AF65-F5344CB8AC3E}">
        <p14:creationId xmlns:p14="http://schemas.microsoft.com/office/powerpoint/2010/main" val="260641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3" grpId="0"/>
      <p:bldP spid="29704" grpId="0" animBg="1"/>
      <p:bldP spid="297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Řasy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Euglenophyta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(krásnoočka)</a:t>
            </a: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Cryptophyta</a:t>
            </a:r>
            <a:r>
              <a:rPr lang="cs-CZ" sz="2400" dirty="0">
                <a:solidFill>
                  <a:srgbClr val="FFC000"/>
                </a:solidFill>
              </a:rPr>
              <a:t> (</a:t>
            </a:r>
            <a:r>
              <a:rPr lang="cs-CZ" sz="2400" dirty="0" err="1">
                <a:solidFill>
                  <a:srgbClr val="FFC000"/>
                </a:solidFill>
              </a:rPr>
              <a:t>skrytěnky</a:t>
            </a:r>
            <a:r>
              <a:rPr lang="cs-CZ" sz="2400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/>
              <a:t>Dinophyta</a:t>
            </a:r>
            <a:r>
              <a:rPr lang="cs-CZ" sz="2400" dirty="0"/>
              <a:t> (obrněnky)</a:t>
            </a:r>
          </a:p>
          <a:p>
            <a:pPr>
              <a:defRPr/>
            </a:pPr>
            <a:r>
              <a:rPr lang="cs-CZ" sz="2400" dirty="0" err="1">
                <a:solidFill>
                  <a:srgbClr val="996633"/>
                </a:solidFill>
              </a:rPr>
              <a:t>Chromophyta</a:t>
            </a:r>
            <a:r>
              <a:rPr lang="cs-CZ" sz="2400" dirty="0">
                <a:solidFill>
                  <a:srgbClr val="996633"/>
                </a:solidFill>
              </a:rPr>
              <a:t> (hnědé řasy)</a:t>
            </a:r>
            <a:endParaRPr lang="cs-CZ" sz="2400" dirty="0"/>
          </a:p>
          <a:p>
            <a:pPr>
              <a:defRPr/>
            </a:pPr>
            <a:r>
              <a:rPr lang="cs-CZ" sz="2400" dirty="0" err="1">
                <a:solidFill>
                  <a:srgbClr val="FF0000"/>
                </a:solidFill>
              </a:rPr>
              <a:t>Rhodophyta</a:t>
            </a:r>
            <a:r>
              <a:rPr lang="cs-CZ" sz="2400" dirty="0">
                <a:solidFill>
                  <a:srgbClr val="FF0000"/>
                </a:solidFill>
              </a:rPr>
              <a:t> (ruduchy)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00B050"/>
                </a:solidFill>
              </a:rPr>
              <a:t>Chlorophyta</a:t>
            </a:r>
            <a:r>
              <a:rPr lang="cs-CZ" sz="2400" dirty="0">
                <a:solidFill>
                  <a:srgbClr val="00B050"/>
                </a:solidFill>
              </a:rPr>
              <a:t> (zelené řasy)</a:t>
            </a:r>
          </a:p>
          <a:p>
            <a:pPr>
              <a:defRPr/>
            </a:pP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Charophyta (</a:t>
            </a: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chary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-Mic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4844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tripter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430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biolib.cz/IMG/GAL/BIG/491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87863"/>
            <a:ext cx="2520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Fucus_vesiculosus_Wa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592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peridinium_bipes_elektro_54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95421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dr-ralf-wagner.de/Bilder/Gymnodinium-spec-P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55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i="1">
                <a:solidFill>
                  <a:schemeClr val="tx1">
                    <a:lumMod val="85000"/>
                    <a:lumOff val="15000"/>
                  </a:schemeClr>
                </a:solidFill>
              </a:rPr>
              <a:t>Gymnodinium</a:t>
            </a: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 sp.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969548" y="6429148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http://www.dr-ralf-wagner.de/Dinoflagellaten.html</a:t>
            </a:r>
          </a:p>
        </p:txBody>
      </p:sp>
    </p:spTree>
    <p:extLst>
      <p:ext uri="{BB962C8B-B14F-4D97-AF65-F5344CB8AC3E}">
        <p14:creationId xmlns:p14="http://schemas.microsoft.com/office/powerpoint/2010/main" val="3064093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r-ralf-wagner.de/Bilder/Ceratium_hirundinella-400x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100" i="1">
                <a:solidFill>
                  <a:schemeClr val="tx1">
                    <a:lumMod val="85000"/>
                    <a:lumOff val="15000"/>
                  </a:schemeClr>
                </a:solidFill>
              </a:rPr>
              <a:t>Ceratium hirundinella</a:t>
            </a:r>
          </a:p>
        </p:txBody>
      </p:sp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594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sz="3200" dirty="0">
                <a:solidFill>
                  <a:schemeClr val="accent1"/>
                </a:solidFill>
              </a:rPr>
              <a:t>- krásnoočka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Pelikula - bílkovinné proužky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Lorika</a:t>
            </a:r>
            <a:r>
              <a:rPr lang="cs-CZ" altLang="cs-CZ" sz="2400" dirty="0"/>
              <a:t> - sliz mineralizován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Paraflagelární</a:t>
            </a:r>
            <a:r>
              <a:rPr lang="cs-CZ" altLang="cs-CZ" sz="2400" dirty="0"/>
              <a:t> lišta bičíku - hlavní fotoreceptor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Jednojaderné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Stigma volně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Paramylon</a:t>
            </a:r>
            <a:r>
              <a:rPr lang="cs-CZ" altLang="cs-CZ" sz="2400" dirty="0"/>
              <a:t> - zásobní látka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b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Diadinoxanthin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neoxanthin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89972"/>
            <a:ext cx="399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Superskupina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Discoba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Excavata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EC63A82-3491-0560-0B70-837321790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10" y="3926498"/>
            <a:ext cx="4442790" cy="29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B16BA0-13C7-0DBB-ED61-03446DC25159}"/>
              </a:ext>
            </a:extLst>
          </p:cNvPr>
          <p:cNvSpPr txBox="1"/>
          <p:nvPr/>
        </p:nvSpPr>
        <p:spPr>
          <a:xfrm>
            <a:off x="5076056" y="6640837"/>
            <a:ext cx="46251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https://www.britannica.com/science/Euglena</a:t>
            </a:r>
          </a:p>
        </p:txBody>
      </p:sp>
    </p:spTree>
    <p:extLst>
      <p:ext uri="{BB962C8B-B14F-4D97-AF65-F5344CB8AC3E}">
        <p14:creationId xmlns:p14="http://schemas.microsoft.com/office/powerpoint/2010/main" val="3230022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sz="3200" dirty="0">
                <a:solidFill>
                  <a:schemeClr val="accent1"/>
                </a:solidFill>
              </a:rPr>
              <a:t>- krásnoočka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Ampula</a:t>
            </a:r>
            <a:endParaRPr lang="cs-CZ" altLang="cs-CZ" sz="2400" dirty="0"/>
          </a:p>
          <a:p>
            <a:r>
              <a:rPr lang="cs-CZ" altLang="cs-CZ" sz="2400" dirty="0"/>
              <a:t>Jádro má kondenzované chromozomy</a:t>
            </a:r>
          </a:p>
          <a:p>
            <a:r>
              <a:rPr lang="cs-CZ" altLang="cs-CZ" sz="2400" dirty="0"/>
              <a:t>Bičíky se šroubovitě vinutou řadou </a:t>
            </a:r>
            <a:r>
              <a:rPr lang="cs-CZ" altLang="cs-CZ" sz="2400" dirty="0" err="1"/>
              <a:t>mastigonemat</a:t>
            </a:r>
            <a:endParaRPr lang="cs-CZ" altLang="cs-CZ" sz="2400" dirty="0"/>
          </a:p>
          <a:p>
            <a:r>
              <a:rPr lang="cs-CZ" altLang="cs-CZ" sz="2400" dirty="0" err="1"/>
              <a:t>Palmeloidní</a:t>
            </a:r>
            <a:r>
              <a:rPr lang="cs-CZ" altLang="cs-CZ" sz="2400" dirty="0"/>
              <a:t> stadium</a:t>
            </a:r>
          </a:p>
          <a:p>
            <a:r>
              <a:rPr lang="cs-CZ" altLang="cs-CZ" sz="2400" dirty="0"/>
              <a:t>Pouze nepohlavní rozmnožování (</a:t>
            </a:r>
            <a:r>
              <a:rPr lang="cs-CZ" altLang="cs-CZ" sz="2400" dirty="0" err="1"/>
              <a:t>schizotomie</a:t>
            </a:r>
            <a:r>
              <a:rPr lang="cs-CZ" altLang="cs-CZ" sz="2400" dirty="0"/>
              <a:t> pohyblivých buněk)</a:t>
            </a:r>
          </a:p>
          <a:p>
            <a:r>
              <a:rPr lang="cs-CZ" altLang="cs-CZ" sz="2400" dirty="0"/>
              <a:t>Ekologie - organicky znečištěné vody</a:t>
            </a:r>
          </a:p>
          <a:p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3" y="12495997"/>
            <a:ext cx="2298984" cy="5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i.ytimg.com/vi/Y_2NDmlBEwU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8" y="4365104"/>
            <a:ext cx="3065312" cy="17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Y_2NDmlBEwU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284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glena.Klikn&amp;ecaron;te pro zv&amp;ecaron;tšení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960"/>
            <a:ext cx="4408661" cy="59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768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hotomacrography.net/forum/userpix/1609_Euglena_1_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i="1">
                <a:solidFill>
                  <a:schemeClr val="tx1">
                    <a:lumMod val="85000"/>
                    <a:lumOff val="15000"/>
                  </a:schemeClr>
                </a:solidFill>
              </a:rPr>
              <a:t>Euglena</a:t>
            </a: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 sp.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6429148"/>
            <a:ext cx="5112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http://www.photomacrography.net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445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hotomacrography.net/forum/userpix/820_IMG_001373_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i="1">
                <a:solidFill>
                  <a:schemeClr val="tx1">
                    <a:lumMod val="85000"/>
                    <a:lumOff val="15000"/>
                  </a:schemeClr>
                </a:solidFill>
              </a:rPr>
              <a:t>Phacus</a:t>
            </a: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 sp.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http://www.photomacrography.net/</a:t>
            </a:r>
          </a:p>
        </p:txBody>
      </p:sp>
    </p:spTree>
    <p:extLst>
      <p:ext uri="{BB962C8B-B14F-4D97-AF65-F5344CB8AC3E}">
        <p14:creationId xmlns:p14="http://schemas.microsoft.com/office/powerpoint/2010/main" val="30892204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Trachelomonas</a:t>
            </a:r>
            <a:r>
              <a:rPr lang="cs-CZ" dirty="0"/>
              <a:t> sp.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Fig. 330. 1926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17"/>
            <a:ext cx="5044966" cy="37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20" y="1699636"/>
            <a:ext cx="4032767" cy="34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06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chelomonas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13593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Odd.: </a:t>
            </a:r>
            <a:r>
              <a:rPr lang="cs-CZ" altLang="cs-CZ" sz="2000" dirty="0" err="1"/>
              <a:t>Euglenophyta</a:t>
            </a:r>
            <a:r>
              <a:rPr lang="cs-CZ" altLang="cs-CZ" sz="2000" dirty="0"/>
              <a:t> Třída: </a:t>
            </a:r>
            <a:r>
              <a:rPr lang="cs-CZ" altLang="cs-CZ" sz="2000" dirty="0" err="1"/>
              <a:t>Euglenophyceae</a:t>
            </a:r>
            <a:r>
              <a:rPr lang="cs-CZ" altLang="cs-CZ" sz="2000" dirty="0"/>
              <a:t> Řád: </a:t>
            </a:r>
            <a:r>
              <a:rPr lang="cs-CZ" altLang="cs-CZ" sz="2000" dirty="0" err="1"/>
              <a:t>Euglenales</a:t>
            </a:r>
            <a:endParaRPr lang="cs-CZ" altLang="cs-CZ" sz="2000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05488"/>
            <a:ext cx="6400800" cy="625475"/>
          </a:xfrm>
        </p:spPr>
        <p:txBody>
          <a:bodyPr/>
          <a:lstStyle/>
          <a:p>
            <a:pPr eaLnBrk="1" hangingPunct="1"/>
            <a:r>
              <a:rPr lang="cs-CZ" altLang="cs-CZ" i="1" dirty="0" err="1"/>
              <a:t>Trachelomonas</a:t>
            </a:r>
            <a:r>
              <a:rPr lang="cs-CZ" altLang="cs-CZ" i="1" dirty="0"/>
              <a:t> </a:t>
            </a:r>
            <a:r>
              <a:rPr lang="cs-CZ" altLang="cs-CZ" dirty="0"/>
              <a:t>sp.</a:t>
            </a:r>
            <a:endParaRPr lang="cs-CZ" altLang="cs-CZ" i="1" dirty="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003800" y="2349500"/>
            <a:ext cx="1223963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4643438" y="1268413"/>
            <a:ext cx="12239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3779838" y="3933825"/>
            <a:ext cx="8636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411413" y="3357563"/>
            <a:ext cx="20161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227763" y="2060575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lorika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867400" y="981075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401763" y="314166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stigma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989263" y="4868863"/>
            <a:ext cx="115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buňka</a:t>
            </a:r>
          </a:p>
        </p:txBody>
      </p:sp>
    </p:spTree>
    <p:extLst>
      <p:ext uri="{BB962C8B-B14F-4D97-AF65-F5344CB8AC3E}">
        <p14:creationId xmlns:p14="http://schemas.microsoft.com/office/powerpoint/2010/main" val="12429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/>
      <p:bldP spid="22539" grpId="0"/>
      <p:bldP spid="22540" grpId="0"/>
      <p:bldP spid="225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A0011-94CE-42FB-8946-9F948597BA14}"/>
              </a:ext>
            </a:extLst>
          </p:cNvPr>
          <p:cNvSpPr txBox="1">
            <a:spLocks/>
          </p:cNvSpPr>
          <p:nvPr/>
        </p:nvSpPr>
        <p:spPr>
          <a:xfrm>
            <a:off x="120650" y="121920"/>
            <a:ext cx="875919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Bezbarvá krásnoočka</a:t>
            </a:r>
          </a:p>
          <a:p>
            <a:endParaRPr lang="cs-CZ" sz="3200" dirty="0"/>
          </a:p>
          <a:p>
            <a:r>
              <a:rPr lang="cs-CZ" sz="2000" b="0" i="0" dirty="0">
                <a:solidFill>
                  <a:srgbClr val="212121"/>
                </a:solidFill>
                <a:effectLst/>
                <a:latin typeface="+mn-lt"/>
              </a:rPr>
              <a:t>neobsahují fotosyntetická barviva ani plastidy a jejich výživa je čistě </a:t>
            </a:r>
            <a:r>
              <a:rPr lang="cs-CZ" sz="2000" b="1" i="0" dirty="0">
                <a:solidFill>
                  <a:srgbClr val="212121"/>
                </a:solidFill>
                <a:effectLst/>
                <a:latin typeface="+mn-lt"/>
              </a:rPr>
              <a:t>heterotrofní</a:t>
            </a:r>
            <a:endParaRPr lang="cs-CZ" sz="2000" dirty="0">
              <a:latin typeface="+mn-lt"/>
            </a:endParaRPr>
          </a:p>
        </p:txBody>
      </p:sp>
      <p:pic>
        <p:nvPicPr>
          <p:cNvPr id="1026" name="Picture 2" descr="Peranema-trichophorum">
            <a:extLst>
              <a:ext uri="{FF2B5EF4-FFF2-40B4-BE49-F238E27FC236}">
                <a16:creationId xmlns:a16="http://schemas.microsoft.com/office/drawing/2014/main" id="{F3926BAD-2300-FD29-EDAB-958F3CC2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483"/>
            <a:ext cx="5148263" cy="51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49ECBCC-701A-D544-4F74-6917E4CD470E}"/>
              </a:ext>
            </a:extLst>
          </p:cNvPr>
          <p:cNvSpPr txBox="1"/>
          <p:nvPr/>
        </p:nvSpPr>
        <p:spPr>
          <a:xfrm>
            <a:off x="0" y="6667796"/>
            <a:ext cx="60604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hlinkClick r:id="rId3"/>
              </a:rPr>
              <a:t>https://realmicrolife.com/</a:t>
            </a:r>
            <a:r>
              <a:rPr lang="cs-CZ" sz="800" dirty="0" err="1">
                <a:hlinkClick r:id="rId3"/>
              </a:rPr>
              <a:t>peranema-trichophorum</a:t>
            </a:r>
            <a:r>
              <a:rPr lang="cs-CZ" sz="800" dirty="0"/>
              <a:t>, </a:t>
            </a:r>
            <a:r>
              <a:rPr lang="cs-CZ" sz="800" dirty="0">
                <a:hlinkClick r:id="rId4"/>
              </a:rPr>
              <a:t>https://www.plingfactory.de/Science/Atlas</a:t>
            </a:r>
            <a:r>
              <a:rPr lang="cs-CZ" sz="800" dirty="0"/>
              <a:t>, https://www.plingfactory.de/Science/Atlas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78EAEC2-5864-099F-D45A-07D0C2B8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2" y="1438232"/>
            <a:ext cx="3995738" cy="208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53D645A-2EF7-D153-AC4A-EA13D29AB023}"/>
              </a:ext>
            </a:extLst>
          </p:cNvPr>
          <p:cNvSpPr txBox="1"/>
          <p:nvPr/>
        </p:nvSpPr>
        <p:spPr>
          <a:xfrm>
            <a:off x="1324452" y="1386736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>
                <a:solidFill>
                  <a:schemeClr val="bg1"/>
                </a:solidFill>
              </a:rPr>
              <a:t>Peranema </a:t>
            </a:r>
            <a:r>
              <a:rPr lang="cs-CZ" sz="3600" dirty="0">
                <a:solidFill>
                  <a:schemeClr val="bg1"/>
                </a:solidFill>
              </a:rPr>
              <a:t>sp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7D78D8-F363-114A-5546-5B65894A3056}"/>
              </a:ext>
            </a:extLst>
          </p:cNvPr>
          <p:cNvSpPr txBox="1"/>
          <p:nvPr/>
        </p:nvSpPr>
        <p:spPr>
          <a:xfrm>
            <a:off x="6035040" y="3441619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/>
              <a:t>Astasia</a:t>
            </a:r>
            <a:r>
              <a:rPr lang="cs-CZ" sz="3600" dirty="0"/>
              <a:t> sp.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2BC2F47-57E0-9944-DCE1-A78897211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2" y="3617347"/>
            <a:ext cx="3995738" cy="299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E5C028D-1536-B678-5582-58425AF07FC7}"/>
              </a:ext>
            </a:extLst>
          </p:cNvPr>
          <p:cNvSpPr txBox="1"/>
          <p:nvPr/>
        </p:nvSpPr>
        <p:spPr>
          <a:xfrm>
            <a:off x="6543040" y="552606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>
                <a:solidFill>
                  <a:schemeClr val="bg1"/>
                </a:solidFill>
              </a:rPr>
              <a:t>Distigma</a:t>
            </a:r>
            <a:r>
              <a:rPr lang="cs-CZ" sz="3600" dirty="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48D818-7DA1-4B3E-69B6-B11C409E4D35}"/>
              </a:ext>
            </a:extLst>
          </p:cNvPr>
          <p:cNvSpPr txBox="1"/>
          <p:nvPr/>
        </p:nvSpPr>
        <p:spPr>
          <a:xfrm>
            <a:off x="6181090" y="1344333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>
                <a:solidFill>
                  <a:schemeClr val="bg1"/>
                </a:solidFill>
              </a:rPr>
              <a:t>Astasia</a:t>
            </a:r>
            <a:r>
              <a:rPr lang="cs-CZ" sz="3600" dirty="0">
                <a:solidFill>
                  <a:schemeClr val="bg1"/>
                </a:solidFill>
              </a:rPr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399185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" y="908720"/>
            <a:ext cx="9038938" cy="583264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FF8FEC-80A0-83AB-CED6-1A7953E4CB9D}"/>
              </a:ext>
            </a:extLst>
          </p:cNvPr>
          <p:cNvSpPr txBox="1"/>
          <p:nvPr/>
        </p:nvSpPr>
        <p:spPr>
          <a:xfrm>
            <a:off x="4644008" y="218511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Chloroplastida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9689FD-18ED-5E43-B8FA-A6CE163A100D}"/>
              </a:ext>
            </a:extLst>
          </p:cNvPr>
          <p:cNvSpPr txBox="1"/>
          <p:nvPr/>
        </p:nvSpPr>
        <p:spPr>
          <a:xfrm>
            <a:off x="6228184" y="314096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+ Streptophyta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379E396-E106-FCF6-448E-2EAC3B3BE60B}"/>
              </a:ext>
            </a:extLst>
          </p:cNvPr>
          <p:cNvSpPr txBox="1">
            <a:spLocks/>
          </p:cNvSpPr>
          <p:nvPr/>
        </p:nvSpPr>
        <p:spPr>
          <a:xfrm>
            <a:off x="230832" y="-165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3200" dirty="0">
                <a:solidFill>
                  <a:srgbClr val="00B050"/>
                </a:solidFill>
              </a:rPr>
              <a:t>Endosymbiotická teorie</a:t>
            </a:r>
          </a:p>
        </p:txBody>
      </p:sp>
    </p:spTree>
    <p:extLst>
      <p:ext uri="{BB962C8B-B14F-4D97-AF65-F5344CB8AC3E}">
        <p14:creationId xmlns:p14="http://schemas.microsoft.com/office/powerpoint/2010/main" val="1792144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Colacium</a:t>
            </a:r>
            <a:r>
              <a:rPr lang="cs-CZ" dirty="0"/>
              <a:t> sp.</a:t>
            </a:r>
          </a:p>
        </p:txBody>
      </p:sp>
      <p:pic>
        <p:nvPicPr>
          <p:cNvPr id="2050" name="Picture 2" descr="VÃ½sledek obrÃ¡zku pro Colac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48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olaci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" y="1417638"/>
            <a:ext cx="3657800" cy="24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49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811" y="404664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>
                <a:solidFill>
                  <a:schemeClr val="tx2"/>
                </a:solidFill>
              </a:rPr>
              <a:t>Cryptophyta: skrytěnky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028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,alloxanthin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Fykoerythrin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fykocyanin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Mastigonemy</a:t>
            </a:r>
            <a:r>
              <a:rPr lang="cs-CZ" altLang="cs-CZ" sz="2000" dirty="0"/>
              <a:t> - trubicovité vlásky na bičíku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Periplast s destičkami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Ejektozomy</a:t>
            </a:r>
            <a:r>
              <a:rPr lang="cs-CZ" altLang="cs-CZ" sz="2000" dirty="0"/>
              <a:t> - mrštné trichocysty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Škrob v cytoplazmě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Jícen s </a:t>
            </a:r>
            <a:r>
              <a:rPr lang="cs-CZ" altLang="cs-CZ" sz="2000" dirty="0" err="1"/>
              <a:t>ejektozomy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2 bičíky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Delší: 2 řady </a:t>
            </a:r>
            <a:r>
              <a:rPr lang="cs-CZ" altLang="cs-CZ" sz="2000" dirty="0" err="1"/>
              <a:t>mastigonem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 - </a:t>
            </a:r>
            <a:r>
              <a:rPr lang="cs-CZ" altLang="cs-CZ" sz="2000" dirty="0" err="1"/>
              <a:t>schizotomie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Pohlavní rozmnožování -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Palmeloidní</a:t>
            </a:r>
            <a:r>
              <a:rPr lang="cs-CZ" altLang="cs-CZ" sz="2000" dirty="0"/>
              <a:t> stadia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Plankton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Stenotermní vody</a:t>
            </a:r>
          </a:p>
          <a:p>
            <a:endParaRPr lang="cs-CZ" altLang="cs-CZ" sz="2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68" y="11028470"/>
            <a:ext cx="7163897" cy="12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Superskupina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Cryptista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Výsledek obrázku pro cryptophy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43" y="3375530"/>
            <a:ext cx="2984957" cy="31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95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lingfactory.de/Science/Atlas/Kennkarten%20Algen/AndereAlgen/Image/Cryptomonas-ovata47f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i="1">
                <a:solidFill>
                  <a:schemeClr val="tx1">
                    <a:lumMod val="85000"/>
                    <a:lumOff val="15000"/>
                  </a:schemeClr>
                </a:solidFill>
              </a:rPr>
              <a:t>Cryptomonas ovata</a:t>
            </a:r>
          </a:p>
        </p:txBody>
      </p:sp>
      <p:sp>
        <p:nvSpPr>
          <p:cNvPr id="4" name="Obdélník 3"/>
          <p:cNvSpPr/>
          <p:nvPr/>
        </p:nvSpPr>
        <p:spPr>
          <a:xfrm>
            <a:off x="4572000" y="6308725"/>
            <a:ext cx="284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http://</a:t>
            </a:r>
            <a:r>
              <a:rPr lang="cs-CZ" dirty="0" err="1"/>
              <a:t>www.plingfactory.de</a:t>
            </a:r>
            <a:r>
              <a:rPr lang="cs-CZ" dirty="0"/>
              <a:t>/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817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Prymnesiophyta</a:t>
            </a:r>
            <a:r>
              <a:rPr lang="cs-CZ" sz="3200" dirty="0">
                <a:solidFill>
                  <a:schemeClr val="accent1"/>
                </a:solidFill>
              </a:rPr>
              <a:t> (</a:t>
            </a:r>
            <a:r>
              <a:rPr lang="cs-CZ" sz="3200" dirty="0" err="1">
                <a:solidFill>
                  <a:schemeClr val="accent1"/>
                </a:solidFill>
              </a:rPr>
              <a:t>Haptophyta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altLang="cs-CZ" sz="2400" dirty="0" err="1"/>
              <a:t>Monadoidní</a:t>
            </a:r>
            <a:r>
              <a:rPr lang="cs-CZ" altLang="cs-CZ" sz="2400" dirty="0"/>
              <a:t> stélka</a:t>
            </a:r>
          </a:p>
          <a:p>
            <a:r>
              <a:rPr lang="cs-CZ" altLang="cs-CZ" sz="2400" dirty="0"/>
              <a:t>Dříve součástí </a:t>
            </a:r>
            <a:r>
              <a:rPr lang="cs-CZ" altLang="cs-CZ" sz="2400" dirty="0" err="1"/>
              <a:t>Cryptophyta</a:t>
            </a:r>
            <a:endParaRPr lang="cs-CZ" altLang="cs-CZ" sz="2400" dirty="0"/>
          </a:p>
          <a:p>
            <a:r>
              <a:rPr lang="cs-CZ" altLang="cs-CZ" sz="2400" dirty="0"/>
              <a:t>Dva holé bičíky + </a:t>
            </a:r>
            <a:r>
              <a:rPr lang="cs-CZ" altLang="cs-CZ" sz="2400" dirty="0" err="1"/>
              <a:t>haptonema</a:t>
            </a:r>
            <a:endParaRPr lang="cs-CZ" altLang="cs-CZ" sz="2400" dirty="0"/>
          </a:p>
          <a:p>
            <a:r>
              <a:rPr lang="cs-CZ" altLang="cs-CZ" sz="2400" dirty="0" err="1"/>
              <a:t>Haptonema</a:t>
            </a:r>
            <a:r>
              <a:rPr lang="cs-CZ" altLang="cs-CZ" sz="2400" dirty="0"/>
              <a:t>: podobné bičíku, jiná submikroskopická struktura</a:t>
            </a:r>
          </a:p>
          <a:p>
            <a:r>
              <a:rPr lang="cs-CZ" altLang="cs-CZ" sz="2400" dirty="0"/>
              <a:t>Kontraktilní </a:t>
            </a:r>
            <a:r>
              <a:rPr lang="cs-CZ" altLang="cs-CZ" sz="2400" dirty="0" err="1"/>
              <a:t>haptonema</a:t>
            </a:r>
            <a:endParaRPr lang="cs-CZ" altLang="cs-CZ" sz="2400" dirty="0"/>
          </a:p>
          <a:p>
            <a:r>
              <a:rPr lang="cs-CZ" altLang="cs-CZ" sz="2400" dirty="0" err="1"/>
              <a:t>Haptonema</a:t>
            </a:r>
            <a:r>
              <a:rPr lang="cs-CZ" altLang="cs-CZ" sz="2400" dirty="0"/>
              <a:t> slouží k: </a:t>
            </a:r>
            <a:r>
              <a:rPr lang="cs-CZ" altLang="cs-CZ" sz="2400" dirty="0" err="1"/>
              <a:t>fagotrofii</a:t>
            </a:r>
            <a:r>
              <a:rPr lang="cs-CZ" altLang="cs-CZ" sz="2400" dirty="0"/>
              <a:t>, rychlé změně pohybu, přichycení k substrátu</a:t>
            </a:r>
          </a:p>
          <a:p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r>
              <a:rPr lang="cs-CZ" altLang="cs-CZ" sz="2400" dirty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Superskupina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Haptista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23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524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Prymnesiophyta</a:t>
            </a:r>
            <a:r>
              <a:rPr lang="cs-CZ" sz="3200" dirty="0">
                <a:solidFill>
                  <a:schemeClr val="accent1"/>
                </a:solidFill>
              </a:rPr>
              <a:t> (</a:t>
            </a:r>
            <a:r>
              <a:rPr lang="cs-CZ" sz="3200" dirty="0" err="1">
                <a:solidFill>
                  <a:schemeClr val="accent1"/>
                </a:solidFill>
              </a:rPr>
              <a:t>Haptophyta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/>
              <a:t>Obrovský globální význam v koloběhu uhlíku a síry</a:t>
            </a:r>
          </a:p>
          <a:p>
            <a:r>
              <a:rPr lang="cs-CZ" altLang="cs-CZ" sz="2400" dirty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/>
              <a:t>huxleyi</a:t>
            </a:r>
            <a:r>
              <a:rPr lang="cs-CZ" sz="2400" i="1" dirty="0"/>
              <a:t> </a:t>
            </a:r>
            <a:r>
              <a:rPr lang="cs-CZ" sz="2400" dirty="0"/>
              <a:t>(tvoří bílý zákal v mořích- </a:t>
            </a:r>
            <a:r>
              <a:rPr lang="cs-CZ" sz="2400" dirty="0" err="1"/>
              <a:t>white</a:t>
            </a:r>
            <a:r>
              <a:rPr lang="cs-CZ" sz="2400" dirty="0"/>
              <a:t> </a:t>
            </a:r>
            <a:r>
              <a:rPr lang="cs-CZ" sz="2400" dirty="0" err="1"/>
              <a:t>water</a:t>
            </a:r>
            <a:r>
              <a:rPr 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242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://oidnes.cz/09/043/maxi/KRC2aade2_131215_27453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" y="196987"/>
            <a:ext cx="4960381" cy="330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ct24.cz/cache/616x411/article/39/3818/381720.jpg?13438289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9753"/>
            <a:ext cx="4960380" cy="279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ek obrÃ¡zku pro joÅ¡t moravskÃ½ soch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94" y="227048"/>
            <a:ext cx="4077376" cy="54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16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83F28E31-5C2C-9AB9-67F4-55D696A9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US" dirty="0"/>
          </a:p>
        </p:txBody>
      </p:sp>
      <p:pic>
        <p:nvPicPr>
          <p:cNvPr id="1026" name="Picture 2" descr="See @AlgaTalk's Tweet on May 28, 2020 on Twitter / Twitter">
            <a:extLst>
              <a:ext uri="{FF2B5EF4-FFF2-40B4-BE49-F238E27FC236}">
                <a16:creationId xmlns:a16="http://schemas.microsoft.com/office/drawing/2014/main" id="{7E271882-FFF2-D629-466D-6358EB40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2513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74A396-F4BA-F88E-7347-74792DAF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56658" cy="52246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3FC233-CBEB-13B1-9351-6CE290FFFB11}"/>
              </a:ext>
            </a:extLst>
          </p:cNvPr>
          <p:cNvSpPr txBox="1"/>
          <p:nvPr/>
        </p:nvSpPr>
        <p:spPr>
          <a:xfrm>
            <a:off x="3055949" y="15261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B050"/>
                </a:solidFill>
              </a:rPr>
              <a:t>Chloroplastida</a:t>
            </a:r>
          </a:p>
        </p:txBody>
      </p:sp>
    </p:spTree>
    <p:extLst>
      <p:ext uri="{BB962C8B-B14F-4D97-AF65-F5344CB8AC3E}">
        <p14:creationId xmlns:p14="http://schemas.microsoft.com/office/powerpoint/2010/main" val="106495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Využití řas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Potrava, krmivo, léčiva a potravinové doplňky (</a:t>
            </a:r>
            <a:r>
              <a:rPr lang="cs-CZ" altLang="cs-CZ" sz="2400" i="1" dirty="0" err="1"/>
              <a:t>Porphyra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Chlorella</a:t>
            </a:r>
            <a:r>
              <a:rPr lang="cs-CZ" altLang="cs-CZ" sz="2400" dirty="0"/>
              <a:t>) </a:t>
            </a:r>
          </a:p>
          <a:p>
            <a:r>
              <a:rPr lang="cs-CZ" altLang="cs-CZ" sz="2400" dirty="0"/>
              <a:t>Kosmetika (mořské chaluhy)</a:t>
            </a:r>
          </a:p>
          <a:p>
            <a:r>
              <a:rPr lang="cs-CZ" altLang="cs-CZ" sz="2400" dirty="0"/>
              <a:t>Akvaristika (např. </a:t>
            </a:r>
            <a:r>
              <a:rPr lang="cs-CZ" altLang="cs-CZ" sz="2400" i="1" dirty="0" err="1"/>
              <a:t>Chara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Výroba agaru (</a:t>
            </a:r>
            <a:r>
              <a:rPr lang="cs-CZ" altLang="cs-CZ" sz="2400" i="1" dirty="0" err="1"/>
              <a:t>Gelidium</a:t>
            </a:r>
            <a:r>
              <a:rPr lang="cs-CZ" altLang="cs-CZ" sz="2400" dirty="0"/>
              <a:t>) a karagenu (zahušťovadlo, emulgátor a stabilizátor)</a:t>
            </a:r>
          </a:p>
          <a:p>
            <a:r>
              <a:rPr lang="cs-CZ" altLang="cs-CZ" sz="2400" dirty="0"/>
              <a:t>Talasoterapie- lázeňství</a:t>
            </a:r>
          </a:p>
          <a:p>
            <a:r>
              <a:rPr lang="cs-CZ" altLang="cs-CZ" sz="2400" dirty="0"/>
              <a:t>Výroba biopaliv, biotechnologie</a:t>
            </a:r>
          </a:p>
          <a:p>
            <a:r>
              <a:rPr lang="cs-CZ" altLang="cs-CZ" sz="2400" dirty="0"/>
              <a:t>Modelové organismy (</a:t>
            </a:r>
            <a:r>
              <a:rPr lang="cs-CZ" altLang="cs-CZ" sz="2400" dirty="0" err="1"/>
              <a:t>nanomateriálové</a:t>
            </a:r>
            <a:r>
              <a:rPr lang="cs-CZ" altLang="cs-CZ" sz="2400" dirty="0"/>
              <a:t> testy)</a:t>
            </a:r>
          </a:p>
          <a:p>
            <a:r>
              <a:rPr lang="cs-CZ" altLang="cs-CZ" sz="2400" dirty="0" err="1"/>
              <a:t>Bioindikace</a:t>
            </a:r>
            <a:r>
              <a:rPr lang="cs-CZ" altLang="cs-CZ" sz="2400" dirty="0"/>
              <a:t>, kriminalistika…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6446vareni-a-stolovanisushi-foto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66" y="73025"/>
            <a:ext cx="137636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2800" dirty="0" err="1">
                <a:solidFill>
                  <a:srgbClr val="00B050"/>
                </a:solidFill>
              </a:rPr>
              <a:t>Cyanobacteria</a:t>
            </a:r>
            <a:r>
              <a:rPr lang="cs-CZ" altLang="cs-CZ" sz="2800" dirty="0">
                <a:solidFill>
                  <a:srgbClr val="00B050"/>
                </a:solidFill>
              </a:rPr>
              <a:t>, </a:t>
            </a:r>
            <a:r>
              <a:rPr lang="cs-CZ" altLang="cs-CZ" sz="2800" dirty="0" err="1">
                <a:solidFill>
                  <a:srgbClr val="00B050"/>
                </a:solidFill>
              </a:rPr>
              <a:t>Cyanophyta</a:t>
            </a:r>
            <a:r>
              <a:rPr lang="cs-CZ" altLang="cs-CZ" sz="2800" dirty="0">
                <a:solidFill>
                  <a:srgbClr val="00B050"/>
                </a:solidFill>
              </a:rPr>
              <a:t> – Sinice</a:t>
            </a:r>
            <a:br>
              <a:rPr lang="cs-CZ" altLang="cs-CZ" sz="3200" dirty="0">
                <a:solidFill>
                  <a:schemeClr val="tx2"/>
                </a:solidFill>
              </a:rPr>
            </a:b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91270"/>
            <a:ext cx="8229600" cy="452596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400" dirty="0" err="1"/>
              <a:t>Prokaryota</a:t>
            </a:r>
            <a:r>
              <a:rPr lang="cs-CZ" altLang="cs-CZ" sz="2400" dirty="0"/>
              <a:t>/G- bakterie</a:t>
            </a:r>
          </a:p>
          <a:p>
            <a:r>
              <a:rPr lang="cs-CZ" sz="2400" dirty="0" err="1"/>
              <a:t>Cyanos</a:t>
            </a:r>
            <a:r>
              <a:rPr lang="cs-CZ" sz="2400" dirty="0"/>
              <a:t> = modrý (</a:t>
            </a:r>
            <a:r>
              <a:rPr lang="cs-CZ" sz="2400" dirty="0" err="1"/>
              <a:t>sinný</a:t>
            </a:r>
            <a:r>
              <a:rPr lang="cs-CZ" sz="2400" dirty="0"/>
              <a:t>)</a:t>
            </a:r>
            <a:endParaRPr lang="cs-CZ" altLang="cs-CZ" sz="2400" dirty="0"/>
          </a:p>
          <a:p>
            <a:r>
              <a:rPr lang="cs-CZ" altLang="cs-CZ" sz="2400" dirty="0"/>
              <a:t>Evolučně staré (3,5 miliard let)</a:t>
            </a:r>
          </a:p>
          <a:p>
            <a:r>
              <a:rPr lang="cs-CZ" altLang="cs-CZ" sz="2400" dirty="0"/>
              <a:t>Nemají jádro ani vakuoly</a:t>
            </a:r>
          </a:p>
          <a:p>
            <a:r>
              <a:rPr lang="cs-CZ" altLang="cs-CZ" sz="2400" dirty="0"/>
              <a:t>Chybí membránové struktury (ER, Golgiho aparát)</a:t>
            </a:r>
          </a:p>
          <a:p>
            <a:r>
              <a:rPr lang="cs-CZ" altLang="cs-CZ" sz="2400" dirty="0" err="1"/>
              <a:t>Oxygenní</a:t>
            </a:r>
            <a:r>
              <a:rPr lang="cs-CZ" altLang="cs-CZ" sz="2400" dirty="0"/>
              <a:t> fotosyntéza: vznik před 2,7 miliardami let</a:t>
            </a:r>
          </a:p>
          <a:p>
            <a:r>
              <a:rPr lang="cs-CZ" altLang="cs-CZ" sz="2400" dirty="0"/>
              <a:t>Rostlinný typ fotosyntézy – chlorofyl a</a:t>
            </a:r>
          </a:p>
          <a:p>
            <a:r>
              <a:rPr lang="cs-CZ" altLang="cs-CZ" sz="2400" dirty="0" err="1"/>
              <a:t>Heterocyty</a:t>
            </a:r>
            <a:r>
              <a:rPr lang="cs-CZ" altLang="cs-CZ" sz="2400" dirty="0"/>
              <a:t> (N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-asimilace)</a:t>
            </a:r>
          </a:p>
          <a:p>
            <a:r>
              <a:rPr lang="cs-CZ" altLang="cs-CZ" sz="2400" dirty="0" err="1"/>
              <a:t>Akinety</a:t>
            </a:r>
            <a:r>
              <a:rPr lang="cs-CZ" altLang="cs-CZ" sz="2400" dirty="0"/>
              <a:t>/</a:t>
            </a:r>
            <a:r>
              <a:rPr lang="cs-CZ" altLang="cs-CZ" sz="2400" dirty="0" err="1"/>
              <a:t>Arthrocyty</a:t>
            </a:r>
            <a:endParaRPr lang="cs-CZ" altLang="cs-CZ" sz="2400" dirty="0"/>
          </a:p>
          <a:p>
            <a:r>
              <a:rPr lang="cs-CZ" altLang="cs-CZ" sz="2400" dirty="0" err="1"/>
              <a:t>Aerotopy</a:t>
            </a:r>
            <a:endParaRPr lang="cs-CZ" altLang="cs-CZ" sz="2400" dirty="0"/>
          </a:p>
          <a:p>
            <a:r>
              <a:rPr lang="cs-CZ" altLang="cs-CZ" sz="2400" dirty="0"/>
              <a:t>Nepohlavní rozmnožování</a:t>
            </a:r>
          </a:p>
          <a:p>
            <a:r>
              <a:rPr lang="cs-CZ" altLang="cs-CZ" sz="2400" dirty="0"/>
              <a:t>Hormogonie</a:t>
            </a:r>
          </a:p>
          <a:p>
            <a:r>
              <a:rPr lang="cs-CZ" altLang="cs-CZ" sz="2400" dirty="0"/>
              <a:t>Téměř všechny biotopy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13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4" descr="Oscillator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59" y="1412776"/>
            <a:ext cx="2247329" cy="16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 descr="algae-poo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02" y="3212976"/>
            <a:ext cx="2278486" cy="15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Stavba buňky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Volně uložená kruhová DNA </a:t>
            </a:r>
          </a:p>
          <a:p>
            <a:r>
              <a:rPr lang="cs-CZ" altLang="cs-CZ" sz="2400" dirty="0"/>
              <a:t>Sinicový škrob</a:t>
            </a:r>
          </a:p>
          <a:p>
            <a:r>
              <a:rPr lang="cs-CZ" altLang="cs-CZ" sz="2400" dirty="0" err="1"/>
              <a:t>Thylakoidy</a:t>
            </a:r>
            <a:r>
              <a:rPr lang="cs-CZ" altLang="cs-CZ" sz="2400" dirty="0"/>
              <a:t>: membránové váčky s fotosyntetickým aparátem- chlorofyl a (+ betakaroten, xantofyly)</a:t>
            </a:r>
          </a:p>
          <a:p>
            <a:r>
              <a:rPr lang="cs-CZ" altLang="cs-CZ" sz="2400" dirty="0" err="1"/>
              <a:t>Fykobilizómy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fykobiliproteiny</a:t>
            </a:r>
            <a:endParaRPr lang="cs-CZ" altLang="cs-CZ" sz="2400" dirty="0"/>
          </a:p>
          <a:p>
            <a:r>
              <a:rPr lang="cs-CZ" altLang="cs-CZ" sz="2400" dirty="0" err="1"/>
              <a:t>Karboxyzomy</a:t>
            </a:r>
            <a:r>
              <a:rPr lang="cs-CZ" altLang="cs-CZ" sz="2400" dirty="0"/>
              <a:t>: fixace uhlíku (RUBISCO) analogie </a:t>
            </a:r>
            <a:r>
              <a:rPr lang="cs-CZ" altLang="cs-CZ" sz="2400" dirty="0" err="1"/>
              <a:t>pyrenoidů</a:t>
            </a:r>
            <a:r>
              <a:rPr lang="cs-CZ" altLang="cs-CZ" sz="2400" dirty="0"/>
              <a:t> u </a:t>
            </a:r>
            <a:r>
              <a:rPr lang="cs-CZ" altLang="cs-CZ" sz="2400" dirty="0" err="1"/>
              <a:t>eukaryot</a:t>
            </a:r>
            <a:endParaRPr lang="cs-CZ" altLang="cs-CZ" sz="2400" dirty="0"/>
          </a:p>
          <a:p>
            <a:r>
              <a:rPr lang="cs-CZ" altLang="cs-CZ" sz="2400" dirty="0"/>
              <a:t>Ribozomy: translace (syntéza polypeptidů z řetězce RNA)   tvorba bílkovin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692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1335</Words>
  <Application>Microsoft Office PowerPoint</Application>
  <PresentationFormat>Předvádění na obrazovce (4:3)</PresentationFormat>
  <Paragraphs>313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Arial</vt:lpstr>
      <vt:lpstr>Calibri</vt:lpstr>
      <vt:lpstr>Symbol</vt:lpstr>
      <vt:lpstr>Times New Roman</vt:lpstr>
      <vt:lpstr>trebuchet ms</vt:lpstr>
      <vt:lpstr>Motiv systému Office</vt:lpstr>
      <vt:lpstr>Fylogeneze a diverzita rostlin: řasy a sinice</vt:lpstr>
      <vt:lpstr>Prezentace aplikace PowerPoint</vt:lpstr>
      <vt:lpstr>Systém</vt:lpstr>
      <vt:lpstr>Řasy</vt:lpstr>
      <vt:lpstr>Prezentace aplikace PowerPoint</vt:lpstr>
      <vt:lpstr>Prezentace aplikace PowerPoint</vt:lpstr>
      <vt:lpstr>Využití řas</vt:lpstr>
      <vt:lpstr>Cyanobacteria, Cyanophyta – Sinice </vt:lpstr>
      <vt:lpstr>Stavba buňky</vt:lpstr>
      <vt:lpstr>Stavba buňky</vt:lpstr>
      <vt:lpstr>Aerotopy</vt:lpstr>
      <vt:lpstr>Heterocyty</vt:lpstr>
      <vt:lpstr>Akinety</vt:lpstr>
      <vt:lpstr>Chromatická adaptace</vt:lpstr>
      <vt:lpstr>Typy stélek</vt:lpstr>
      <vt:lpstr>Prezentace aplikace PowerPoint</vt:lpstr>
      <vt:lpstr>Rozmnožování</vt:lpstr>
      <vt:lpstr>Ekologie</vt:lpstr>
      <vt:lpstr>Prezentace aplikace PowerPoint</vt:lpstr>
      <vt:lpstr>Symbiotické vztahy</vt:lpstr>
      <vt:lpstr>Prezentace aplikace PowerPoint</vt:lpstr>
      <vt:lpstr>Systém</vt:lpstr>
      <vt:lpstr>Systém- zjednodušený morfologický</vt:lpstr>
      <vt:lpstr>Prezentace aplikace PowerPoint</vt:lpstr>
      <vt:lpstr>Řád Chroococcales</vt:lpstr>
      <vt:lpstr>Řád Oscillatoriales</vt:lpstr>
      <vt:lpstr>Řád Nostocales</vt:lpstr>
      <vt:lpstr>Řád Stigonematales</vt:lpstr>
      <vt:lpstr>  Euglenophyta Dinophyta Cryptophyta Haptophyta</vt:lpstr>
      <vt:lpstr>Systém</vt:lpstr>
      <vt:lpstr>Prezentace aplikace PowerPoint</vt:lpstr>
      <vt:lpstr>Eukaryota</vt:lpstr>
      <vt:lpstr>Chlorarachniophyta, Euglenophyta, Dinophyta  Cryptophyta</vt:lpstr>
      <vt:lpstr>Chlorarachniophyta</vt:lpstr>
      <vt:lpstr>Chlorarachniophyta</vt:lpstr>
      <vt:lpstr>Chlorarachnion reptans</vt:lpstr>
      <vt:lpstr>Dinophyta - obrněnky</vt:lpstr>
      <vt:lpstr>Dinophyta - obrněnky</vt:lpstr>
      <vt:lpstr>Odd.: Dinophyta Třída: Dinophyceae Řád: Peridiniales</vt:lpstr>
      <vt:lpstr>Gymnodinium sp. </vt:lpstr>
      <vt:lpstr> Ceratium hirundinella</vt:lpstr>
      <vt:lpstr>Euglenophyta- krásnoočka</vt:lpstr>
      <vt:lpstr>Euglenophyta- krásnoočka</vt:lpstr>
      <vt:lpstr>Prezentace aplikace PowerPoint</vt:lpstr>
      <vt:lpstr>Euglena sp.</vt:lpstr>
      <vt:lpstr>Phacus sp.</vt:lpstr>
      <vt:lpstr>Trachelomonas sp.</vt:lpstr>
      <vt:lpstr>Odd.: Euglenophyta Třída: Euglenophyceae Řád: Euglenales</vt:lpstr>
      <vt:lpstr>Prezentace aplikace PowerPoint</vt:lpstr>
      <vt:lpstr>Colacium sp.</vt:lpstr>
      <vt:lpstr>Cryptophyta: skrytěnky</vt:lpstr>
      <vt:lpstr>Cryptomonas ovata</vt:lpstr>
      <vt:lpstr>Prymnesiophyta (Haptophyta)</vt:lpstr>
      <vt:lpstr>Prezentace aplikace PowerPoint</vt:lpstr>
      <vt:lpstr>Prymnesiophyta (Haptophyta)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diverzita řas a hub: řasy a sinice</dc:title>
  <dc:creator>bara</dc:creator>
  <cp:lastModifiedBy>Barbora Hutňan Chattová</cp:lastModifiedBy>
  <cp:revision>56</cp:revision>
  <cp:lastPrinted>2016-09-12T13:25:50Z</cp:lastPrinted>
  <dcterms:created xsi:type="dcterms:W3CDTF">2014-09-11T14:39:24Z</dcterms:created>
  <dcterms:modified xsi:type="dcterms:W3CDTF">2024-09-25T13:05:43Z</dcterms:modified>
</cp:coreProperties>
</file>