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2"/>
  </p:notesMasterIdLst>
  <p:sldIdLst>
    <p:sldId id="458" r:id="rId2"/>
    <p:sldId id="456" r:id="rId3"/>
    <p:sldId id="457" r:id="rId4"/>
    <p:sldId id="439" r:id="rId5"/>
    <p:sldId id="440" r:id="rId6"/>
    <p:sldId id="441" r:id="rId7"/>
    <p:sldId id="443" r:id="rId8"/>
    <p:sldId id="442" r:id="rId9"/>
    <p:sldId id="444" r:id="rId10"/>
    <p:sldId id="445" r:id="rId11"/>
    <p:sldId id="446" r:id="rId12"/>
    <p:sldId id="447" r:id="rId13"/>
    <p:sldId id="448" r:id="rId14"/>
    <p:sldId id="449" r:id="rId15"/>
    <p:sldId id="451" r:id="rId16"/>
    <p:sldId id="452" r:id="rId17"/>
    <p:sldId id="455" r:id="rId18"/>
    <p:sldId id="453" r:id="rId19"/>
    <p:sldId id="454" r:id="rId20"/>
    <p:sldId id="422" r:id="rId21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0000"/>
    <a:srgbClr val="FFFFFF"/>
    <a:srgbClr val="FF3300"/>
    <a:srgbClr val="E0FE8A"/>
    <a:srgbClr val="FEEEB4"/>
    <a:srgbClr val="FFFFCC"/>
    <a:srgbClr val="F8F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5" autoAdjust="0"/>
    <p:restoredTop sz="94689" autoAdjust="0"/>
  </p:normalViewPr>
  <p:slideViewPr>
    <p:cSldViewPr>
      <p:cViewPr varScale="1">
        <p:scale>
          <a:sx n="106" d="100"/>
          <a:sy n="106" d="100"/>
        </p:scale>
        <p:origin x="1158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u="none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u="none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/>
              <a:t>Klepnutím lze upravit styly předlohy textu</a:t>
            </a:r>
          </a:p>
          <a:p>
            <a:pPr lvl="1"/>
            <a:r>
              <a:rPr lang="cs-CZ" altLang="cs-CZ" noProof="0"/>
              <a:t>Druhá úroveň</a:t>
            </a:r>
          </a:p>
          <a:p>
            <a:pPr lvl="2"/>
            <a:r>
              <a:rPr lang="cs-CZ" altLang="cs-CZ" noProof="0"/>
              <a:t>Třetí úroveň</a:t>
            </a:r>
          </a:p>
          <a:p>
            <a:pPr lvl="3"/>
            <a:r>
              <a:rPr lang="cs-CZ" altLang="cs-CZ" noProof="0"/>
              <a:t>Čtvrtá úroveň</a:t>
            </a:r>
          </a:p>
          <a:p>
            <a:pPr lvl="4"/>
            <a:r>
              <a:rPr lang="cs-CZ" altLang="cs-CZ" noProof="0"/>
              <a:t>Pátá úroveň</a:t>
            </a: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u="none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14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u="none"/>
            </a:lvl1pPr>
          </a:lstStyle>
          <a:p>
            <a:fld id="{80297FB5-A9C4-4F84-A2DA-25E29D99ED9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295048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54AF99A-86F1-4C7D-9371-8547BB203001}" type="slidenum">
              <a:rPr lang="cs-CZ" altLang="cs-CZ" sz="1200"/>
              <a:pPr/>
              <a:t>4</a:t>
            </a:fld>
            <a:endParaRPr lang="cs-CZ" altLang="cs-CZ" sz="1200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8732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862C2A8-78EF-4670-AAE9-008A7230ED98}" type="slidenum">
              <a:rPr lang="cs-CZ" altLang="cs-CZ" sz="1200"/>
              <a:pPr/>
              <a:t>13</a:t>
            </a:fld>
            <a:endParaRPr lang="cs-CZ" altLang="cs-CZ" sz="120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3194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5117F6A-D027-4710-A957-265ED35A28DA}" type="slidenum">
              <a:rPr lang="cs-CZ" altLang="cs-CZ" sz="1200"/>
              <a:pPr/>
              <a:t>14</a:t>
            </a:fld>
            <a:endParaRPr lang="cs-CZ" altLang="cs-CZ" sz="120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3048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2DD6D02-4678-4D51-B2DC-8012DF294023}" type="slidenum">
              <a:rPr lang="cs-CZ" altLang="cs-CZ" sz="1200"/>
              <a:pPr/>
              <a:t>15</a:t>
            </a:fld>
            <a:endParaRPr lang="cs-CZ" altLang="cs-CZ" sz="120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4807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65BC250-974B-4369-B73A-0786EEA017BA}" type="slidenum">
              <a:rPr lang="cs-CZ" altLang="cs-CZ" sz="1200"/>
              <a:pPr/>
              <a:t>16</a:t>
            </a:fld>
            <a:endParaRPr lang="cs-CZ" altLang="cs-CZ" sz="120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9885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88F1AC-6EFF-4FF0-ABE2-A54F7062A47A}" type="slidenum">
              <a:rPr lang="cs-CZ" altLang="cs-CZ" sz="1200" u="none"/>
              <a:pPr/>
              <a:t>20</a:t>
            </a:fld>
            <a:endParaRPr lang="cs-CZ" altLang="cs-CZ" sz="1200" u="none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004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AC2BCA1-AC9A-48F5-8C00-DF80CD47DA31}" type="slidenum">
              <a:rPr lang="cs-CZ" altLang="cs-CZ" sz="1200"/>
              <a:pPr/>
              <a:t>5</a:t>
            </a:fld>
            <a:endParaRPr lang="cs-CZ" altLang="cs-CZ" sz="120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337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EE78A3C-D4AC-49D1-9D71-71015709AAEE}" type="slidenum">
              <a:rPr lang="cs-CZ" altLang="cs-CZ" sz="1200"/>
              <a:pPr/>
              <a:t>6</a:t>
            </a:fld>
            <a:endParaRPr lang="cs-CZ" altLang="cs-CZ" sz="120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672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8DE8F15-CD3C-4B40-93C9-7817E006508F}" type="slidenum">
              <a:rPr lang="cs-CZ" altLang="cs-CZ" sz="1200"/>
              <a:pPr/>
              <a:t>7</a:t>
            </a:fld>
            <a:endParaRPr lang="cs-CZ" altLang="cs-CZ" sz="120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547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9451352-0623-4B9C-81B3-28B7FE560E21}" type="slidenum">
              <a:rPr lang="cs-CZ" altLang="cs-CZ" sz="1200"/>
              <a:pPr/>
              <a:t>8</a:t>
            </a:fld>
            <a:endParaRPr lang="cs-CZ" altLang="cs-CZ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3523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3D0A9E1-A1A9-42E1-966A-69102A628775}" type="slidenum">
              <a:rPr lang="cs-CZ" altLang="cs-CZ" sz="1200"/>
              <a:pPr/>
              <a:t>9</a:t>
            </a:fld>
            <a:endParaRPr lang="cs-CZ" altLang="cs-CZ" sz="1200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9119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672B60A-6772-4CBA-BA1C-DA8175D1ECB7}" type="slidenum">
              <a:rPr lang="cs-CZ" altLang="cs-CZ" sz="1200"/>
              <a:pPr/>
              <a:t>10</a:t>
            </a:fld>
            <a:endParaRPr lang="cs-CZ" altLang="cs-CZ" sz="120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3132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C403D6D-3862-416D-89DB-E3D6DA145502}" type="slidenum">
              <a:rPr lang="cs-CZ" altLang="cs-CZ" sz="1200"/>
              <a:pPr/>
              <a:t>11</a:t>
            </a:fld>
            <a:endParaRPr lang="cs-CZ" altLang="cs-CZ" sz="120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419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B37D956-4E59-40E8-AACB-5A9D8C5A48B5}" type="slidenum">
              <a:rPr lang="cs-CZ" altLang="cs-CZ" sz="1200"/>
              <a:pPr/>
              <a:t>12</a:t>
            </a:fld>
            <a:endParaRPr lang="cs-CZ" altLang="cs-CZ" sz="120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566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9078C8-5AAF-45CF-893A-E21D3B9E7E9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75315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37FC54-CB45-4F8F-A607-8678C2E7D0A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83971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F6A307-183F-4945-9FBC-FB5AF7F6D7A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07348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6CD8AB-A3BA-4BF2-AD8F-41601E9FC04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105057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C4B37A-5A60-4674-8603-A505425AB2A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411104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45B2B-5300-4892-9153-793AA08EF1A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10677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44744F-1237-45AA-B5CD-2B077547886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37720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F7417F-4306-4262-AFAC-A7256194C14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90145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A9B290-FA46-44BB-8F9C-199B787591A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45677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40AAED-4B9A-441C-AB03-98A5D112F99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34984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093BDA-EAE4-4EA2-A0A6-EC0724CCB2E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08367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78B641-901C-478C-BAF6-A310D912BBE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53087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472E41-E3AE-45CC-86E2-B87C4A2E1F8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80839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AB7FC5-BC1A-4835-A2FA-57DA3A1DC3E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42308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u="none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u="none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u="none"/>
            </a:lvl1pPr>
          </a:lstStyle>
          <a:p>
            <a:fld id="{27269A3D-7E96-4F48-8728-C8829C2A9DF8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5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5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4.jpeg"/><Relationship Id="rId5" Type="http://schemas.openxmlformats.org/officeDocument/2006/relationships/hyperlink" Target="NULL" TargetMode="External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1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3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9106" y="573079"/>
            <a:ext cx="6367314" cy="559458"/>
          </a:xfrm>
        </p:spPr>
        <p:txBody>
          <a:bodyPr/>
          <a:lstStyle/>
          <a:p>
            <a:pPr algn="l"/>
            <a:r>
              <a:rPr lang="cs-CZ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3600" dirty="0">
                <a:solidFill>
                  <a:srgbClr val="F5DF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TŘÍDA: </a:t>
            </a:r>
            <a:r>
              <a:rPr lang="cs-CZ" sz="3600" i="1" dirty="0" err="1">
                <a:solidFill>
                  <a:srgbClr val="F5DF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Mucoromycetes</a:t>
            </a:r>
            <a:endParaRPr lang="cs-CZ" i="1" dirty="0">
              <a:solidFill>
                <a:srgbClr val="F5DF7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7378" y="1865854"/>
            <a:ext cx="7995021" cy="484787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000"/>
              </a:spcBef>
            </a:pPr>
            <a:r>
              <a:rPr lang="cs-CZ" sz="2400" dirty="0">
                <a:latin typeface="Tahoma" pitchFamily="34" charset="0"/>
                <a:cs typeface="Tahoma" pitchFamily="34" charset="0"/>
              </a:rPr>
              <a:t>V</a:t>
            </a:r>
            <a:r>
              <a:rPr lang="cs-CZ" sz="2400" noProof="1">
                <a:latin typeface="Tahoma" pitchFamily="34" charset="0"/>
                <a:cs typeface="Tahoma" pitchFamily="34" charset="0"/>
              </a:rPr>
              <a:t> buněčné stěně převažuje chitosan</a:t>
            </a:r>
          </a:p>
          <a:p>
            <a:pPr>
              <a:lnSpc>
                <a:spcPct val="100000"/>
              </a:lnSpc>
              <a:spcBef>
                <a:spcPts val="1000"/>
              </a:spcBef>
            </a:pPr>
            <a:r>
              <a:rPr lang="cs-CZ" sz="2400" noProof="1">
                <a:latin typeface="Tahoma" pitchFamily="34" charset="0"/>
                <a:cs typeface="Tahoma" pitchFamily="34" charset="0"/>
              </a:rPr>
              <a:t>Stélka vláknitá, větvená, coenocytická, mnohojaderná, </a:t>
            </a:r>
            <a:r>
              <a:rPr lang="cs-CZ" sz="2400" dirty="0">
                <a:latin typeface="Tahoma" pitchFamily="34" charset="0"/>
                <a:cs typeface="Tahoma" pitchFamily="34" charset="0"/>
              </a:rPr>
              <a:t/>
            </a:r>
            <a:br>
              <a:rPr lang="cs-CZ" sz="2400" dirty="0">
                <a:latin typeface="Tahoma" pitchFamily="34" charset="0"/>
                <a:cs typeface="Tahoma" pitchFamily="34" charset="0"/>
              </a:rPr>
            </a:br>
            <a:r>
              <a:rPr lang="cs-CZ" sz="2400" noProof="1">
                <a:latin typeface="Tahoma" pitchFamily="34" charset="0"/>
                <a:cs typeface="Tahoma" pitchFamily="34" charset="0"/>
              </a:rPr>
              <a:t>s menším počtem přehrádek </a:t>
            </a:r>
          </a:p>
          <a:p>
            <a:pPr>
              <a:lnSpc>
                <a:spcPct val="100000"/>
              </a:lnSpc>
              <a:spcBef>
                <a:spcPts val="1000"/>
              </a:spcBef>
            </a:pPr>
            <a:r>
              <a:rPr lang="cs-CZ" sz="2400" noProof="1">
                <a:latin typeface="Tahoma" pitchFamily="34" charset="0"/>
                <a:cs typeface="Tahoma" pitchFamily="34" charset="0"/>
              </a:rPr>
              <a:t>Nepohlavní rozmnožování: sporangia se sporangiosporami </a:t>
            </a:r>
          </a:p>
          <a:p>
            <a:pPr>
              <a:lnSpc>
                <a:spcPct val="100000"/>
              </a:lnSpc>
              <a:spcBef>
                <a:spcPts val="1000"/>
              </a:spcBef>
            </a:pPr>
            <a:r>
              <a:rPr lang="cs-CZ" sz="2400" noProof="1">
                <a:latin typeface="Tahoma" pitchFamily="34" charset="0"/>
                <a:cs typeface="Tahoma" pitchFamily="34" charset="0"/>
              </a:rPr>
              <a:t>Pohlavní rozmnožování: gametangiogamie</a:t>
            </a:r>
          </a:p>
          <a:p>
            <a:pPr>
              <a:lnSpc>
                <a:spcPct val="100000"/>
              </a:lnSpc>
              <a:spcBef>
                <a:spcPts val="1000"/>
              </a:spcBef>
            </a:pPr>
            <a:r>
              <a:rPr lang="cs-CZ" sz="2400" noProof="1">
                <a:latin typeface="Tahoma" pitchFamily="34" charset="0"/>
                <a:cs typeface="Tahoma" pitchFamily="34" charset="0"/>
              </a:rPr>
              <a:t>Výskyt: organi</a:t>
            </a:r>
            <a:r>
              <a:rPr lang="cs-CZ" sz="2400" dirty="0">
                <a:latin typeface="Tahoma" pitchFamily="34" charset="0"/>
                <a:cs typeface="Tahoma" pitchFamily="34" charset="0"/>
              </a:rPr>
              <a:t>s</a:t>
            </a:r>
            <a:r>
              <a:rPr lang="cs-CZ" sz="2400" noProof="1">
                <a:latin typeface="Tahoma" pitchFamily="34" charset="0"/>
                <a:cs typeface="Tahoma" pitchFamily="34" charset="0"/>
              </a:rPr>
              <a:t>my saprotrofně žijící v půdě, na trusu, </a:t>
            </a:r>
            <a:r>
              <a:rPr lang="cs-CZ" sz="2400" dirty="0">
                <a:latin typeface="Tahoma" pitchFamily="34" charset="0"/>
                <a:cs typeface="Tahoma" pitchFamily="34" charset="0"/>
              </a:rPr>
              <a:t/>
            </a:r>
            <a:br>
              <a:rPr lang="cs-CZ" sz="2400" dirty="0">
                <a:latin typeface="Tahoma" pitchFamily="34" charset="0"/>
                <a:cs typeface="Tahoma" pitchFamily="34" charset="0"/>
              </a:rPr>
            </a:br>
            <a:r>
              <a:rPr lang="cs-CZ" sz="2400" noProof="1">
                <a:latin typeface="Tahoma" pitchFamily="34" charset="0"/>
                <a:cs typeface="Tahoma" pitchFamily="34" charset="0"/>
              </a:rPr>
              <a:t>na potravinách; paraziti hmyzu, hub, patogeny člověka</a:t>
            </a:r>
            <a:endParaRPr lang="cs-CZ" sz="2400" dirty="0">
              <a:latin typeface="Tahoma" pitchFamily="34" charset="0"/>
              <a:cs typeface="Tahoma" pitchFamily="34" charset="0"/>
            </a:endParaRPr>
          </a:p>
          <a:p>
            <a:pPr>
              <a:lnSpc>
                <a:spcPct val="100000"/>
              </a:lnSpc>
              <a:spcBef>
                <a:spcPts val="1000"/>
              </a:spcBef>
            </a:pPr>
            <a:r>
              <a:rPr lang="cs-CZ" sz="2400" dirty="0">
                <a:latin typeface="Tahoma" pitchFamily="34" charset="0"/>
                <a:cs typeface="Tahoma" pitchFamily="34" charset="0"/>
              </a:rPr>
              <a:t>Velikost skupiny: kolem 124 rodů a 870 druhů</a:t>
            </a:r>
            <a:endParaRPr lang="cs-CZ" sz="2400" noProof="1">
              <a:latin typeface="Tahoma" pitchFamily="34" charset="0"/>
              <a:cs typeface="Tahoma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cs-CZ" sz="2400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xmlns="" id="{C0F94C6D-CB27-46F0-906A-7786DE82FB50}"/>
              </a:ext>
            </a:extLst>
          </p:cNvPr>
          <p:cNvSpPr txBox="1">
            <a:spLocks/>
          </p:cNvSpPr>
          <p:nvPr/>
        </p:nvSpPr>
        <p:spPr bwMode="auto">
          <a:xfrm>
            <a:off x="469106" y="476672"/>
            <a:ext cx="7593012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cs-CZ" sz="3600" u="none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ODDĚLENÍ: </a:t>
            </a:r>
            <a:r>
              <a:rPr lang="cs-CZ" sz="3600" i="1" u="none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Mucoromycota</a:t>
            </a:r>
            <a:endParaRPr lang="cs-CZ" sz="3600" i="1" u="none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5_kultury_01_uvod">
            <a:hlinkClick r:id="" action="ppaction://media"/>
            <a:extLst>
              <a:ext uri="{FF2B5EF4-FFF2-40B4-BE49-F238E27FC236}">
                <a16:creationId xmlns:a16="http://schemas.microsoft.com/office/drawing/2014/main" xmlns="" id="{B2C0A15D-27F2-4D59-ADE2-8F2017324B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62118" y="8051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05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787446" y="44450"/>
            <a:ext cx="3405099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800" i="1" u="none" dirty="0" err="1">
                <a:solidFill>
                  <a:schemeClr val="tx2"/>
                </a:solidFill>
              </a:rPr>
              <a:t>Erysiphe</a:t>
            </a:r>
            <a:r>
              <a:rPr lang="cs-CZ" altLang="cs-CZ" sz="2800" i="1" u="none" dirty="0">
                <a:solidFill>
                  <a:schemeClr val="tx2"/>
                </a:solidFill>
              </a:rPr>
              <a:t> </a:t>
            </a:r>
            <a:r>
              <a:rPr lang="cs-CZ" altLang="cs-CZ" sz="2800" i="1" u="none" dirty="0" err="1">
                <a:solidFill>
                  <a:schemeClr val="tx2"/>
                </a:solidFill>
              </a:rPr>
              <a:t>alphitoides</a:t>
            </a:r>
            <a:endParaRPr lang="cs-CZ" altLang="cs-CZ" sz="2800" i="1" u="none" dirty="0">
              <a:solidFill>
                <a:schemeClr val="tx2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u="none" dirty="0">
                <a:solidFill>
                  <a:schemeClr val="tx2"/>
                </a:solidFill>
              </a:rPr>
              <a:t>padlí dubové</a:t>
            </a: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6156325" y="188913"/>
            <a:ext cx="2441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u="none" dirty="0"/>
              <a:t>(herbářová položka)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228600" y="981075"/>
            <a:ext cx="873601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 dirty="0"/>
              <a:t>Jeden z nejhojnějších zástupců řádu </a:t>
            </a:r>
            <a:r>
              <a:rPr lang="cs-CZ" altLang="cs-CZ" sz="2400" i="1" u="none" dirty="0" err="1"/>
              <a:t>Erysiphales</a:t>
            </a:r>
            <a:r>
              <a:rPr lang="cs-CZ" altLang="cs-CZ" sz="2400" u="none" dirty="0"/>
              <a:t>, častý na podzim na dubových listech. </a:t>
            </a:r>
          </a:p>
        </p:txBody>
      </p:sp>
      <p:pic>
        <p:nvPicPr>
          <p:cNvPr id="12293" name="Picture 5" descr="microsphaera_alphitoides_mak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81200"/>
            <a:ext cx="4648200" cy="3486150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microsphaera_alphitoides_mycelium_plodnice_90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028950"/>
            <a:ext cx="4648200" cy="3486150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5181600" y="2133600"/>
            <a:ext cx="3733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u="none" dirty="0"/>
              <a:t>povrch listu při malém zvětšení – mycelium a kulovité plodnice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08773" y="2960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61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4422821" y="152400"/>
            <a:ext cx="3405099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800" i="1" u="none" dirty="0" err="1">
                <a:solidFill>
                  <a:schemeClr val="tx2"/>
                </a:solidFill>
              </a:rPr>
              <a:t>Erysiphe</a:t>
            </a:r>
            <a:r>
              <a:rPr lang="cs-CZ" altLang="cs-CZ" sz="2800" i="1" u="none" dirty="0">
                <a:solidFill>
                  <a:schemeClr val="tx2"/>
                </a:solidFill>
              </a:rPr>
              <a:t> </a:t>
            </a:r>
            <a:r>
              <a:rPr lang="cs-CZ" altLang="cs-CZ" sz="2800" i="1" u="none" dirty="0" err="1">
                <a:solidFill>
                  <a:schemeClr val="tx2"/>
                </a:solidFill>
              </a:rPr>
              <a:t>alphitoides</a:t>
            </a:r>
            <a:endParaRPr lang="cs-CZ" altLang="cs-CZ" sz="2800" i="1" u="none" dirty="0">
              <a:solidFill>
                <a:schemeClr val="tx2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u="none" dirty="0">
                <a:solidFill>
                  <a:schemeClr val="tx2"/>
                </a:solidFill>
              </a:rPr>
              <a:t>padlí dubové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4648200" y="1066800"/>
            <a:ext cx="2962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u="none" dirty="0"/>
              <a:t>(mikroskopický preparát)</a:t>
            </a:r>
          </a:p>
        </p:txBody>
      </p:sp>
      <p:pic>
        <p:nvPicPr>
          <p:cNvPr id="14340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3690938"/>
            <a:ext cx="3817938" cy="2862262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14341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117600"/>
            <a:ext cx="2663825" cy="2387600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14342" name="Picture 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6100" y="3124200"/>
            <a:ext cx="4248150" cy="3421063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393105" y="1044575"/>
            <a:ext cx="12985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u="none" dirty="0">
                <a:solidFill>
                  <a:srgbClr val="000000"/>
                </a:solidFill>
              </a:rPr>
              <a:t>přívěsná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u="none" dirty="0">
                <a:solidFill>
                  <a:srgbClr val="000000"/>
                </a:solidFill>
              </a:rPr>
              <a:t>vlákna</a:t>
            </a: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4356100" y="3124200"/>
            <a:ext cx="1980029" cy="554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cs-CZ" altLang="cs-CZ" sz="2000" b="1" u="none" dirty="0">
                <a:solidFill>
                  <a:srgbClr val="000000"/>
                </a:solidFill>
              </a:rPr>
              <a:t>vřecka </a:t>
            </a:r>
          </a:p>
          <a:p>
            <a:pPr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cs-CZ" altLang="cs-CZ" sz="2000" b="1" u="none" dirty="0">
                <a:solidFill>
                  <a:srgbClr val="000000"/>
                </a:solidFill>
              </a:rPr>
              <a:t>s askosporami</a:t>
            </a:r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5076825" y="3700463"/>
            <a:ext cx="431800" cy="288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395536" y="3789363"/>
            <a:ext cx="381546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60000"/>
              </a:lnSpc>
              <a:spcBef>
                <a:spcPct val="0"/>
              </a:spcBef>
              <a:buFontTx/>
              <a:buNone/>
            </a:pPr>
            <a:r>
              <a:rPr lang="cs-CZ" altLang="cs-CZ" sz="2000" b="1" u="none" dirty="0">
                <a:solidFill>
                  <a:srgbClr val="000000"/>
                </a:solidFill>
              </a:rPr>
              <a:t>plodnice s přívěsnými vlákny</a:t>
            </a:r>
            <a:r>
              <a:rPr lang="cs-CZ" altLang="cs-CZ" sz="2000" b="1" u="none" dirty="0"/>
              <a:t> </a:t>
            </a:r>
          </a:p>
        </p:txBody>
      </p:sp>
      <p:sp>
        <p:nvSpPr>
          <p:cNvPr id="14347" name="Rectangle 11"/>
          <p:cNvSpPr>
            <a:spLocks noChangeArrowheads="1"/>
          </p:cNvSpPr>
          <p:nvPr/>
        </p:nvSpPr>
        <p:spPr bwMode="auto">
          <a:xfrm>
            <a:off x="3276600" y="1601788"/>
            <a:ext cx="54864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u="none" dirty="0"/>
              <a:t>Plodnice (</a:t>
            </a:r>
            <a:r>
              <a:rPr lang="cs-CZ" altLang="cs-CZ" sz="2400" u="none" dirty="0" err="1"/>
              <a:t>chasmothecia</a:t>
            </a:r>
            <a:r>
              <a:rPr lang="cs-CZ" altLang="cs-CZ" sz="2400" u="none" dirty="0"/>
              <a:t>) jsou opatřena rozvětvenými hyalinními přívěsky.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u="none" dirty="0"/>
              <a:t>V plodnici je větší počet vřecek.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6887" y="7842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300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228600" y="228600"/>
            <a:ext cx="8843963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cs-CZ" altLang="cs-CZ" sz="2800" u="none" dirty="0"/>
              <a:t>ŘÁD: </a:t>
            </a:r>
            <a:r>
              <a:rPr lang="cs-CZ" altLang="cs-CZ" sz="2800" u="none" dirty="0" err="1"/>
              <a:t>Rhytismatales</a:t>
            </a:r>
            <a:endParaRPr lang="cs-CZ" altLang="cs-CZ" sz="2800" u="none" dirty="0"/>
          </a:p>
          <a:p>
            <a:pPr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cs-CZ" altLang="cs-CZ" sz="2400" i="1" u="none" dirty="0" err="1">
                <a:solidFill>
                  <a:schemeClr val="tx2"/>
                </a:solidFill>
              </a:rPr>
              <a:t>Rhytisma</a:t>
            </a:r>
            <a:r>
              <a:rPr lang="cs-CZ" altLang="cs-CZ" sz="2400" i="1" u="none" dirty="0">
                <a:solidFill>
                  <a:schemeClr val="tx2"/>
                </a:solidFill>
              </a:rPr>
              <a:t> </a:t>
            </a:r>
            <a:r>
              <a:rPr lang="cs-CZ" altLang="cs-CZ" sz="2400" i="1" u="none" dirty="0" err="1">
                <a:solidFill>
                  <a:schemeClr val="tx2"/>
                </a:solidFill>
              </a:rPr>
              <a:t>acerinum</a:t>
            </a:r>
            <a:r>
              <a:rPr lang="cs-CZ" altLang="cs-CZ" sz="2400" u="none" dirty="0">
                <a:solidFill>
                  <a:schemeClr val="tx2"/>
                </a:solidFill>
              </a:rPr>
              <a:t>  </a:t>
            </a:r>
          </a:p>
          <a:p>
            <a:pPr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cs-CZ" altLang="cs-CZ" sz="2400" u="none" dirty="0" err="1">
                <a:solidFill>
                  <a:schemeClr val="tx2"/>
                </a:solidFill>
              </a:rPr>
              <a:t>svraštělka</a:t>
            </a:r>
            <a:r>
              <a:rPr lang="cs-CZ" altLang="cs-CZ" sz="2400" u="none" dirty="0">
                <a:solidFill>
                  <a:schemeClr val="tx2"/>
                </a:solidFill>
              </a:rPr>
              <a:t> javorová</a:t>
            </a:r>
          </a:p>
          <a:p>
            <a:pPr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cs-CZ" altLang="cs-CZ" sz="2000" u="none" dirty="0" err="1">
                <a:solidFill>
                  <a:srgbClr val="FFFFFF"/>
                </a:solidFill>
              </a:rPr>
              <a:t>stromata</a:t>
            </a:r>
            <a:r>
              <a:rPr lang="cs-CZ" altLang="cs-CZ" sz="2000" u="none" dirty="0">
                <a:solidFill>
                  <a:srgbClr val="FFFFFF"/>
                </a:solidFill>
              </a:rPr>
              <a:t> na listech javorů</a:t>
            </a:r>
          </a:p>
        </p:txBody>
      </p:sp>
      <p:pic>
        <p:nvPicPr>
          <p:cNvPr id="20483" name="Picture 8" descr="rhytisma_acerinum_stromaticke_lozisko_40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19400"/>
            <a:ext cx="5029200" cy="3771900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7" descr="rhytisma_acerin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81000"/>
            <a:ext cx="5059363" cy="3794125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5" name="Text Box 9"/>
          <p:cNvSpPr txBox="1">
            <a:spLocks noChangeArrowheads="1"/>
          </p:cNvSpPr>
          <p:nvPr/>
        </p:nvSpPr>
        <p:spPr bwMode="auto">
          <a:xfrm>
            <a:off x="5410200" y="4876800"/>
            <a:ext cx="3581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u="none" dirty="0"/>
              <a:t>průřez </a:t>
            </a:r>
            <a:r>
              <a:rPr lang="cs-CZ" altLang="cs-CZ" sz="2000" u="none" dirty="0" err="1"/>
              <a:t>stromatickým</a:t>
            </a:r>
            <a:r>
              <a:rPr lang="cs-CZ" altLang="cs-CZ" sz="2000" u="none" dirty="0"/>
              <a:t> ložiskem na povrchu listu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00392" y="56612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964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71488" y="2133600"/>
            <a:ext cx="7772400" cy="4114800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2400" dirty="0"/>
              <a:t>ZÁKLADNÍ CHARAKTERISTIKA</a:t>
            </a:r>
          </a:p>
          <a:p>
            <a:pPr>
              <a:buFontTx/>
              <a:buNone/>
            </a:pPr>
            <a:endParaRPr lang="cs-CZ" altLang="cs-CZ" sz="2400" dirty="0"/>
          </a:p>
          <a:p>
            <a:pPr>
              <a:spcBef>
                <a:spcPct val="50000"/>
              </a:spcBef>
            </a:pPr>
            <a:r>
              <a:rPr lang="cs-CZ" altLang="cs-CZ" sz="2400" dirty="0" err="1"/>
              <a:t>operkulátní</a:t>
            </a:r>
            <a:r>
              <a:rPr lang="cs-CZ" altLang="cs-CZ" sz="2400" dirty="0"/>
              <a:t> </a:t>
            </a:r>
            <a:r>
              <a:rPr lang="cs-CZ" altLang="cs-CZ" sz="2400" dirty="0" err="1"/>
              <a:t>diskomycety</a:t>
            </a:r>
            <a:r>
              <a:rPr lang="cs-CZ" altLang="cs-CZ" sz="2400" dirty="0"/>
              <a:t>, asi 165 rodů a 1100 druhů</a:t>
            </a:r>
          </a:p>
          <a:p>
            <a:pPr>
              <a:spcBef>
                <a:spcPct val="50000"/>
              </a:spcBef>
            </a:pPr>
            <a:r>
              <a:rPr lang="cs-CZ" altLang="cs-CZ" sz="2400" dirty="0" err="1"/>
              <a:t>askomata</a:t>
            </a:r>
            <a:r>
              <a:rPr lang="cs-CZ" altLang="cs-CZ" sz="2400" dirty="0"/>
              <a:t> jsou často výrazně modifikovaná </a:t>
            </a:r>
            <a:r>
              <a:rPr lang="cs-CZ" altLang="cs-CZ" sz="2400" dirty="0" err="1"/>
              <a:t>apothecia</a:t>
            </a:r>
            <a:endParaRPr lang="cs-CZ" altLang="cs-CZ" sz="2400" dirty="0"/>
          </a:p>
          <a:p>
            <a:pPr>
              <a:spcBef>
                <a:spcPct val="50000"/>
              </a:spcBef>
            </a:pPr>
            <a:r>
              <a:rPr lang="cs-CZ" altLang="cs-CZ" sz="2400" dirty="0"/>
              <a:t>vřecka funkčně </a:t>
            </a:r>
            <a:r>
              <a:rPr lang="cs-CZ" altLang="cs-CZ" sz="2400" dirty="0" err="1"/>
              <a:t>unitunikátní</a:t>
            </a:r>
            <a:r>
              <a:rPr lang="cs-CZ" altLang="cs-CZ" sz="2400" dirty="0"/>
              <a:t>, otevírají se víčkem</a:t>
            </a:r>
          </a:p>
          <a:p>
            <a:pPr>
              <a:spcBef>
                <a:spcPct val="50000"/>
              </a:spcBef>
            </a:pPr>
            <a:r>
              <a:rPr lang="cs-CZ" altLang="cs-CZ" sz="2400" dirty="0"/>
              <a:t>většinou půdní </a:t>
            </a:r>
            <a:r>
              <a:rPr lang="cs-CZ" altLang="cs-CZ" sz="2400" dirty="0" err="1"/>
              <a:t>saprotrofní</a:t>
            </a:r>
            <a:r>
              <a:rPr lang="cs-CZ" altLang="cs-CZ" sz="2400" dirty="0"/>
              <a:t> organizmy, často na mrtvém dřevě a rostlinném opadu, některé druhy </a:t>
            </a:r>
            <a:br>
              <a:rPr lang="cs-CZ" altLang="cs-CZ" sz="2400" dirty="0"/>
            </a:br>
            <a:r>
              <a:rPr lang="cs-CZ" altLang="cs-CZ" sz="2400" dirty="0"/>
              <a:t>jsou </a:t>
            </a:r>
            <a:r>
              <a:rPr lang="cs-CZ" altLang="cs-CZ" sz="2400" dirty="0" err="1"/>
              <a:t>mykorhizní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antrakofilní</a:t>
            </a:r>
            <a:r>
              <a:rPr lang="cs-CZ" altLang="cs-CZ" sz="2400" dirty="0"/>
              <a:t> nebo koprofilní   </a:t>
            </a: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395288" y="531813"/>
            <a:ext cx="3877985" cy="642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45000"/>
              </a:lnSpc>
              <a:spcBef>
                <a:spcPct val="0"/>
              </a:spcBef>
              <a:buFontTx/>
              <a:buNone/>
            </a:pPr>
            <a:r>
              <a:rPr lang="cs-CZ" altLang="cs-CZ" sz="2800" u="none" dirty="0">
                <a:solidFill>
                  <a:schemeClr val="tx2"/>
                </a:solidFill>
              </a:rPr>
              <a:t>TŘÍDA: </a:t>
            </a:r>
            <a:r>
              <a:rPr lang="cs-CZ" altLang="cs-CZ" sz="2800" u="none" dirty="0" err="1">
                <a:solidFill>
                  <a:schemeClr val="tx2"/>
                </a:solidFill>
              </a:rPr>
              <a:t>Pezizomycetes</a:t>
            </a:r>
            <a:endParaRPr lang="cs-CZ" altLang="cs-CZ" sz="2800" u="none" dirty="0"/>
          </a:p>
        </p:txBody>
      </p:sp>
    </p:spTree>
    <p:extLst>
      <p:ext uri="{BB962C8B-B14F-4D97-AF65-F5344CB8AC3E}">
        <p14:creationId xmlns:p14="http://schemas.microsoft.com/office/powerpoint/2010/main" val="2702783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3960813" cy="431800"/>
          </a:xfrm>
        </p:spPr>
        <p:txBody>
          <a:bodyPr/>
          <a:lstStyle/>
          <a:p>
            <a:pPr algn="l"/>
            <a:r>
              <a:rPr lang="cs-CZ" altLang="cs-CZ" sz="2800" i="1" dirty="0" err="1"/>
              <a:t>Peziza</a:t>
            </a:r>
            <a:r>
              <a:rPr lang="cs-CZ" altLang="cs-CZ" sz="3600" i="1" dirty="0"/>
              <a:t> </a:t>
            </a:r>
            <a:r>
              <a:rPr lang="cs-CZ" altLang="cs-CZ" sz="2800" dirty="0"/>
              <a:t>– </a:t>
            </a:r>
            <a:r>
              <a:rPr lang="cs-CZ" altLang="cs-CZ" sz="2400" dirty="0" err="1"/>
              <a:t>řasnatka</a:t>
            </a:r>
            <a:r>
              <a:rPr lang="cs-CZ" altLang="cs-CZ" sz="2800" i="1" dirty="0"/>
              <a:t> </a:t>
            </a:r>
            <a:endParaRPr lang="cs-CZ" altLang="cs-CZ" sz="3600" i="1" dirty="0"/>
          </a:p>
        </p:txBody>
      </p:sp>
      <p:pic>
        <p:nvPicPr>
          <p:cNvPr id="3481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2586038"/>
            <a:ext cx="3511550" cy="4114800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34820" name="Text Box 7"/>
          <p:cNvSpPr txBox="1">
            <a:spLocks noChangeArrowheads="1"/>
          </p:cNvSpPr>
          <p:nvPr/>
        </p:nvSpPr>
        <p:spPr bwMode="auto">
          <a:xfrm>
            <a:off x="6227763" y="21336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34821" name="Text Box 9"/>
          <p:cNvSpPr txBox="1">
            <a:spLocks noChangeArrowheads="1"/>
          </p:cNvSpPr>
          <p:nvPr/>
        </p:nvSpPr>
        <p:spPr bwMode="auto">
          <a:xfrm>
            <a:off x="6227763" y="4005263"/>
            <a:ext cx="24479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/>
              <a:t>vyzrálá apothecia</a:t>
            </a:r>
          </a:p>
        </p:txBody>
      </p:sp>
      <p:sp>
        <p:nvSpPr>
          <p:cNvPr id="34822" name="Text Box 12"/>
          <p:cNvSpPr txBox="1">
            <a:spLocks noChangeArrowheads="1"/>
          </p:cNvSpPr>
          <p:nvPr/>
        </p:nvSpPr>
        <p:spPr bwMode="auto">
          <a:xfrm>
            <a:off x="162456" y="1976438"/>
            <a:ext cx="3632726" cy="554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cs-CZ" altLang="cs-CZ" sz="2000" u="none" dirty="0"/>
              <a:t>průřez výtrusorodou vrstvou </a:t>
            </a:r>
          </a:p>
          <a:p>
            <a:pPr algn="ctr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cs-CZ" altLang="cs-CZ" sz="2000" u="none" dirty="0"/>
              <a:t>(hymeniem) zralého </a:t>
            </a:r>
            <a:r>
              <a:rPr lang="cs-CZ" altLang="cs-CZ" sz="2000" u="none" dirty="0" err="1"/>
              <a:t>apothecia</a:t>
            </a:r>
            <a:endParaRPr lang="cs-CZ" altLang="cs-CZ" sz="2000" u="none" dirty="0"/>
          </a:p>
        </p:txBody>
      </p:sp>
      <p:sp>
        <p:nvSpPr>
          <p:cNvPr id="34823" name="Text Box 13"/>
          <p:cNvSpPr txBox="1">
            <a:spLocks noChangeArrowheads="1"/>
          </p:cNvSpPr>
          <p:nvPr/>
        </p:nvSpPr>
        <p:spPr bwMode="auto">
          <a:xfrm>
            <a:off x="3924300" y="2840038"/>
            <a:ext cx="1295400" cy="78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cs-CZ" altLang="cs-CZ" sz="2000" u="none" dirty="0"/>
              <a:t>palisáda vřecek a</a:t>
            </a:r>
          </a:p>
          <a:p>
            <a:pPr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cs-CZ" altLang="cs-CZ" sz="2000" u="none" dirty="0"/>
              <a:t>parafýz</a:t>
            </a:r>
          </a:p>
        </p:txBody>
      </p:sp>
      <p:sp>
        <p:nvSpPr>
          <p:cNvPr id="34824" name="Line 14"/>
          <p:cNvSpPr>
            <a:spLocks noChangeShapeType="1"/>
          </p:cNvSpPr>
          <p:nvPr/>
        </p:nvSpPr>
        <p:spPr bwMode="auto">
          <a:xfrm flipH="1">
            <a:off x="3348038" y="3703638"/>
            <a:ext cx="10795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4825" name="Text Box 15"/>
          <p:cNvSpPr txBox="1">
            <a:spLocks noChangeArrowheads="1"/>
          </p:cNvSpPr>
          <p:nvPr/>
        </p:nvSpPr>
        <p:spPr bwMode="auto">
          <a:xfrm>
            <a:off x="179388" y="692150"/>
            <a:ext cx="467995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 u="none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 dirty="0"/>
              <a:t>výskyt na různých substrátech (dřevo, půda, spáleniště, zdivo)</a:t>
            </a:r>
          </a:p>
        </p:txBody>
      </p:sp>
      <p:sp>
        <p:nvSpPr>
          <p:cNvPr id="34828" name="Text Box 18"/>
          <p:cNvSpPr txBox="1">
            <a:spLocks noChangeArrowheads="1"/>
          </p:cNvSpPr>
          <p:nvPr/>
        </p:nvSpPr>
        <p:spPr bwMode="auto">
          <a:xfrm>
            <a:off x="250825" y="2551113"/>
            <a:ext cx="1341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u="none" dirty="0">
                <a:solidFill>
                  <a:srgbClr val="000000"/>
                </a:solidFill>
              </a:rPr>
              <a:t>askospory</a:t>
            </a:r>
          </a:p>
        </p:txBody>
      </p:sp>
      <p:sp>
        <p:nvSpPr>
          <p:cNvPr id="34829" name="Line 19"/>
          <p:cNvSpPr>
            <a:spLocks noChangeShapeType="1"/>
          </p:cNvSpPr>
          <p:nvPr/>
        </p:nvSpPr>
        <p:spPr bwMode="auto">
          <a:xfrm>
            <a:off x="971550" y="2911475"/>
            <a:ext cx="431800" cy="6477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4830" name="Text Box 20"/>
          <p:cNvSpPr txBox="1">
            <a:spLocks noChangeArrowheads="1"/>
          </p:cNvSpPr>
          <p:nvPr/>
        </p:nvSpPr>
        <p:spPr bwMode="auto">
          <a:xfrm>
            <a:off x="3352800" y="228600"/>
            <a:ext cx="57912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 dirty="0"/>
              <a:t>Víceméně miskovitá </a:t>
            </a:r>
            <a:r>
              <a:rPr lang="cs-CZ" altLang="cs-CZ" sz="2400" u="none" dirty="0" err="1"/>
              <a:t>askomata</a:t>
            </a:r>
            <a:r>
              <a:rPr lang="cs-CZ" altLang="cs-CZ" sz="2400" u="none" dirty="0"/>
              <a:t> (</a:t>
            </a:r>
            <a:r>
              <a:rPr lang="cs-CZ" altLang="cs-CZ" sz="2400" u="none" dirty="0" err="1"/>
              <a:t>apothecia</a:t>
            </a:r>
            <a:r>
              <a:rPr lang="cs-CZ" altLang="cs-CZ" sz="2400" u="none" dirty="0"/>
              <a:t>) dosahují velkosti 5-10 cm. </a:t>
            </a:r>
          </a:p>
        </p:txBody>
      </p:sp>
      <p:pic>
        <p:nvPicPr>
          <p:cNvPr id="34831" name="Obráze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713" y="1125538"/>
            <a:ext cx="3776662" cy="2514600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32" name="Obrázek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8"/>
          <a:stretch>
            <a:fillRect/>
          </a:stretch>
        </p:blipFill>
        <p:spPr bwMode="auto">
          <a:xfrm>
            <a:off x="5386388" y="3986213"/>
            <a:ext cx="3582987" cy="2716212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44408" y="1333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4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250825" y="188913"/>
            <a:ext cx="396081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 i="1" u="none" dirty="0" err="1">
                <a:solidFill>
                  <a:schemeClr val="tx2"/>
                </a:solidFill>
              </a:rPr>
              <a:t>Morchella</a:t>
            </a:r>
            <a:r>
              <a:rPr lang="cs-CZ" altLang="cs-CZ" sz="3600" i="1" u="none" dirty="0">
                <a:solidFill>
                  <a:schemeClr val="tx2"/>
                </a:solidFill>
              </a:rPr>
              <a:t> </a:t>
            </a:r>
            <a:r>
              <a:rPr lang="cs-CZ" altLang="cs-CZ" sz="2800" u="none" dirty="0">
                <a:solidFill>
                  <a:schemeClr val="tx2"/>
                </a:solidFill>
              </a:rPr>
              <a:t>– </a:t>
            </a:r>
            <a:r>
              <a:rPr lang="cs-CZ" altLang="cs-CZ" sz="2400" u="none" dirty="0">
                <a:solidFill>
                  <a:schemeClr val="tx2"/>
                </a:solidFill>
              </a:rPr>
              <a:t>smrž</a:t>
            </a:r>
            <a:r>
              <a:rPr lang="cs-CZ" altLang="cs-CZ" sz="2800" i="1" u="none" dirty="0">
                <a:solidFill>
                  <a:schemeClr val="tx2"/>
                </a:solidFill>
              </a:rPr>
              <a:t> </a:t>
            </a:r>
            <a:endParaRPr lang="cs-CZ" altLang="cs-CZ" sz="3600" i="1" u="none" dirty="0">
              <a:solidFill>
                <a:schemeClr val="tx2"/>
              </a:solidFill>
            </a:endParaRPr>
          </a:p>
        </p:txBody>
      </p:sp>
      <p:pic>
        <p:nvPicPr>
          <p:cNvPr id="38915" name="Picture 3" descr="morchella-esculenta">
            <a:hlinkClick r:id="rId5" invalidUrl="http:///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0"/>
          <a:stretch>
            <a:fillRect/>
          </a:stretch>
        </p:blipFill>
        <p:spPr bwMode="auto">
          <a:xfrm>
            <a:off x="1042988" y="2738438"/>
            <a:ext cx="3392487" cy="3722687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6" name="Text Box 5"/>
          <p:cNvSpPr txBox="1">
            <a:spLocks noChangeArrowheads="1"/>
          </p:cNvSpPr>
          <p:nvPr/>
        </p:nvSpPr>
        <p:spPr bwMode="auto">
          <a:xfrm>
            <a:off x="179388" y="796925"/>
            <a:ext cx="4968875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cs-CZ" altLang="cs-CZ" sz="2400" u="none" dirty="0"/>
              <a:t>morfologicky silně diferencovaná stopkatá </a:t>
            </a:r>
            <a:r>
              <a:rPr lang="cs-CZ" altLang="cs-CZ" sz="2400" u="none" dirty="0" err="1"/>
              <a:t>apothecia</a:t>
            </a:r>
            <a:endParaRPr lang="cs-CZ" altLang="cs-CZ" sz="2400" u="none" dirty="0"/>
          </a:p>
          <a:p>
            <a:pPr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cs-CZ" altLang="cs-CZ" sz="2400" u="none" dirty="0"/>
              <a:t>na jaře v sadech a parcích</a:t>
            </a:r>
          </a:p>
          <a:p>
            <a:pPr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cs-CZ" altLang="cs-CZ" sz="2400" u="none" dirty="0"/>
              <a:t>oblíbené jedlé druhy</a:t>
            </a:r>
          </a:p>
        </p:txBody>
      </p:sp>
      <p:pic>
        <p:nvPicPr>
          <p:cNvPr id="38917" name="Obrázek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476250"/>
            <a:ext cx="3933825" cy="5905500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35896" y="3095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73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358775" y="228600"/>
            <a:ext cx="84042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 b="1" i="1" u="none" dirty="0" err="1">
                <a:solidFill>
                  <a:schemeClr val="tx2"/>
                </a:solidFill>
              </a:rPr>
              <a:t>Choiromyces</a:t>
            </a:r>
            <a:r>
              <a:rPr lang="cs-CZ" altLang="cs-CZ" sz="3600" b="1" i="1" u="none" dirty="0">
                <a:solidFill>
                  <a:schemeClr val="tx2"/>
                </a:solidFill>
              </a:rPr>
              <a:t> </a:t>
            </a:r>
            <a:r>
              <a:rPr lang="cs-CZ" altLang="cs-CZ" sz="3600" b="1" i="1" u="none" dirty="0" err="1">
                <a:solidFill>
                  <a:schemeClr val="tx2"/>
                </a:solidFill>
              </a:rPr>
              <a:t>venosus</a:t>
            </a:r>
            <a:r>
              <a:rPr lang="cs-CZ" altLang="cs-CZ" sz="3600" b="1" i="1" u="none" dirty="0">
                <a:solidFill>
                  <a:schemeClr val="tx2"/>
                </a:solidFill>
              </a:rPr>
              <a:t> </a:t>
            </a:r>
            <a:r>
              <a:rPr lang="cs-CZ" altLang="cs-CZ" sz="2800" u="none" dirty="0">
                <a:solidFill>
                  <a:schemeClr val="tx2"/>
                </a:solidFill>
              </a:rPr>
              <a:t>– </a:t>
            </a:r>
            <a:r>
              <a:rPr lang="cs-CZ" altLang="cs-CZ" sz="2800" u="none" dirty="0" err="1">
                <a:solidFill>
                  <a:schemeClr val="tx2"/>
                </a:solidFill>
              </a:rPr>
              <a:t>bělolanýž</a:t>
            </a:r>
            <a:r>
              <a:rPr lang="cs-CZ" altLang="cs-CZ" sz="2800" u="none" dirty="0">
                <a:solidFill>
                  <a:schemeClr val="tx2"/>
                </a:solidFill>
              </a:rPr>
              <a:t> obecný</a:t>
            </a:r>
          </a:p>
        </p:txBody>
      </p:sp>
      <p:sp>
        <p:nvSpPr>
          <p:cNvPr id="40963" name="Text Box 4"/>
          <p:cNvSpPr txBox="1">
            <a:spLocks noChangeArrowheads="1"/>
          </p:cNvSpPr>
          <p:nvPr/>
        </p:nvSpPr>
        <p:spPr bwMode="auto">
          <a:xfrm>
            <a:off x="228600" y="898525"/>
            <a:ext cx="82296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cs-CZ" altLang="cs-CZ" sz="2400" u="none" dirty="0"/>
              <a:t>morfologicky extrémně diferencovaná podzemní </a:t>
            </a:r>
            <a:r>
              <a:rPr lang="cs-CZ" altLang="cs-CZ" sz="2400" u="none" dirty="0" err="1"/>
              <a:t>apothecia</a:t>
            </a:r>
            <a:r>
              <a:rPr lang="cs-CZ" altLang="cs-CZ" sz="2400" u="none" dirty="0"/>
              <a:t> - tzv. </a:t>
            </a:r>
            <a:r>
              <a:rPr lang="cs-CZ" altLang="cs-CZ" sz="2400" u="none" dirty="0" err="1"/>
              <a:t>tuberothecia</a:t>
            </a:r>
            <a:endParaRPr lang="cs-CZ" altLang="cs-CZ" sz="2400" u="none" dirty="0"/>
          </a:p>
          <a:p>
            <a:pPr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cs-CZ" altLang="cs-CZ" sz="2400" u="none" dirty="0"/>
              <a:t>silně aromatická – </a:t>
            </a:r>
            <a:r>
              <a:rPr lang="cs-CZ" altLang="cs-CZ" sz="2400" u="none" dirty="0" err="1"/>
              <a:t>zoochorie</a:t>
            </a:r>
            <a:endParaRPr lang="cs-CZ" altLang="cs-CZ" sz="2400" u="none" dirty="0"/>
          </a:p>
          <a:p>
            <a:pPr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cs-CZ" altLang="cs-CZ" sz="2400" u="none" dirty="0"/>
              <a:t>mykorhiza se dřevinami, výskyt na hlinitopísčitých půdách</a:t>
            </a:r>
          </a:p>
        </p:txBody>
      </p:sp>
      <p:pic>
        <p:nvPicPr>
          <p:cNvPr id="4096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41823"/>
            <a:ext cx="4267200" cy="3211513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5" name="Picture 6" descr="Choiromyces-venosus_rez-plodnici_7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627" y="3252936"/>
            <a:ext cx="4267200" cy="3200400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6" name="Text Box 7"/>
          <p:cNvSpPr txBox="1">
            <a:spLocks noChangeArrowheads="1"/>
          </p:cNvSpPr>
          <p:nvPr/>
        </p:nvSpPr>
        <p:spPr bwMode="auto">
          <a:xfrm>
            <a:off x="4520427" y="2844948"/>
            <a:ext cx="467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u="none" dirty="0"/>
              <a:t>řez plodnicí se zprohýbaným rouškem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63955" y="15320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47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124744"/>
            <a:ext cx="7772400" cy="1143000"/>
          </a:xfrm>
        </p:spPr>
        <p:txBody>
          <a:bodyPr/>
          <a:lstStyle/>
          <a:p>
            <a:pPr algn="l"/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POMOCNÉ ODDĚLENÍ: </a:t>
            </a:r>
            <a:r>
              <a:rPr lang="cs-CZ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Deuteromycota</a:t>
            </a:r>
            <a:r>
              <a:rPr lang="cs-C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POMOCNÁ TŘÍDA: </a:t>
            </a:r>
            <a:r>
              <a:rPr lang="cs-CZ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Hyphomycetes</a:t>
            </a:r>
            <a:endParaRPr lang="cs-CZ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2532857"/>
            <a:ext cx="7772400" cy="41148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ct val="35000"/>
              </a:spcBef>
            </a:pPr>
            <a:r>
              <a:rPr lang="cs-CZ" sz="2400" dirty="0">
                <a:latin typeface="Tahoma" pitchFamily="34" charset="0"/>
                <a:cs typeface="Tahoma" pitchFamily="34" charset="0"/>
              </a:rPr>
              <a:t>Heterogenní skupina</a:t>
            </a:r>
          </a:p>
          <a:p>
            <a:pPr>
              <a:lnSpc>
                <a:spcPct val="100000"/>
              </a:lnSpc>
              <a:spcBef>
                <a:spcPct val="35000"/>
              </a:spcBef>
            </a:pPr>
            <a:r>
              <a:rPr lang="cs-CZ" sz="2400" dirty="0">
                <a:latin typeface="Tahoma" pitchFamily="34" charset="0"/>
                <a:cs typeface="Tahoma" pitchFamily="34" charset="0"/>
              </a:rPr>
              <a:t>Zahrnuje anamorfní rody </a:t>
            </a:r>
            <a:r>
              <a:rPr lang="cs-CZ" sz="2400" i="1" dirty="0" err="1">
                <a:latin typeface="Tahoma" pitchFamily="34" charset="0"/>
                <a:cs typeface="Tahoma" pitchFamily="34" charset="0"/>
              </a:rPr>
              <a:t>zygo</a:t>
            </a:r>
            <a:r>
              <a:rPr lang="cs-CZ" sz="2400" dirty="0">
                <a:latin typeface="Tahoma" pitchFamily="34" charset="0"/>
                <a:cs typeface="Tahoma" pitchFamily="34" charset="0"/>
              </a:rPr>
              <a:t>-, </a:t>
            </a:r>
            <a:r>
              <a:rPr lang="cs-CZ" sz="2400" i="1" dirty="0" err="1">
                <a:latin typeface="Tahoma" pitchFamily="34" charset="0"/>
                <a:cs typeface="Tahoma" pitchFamily="34" charset="0"/>
              </a:rPr>
              <a:t>asco</a:t>
            </a:r>
            <a:r>
              <a:rPr lang="cs-CZ" sz="2400" dirty="0">
                <a:latin typeface="Tahoma" pitchFamily="34" charset="0"/>
                <a:cs typeface="Tahoma" pitchFamily="34" charset="0"/>
              </a:rPr>
              <a:t>- i </a:t>
            </a:r>
            <a:r>
              <a:rPr lang="cs-CZ" sz="2400" i="1" dirty="0" err="1">
                <a:latin typeface="Tahoma" pitchFamily="34" charset="0"/>
                <a:cs typeface="Tahoma" pitchFamily="34" charset="0"/>
              </a:rPr>
              <a:t>basidiomycota</a:t>
            </a:r>
            <a:endParaRPr lang="cs-CZ" sz="2400" i="1" dirty="0">
              <a:latin typeface="Tahoma" pitchFamily="34" charset="0"/>
              <a:cs typeface="Tahoma" pitchFamily="34" charset="0"/>
            </a:endParaRPr>
          </a:p>
          <a:p>
            <a:pPr>
              <a:lnSpc>
                <a:spcPct val="100000"/>
              </a:lnSpc>
              <a:spcBef>
                <a:spcPct val="35000"/>
              </a:spcBef>
            </a:pPr>
            <a:r>
              <a:rPr lang="cs-CZ" sz="2400" dirty="0">
                <a:latin typeface="Tahoma" pitchFamily="34" charset="0"/>
                <a:cs typeface="Tahoma" pitchFamily="34" charset="0"/>
              </a:rPr>
              <a:t>Různé typy stélek, některé dimorfní</a:t>
            </a:r>
          </a:p>
          <a:p>
            <a:pPr>
              <a:lnSpc>
                <a:spcPct val="100000"/>
              </a:lnSpc>
              <a:spcBef>
                <a:spcPct val="35000"/>
              </a:spcBef>
            </a:pPr>
            <a:r>
              <a:rPr lang="cs-CZ" sz="2400" dirty="0">
                <a:latin typeface="Tahoma" pitchFamily="34" charset="0"/>
                <a:cs typeface="Tahoma" pitchFamily="34" charset="0"/>
              </a:rPr>
              <a:t>Dnešní význam z hlediska klinické mikrobiologie</a:t>
            </a:r>
          </a:p>
          <a:p>
            <a:pPr>
              <a:lnSpc>
                <a:spcPct val="100000"/>
              </a:lnSpc>
              <a:spcBef>
                <a:spcPct val="35000"/>
              </a:spcBef>
            </a:pPr>
            <a:r>
              <a:rPr lang="cs-CZ" sz="2400" dirty="0" err="1">
                <a:latin typeface="Tahoma" pitchFamily="34" charset="0"/>
                <a:cs typeface="Tahoma" pitchFamily="34" charset="0"/>
              </a:rPr>
              <a:t>Teleomorfa</a:t>
            </a:r>
            <a:r>
              <a:rPr lang="cs-CZ" sz="2400" dirty="0">
                <a:latin typeface="Tahoma" pitchFamily="34" charset="0"/>
                <a:cs typeface="Tahoma" pitchFamily="34" charset="0"/>
              </a:rPr>
              <a:t> někdy není známá</a:t>
            </a:r>
          </a:p>
          <a:p>
            <a:pPr>
              <a:lnSpc>
                <a:spcPct val="100000"/>
              </a:lnSpc>
              <a:spcBef>
                <a:spcPct val="35000"/>
              </a:spcBef>
            </a:pPr>
            <a:r>
              <a:rPr lang="cs-CZ" sz="2400" dirty="0">
                <a:latin typeface="Tahoma" pitchFamily="34" charset="0"/>
                <a:cs typeface="Tahoma" pitchFamily="34" charset="0"/>
              </a:rPr>
              <a:t>Saprofyty, velké množství patogenů</a:t>
            </a:r>
          </a:p>
          <a:p>
            <a:pPr>
              <a:lnSpc>
                <a:spcPct val="100000"/>
              </a:lnSpc>
              <a:spcBef>
                <a:spcPct val="35000"/>
              </a:spcBef>
            </a:pPr>
            <a:endParaRPr lang="cs-CZ" sz="2400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" name="5_deuterom_12_uvod">
            <a:hlinkClick r:id="" action="ppaction://media"/>
            <a:extLst>
              <a:ext uri="{FF2B5EF4-FFF2-40B4-BE49-F238E27FC236}">
                <a16:creationId xmlns:a16="http://schemas.microsoft.com/office/drawing/2014/main" xmlns="" id="{E7A709C2-1CF3-4348-8EBF-142C7F0DA3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5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74774"/>
            <a:ext cx="7772400" cy="1143000"/>
          </a:xfrm>
        </p:spPr>
        <p:txBody>
          <a:bodyPr/>
          <a:lstStyle/>
          <a:p>
            <a:r>
              <a:rPr lang="cs-CZ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Fusarium</a:t>
            </a:r>
            <a:r>
              <a:rPr lang="cs-C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culmorum</a:t>
            </a:r>
            <a:r>
              <a:rPr lang="cs-C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9138" y="1258888"/>
            <a:ext cx="8029326" cy="4857750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cs-CZ" sz="2400" kern="1200" dirty="0">
                <a:latin typeface="Tahoma" pitchFamily="34" charset="0"/>
                <a:cs typeface="Tahoma" pitchFamily="34" charset="0"/>
              </a:rPr>
              <a:t>Celosvětový výskyt, nejčastěji na obilovinách</a:t>
            </a:r>
          </a:p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cs-CZ" sz="2400" kern="1200" dirty="0">
                <a:latin typeface="Tahoma" pitchFamily="34" charset="0"/>
                <a:cs typeface="Tahoma" pitchFamily="34" charset="0"/>
              </a:rPr>
              <a:t>Krčkové choroby obilovin, napadá uskladněné brambory</a:t>
            </a:r>
          </a:p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cs-CZ" sz="2400" kern="1200" dirty="0">
                <a:latin typeface="Tahoma" pitchFamily="34" charset="0"/>
                <a:cs typeface="Tahoma" pitchFamily="34" charset="0"/>
              </a:rPr>
              <a:t>Produkce mykotoxinů (</a:t>
            </a:r>
            <a:r>
              <a:rPr lang="cs-CZ" sz="2400" kern="1200" dirty="0" err="1">
                <a:latin typeface="Tahoma" pitchFamily="34" charset="0"/>
                <a:cs typeface="Tahoma" pitchFamily="34" charset="0"/>
              </a:rPr>
              <a:t>trichotheceny</a:t>
            </a:r>
            <a:r>
              <a:rPr lang="cs-CZ" sz="2400" kern="1200" dirty="0">
                <a:latin typeface="Tahoma" pitchFamily="34" charset="0"/>
                <a:cs typeface="Tahoma" pitchFamily="34" charset="0"/>
              </a:rPr>
              <a:t>, </a:t>
            </a:r>
            <a:r>
              <a:rPr lang="cs-CZ" sz="2400" kern="1200" dirty="0" err="1">
                <a:latin typeface="Tahoma" pitchFamily="34" charset="0"/>
                <a:cs typeface="Tahoma" pitchFamily="34" charset="0"/>
              </a:rPr>
              <a:t>zearalenon</a:t>
            </a:r>
            <a:r>
              <a:rPr lang="cs-CZ" sz="2400" kern="1200" dirty="0">
                <a:latin typeface="Tahoma" pitchFamily="34" charset="0"/>
                <a:cs typeface="Tahoma" pitchFamily="34" charset="0"/>
              </a:rPr>
              <a:t>)</a:t>
            </a:r>
          </a:p>
          <a:p>
            <a:endParaRPr lang="cs-CZ" dirty="0"/>
          </a:p>
        </p:txBody>
      </p:sp>
      <p:pic>
        <p:nvPicPr>
          <p:cNvPr id="4" name="Picture 3" descr="fc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36"/>
          <a:stretch/>
        </p:blipFill>
        <p:spPr bwMode="auto">
          <a:xfrm>
            <a:off x="0" y="2928792"/>
            <a:ext cx="3819525" cy="395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Fusari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371" y="2784162"/>
            <a:ext cx="3749628" cy="281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405" y="4969681"/>
            <a:ext cx="2839740" cy="1881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5_deuterom_18_fusariu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2961" y="985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25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9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4264" y="133165"/>
            <a:ext cx="7772400" cy="1143000"/>
          </a:xfrm>
        </p:spPr>
        <p:txBody>
          <a:bodyPr/>
          <a:lstStyle/>
          <a:p>
            <a:r>
              <a:rPr lang="cs-CZ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Alternaria</a:t>
            </a:r>
            <a:r>
              <a:rPr lang="cs-C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alternata</a:t>
            </a:r>
            <a:endParaRPr lang="cs-CZ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3753" y="1276165"/>
            <a:ext cx="7772400" cy="4114800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cs-CZ" sz="2400" kern="1200" dirty="0">
                <a:latin typeface="Tahoma" pitchFamily="34" charset="0"/>
                <a:cs typeface="Tahoma" pitchFamily="34" charset="0"/>
              </a:rPr>
              <a:t>Příležitostný patogen rostlin, živočichů a člověka</a:t>
            </a:r>
          </a:p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cs-CZ" sz="2400" kern="1200" dirty="0">
                <a:latin typeface="Tahoma" pitchFamily="34" charset="0"/>
                <a:cs typeface="Tahoma" pitchFamily="34" charset="0"/>
              </a:rPr>
              <a:t>Skvrny na listech, infekce horních cest dýchacích</a:t>
            </a:r>
          </a:p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cs-CZ" sz="2400" kern="1200" dirty="0">
                <a:latin typeface="Tahoma" pitchFamily="34" charset="0"/>
                <a:cs typeface="Tahoma" pitchFamily="34" charset="0"/>
              </a:rPr>
              <a:t>Kontaminace klinického materiálu; stavební hmoty</a:t>
            </a:r>
          </a:p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cs-CZ" sz="2400" kern="1200" dirty="0" err="1">
                <a:latin typeface="Tahoma" pitchFamily="34" charset="0"/>
                <a:cs typeface="Tahoma" pitchFamily="34" charset="0"/>
              </a:rPr>
              <a:t>Teleomorfa</a:t>
            </a:r>
            <a:r>
              <a:rPr lang="cs-CZ" sz="2400" kern="1200" dirty="0">
                <a:latin typeface="Tahoma" pitchFamily="34" charset="0"/>
                <a:cs typeface="Tahoma" pitchFamily="34" charset="0"/>
              </a:rPr>
              <a:t> neznámá </a:t>
            </a:r>
          </a:p>
          <a:p>
            <a:endParaRPr lang="cs-CZ" dirty="0"/>
          </a:p>
        </p:txBody>
      </p:sp>
      <p:pic>
        <p:nvPicPr>
          <p:cNvPr id="4" name="Picture 2" descr="im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58697"/>
            <a:ext cx="5017416" cy="3380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2141091-40X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978" y="2958697"/>
            <a:ext cx="4224113" cy="3380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5796136" y="6279594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>
                <a:solidFill>
                  <a:srgbClr val="FFFFFF"/>
                </a:solidFill>
              </a:rPr>
              <a:t>Zďovité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makrokonidie</a:t>
            </a:r>
            <a:endParaRPr lang="cs-CZ" sz="2000" dirty="0">
              <a:solidFill>
                <a:srgbClr val="FFFFFF"/>
              </a:solidFill>
            </a:endParaRPr>
          </a:p>
        </p:txBody>
      </p:sp>
      <p:pic>
        <p:nvPicPr>
          <p:cNvPr id="7" name="5_deuterom_16_alternari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8236" y="1331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61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235" y="-64740"/>
            <a:ext cx="8911381" cy="1143000"/>
          </a:xfrm>
        </p:spPr>
        <p:txBody>
          <a:bodyPr/>
          <a:lstStyle/>
          <a:p>
            <a:r>
              <a:rPr lang="cs-CZ" sz="4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Mucor</a:t>
            </a:r>
            <a:r>
              <a:rPr lang="cs-CZ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moelleri</a:t>
            </a:r>
            <a:r>
              <a:rPr lang="cs-CZ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(plíseň </a:t>
            </a:r>
            <a:r>
              <a:rPr lang="cs-CZ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Moellerova</a:t>
            </a:r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cs-CZ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Půdní </a:t>
            </a:r>
            <a:r>
              <a:rPr lang="cs-CZ" sz="2400" dirty="0" err="1"/>
              <a:t>saprotrof</a:t>
            </a:r>
            <a:endParaRPr lang="cs-CZ" sz="2400" dirty="0"/>
          </a:p>
        </p:txBody>
      </p:sp>
      <p:pic>
        <p:nvPicPr>
          <p:cNvPr id="4" name="Picture 14" descr="CCF 464 Zygorhynchus moelleri SL 14 2 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220" y="4697760"/>
            <a:ext cx="3412605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7" descr="Zygorhynchus moelleri SL5 100x 4 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924" y="1020027"/>
            <a:ext cx="1944214" cy="5025793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6" name="Picture 19" descr="Zygorhynchus moelleri SL5 100x 2 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556" y="1021950"/>
            <a:ext cx="2135757" cy="4160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0" descr="Zygorhynchus moelleri SL5 100x 1 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195" y="1014103"/>
            <a:ext cx="5328592" cy="3379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3707904" y="6075984"/>
            <a:ext cx="1944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rgbClr val="FFFFFF"/>
                </a:solidFill>
              </a:rPr>
              <a:t>Kolonie na agarové plotně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964556" y="5257666"/>
            <a:ext cx="1944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rgbClr val="FFFFFF"/>
                </a:solidFill>
              </a:rPr>
              <a:t>Mladé a zralé sporangium</a:t>
            </a:r>
          </a:p>
        </p:txBody>
      </p:sp>
      <p:cxnSp>
        <p:nvCxnSpPr>
          <p:cNvPr id="10" name="Přímá spojnice se šipkou 9"/>
          <p:cNvCxnSpPr>
            <a:cxnSpLocks/>
          </p:cNvCxnSpPr>
          <p:nvPr/>
        </p:nvCxnSpPr>
        <p:spPr>
          <a:xfrm flipH="1" flipV="1">
            <a:off x="1388231" y="2492896"/>
            <a:ext cx="926840" cy="2430518"/>
          </a:xfrm>
          <a:prstGeom prst="straightConnector1">
            <a:avLst/>
          </a:prstGeom>
          <a:ln w="38100">
            <a:solidFill>
              <a:srgbClr val="00277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>
            <a:cxnSpLocks/>
          </p:cNvCxnSpPr>
          <p:nvPr/>
        </p:nvCxnSpPr>
        <p:spPr>
          <a:xfrm flipH="1" flipV="1">
            <a:off x="2970497" y="2958446"/>
            <a:ext cx="290003" cy="2184012"/>
          </a:xfrm>
          <a:prstGeom prst="straightConnector1">
            <a:avLst/>
          </a:prstGeom>
          <a:ln w="38100">
            <a:solidFill>
              <a:srgbClr val="00277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4005547" y="4408330"/>
            <a:ext cx="1944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rgbClr val="FFFFFF"/>
                </a:solidFill>
              </a:rPr>
              <a:t>Zygospora</a:t>
            </a:r>
          </a:p>
        </p:txBody>
      </p:sp>
      <p:pic>
        <p:nvPicPr>
          <p:cNvPr id="11" name="5_zygomyc_05_zygorhynchu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6074" y="10277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93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04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802"/>
            <a:ext cx="8918575" cy="6740307"/>
          </a:xfrm>
        </p:spPr>
        <p:txBody>
          <a:bodyPr>
            <a:spAutoFit/>
          </a:bodyPr>
          <a:lstStyle/>
          <a:p>
            <a:pPr>
              <a:spcBef>
                <a:spcPts val="0"/>
              </a:spcBef>
              <a:buFontTx/>
              <a:buNone/>
              <a:defRPr/>
            </a:pPr>
            <a:endParaRPr lang="cs-CZ" altLang="cs-CZ" sz="1800" u="sng" dirty="0"/>
          </a:p>
          <a:p>
            <a:pPr>
              <a:spcBef>
                <a:spcPts val="0"/>
              </a:spcBef>
              <a:buFontTx/>
              <a:buNone/>
              <a:defRPr/>
            </a:pPr>
            <a:endParaRPr lang="cs-CZ" altLang="cs-CZ" sz="1800" u="sng" dirty="0"/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cs-CZ" altLang="cs-CZ" sz="1800" u="sng" dirty="0"/>
              <a:t>Oddělení: </a:t>
            </a:r>
            <a:r>
              <a:rPr lang="cs-CZ" altLang="cs-CZ" sz="1800" u="sng" dirty="0" err="1"/>
              <a:t>Mucoromycota</a:t>
            </a:r>
            <a:r>
              <a:rPr lang="cs-CZ" altLang="cs-CZ" sz="1800" u="sng" dirty="0"/>
              <a:t> – spájivé houby</a:t>
            </a:r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cs-CZ" altLang="cs-CZ" sz="1800" dirty="0">
                <a:solidFill>
                  <a:schemeClr val="tx2"/>
                </a:solidFill>
              </a:rPr>
              <a:t>Třída: </a:t>
            </a:r>
            <a:r>
              <a:rPr lang="cs-CZ" altLang="cs-CZ" sz="1800" dirty="0" err="1">
                <a:solidFill>
                  <a:schemeClr val="tx2"/>
                </a:solidFill>
              </a:rPr>
              <a:t>Mucoromycetes</a:t>
            </a:r>
            <a:endParaRPr lang="cs-CZ" altLang="cs-CZ" sz="1800" dirty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cs-CZ" altLang="cs-CZ" sz="1800" dirty="0"/>
              <a:t>	 Řád: </a:t>
            </a:r>
            <a:r>
              <a:rPr lang="cs-CZ" altLang="cs-CZ" sz="1800" dirty="0" err="1"/>
              <a:t>Mucorales</a:t>
            </a:r>
            <a:r>
              <a:rPr lang="cs-CZ" altLang="cs-CZ" sz="1800" dirty="0"/>
              <a:t>	</a:t>
            </a:r>
            <a:r>
              <a:rPr lang="cs-CZ" altLang="cs-CZ" sz="1800" i="1" dirty="0" err="1">
                <a:solidFill>
                  <a:srgbClr val="FF0000"/>
                </a:solidFill>
              </a:rPr>
              <a:t>Mucor</a:t>
            </a:r>
            <a:r>
              <a:rPr lang="cs-CZ" altLang="cs-CZ" sz="1800" i="1" dirty="0">
                <a:solidFill>
                  <a:srgbClr val="FF0000"/>
                </a:solidFill>
              </a:rPr>
              <a:t> </a:t>
            </a:r>
            <a:r>
              <a:rPr lang="cs-CZ" altLang="cs-CZ" sz="1800" i="1" dirty="0" err="1">
                <a:solidFill>
                  <a:srgbClr val="FF0000"/>
                </a:solidFill>
              </a:rPr>
              <a:t>moelleri</a:t>
            </a:r>
            <a:r>
              <a:rPr lang="cs-CZ" altLang="cs-CZ" sz="1800" i="1" dirty="0">
                <a:solidFill>
                  <a:srgbClr val="FF0000"/>
                </a:solidFill>
              </a:rPr>
              <a:t> </a:t>
            </a:r>
            <a:r>
              <a:rPr lang="cs-CZ" altLang="cs-CZ" sz="1800" dirty="0">
                <a:solidFill>
                  <a:srgbClr val="FF0000"/>
                </a:solidFill>
              </a:rPr>
              <a:t>(plíseň </a:t>
            </a:r>
            <a:r>
              <a:rPr lang="cs-CZ" altLang="cs-CZ" sz="1800" dirty="0" err="1">
                <a:solidFill>
                  <a:srgbClr val="FF0000"/>
                </a:solidFill>
              </a:rPr>
              <a:t>Moellerova</a:t>
            </a:r>
            <a:r>
              <a:rPr lang="cs-CZ" altLang="cs-CZ" sz="1800" dirty="0">
                <a:solidFill>
                  <a:srgbClr val="FF0000"/>
                </a:solidFill>
              </a:rPr>
              <a:t>) – </a:t>
            </a:r>
            <a:r>
              <a:rPr lang="cs-CZ" altLang="cs-CZ" sz="1800" dirty="0">
                <a:solidFill>
                  <a:schemeClr val="accent2"/>
                </a:solidFill>
              </a:rPr>
              <a:t>zygospory</a:t>
            </a:r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cs-CZ" altLang="cs-CZ" sz="1800" dirty="0">
                <a:solidFill>
                  <a:srgbClr val="FFFF00"/>
                </a:solidFill>
              </a:rPr>
              <a:t>				</a:t>
            </a:r>
            <a:r>
              <a:rPr lang="cs-CZ" altLang="cs-CZ" sz="1800" i="1" dirty="0" err="1">
                <a:solidFill>
                  <a:srgbClr val="FFFF00"/>
                </a:solidFill>
              </a:rPr>
              <a:t>Rhizopus</a:t>
            </a:r>
            <a:r>
              <a:rPr lang="cs-CZ" altLang="cs-CZ" sz="1800" i="1" dirty="0">
                <a:solidFill>
                  <a:srgbClr val="FFFF00"/>
                </a:solidFill>
              </a:rPr>
              <a:t> </a:t>
            </a:r>
            <a:r>
              <a:rPr lang="cs-CZ" altLang="cs-CZ" sz="1800" i="1" dirty="0" err="1">
                <a:solidFill>
                  <a:srgbClr val="FFFF00"/>
                </a:solidFill>
              </a:rPr>
              <a:t>arrhizus</a:t>
            </a:r>
            <a:r>
              <a:rPr lang="cs-CZ" altLang="cs-CZ" sz="1800" dirty="0">
                <a:solidFill>
                  <a:srgbClr val="FFFF00"/>
                </a:solidFill>
              </a:rPr>
              <a:t> (</a:t>
            </a:r>
            <a:r>
              <a:rPr lang="cs-CZ" altLang="cs-CZ" sz="1800" dirty="0" err="1">
                <a:solidFill>
                  <a:srgbClr val="FFFF00"/>
                </a:solidFill>
              </a:rPr>
              <a:t>kropidlovec</a:t>
            </a:r>
            <a:r>
              <a:rPr lang="cs-CZ" altLang="cs-CZ" sz="1800" dirty="0">
                <a:solidFill>
                  <a:srgbClr val="FFFF00"/>
                </a:solidFill>
              </a:rPr>
              <a:t>) – </a:t>
            </a:r>
            <a:r>
              <a:rPr lang="cs-CZ" altLang="cs-CZ" sz="1800" dirty="0" err="1">
                <a:solidFill>
                  <a:srgbClr val="FFFF00"/>
                </a:solidFill>
              </a:rPr>
              <a:t>rhizoidy</a:t>
            </a:r>
            <a:r>
              <a:rPr lang="cs-CZ" altLang="cs-CZ" sz="1800" dirty="0">
                <a:solidFill>
                  <a:srgbClr val="FFFF00"/>
                </a:solidFill>
              </a:rPr>
              <a:t>, stolony, 							</a:t>
            </a:r>
            <a:r>
              <a:rPr lang="cs-CZ" altLang="cs-CZ" sz="1800">
                <a:solidFill>
                  <a:srgbClr val="FFFF00"/>
                </a:solidFill>
              </a:rPr>
              <a:t>  </a:t>
            </a:r>
            <a:r>
              <a:rPr lang="cs-CZ" altLang="cs-CZ" sz="1800" smtClean="0">
                <a:solidFill>
                  <a:srgbClr val="FFFF00"/>
                </a:solidFill>
              </a:rPr>
              <a:t>sporangiofory </a:t>
            </a:r>
            <a:r>
              <a:rPr lang="cs-CZ" altLang="cs-CZ" sz="1800" dirty="0">
                <a:solidFill>
                  <a:srgbClr val="FFFF00"/>
                </a:solidFill>
              </a:rPr>
              <a:t>se sporangii</a:t>
            </a:r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cs-CZ" altLang="cs-CZ" sz="1800" u="sng" dirty="0"/>
              <a:t>Oddělení: </a:t>
            </a:r>
            <a:r>
              <a:rPr lang="cs-CZ" altLang="cs-CZ" sz="1800" u="sng" dirty="0" err="1"/>
              <a:t>Ascomycota</a:t>
            </a:r>
            <a:r>
              <a:rPr lang="cs-CZ" altLang="cs-CZ" sz="1800" u="sng" dirty="0"/>
              <a:t> – vřeckovýtrusné houby</a:t>
            </a:r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cs-CZ" altLang="cs-CZ" sz="1800" dirty="0">
                <a:solidFill>
                  <a:schemeClr val="tx2"/>
                </a:solidFill>
              </a:rPr>
              <a:t>Třída: </a:t>
            </a:r>
            <a:r>
              <a:rPr lang="cs-CZ" altLang="cs-CZ" sz="1800" dirty="0" err="1">
                <a:solidFill>
                  <a:schemeClr val="tx2"/>
                </a:solidFill>
              </a:rPr>
              <a:t>Sordariomycetes</a:t>
            </a:r>
            <a:endParaRPr lang="cs-CZ" altLang="cs-CZ" sz="1800" dirty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cs-CZ" altLang="cs-CZ" sz="1800" dirty="0"/>
              <a:t>	 Řád: </a:t>
            </a:r>
            <a:r>
              <a:rPr lang="cs-CZ" altLang="cs-CZ" sz="1800" dirty="0" err="1"/>
              <a:t>Hypocreales</a:t>
            </a:r>
            <a:r>
              <a:rPr lang="cs-CZ" altLang="cs-CZ" sz="1800" dirty="0"/>
              <a:t>	</a:t>
            </a:r>
            <a:r>
              <a:rPr lang="cs-CZ" altLang="cs-CZ" sz="1800" i="1" dirty="0" err="1">
                <a:solidFill>
                  <a:srgbClr val="FFFF00"/>
                </a:solidFill>
              </a:rPr>
              <a:t>Nectria</a:t>
            </a:r>
            <a:r>
              <a:rPr lang="cs-CZ" altLang="cs-CZ" sz="1800" i="1" dirty="0">
                <a:solidFill>
                  <a:srgbClr val="FFFF00"/>
                </a:solidFill>
              </a:rPr>
              <a:t> </a:t>
            </a:r>
            <a:r>
              <a:rPr lang="cs-CZ" altLang="cs-CZ" sz="1800" dirty="0">
                <a:solidFill>
                  <a:srgbClr val="FFFF00"/>
                </a:solidFill>
              </a:rPr>
              <a:t>(</a:t>
            </a:r>
            <a:r>
              <a:rPr lang="cs-CZ" altLang="cs-CZ" sz="1800" dirty="0" err="1">
                <a:solidFill>
                  <a:srgbClr val="FFFF00"/>
                </a:solidFill>
              </a:rPr>
              <a:t>rážovka</a:t>
            </a:r>
            <a:r>
              <a:rPr lang="cs-CZ" altLang="cs-CZ" sz="1800" dirty="0">
                <a:solidFill>
                  <a:srgbClr val="FFFF00"/>
                </a:solidFill>
              </a:rPr>
              <a:t>) – </a:t>
            </a:r>
            <a:r>
              <a:rPr lang="cs-CZ" altLang="cs-CZ" sz="1800" dirty="0" err="1">
                <a:solidFill>
                  <a:srgbClr val="FFFF00"/>
                </a:solidFill>
              </a:rPr>
              <a:t>sporodochia</a:t>
            </a:r>
            <a:r>
              <a:rPr lang="cs-CZ" altLang="cs-CZ" sz="1800" dirty="0">
                <a:solidFill>
                  <a:srgbClr val="FFFF00"/>
                </a:solidFill>
              </a:rPr>
              <a:t> a shluky </a:t>
            </a:r>
            <a:r>
              <a:rPr lang="cs-CZ" altLang="cs-CZ" sz="1800" dirty="0" err="1">
                <a:solidFill>
                  <a:srgbClr val="FFFF00"/>
                </a:solidFill>
              </a:rPr>
              <a:t>perithecií</a:t>
            </a:r>
            <a:r>
              <a:rPr lang="cs-CZ" altLang="cs-CZ" sz="1800" dirty="0">
                <a:solidFill>
                  <a:srgbClr val="FFFF00"/>
                </a:solidFill>
              </a:rPr>
              <a:t> na 				větvích,</a:t>
            </a:r>
            <a:r>
              <a:rPr lang="cs-CZ" altLang="cs-CZ" sz="1800" dirty="0">
                <a:solidFill>
                  <a:schemeClr val="accent2"/>
                </a:solidFill>
              </a:rPr>
              <a:t> průřez </a:t>
            </a:r>
            <a:r>
              <a:rPr lang="cs-CZ" altLang="cs-CZ" sz="1800" dirty="0" err="1">
                <a:solidFill>
                  <a:schemeClr val="accent2"/>
                </a:solidFill>
              </a:rPr>
              <a:t>perithecii</a:t>
            </a:r>
            <a:r>
              <a:rPr lang="cs-CZ" altLang="cs-CZ" sz="1800" dirty="0">
                <a:solidFill>
                  <a:schemeClr val="accent2"/>
                </a:solidFill>
              </a:rPr>
              <a:t> (trvalý preparát)</a:t>
            </a:r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cs-CZ" altLang="cs-CZ" sz="1800" dirty="0"/>
              <a:t>	 Řád: </a:t>
            </a:r>
            <a:r>
              <a:rPr lang="cs-CZ" altLang="cs-CZ" sz="1800" dirty="0" err="1"/>
              <a:t>Xylariales</a:t>
            </a:r>
            <a:r>
              <a:rPr lang="cs-CZ" altLang="cs-CZ" sz="1800" dirty="0"/>
              <a:t>	</a:t>
            </a:r>
            <a:r>
              <a:rPr lang="cs-CZ" altLang="cs-CZ" sz="1800" i="1" dirty="0" err="1"/>
              <a:t>Xylaria</a:t>
            </a:r>
            <a:r>
              <a:rPr lang="cs-CZ" altLang="cs-CZ" sz="1800" i="1" dirty="0"/>
              <a:t> </a:t>
            </a:r>
            <a:r>
              <a:rPr lang="cs-CZ" altLang="cs-CZ" sz="1800" i="1" dirty="0" err="1"/>
              <a:t>polymorpha</a:t>
            </a:r>
            <a:r>
              <a:rPr lang="cs-CZ" altLang="cs-CZ" sz="1800" i="1" dirty="0"/>
              <a:t> </a:t>
            </a:r>
            <a:r>
              <a:rPr lang="cs-CZ" altLang="cs-CZ" sz="1800" dirty="0"/>
              <a:t>(</a:t>
            </a:r>
            <a:r>
              <a:rPr lang="cs-CZ" altLang="cs-CZ" sz="1800" dirty="0" err="1"/>
              <a:t>dřevnatka</a:t>
            </a:r>
            <a:r>
              <a:rPr lang="cs-CZ" altLang="cs-CZ" sz="1800" i="1" dirty="0"/>
              <a:t> </a:t>
            </a:r>
            <a:r>
              <a:rPr lang="cs-CZ" altLang="cs-CZ" sz="1800" dirty="0"/>
              <a:t>mnohotvárná) – stroma, 				</a:t>
            </a:r>
            <a:r>
              <a:rPr lang="cs-CZ" altLang="cs-CZ" sz="1800" dirty="0">
                <a:solidFill>
                  <a:srgbClr val="FFFF00"/>
                </a:solidFill>
              </a:rPr>
              <a:t>na průřezu </a:t>
            </a:r>
            <a:r>
              <a:rPr lang="cs-CZ" altLang="cs-CZ" sz="1800" dirty="0" err="1">
                <a:solidFill>
                  <a:srgbClr val="FFFF00"/>
                </a:solidFill>
              </a:rPr>
              <a:t>perithecia</a:t>
            </a:r>
            <a:endParaRPr lang="cs-CZ" altLang="cs-CZ" sz="1800" i="1" dirty="0">
              <a:solidFill>
                <a:srgbClr val="FFFF00"/>
              </a:solidFill>
            </a:endParaRPr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cs-CZ" altLang="cs-CZ" sz="1800" dirty="0">
                <a:solidFill>
                  <a:schemeClr val="tx2"/>
                </a:solidFill>
              </a:rPr>
              <a:t>Třída: </a:t>
            </a:r>
            <a:r>
              <a:rPr lang="cs-CZ" altLang="cs-CZ" sz="1800" dirty="0" err="1">
                <a:solidFill>
                  <a:schemeClr val="tx2"/>
                </a:solidFill>
              </a:rPr>
              <a:t>Leotiomycetes</a:t>
            </a:r>
            <a:endParaRPr lang="cs-CZ" altLang="cs-CZ" sz="1800" dirty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cs-CZ" altLang="cs-CZ" sz="1800" dirty="0"/>
              <a:t>	 Řád: </a:t>
            </a:r>
            <a:r>
              <a:rPr lang="cs-CZ" altLang="cs-CZ" sz="1800" dirty="0" err="1"/>
              <a:t>Erysiphales</a:t>
            </a:r>
            <a:r>
              <a:rPr lang="cs-CZ" altLang="cs-CZ" sz="1800" dirty="0"/>
              <a:t>	</a:t>
            </a:r>
            <a:r>
              <a:rPr lang="cs-CZ" altLang="cs-CZ" sz="1800" i="1" dirty="0" err="1">
                <a:solidFill>
                  <a:srgbClr val="FFFF00"/>
                </a:solidFill>
              </a:rPr>
              <a:t>Erysiphe</a:t>
            </a:r>
            <a:r>
              <a:rPr lang="cs-CZ" altLang="cs-CZ" sz="1800" i="1" dirty="0">
                <a:solidFill>
                  <a:srgbClr val="FFFF00"/>
                </a:solidFill>
              </a:rPr>
              <a:t> </a:t>
            </a:r>
            <a:r>
              <a:rPr lang="cs-CZ" altLang="cs-CZ" sz="1800" i="1" dirty="0" err="1">
                <a:solidFill>
                  <a:srgbClr val="FFFF00"/>
                </a:solidFill>
              </a:rPr>
              <a:t>alphitoides</a:t>
            </a:r>
            <a:r>
              <a:rPr lang="cs-CZ" altLang="cs-CZ" sz="1800" dirty="0">
                <a:solidFill>
                  <a:srgbClr val="FFFF00"/>
                </a:solidFill>
              </a:rPr>
              <a:t> (padlí dubové)</a:t>
            </a:r>
            <a:r>
              <a:rPr lang="cs-CZ" altLang="cs-CZ" sz="1800" dirty="0">
                <a:solidFill>
                  <a:schemeClr val="accent2"/>
                </a:solidFill>
              </a:rPr>
              <a:t> – </a:t>
            </a:r>
            <a:r>
              <a:rPr lang="cs-CZ" altLang="cs-CZ" sz="1800" dirty="0" err="1">
                <a:solidFill>
                  <a:schemeClr val="accent2"/>
                </a:solidFill>
              </a:rPr>
              <a:t>chasmothecia</a:t>
            </a:r>
            <a:endParaRPr lang="cs-CZ" altLang="cs-CZ" sz="1800" dirty="0">
              <a:solidFill>
                <a:schemeClr val="accent2"/>
              </a:solidFill>
            </a:endParaRPr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cs-CZ" altLang="cs-CZ" sz="1800" dirty="0"/>
              <a:t>	 Řád: </a:t>
            </a:r>
            <a:r>
              <a:rPr lang="cs-CZ" altLang="cs-CZ" sz="1800" dirty="0" err="1"/>
              <a:t>Rhytismatales</a:t>
            </a:r>
            <a:r>
              <a:rPr lang="cs-CZ" altLang="cs-CZ" sz="1800" dirty="0"/>
              <a:t>	</a:t>
            </a:r>
            <a:r>
              <a:rPr lang="cs-CZ" altLang="cs-CZ" sz="1800" i="1" dirty="0" err="1"/>
              <a:t>Rhytisma</a:t>
            </a:r>
            <a:r>
              <a:rPr lang="cs-CZ" altLang="cs-CZ" sz="1800" i="1" dirty="0"/>
              <a:t> </a:t>
            </a:r>
            <a:r>
              <a:rPr lang="cs-CZ" altLang="cs-CZ" sz="1800" i="1" dirty="0" err="1"/>
              <a:t>acerinum</a:t>
            </a:r>
            <a:r>
              <a:rPr lang="cs-CZ" altLang="cs-CZ" sz="1800" dirty="0"/>
              <a:t>  (</a:t>
            </a:r>
            <a:r>
              <a:rPr lang="cs-CZ" altLang="cs-CZ" sz="1800" dirty="0" err="1"/>
              <a:t>svraštělka</a:t>
            </a:r>
            <a:r>
              <a:rPr lang="cs-CZ" altLang="cs-CZ" sz="1800" dirty="0"/>
              <a:t> javorová) – </a:t>
            </a:r>
            <a:r>
              <a:rPr lang="cs-CZ" altLang="cs-CZ" sz="1800" dirty="0" err="1"/>
              <a:t>stromata</a:t>
            </a:r>
            <a:endParaRPr lang="cs-CZ" altLang="cs-CZ" sz="1800" dirty="0"/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cs-CZ" altLang="cs-CZ" sz="1800" dirty="0">
                <a:solidFill>
                  <a:schemeClr val="tx2"/>
                </a:solidFill>
              </a:rPr>
              <a:t>Třída: </a:t>
            </a:r>
            <a:r>
              <a:rPr lang="cs-CZ" altLang="cs-CZ" sz="1800" dirty="0" err="1">
                <a:solidFill>
                  <a:schemeClr val="tx2"/>
                </a:solidFill>
              </a:rPr>
              <a:t>Pezizomycetes</a:t>
            </a:r>
            <a:endParaRPr lang="cs-CZ" altLang="cs-CZ" sz="1800" dirty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cs-CZ" altLang="cs-CZ" sz="1800" dirty="0"/>
              <a:t>	 Řád: </a:t>
            </a:r>
            <a:r>
              <a:rPr lang="cs-CZ" altLang="cs-CZ" sz="1800" dirty="0" err="1"/>
              <a:t>Pezizales</a:t>
            </a:r>
            <a:r>
              <a:rPr lang="cs-CZ" altLang="cs-CZ" sz="1800" dirty="0"/>
              <a:t>	</a:t>
            </a:r>
            <a:r>
              <a:rPr lang="cs-CZ" altLang="cs-CZ" sz="1800" i="1" dirty="0" err="1"/>
              <a:t>Morchella</a:t>
            </a:r>
            <a:r>
              <a:rPr lang="cs-CZ" altLang="cs-CZ" sz="1800" i="1" dirty="0"/>
              <a:t> </a:t>
            </a:r>
            <a:r>
              <a:rPr lang="cs-CZ" altLang="cs-CZ" sz="1800" dirty="0"/>
              <a:t>(smrž) – </a:t>
            </a:r>
            <a:r>
              <a:rPr lang="cs-CZ" altLang="cs-CZ" sz="1800" dirty="0" err="1"/>
              <a:t>apothecium</a:t>
            </a:r>
            <a:endParaRPr lang="cs-CZ" altLang="cs-CZ" sz="1800" dirty="0"/>
          </a:p>
          <a:p>
            <a:pPr>
              <a:spcBef>
                <a:spcPts val="0"/>
              </a:spcBef>
              <a:buNone/>
              <a:defRPr/>
            </a:pPr>
            <a:r>
              <a:rPr lang="cs-CZ" altLang="cs-CZ" sz="1800" dirty="0"/>
              <a:t>	 			</a:t>
            </a:r>
            <a:r>
              <a:rPr lang="cs-CZ" altLang="cs-CZ" sz="1800" i="1" dirty="0" err="1"/>
              <a:t>Choiromyces</a:t>
            </a:r>
            <a:r>
              <a:rPr lang="cs-CZ" altLang="cs-CZ" sz="1800" i="1" dirty="0"/>
              <a:t> </a:t>
            </a:r>
            <a:r>
              <a:rPr lang="cs-CZ" altLang="cs-CZ" sz="1800" dirty="0"/>
              <a:t>(</a:t>
            </a:r>
            <a:r>
              <a:rPr lang="cs-CZ" altLang="cs-CZ" sz="1800" dirty="0" err="1"/>
              <a:t>bělolanýž</a:t>
            </a:r>
            <a:r>
              <a:rPr lang="cs-CZ" altLang="cs-CZ" sz="1800" dirty="0"/>
              <a:t>) – </a:t>
            </a:r>
            <a:r>
              <a:rPr lang="cs-CZ" altLang="cs-CZ" sz="1800" dirty="0" err="1"/>
              <a:t>tuberothecium</a:t>
            </a:r>
            <a:endParaRPr lang="cs-CZ" altLang="cs-CZ" sz="1800" dirty="0"/>
          </a:p>
          <a:p>
            <a:pPr>
              <a:spcBef>
                <a:spcPts val="0"/>
              </a:spcBef>
              <a:buFontTx/>
              <a:buNone/>
              <a:defRPr/>
            </a:pPr>
            <a:endParaRPr lang="cs-CZ" altLang="cs-CZ" sz="900" u="sng" dirty="0"/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cs-CZ" altLang="cs-CZ" sz="1800" u="sng" dirty="0"/>
              <a:t>Pomocné oddělení: </a:t>
            </a:r>
            <a:r>
              <a:rPr lang="cs-CZ" altLang="cs-CZ" sz="1800" u="sng" dirty="0" err="1"/>
              <a:t>Deuteroromycota</a:t>
            </a:r>
            <a:r>
              <a:rPr lang="cs-CZ" altLang="cs-CZ" sz="1800" u="sng" dirty="0"/>
              <a:t> (</a:t>
            </a:r>
            <a:r>
              <a:rPr lang="cs-CZ" altLang="cs-CZ" sz="1800" u="sng" dirty="0" err="1"/>
              <a:t>Fungi</a:t>
            </a:r>
            <a:r>
              <a:rPr lang="cs-CZ" altLang="cs-CZ" sz="1800" u="sng" dirty="0"/>
              <a:t> </a:t>
            </a:r>
            <a:r>
              <a:rPr lang="cs-CZ" altLang="cs-CZ" sz="1800" u="sng" dirty="0" err="1"/>
              <a:t>imperfecti</a:t>
            </a:r>
            <a:r>
              <a:rPr lang="cs-CZ" altLang="cs-CZ" sz="1800" u="sng" dirty="0"/>
              <a:t>)</a:t>
            </a:r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cs-CZ" altLang="cs-CZ" sz="1800" dirty="0">
                <a:solidFill>
                  <a:schemeClr val="tx2"/>
                </a:solidFill>
              </a:rPr>
              <a:t>Pomocná třída: </a:t>
            </a:r>
            <a:r>
              <a:rPr lang="cs-CZ" altLang="cs-CZ" sz="1800" dirty="0" err="1">
                <a:solidFill>
                  <a:schemeClr val="tx2"/>
                </a:solidFill>
              </a:rPr>
              <a:t>Hyphomycetes</a:t>
            </a:r>
            <a:endParaRPr lang="cs-CZ" altLang="cs-CZ" sz="1800" dirty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  <a:buNone/>
              <a:defRPr/>
            </a:pPr>
            <a:r>
              <a:rPr lang="cs-CZ" altLang="cs-CZ" sz="1800" dirty="0"/>
              <a:t>				</a:t>
            </a:r>
            <a:r>
              <a:rPr lang="cs-CZ" altLang="cs-CZ" sz="1800" i="1" dirty="0" err="1">
                <a:solidFill>
                  <a:schemeClr val="accent2"/>
                </a:solidFill>
              </a:rPr>
              <a:t>Fusarium</a:t>
            </a:r>
            <a:r>
              <a:rPr lang="cs-CZ" altLang="cs-CZ" sz="1800" i="1" dirty="0">
                <a:solidFill>
                  <a:schemeClr val="accent2"/>
                </a:solidFill>
              </a:rPr>
              <a:t> </a:t>
            </a:r>
            <a:r>
              <a:rPr lang="cs-CZ" altLang="cs-CZ" sz="1800" i="1" dirty="0" err="1">
                <a:solidFill>
                  <a:schemeClr val="accent2"/>
                </a:solidFill>
              </a:rPr>
              <a:t>cu</a:t>
            </a:r>
            <a:r>
              <a:rPr lang="cs-CZ" altLang="cs-CZ" sz="1800" i="1" dirty="0" err="1">
                <a:solidFill>
                  <a:srgbClr val="FF0000"/>
                </a:solidFill>
              </a:rPr>
              <a:t>lm</a:t>
            </a:r>
            <a:r>
              <a:rPr lang="cs-CZ" altLang="cs-CZ" sz="1800" i="1" dirty="0" err="1">
                <a:solidFill>
                  <a:schemeClr val="accent2"/>
                </a:solidFill>
              </a:rPr>
              <a:t>orum</a:t>
            </a:r>
            <a:r>
              <a:rPr lang="cs-CZ" altLang="cs-CZ" sz="1800" i="1" dirty="0">
                <a:solidFill>
                  <a:schemeClr val="accent2"/>
                </a:solidFill>
              </a:rPr>
              <a:t> </a:t>
            </a:r>
            <a:r>
              <a:rPr lang="cs-CZ" altLang="cs-CZ" sz="1800" dirty="0">
                <a:solidFill>
                  <a:schemeClr val="accent2"/>
                </a:solidFill>
              </a:rPr>
              <a:t>– </a:t>
            </a:r>
            <a:r>
              <a:rPr lang="cs-CZ" altLang="cs-CZ" sz="1800" dirty="0" err="1">
                <a:solidFill>
                  <a:schemeClr val="accent2"/>
                </a:solidFill>
              </a:rPr>
              <a:t>vícebuněčné</a:t>
            </a:r>
            <a:r>
              <a:rPr lang="cs-CZ" altLang="cs-CZ" sz="1800" dirty="0">
                <a:solidFill>
                  <a:schemeClr val="accent2"/>
                </a:solidFill>
              </a:rPr>
              <a:t> konidie</a:t>
            </a:r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cs-CZ" altLang="cs-CZ" sz="1800" dirty="0"/>
              <a:t>	 			</a:t>
            </a:r>
            <a:r>
              <a:rPr lang="cs-CZ" altLang="cs-CZ" sz="1800" i="1" dirty="0" err="1">
                <a:solidFill>
                  <a:srgbClr val="FF0000"/>
                </a:solidFill>
              </a:rPr>
              <a:t>Alternaria</a:t>
            </a:r>
            <a:r>
              <a:rPr lang="cs-CZ" altLang="cs-CZ" sz="1800" i="1" dirty="0">
                <a:solidFill>
                  <a:srgbClr val="FF0000"/>
                </a:solidFill>
              </a:rPr>
              <a:t> </a:t>
            </a:r>
            <a:r>
              <a:rPr lang="cs-CZ" altLang="cs-CZ" sz="1800" i="1" dirty="0" err="1">
                <a:solidFill>
                  <a:srgbClr val="FF0000"/>
                </a:solidFill>
              </a:rPr>
              <a:t>alternata</a:t>
            </a:r>
            <a:r>
              <a:rPr lang="cs-CZ" altLang="cs-CZ" sz="1800" i="1" dirty="0">
                <a:solidFill>
                  <a:srgbClr val="FF0000"/>
                </a:solidFill>
              </a:rPr>
              <a:t> – </a:t>
            </a:r>
            <a:r>
              <a:rPr lang="cs-CZ" altLang="cs-CZ" sz="1800" dirty="0" err="1">
                <a:solidFill>
                  <a:schemeClr val="accent2"/>
                </a:solidFill>
              </a:rPr>
              <a:t>zďovité</a:t>
            </a:r>
            <a:r>
              <a:rPr lang="cs-CZ" altLang="cs-CZ" sz="1800" dirty="0">
                <a:solidFill>
                  <a:schemeClr val="accent2"/>
                </a:solidFill>
              </a:rPr>
              <a:t> konidie</a:t>
            </a:r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4932040" y="188640"/>
            <a:ext cx="298030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 u="none" dirty="0">
                <a:solidFill>
                  <a:schemeClr val="tx2"/>
                </a:solidFill>
              </a:rPr>
              <a:t> </a:t>
            </a:r>
            <a:r>
              <a:rPr lang="cs-CZ" altLang="cs-CZ" sz="2800" b="1" u="none" dirty="0">
                <a:solidFill>
                  <a:schemeClr val="tx2"/>
                </a:solidFill>
              </a:rPr>
              <a:t>Přehled objektů</a:t>
            </a:r>
          </a:p>
        </p:txBody>
      </p:sp>
      <p:pic>
        <p:nvPicPr>
          <p:cNvPr id="4" name="1_pozorovane-objekty_2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18864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7210" y="87526"/>
            <a:ext cx="9026790" cy="1143000"/>
          </a:xfrm>
        </p:spPr>
        <p:txBody>
          <a:bodyPr/>
          <a:lstStyle/>
          <a:p>
            <a:r>
              <a:rPr lang="cs-CZ" sz="4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Rhizopus</a:t>
            </a:r>
            <a:r>
              <a:rPr lang="cs-CZ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stolonifer</a:t>
            </a:r>
            <a:r>
              <a:rPr lang="cs-CZ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cs-CZ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kropidlovec</a:t>
            </a:r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černavý)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7408" y="891783"/>
            <a:ext cx="7772400" cy="41148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400" dirty="0">
                <a:latin typeface="Tahoma" pitchFamily="34" charset="0"/>
                <a:cs typeface="Tahoma" pitchFamily="34" charset="0"/>
              </a:rPr>
              <a:t>Půda, potraviny</a:t>
            </a:r>
            <a:endParaRPr lang="cs-CZ" sz="2400" b="1" dirty="0">
              <a:latin typeface="Tahoma" pitchFamily="34" charset="0"/>
              <a:cs typeface="Tahoma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400" dirty="0">
                <a:latin typeface="Tahoma" pitchFamily="34" charset="0"/>
                <a:cs typeface="Tahoma" pitchFamily="34" charset="0"/>
              </a:rPr>
              <a:t>Výjimečně i patogen pro člověka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400" dirty="0">
                <a:latin typeface="Tahoma" pitchFamily="34" charset="0"/>
                <a:cs typeface="Tahoma" pitchFamily="34" charset="0"/>
              </a:rPr>
              <a:t>Rychlý růst, kosmopolitní</a:t>
            </a:r>
          </a:p>
          <a:p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2" y="2146411"/>
            <a:ext cx="4671366" cy="3819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-126562" y="5966217"/>
            <a:ext cx="324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rgbClr val="FFFFFF"/>
                </a:solidFill>
              </a:rPr>
              <a:t>Sporangiofory – makroskopický pohled</a:t>
            </a:r>
          </a:p>
        </p:txBody>
      </p:sp>
      <p:grpSp>
        <p:nvGrpSpPr>
          <p:cNvPr id="19" name="Skupina 18"/>
          <p:cNvGrpSpPr/>
          <p:nvPr/>
        </p:nvGrpSpPr>
        <p:grpSpPr>
          <a:xfrm>
            <a:off x="3995936" y="1377402"/>
            <a:ext cx="5148064" cy="4927601"/>
            <a:chOff x="3995936" y="1196752"/>
            <a:chExt cx="5148064" cy="4927601"/>
          </a:xfrm>
        </p:grpSpPr>
        <p:pic>
          <p:nvPicPr>
            <p:cNvPr id="4" name="Picture 8" descr="Rhizopus nigricans - Kropidlovec černavý&#10;(zygomycetes)&#10;detail sporangia a cenocytické stélky (bez přepážek)&#10;Foto: M.Sedlářová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65" r="17043" b="10457"/>
            <a:stretch/>
          </p:blipFill>
          <p:spPr bwMode="auto">
            <a:xfrm>
              <a:off x="6346825" y="1196752"/>
              <a:ext cx="2797175" cy="492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ovéPole 6"/>
            <p:cNvSpPr txBox="1"/>
            <p:nvPr/>
          </p:nvSpPr>
          <p:spPr>
            <a:xfrm>
              <a:off x="3995936" y="3262031"/>
              <a:ext cx="2637184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000" dirty="0">
                  <a:solidFill>
                    <a:srgbClr val="FFFFFF"/>
                  </a:solidFill>
                </a:rPr>
                <a:t>Sporangium</a:t>
              </a:r>
            </a:p>
            <a:p>
              <a:pPr algn="ctr"/>
              <a:endParaRPr lang="cs-CZ" sz="2000" dirty="0">
                <a:solidFill>
                  <a:srgbClr val="FFFFFF"/>
                </a:solidFill>
              </a:endParaRPr>
            </a:p>
            <a:p>
              <a:pPr algn="ctr"/>
              <a:r>
                <a:rPr lang="cs-CZ" sz="2000" dirty="0">
                  <a:solidFill>
                    <a:srgbClr val="FFFFFF"/>
                  </a:solidFill>
                </a:rPr>
                <a:t>Sporangiofor</a:t>
              </a:r>
            </a:p>
            <a:p>
              <a:pPr algn="ctr"/>
              <a:endParaRPr lang="cs-CZ" sz="2000" dirty="0">
                <a:solidFill>
                  <a:srgbClr val="FFFFFF"/>
                </a:solidFill>
              </a:endParaRPr>
            </a:p>
            <a:p>
              <a:pPr algn="ctr"/>
              <a:r>
                <a:rPr lang="cs-CZ" sz="2000" dirty="0" err="1">
                  <a:solidFill>
                    <a:srgbClr val="FFFFFF"/>
                  </a:solidFill>
                </a:rPr>
                <a:t>Rhizoidy</a:t>
              </a:r>
              <a:endParaRPr lang="cs-CZ" sz="2000" dirty="0">
                <a:solidFill>
                  <a:srgbClr val="FFFFFF"/>
                </a:solidFill>
              </a:endParaRPr>
            </a:p>
            <a:p>
              <a:pPr algn="ctr"/>
              <a:endParaRPr lang="cs-CZ" sz="2000" dirty="0">
                <a:solidFill>
                  <a:srgbClr val="FFFFFF"/>
                </a:solidFill>
              </a:endParaRPr>
            </a:p>
            <a:p>
              <a:pPr algn="ctr"/>
              <a:r>
                <a:rPr lang="cs-CZ" sz="2000" dirty="0">
                  <a:solidFill>
                    <a:srgbClr val="FFFFFF"/>
                  </a:solidFill>
                </a:rPr>
                <a:t>Stolon</a:t>
              </a:r>
            </a:p>
            <a:p>
              <a:pPr algn="ctr"/>
              <a:endParaRPr lang="cs-CZ" sz="2000" dirty="0">
                <a:solidFill>
                  <a:srgbClr val="FFFFFF"/>
                </a:solidFill>
              </a:endParaRPr>
            </a:p>
            <a:p>
              <a:pPr algn="ctr"/>
              <a:endParaRPr lang="cs-CZ" sz="2000" dirty="0">
                <a:solidFill>
                  <a:srgbClr val="FFFFFF"/>
                </a:solidFill>
              </a:endParaRPr>
            </a:p>
          </p:txBody>
        </p:sp>
        <p:cxnSp>
          <p:nvCxnSpPr>
            <p:cNvPr id="8" name="Přímá spojnice se šipkou 7"/>
            <p:cNvCxnSpPr/>
            <p:nvPr/>
          </p:nvCxnSpPr>
          <p:spPr>
            <a:xfrm flipV="1">
              <a:off x="6057056" y="3940397"/>
              <a:ext cx="1395264" cy="126014"/>
            </a:xfrm>
            <a:prstGeom prst="straightConnector1">
              <a:avLst/>
            </a:prstGeom>
            <a:ln w="38100">
              <a:solidFill>
                <a:srgbClr val="00277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římá spojnice se šipkou 9"/>
            <p:cNvCxnSpPr/>
            <p:nvPr/>
          </p:nvCxnSpPr>
          <p:spPr>
            <a:xfrm flipV="1">
              <a:off x="5708426" y="4833156"/>
              <a:ext cx="2247950" cy="468052"/>
            </a:xfrm>
            <a:prstGeom prst="straightConnector1">
              <a:avLst/>
            </a:prstGeom>
            <a:ln w="38100">
              <a:solidFill>
                <a:srgbClr val="00277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se šipkou 15"/>
            <p:cNvCxnSpPr/>
            <p:nvPr/>
          </p:nvCxnSpPr>
          <p:spPr>
            <a:xfrm flipV="1">
              <a:off x="5796136" y="4630185"/>
              <a:ext cx="958552" cy="63007"/>
            </a:xfrm>
            <a:prstGeom prst="straightConnector1">
              <a:avLst/>
            </a:prstGeom>
            <a:ln w="38100">
              <a:solidFill>
                <a:srgbClr val="00277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nice se šipkou 17"/>
            <p:cNvCxnSpPr/>
            <p:nvPr/>
          </p:nvCxnSpPr>
          <p:spPr>
            <a:xfrm flipV="1">
              <a:off x="6055344" y="2492896"/>
              <a:ext cx="1395264" cy="898053"/>
            </a:xfrm>
            <a:prstGeom prst="straightConnector1">
              <a:avLst/>
            </a:prstGeom>
            <a:ln w="38100">
              <a:solidFill>
                <a:srgbClr val="00277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5_zygomyc_06_rhizopu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08115" y="2527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60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467544" y="692696"/>
            <a:ext cx="4720972" cy="7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45000"/>
              </a:lnSpc>
              <a:spcBef>
                <a:spcPct val="0"/>
              </a:spcBef>
              <a:buFontTx/>
              <a:buNone/>
            </a:pPr>
            <a:r>
              <a:rPr lang="cs-CZ" altLang="cs-CZ" u="none" dirty="0">
                <a:solidFill>
                  <a:schemeClr val="tx2"/>
                </a:solidFill>
              </a:rPr>
              <a:t>ODDĚLENÍ: </a:t>
            </a:r>
            <a:r>
              <a:rPr lang="cs-CZ" altLang="cs-CZ" u="none" dirty="0" err="1">
                <a:solidFill>
                  <a:schemeClr val="tx2"/>
                </a:solidFill>
              </a:rPr>
              <a:t>Ascomycota</a:t>
            </a:r>
            <a:endParaRPr lang="cs-CZ" altLang="cs-CZ" u="none" dirty="0">
              <a:solidFill>
                <a:schemeClr val="tx2"/>
              </a:solidFill>
            </a:endParaRPr>
          </a:p>
        </p:txBody>
      </p:sp>
      <p:sp>
        <p:nvSpPr>
          <p:cNvPr id="4099" name="Text Box 6"/>
          <p:cNvSpPr txBox="1">
            <a:spLocks noChangeArrowheads="1"/>
          </p:cNvSpPr>
          <p:nvPr/>
        </p:nvSpPr>
        <p:spPr bwMode="auto">
          <a:xfrm>
            <a:off x="322263" y="1662113"/>
            <a:ext cx="8282185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indent="176213">
              <a:spcBef>
                <a:spcPct val="20000"/>
              </a:spcBef>
              <a:buChar char="•"/>
              <a:tabLst>
                <a:tab pos="17621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7621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762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 dirty="0"/>
              <a:t>ZÁKLADNÍ CHARAKTERISTIKA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800" dirty="0"/>
          </a:p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cs-CZ" altLang="cs-CZ" sz="2400" u="none" dirty="0"/>
              <a:t>pohlavní proces </a:t>
            </a:r>
            <a:r>
              <a:rPr lang="cs-CZ" altLang="cs-CZ" sz="2400" u="none" dirty="0">
                <a:sym typeface="Wingdings" panose="05000000000000000000" pitchFamily="2" charset="2"/>
              </a:rPr>
              <a:t></a:t>
            </a:r>
            <a:r>
              <a:rPr lang="cs-CZ" altLang="cs-CZ" sz="2400" u="none" dirty="0"/>
              <a:t> </a:t>
            </a:r>
            <a:r>
              <a:rPr lang="cs-CZ" altLang="cs-CZ" sz="2400" u="none" dirty="0" err="1"/>
              <a:t>dikaryotické</a:t>
            </a:r>
            <a:r>
              <a:rPr lang="cs-CZ" altLang="cs-CZ" sz="2400" u="none" dirty="0"/>
              <a:t> hyfy </a:t>
            </a:r>
            <a:r>
              <a:rPr lang="cs-CZ" altLang="cs-CZ" sz="2400" u="none" dirty="0">
                <a:sym typeface="Wingdings" panose="05000000000000000000" pitchFamily="2" charset="2"/>
              </a:rPr>
              <a:t> askus (vřecko), zde mitóza a tvorba spor (zpravidla 8)</a:t>
            </a:r>
          </a:p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cs-CZ" altLang="cs-CZ" sz="2400" u="none" dirty="0"/>
              <a:t>obvykle sdruženy do </a:t>
            </a:r>
            <a:r>
              <a:rPr lang="cs-CZ" altLang="cs-CZ" sz="2400" b="1" u="none" dirty="0"/>
              <a:t>plodnic (</a:t>
            </a:r>
            <a:r>
              <a:rPr lang="cs-CZ" altLang="cs-CZ" sz="2400" b="1" u="none" dirty="0" err="1"/>
              <a:t>askomat</a:t>
            </a:r>
            <a:r>
              <a:rPr lang="cs-CZ" altLang="cs-CZ" sz="2400" b="1" u="none" dirty="0"/>
              <a:t>)</a:t>
            </a:r>
            <a:r>
              <a:rPr lang="cs-CZ" altLang="cs-CZ" sz="2400" u="none" dirty="0"/>
              <a:t> </a:t>
            </a:r>
          </a:p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cs-CZ" altLang="cs-CZ" sz="2400" u="none" dirty="0"/>
              <a:t>vřecka a askospory (tzv. </a:t>
            </a:r>
            <a:r>
              <a:rPr lang="cs-CZ" altLang="cs-CZ" sz="2400" u="none" dirty="0" err="1"/>
              <a:t>teleomorfa</a:t>
            </a:r>
            <a:r>
              <a:rPr lang="cs-CZ" altLang="cs-CZ" sz="2400" u="none" dirty="0"/>
              <a:t> – perfektní stadium) se za normálních podmínek často vůbec netvoří a houba žije v </a:t>
            </a:r>
            <a:r>
              <a:rPr lang="cs-CZ" altLang="cs-CZ" sz="2400" b="1" u="none" dirty="0"/>
              <a:t>imperfektním stadiu (tzv. </a:t>
            </a:r>
            <a:r>
              <a:rPr lang="cs-CZ" altLang="cs-CZ" sz="2400" b="1" u="none" dirty="0" err="1"/>
              <a:t>anamorfa</a:t>
            </a:r>
            <a:r>
              <a:rPr lang="cs-CZ" altLang="cs-CZ" sz="2400" b="1" u="none" dirty="0"/>
              <a:t>)</a:t>
            </a:r>
          </a:p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cs-CZ" altLang="cs-CZ" sz="2400" u="none" dirty="0"/>
              <a:t>nebo se obě „formy“ v životním cyklu doplňují či střídají</a:t>
            </a:r>
          </a:p>
        </p:txBody>
      </p:sp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4328" y="9793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56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4"/>
          <p:cNvSpPr txBox="1">
            <a:spLocks noChangeArrowheads="1"/>
          </p:cNvSpPr>
          <p:nvPr/>
        </p:nvSpPr>
        <p:spPr bwMode="auto">
          <a:xfrm>
            <a:off x="323850" y="115888"/>
            <a:ext cx="83534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176213">
              <a:spcBef>
                <a:spcPct val="20000"/>
              </a:spcBef>
              <a:buChar char="•"/>
              <a:tabLst>
                <a:tab pos="17621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7621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762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 dirty="0"/>
              <a:t>TYPY PLODNIC ASKOMYCETŮ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800" dirty="0"/>
          </a:p>
        </p:txBody>
      </p:sp>
      <p:sp>
        <p:nvSpPr>
          <p:cNvPr id="6147" name="Text Box 15"/>
          <p:cNvSpPr txBox="1">
            <a:spLocks noChangeArrowheads="1"/>
          </p:cNvSpPr>
          <p:nvPr/>
        </p:nvSpPr>
        <p:spPr bwMode="auto">
          <a:xfrm>
            <a:off x="179388" y="725488"/>
            <a:ext cx="8785225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 u="none" dirty="0" err="1"/>
              <a:t>kleistothecium</a:t>
            </a:r>
            <a:r>
              <a:rPr lang="cs-CZ" altLang="cs-CZ" sz="2400" u="none" dirty="0"/>
              <a:t> - uzavřené, otvírá se rozpadem; vřecka neuspořádána </a:t>
            </a:r>
          </a:p>
        </p:txBody>
      </p:sp>
      <p:pic>
        <p:nvPicPr>
          <p:cNvPr id="6148" name="Picture 8" descr="Výsledek obrázku pro apotheci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916113"/>
            <a:ext cx="3676650" cy="1409700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Text Box 15"/>
          <p:cNvSpPr txBox="1">
            <a:spLocks noChangeArrowheads="1"/>
          </p:cNvSpPr>
          <p:nvPr/>
        </p:nvSpPr>
        <p:spPr bwMode="auto">
          <a:xfrm>
            <a:off x="179388" y="3519488"/>
            <a:ext cx="8785225" cy="249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 u="none" dirty="0" err="1"/>
              <a:t>perithecium</a:t>
            </a:r>
            <a:r>
              <a:rPr lang="cs-CZ" altLang="cs-CZ" sz="2400" u="none" dirty="0"/>
              <a:t> - ±kulovité, často zanořené ve sterilní hmotě </a:t>
            </a:r>
            <a:r>
              <a:rPr lang="cs-CZ" altLang="cs-CZ" sz="2400" u="none" dirty="0" err="1"/>
              <a:t>stromatu</a:t>
            </a:r>
            <a:r>
              <a:rPr lang="cs-CZ" altLang="cs-CZ" sz="2400" b="1" u="none" dirty="0"/>
              <a:t>;</a:t>
            </a:r>
            <a:r>
              <a:rPr lang="cs-CZ" altLang="cs-CZ" sz="2400" u="none" dirty="0"/>
              <a:t> vřecka uspořádána v </a:t>
            </a:r>
            <a:r>
              <a:rPr lang="cs-CZ" altLang="cs-CZ" sz="2400" u="none" dirty="0" err="1"/>
              <a:t>theciu</a:t>
            </a:r>
            <a:r>
              <a:rPr lang="cs-CZ" altLang="cs-CZ" sz="2400" u="none" dirty="0"/>
              <a:t>, mezi nimi se tvoří sterilní hyfová zakončení - parafýzy, na vrcholu ústí - </a:t>
            </a:r>
            <a:r>
              <a:rPr lang="cs-CZ" altLang="cs-CZ" sz="2400" u="none" dirty="0" err="1"/>
              <a:t>ostiolum</a:t>
            </a:r>
            <a:endParaRPr lang="cs-CZ" altLang="cs-CZ" sz="2400" u="none" dirty="0"/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 u="none" dirty="0" err="1"/>
              <a:t>apothecium</a:t>
            </a:r>
            <a:r>
              <a:rPr lang="cs-CZ" altLang="cs-CZ" sz="2400" u="none" dirty="0"/>
              <a:t> - miskovitá plodnice (odvozeně pak různých tvarů); vřecka a parafýzy uspořádány v </a:t>
            </a:r>
            <a:r>
              <a:rPr lang="cs-CZ" altLang="cs-CZ" sz="2400" u="none" dirty="0" err="1"/>
              <a:t>theciu</a:t>
            </a:r>
            <a:r>
              <a:rPr lang="cs-CZ" altLang="cs-CZ" sz="2400" u="none" dirty="0"/>
              <a:t> na povrchu plodnice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89912" y="3667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90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557338"/>
            <a:ext cx="8496300" cy="4114800"/>
          </a:xfrm>
        </p:spPr>
        <p:txBody>
          <a:bodyPr/>
          <a:lstStyle/>
          <a:p>
            <a:pPr marL="442913" indent="-355600">
              <a:buFontTx/>
              <a:buNone/>
              <a:tabLst>
                <a:tab pos="530225" algn="l"/>
              </a:tabLst>
            </a:pPr>
            <a:r>
              <a:rPr lang="cs-CZ" altLang="cs-CZ" sz="2400" dirty="0"/>
              <a:t> ZÁKLADNÍ CHARAKTERISTIKA</a:t>
            </a:r>
          </a:p>
          <a:p>
            <a:pPr marL="442913" indent="-355600">
              <a:tabLst>
                <a:tab pos="530225" algn="l"/>
              </a:tabLst>
            </a:pPr>
            <a:r>
              <a:rPr lang="cs-CZ" altLang="cs-CZ" sz="2400" dirty="0" err="1"/>
              <a:t>peritheciální</a:t>
            </a:r>
            <a:r>
              <a:rPr lang="cs-CZ" altLang="cs-CZ" dirty="0"/>
              <a:t> </a:t>
            </a:r>
            <a:r>
              <a:rPr lang="cs-CZ" altLang="cs-CZ" sz="2400" dirty="0" err="1"/>
              <a:t>unitunikátní</a:t>
            </a:r>
            <a:r>
              <a:rPr lang="cs-CZ" altLang="cs-CZ" sz="2400" dirty="0"/>
              <a:t> vřeckovýtrusé houby</a:t>
            </a:r>
          </a:p>
          <a:p>
            <a:pPr marL="442913" indent="-355600">
              <a:tabLst>
                <a:tab pos="530225" algn="l"/>
              </a:tabLst>
            </a:pPr>
            <a:r>
              <a:rPr lang="cs-CZ" altLang="cs-CZ" sz="2400" dirty="0" err="1"/>
              <a:t>askomata</a:t>
            </a:r>
            <a:r>
              <a:rPr lang="cs-CZ" altLang="cs-CZ" sz="2400" dirty="0"/>
              <a:t> (</a:t>
            </a:r>
            <a:r>
              <a:rPr lang="cs-CZ" altLang="cs-CZ" sz="2400" dirty="0" err="1"/>
              <a:t>perithecia</a:t>
            </a:r>
            <a:r>
              <a:rPr lang="cs-CZ" altLang="cs-CZ" sz="2400" dirty="0"/>
              <a:t>) jsou často zanořena do </a:t>
            </a:r>
            <a:r>
              <a:rPr lang="cs-CZ" altLang="cs-CZ" sz="2400" dirty="0" err="1"/>
              <a:t>stromatu</a:t>
            </a:r>
            <a:endParaRPr lang="cs-CZ" altLang="cs-CZ" sz="2400" dirty="0"/>
          </a:p>
          <a:p>
            <a:pPr marL="442913" indent="-355600">
              <a:tabLst>
                <a:tab pos="530225" algn="l"/>
              </a:tabLst>
            </a:pPr>
            <a:r>
              <a:rPr lang="cs-CZ" altLang="cs-CZ" sz="2400" dirty="0"/>
              <a:t>hojné jsou </a:t>
            </a:r>
            <a:r>
              <a:rPr lang="cs-CZ" altLang="cs-CZ" sz="2400" dirty="0" err="1"/>
              <a:t>anamorfy</a:t>
            </a:r>
            <a:r>
              <a:rPr lang="cs-CZ" altLang="cs-CZ" sz="2400" dirty="0"/>
              <a:t>, některé ekonomicky (fytopatologicky) významné </a:t>
            </a:r>
          </a:p>
          <a:p>
            <a:pPr marL="442913" indent="-355600">
              <a:tabLst>
                <a:tab pos="530225" algn="l"/>
              </a:tabLst>
            </a:pPr>
            <a:r>
              <a:rPr lang="cs-CZ" altLang="cs-CZ" sz="2400" dirty="0"/>
              <a:t>výskyt na širokém spektru substrátů (dřevo, bylinný opad, mrtvý hmyz, exkrementy býložravců apod.)</a:t>
            </a:r>
          </a:p>
        </p:txBody>
      </p:sp>
      <p:sp>
        <p:nvSpPr>
          <p:cNvPr id="22531" name="Rectangle 6"/>
          <p:cNvSpPr>
            <a:spLocks noChangeArrowheads="1"/>
          </p:cNvSpPr>
          <p:nvPr/>
        </p:nvSpPr>
        <p:spPr bwMode="auto">
          <a:xfrm>
            <a:off x="323850" y="414338"/>
            <a:ext cx="4160113" cy="642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45000"/>
              </a:lnSpc>
              <a:spcBef>
                <a:spcPct val="0"/>
              </a:spcBef>
              <a:buFontTx/>
              <a:buNone/>
            </a:pPr>
            <a:r>
              <a:rPr lang="cs-CZ" altLang="cs-CZ" sz="2800" u="none" dirty="0">
                <a:solidFill>
                  <a:schemeClr val="tx2"/>
                </a:solidFill>
              </a:rPr>
              <a:t>TŘÍDA: </a:t>
            </a:r>
            <a:r>
              <a:rPr lang="cs-CZ" altLang="cs-CZ" sz="2800" u="none" dirty="0" err="1">
                <a:solidFill>
                  <a:schemeClr val="tx2"/>
                </a:solidFill>
              </a:rPr>
              <a:t>Sordariomycetes</a:t>
            </a:r>
            <a:endParaRPr lang="cs-CZ" altLang="cs-CZ" sz="2800" u="none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244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3429000" y="152400"/>
            <a:ext cx="3657600" cy="863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800" i="1" dirty="0" err="1"/>
              <a:t>Xylaria</a:t>
            </a:r>
            <a:r>
              <a:rPr lang="cs-CZ" altLang="cs-CZ" sz="2800" i="1" dirty="0"/>
              <a:t> </a:t>
            </a:r>
            <a:r>
              <a:rPr lang="cs-CZ" altLang="cs-CZ" sz="2800" i="1" dirty="0" err="1"/>
              <a:t>polymorpha</a:t>
            </a:r>
            <a:r>
              <a:rPr lang="cs-CZ" altLang="cs-CZ" sz="3600" i="1" dirty="0"/>
              <a:t> </a:t>
            </a:r>
            <a:br>
              <a:rPr lang="cs-CZ" altLang="cs-CZ" sz="3600" i="1" dirty="0"/>
            </a:br>
            <a:r>
              <a:rPr lang="cs-CZ" altLang="cs-CZ" sz="2400" dirty="0" err="1"/>
              <a:t>dřevnatka</a:t>
            </a:r>
            <a:r>
              <a:rPr lang="cs-CZ" altLang="cs-CZ" sz="2400" dirty="0"/>
              <a:t> mnohotvárná</a:t>
            </a:r>
            <a:r>
              <a:rPr lang="cs-CZ" altLang="cs-CZ" sz="3600" i="1" dirty="0"/>
              <a:t> </a:t>
            </a: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7239000" y="152400"/>
            <a:ext cx="17557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cs-CZ" altLang="cs-CZ" sz="2000" u="none" dirty="0"/>
              <a:t>(herbářové položky)</a:t>
            </a:r>
          </a:p>
        </p:txBody>
      </p:sp>
      <p:pic>
        <p:nvPicPr>
          <p:cNvPr id="2458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20"/>
          <a:stretch>
            <a:fillRect/>
          </a:stretch>
        </p:blipFill>
        <p:spPr>
          <a:xfrm>
            <a:off x="228600" y="228600"/>
            <a:ext cx="3133725" cy="3505200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3429000" y="1066800"/>
            <a:ext cx="5562600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200" u="none" dirty="0" err="1"/>
              <a:t>Stromatický</a:t>
            </a:r>
            <a:r>
              <a:rPr lang="cs-CZ" altLang="cs-CZ" sz="2200" u="none" dirty="0"/>
              <a:t> </a:t>
            </a:r>
            <a:r>
              <a:rPr lang="cs-CZ" altLang="cs-CZ" sz="2200" u="none" dirty="0" err="1"/>
              <a:t>lignikolní</a:t>
            </a:r>
            <a:r>
              <a:rPr lang="cs-CZ" altLang="cs-CZ" sz="2200" u="none" dirty="0"/>
              <a:t> askomycet, jehož několik centimetrů velká, kyjovitá </a:t>
            </a:r>
            <a:r>
              <a:rPr lang="cs-CZ" altLang="cs-CZ" sz="2200" u="none" dirty="0" err="1"/>
              <a:t>stromata</a:t>
            </a:r>
            <a:r>
              <a:rPr lang="cs-CZ" altLang="cs-CZ" sz="2200" u="none" dirty="0"/>
              <a:t> (</a:t>
            </a:r>
            <a:r>
              <a:rPr lang="cs-CZ" altLang="cs-CZ" sz="2200" u="none" dirty="0" err="1"/>
              <a:t>teleomorfy</a:t>
            </a:r>
            <a:r>
              <a:rPr lang="cs-CZ" altLang="cs-CZ" sz="2200" u="none" dirty="0"/>
              <a:t>) lze nalézt na mrtvém vlhkém dřevě listnáčů.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200" u="none" dirty="0"/>
              <a:t>Ve </a:t>
            </a:r>
            <a:r>
              <a:rPr lang="cs-CZ" altLang="cs-CZ" sz="2200" u="none" dirty="0" err="1"/>
              <a:t>stromatech</a:t>
            </a:r>
            <a:r>
              <a:rPr lang="cs-CZ" altLang="cs-CZ" sz="2200" u="none" dirty="0"/>
              <a:t> jsou </a:t>
            </a:r>
            <a:r>
              <a:rPr lang="cs-CZ" altLang="cs-CZ" sz="2200" u="none" dirty="0" err="1"/>
              <a:t>askomata</a:t>
            </a:r>
            <a:r>
              <a:rPr lang="cs-CZ" altLang="cs-CZ" sz="2200" u="none" dirty="0"/>
              <a:t> (</a:t>
            </a:r>
            <a:r>
              <a:rPr lang="cs-CZ" altLang="cs-CZ" sz="2200" u="none" dirty="0" err="1"/>
              <a:t>perithecia</a:t>
            </a:r>
            <a:r>
              <a:rPr lang="cs-CZ" altLang="cs-CZ" sz="2200" u="none" dirty="0"/>
              <a:t>).</a:t>
            </a:r>
          </a:p>
        </p:txBody>
      </p:sp>
      <p:pic>
        <p:nvPicPr>
          <p:cNvPr id="24583" name="Picture 11" descr="xylaria_polymorpha_stroma_perithecia_14x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05064"/>
            <a:ext cx="3276600" cy="2457450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971800"/>
            <a:ext cx="3124200" cy="2570163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15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72231" y="216570"/>
            <a:ext cx="6804025" cy="692150"/>
          </a:xfrm>
        </p:spPr>
        <p:txBody>
          <a:bodyPr/>
          <a:lstStyle/>
          <a:p>
            <a:r>
              <a:rPr lang="cs-CZ" altLang="cs-CZ" sz="2800" i="1" dirty="0" err="1"/>
              <a:t>Nectria</a:t>
            </a:r>
            <a:r>
              <a:rPr lang="cs-CZ" altLang="cs-CZ" sz="2800" i="1" dirty="0"/>
              <a:t> </a:t>
            </a:r>
            <a:r>
              <a:rPr lang="cs-CZ" altLang="cs-CZ" sz="2800" i="1" dirty="0" err="1"/>
              <a:t>cinnabarina</a:t>
            </a:r>
            <a:r>
              <a:rPr lang="cs-CZ" altLang="cs-CZ" sz="2800" i="1" dirty="0"/>
              <a:t> – </a:t>
            </a:r>
            <a:r>
              <a:rPr lang="cs-CZ" altLang="cs-CZ" sz="2400" dirty="0" err="1"/>
              <a:t>rážovka</a:t>
            </a:r>
            <a:r>
              <a:rPr lang="cs-CZ" altLang="cs-CZ" sz="2400" dirty="0"/>
              <a:t> rumělková</a:t>
            </a:r>
            <a:br>
              <a:rPr lang="cs-CZ" altLang="cs-CZ" sz="2400" dirty="0"/>
            </a:br>
            <a:r>
              <a:rPr lang="cs-CZ" altLang="cs-CZ" sz="2400" dirty="0"/>
              <a:t>(</a:t>
            </a:r>
            <a:r>
              <a:rPr lang="cs-CZ" altLang="cs-CZ" sz="2400" dirty="0" err="1"/>
              <a:t>anam</a:t>
            </a:r>
            <a:r>
              <a:rPr lang="cs-CZ" altLang="cs-CZ" sz="2400" dirty="0"/>
              <a:t>. </a:t>
            </a:r>
            <a:r>
              <a:rPr lang="cs-CZ" altLang="cs-CZ" sz="2400" i="1" dirty="0" err="1"/>
              <a:t>Tubercularia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vulgaris</a:t>
            </a:r>
            <a:r>
              <a:rPr lang="cs-CZ" altLang="cs-CZ" sz="2400" dirty="0"/>
              <a:t>)</a:t>
            </a:r>
          </a:p>
        </p:txBody>
      </p:sp>
      <p:pic>
        <p:nvPicPr>
          <p:cNvPr id="26627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2636838"/>
            <a:ext cx="5400675" cy="4032250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26628" name="Rectangle 21"/>
          <p:cNvSpPr>
            <a:spLocks noChangeArrowheads="1"/>
          </p:cNvSpPr>
          <p:nvPr/>
        </p:nvSpPr>
        <p:spPr bwMode="auto">
          <a:xfrm>
            <a:off x="6588125" y="152400"/>
            <a:ext cx="2736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u="none" dirty="0"/>
              <a:t>(herbářová položka)</a:t>
            </a:r>
          </a:p>
        </p:txBody>
      </p:sp>
      <p:sp>
        <p:nvSpPr>
          <p:cNvPr id="26629" name="Text Box 22"/>
          <p:cNvSpPr txBox="1">
            <a:spLocks noChangeArrowheads="1"/>
          </p:cNvSpPr>
          <p:nvPr/>
        </p:nvSpPr>
        <p:spPr bwMode="auto">
          <a:xfrm>
            <a:off x="5622925" y="3356992"/>
            <a:ext cx="3486150" cy="78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cs-CZ" altLang="cs-CZ" sz="2000" u="none" dirty="0">
                <a:solidFill>
                  <a:srgbClr val="000000"/>
                </a:solidFill>
              </a:rPr>
              <a:t> </a:t>
            </a:r>
            <a:r>
              <a:rPr lang="cs-CZ" altLang="cs-CZ" sz="2000" u="none" dirty="0" err="1"/>
              <a:t>perithecia</a:t>
            </a:r>
            <a:r>
              <a:rPr lang="cs-CZ" altLang="cs-CZ" sz="2000" u="none" dirty="0"/>
              <a:t> nahloučená</a:t>
            </a:r>
          </a:p>
          <a:p>
            <a:pPr algn="ctr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cs-CZ" altLang="cs-CZ" sz="2000" u="none" dirty="0"/>
              <a:t> kolem rudimentárního</a:t>
            </a:r>
          </a:p>
          <a:p>
            <a:pPr algn="ctr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cs-CZ" altLang="cs-CZ" sz="2000" u="none" dirty="0"/>
              <a:t> </a:t>
            </a:r>
            <a:r>
              <a:rPr lang="cs-CZ" altLang="cs-CZ" sz="2000" u="none" dirty="0" err="1"/>
              <a:t>stromatu</a:t>
            </a:r>
            <a:r>
              <a:rPr lang="cs-CZ" altLang="cs-CZ" sz="2000" u="none" dirty="0"/>
              <a:t> (</a:t>
            </a:r>
            <a:r>
              <a:rPr lang="cs-CZ" altLang="cs-CZ" sz="2000" u="none" dirty="0" err="1"/>
              <a:t>teleomorfa</a:t>
            </a:r>
            <a:r>
              <a:rPr lang="cs-CZ" altLang="cs-CZ" sz="2000" u="none" dirty="0"/>
              <a:t>)</a:t>
            </a:r>
            <a:endParaRPr lang="cs-CZ" altLang="cs-CZ" sz="2000" u="none" dirty="0">
              <a:solidFill>
                <a:srgbClr val="000000"/>
              </a:solidFill>
            </a:endParaRPr>
          </a:p>
        </p:txBody>
      </p:sp>
      <p:sp>
        <p:nvSpPr>
          <p:cNvPr id="26630" name="Text Box 23"/>
          <p:cNvSpPr txBox="1">
            <a:spLocks noChangeArrowheads="1"/>
          </p:cNvSpPr>
          <p:nvPr/>
        </p:nvSpPr>
        <p:spPr bwMode="auto">
          <a:xfrm>
            <a:off x="179388" y="2241550"/>
            <a:ext cx="82804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cs-CZ" altLang="cs-CZ" sz="2000" u="none" dirty="0"/>
              <a:t>polštářovitá </a:t>
            </a:r>
            <a:r>
              <a:rPr lang="cs-CZ" altLang="cs-CZ" sz="2000" u="none" dirty="0" err="1"/>
              <a:t>sporodochia</a:t>
            </a:r>
            <a:r>
              <a:rPr lang="cs-CZ" altLang="cs-CZ" sz="2000" u="none" dirty="0"/>
              <a:t> </a:t>
            </a:r>
            <a:r>
              <a:rPr lang="cs-CZ" altLang="cs-CZ" sz="2000" u="none" dirty="0" err="1"/>
              <a:t>anamorfy</a:t>
            </a:r>
            <a:r>
              <a:rPr lang="cs-CZ" altLang="cs-CZ" sz="2000" u="none" dirty="0"/>
              <a:t>, známé pod jménem </a:t>
            </a:r>
            <a:r>
              <a:rPr lang="cs-CZ" altLang="cs-CZ" sz="2000" i="1" u="none" dirty="0" err="1"/>
              <a:t>Tubercularia</a:t>
            </a:r>
            <a:endParaRPr lang="cs-CZ" altLang="cs-CZ" sz="2000" i="1" u="none" dirty="0"/>
          </a:p>
        </p:txBody>
      </p:sp>
      <p:sp>
        <p:nvSpPr>
          <p:cNvPr id="26631" name="Text Box 29"/>
          <p:cNvSpPr txBox="1">
            <a:spLocks noChangeArrowheads="1"/>
          </p:cNvSpPr>
          <p:nvPr/>
        </p:nvSpPr>
        <p:spPr bwMode="auto">
          <a:xfrm>
            <a:off x="250825" y="1085835"/>
            <a:ext cx="87137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 dirty="0"/>
              <a:t>Shluky červených </a:t>
            </a:r>
            <a:r>
              <a:rPr lang="cs-CZ" altLang="cs-CZ" sz="2400" u="none" dirty="0" err="1"/>
              <a:t>perithecií</a:t>
            </a:r>
            <a:r>
              <a:rPr lang="cs-CZ" altLang="cs-CZ" sz="2400" u="none" dirty="0"/>
              <a:t> a růžové polštářky </a:t>
            </a:r>
            <a:r>
              <a:rPr lang="cs-CZ" altLang="cs-CZ" sz="2400" u="none" dirty="0" err="1"/>
              <a:t>anamorfy</a:t>
            </a:r>
            <a:r>
              <a:rPr lang="cs-CZ" altLang="cs-CZ" sz="2400" u="none" dirty="0"/>
              <a:t> ve velkých skupinách</a:t>
            </a:r>
            <a:r>
              <a:rPr lang="cs-CZ" altLang="cs-CZ" sz="2400" i="1" u="none" dirty="0"/>
              <a:t> </a:t>
            </a:r>
            <a:r>
              <a:rPr lang="cs-CZ" altLang="cs-CZ" sz="2400" u="none" dirty="0"/>
              <a:t>na větvích listnatých stromů.</a:t>
            </a:r>
            <a:endParaRPr lang="cs-CZ" altLang="cs-CZ" sz="2400" u="none" dirty="0">
              <a:solidFill>
                <a:schemeClr val="accent1"/>
              </a:solidFill>
            </a:endParaRPr>
          </a:p>
        </p:txBody>
      </p:sp>
      <p:sp>
        <p:nvSpPr>
          <p:cNvPr id="26632" name="Line 30"/>
          <p:cNvSpPr>
            <a:spLocks noChangeShapeType="1"/>
          </p:cNvSpPr>
          <p:nvPr/>
        </p:nvSpPr>
        <p:spPr bwMode="auto">
          <a:xfrm flipH="1">
            <a:off x="4860031" y="3506865"/>
            <a:ext cx="1199193" cy="150631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633" name="Line 31"/>
          <p:cNvSpPr>
            <a:spLocks noChangeShapeType="1"/>
          </p:cNvSpPr>
          <p:nvPr/>
        </p:nvSpPr>
        <p:spPr bwMode="auto">
          <a:xfrm flipH="1">
            <a:off x="4259001" y="3506864"/>
            <a:ext cx="1800225" cy="93662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634" name="Line 32"/>
          <p:cNvSpPr>
            <a:spLocks noChangeShapeType="1"/>
          </p:cNvSpPr>
          <p:nvPr/>
        </p:nvSpPr>
        <p:spPr bwMode="auto">
          <a:xfrm flipH="1">
            <a:off x="1403350" y="2565400"/>
            <a:ext cx="576263" cy="10795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68344" y="2811028"/>
            <a:ext cx="487363" cy="487363"/>
          </a:xfrm>
          <a:prstGeom prst="rect">
            <a:avLst/>
          </a:prstGeom>
        </p:spPr>
      </p:pic>
      <p:pic>
        <p:nvPicPr>
          <p:cNvPr id="12" name="Picture 15" descr="nectria_perithecia_rez_40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0" t="5249" r="11810" b="15749"/>
          <a:stretch>
            <a:fillRect/>
          </a:stretch>
        </p:blipFill>
        <p:spPr bwMode="auto">
          <a:xfrm>
            <a:off x="5849937" y="4201128"/>
            <a:ext cx="3182613" cy="2467959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73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250825" y="254000"/>
            <a:ext cx="4285147" cy="7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45000"/>
              </a:lnSpc>
              <a:spcBef>
                <a:spcPct val="0"/>
              </a:spcBef>
              <a:buFontTx/>
              <a:buNone/>
            </a:pPr>
            <a:r>
              <a:rPr lang="cs-CZ" altLang="cs-CZ" u="none" dirty="0">
                <a:solidFill>
                  <a:schemeClr val="tx2"/>
                </a:solidFill>
              </a:rPr>
              <a:t>TŘÍDA: </a:t>
            </a:r>
            <a:r>
              <a:rPr lang="cs-CZ" altLang="cs-CZ" u="none" dirty="0" err="1">
                <a:solidFill>
                  <a:schemeClr val="tx2"/>
                </a:solidFill>
              </a:rPr>
              <a:t>Leotiomycetes</a:t>
            </a:r>
            <a:endParaRPr lang="cs-CZ" altLang="cs-CZ" u="none" dirty="0">
              <a:solidFill>
                <a:schemeClr val="tx2"/>
              </a:solidFill>
            </a:endParaRP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393700" y="1484313"/>
            <a:ext cx="8066088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7621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7621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762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 dirty="0"/>
              <a:t>ZÁKLADNÍ CHARAKTERISTIKA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 dirty="0"/>
          </a:p>
          <a:p>
            <a:pPr>
              <a:spcBef>
                <a:spcPct val="0"/>
              </a:spcBef>
            </a:pPr>
            <a:r>
              <a:rPr lang="cs-CZ" altLang="cs-CZ" sz="2400" u="none" dirty="0"/>
              <a:t> do této třídy jsou dle nových studií na molekulární úrovni 	kladeny dvě morfologicky a ekologicky odlišné skupiny 	(padlí a </a:t>
            </a:r>
            <a:r>
              <a:rPr lang="cs-CZ" altLang="cs-CZ" sz="2400" u="none" dirty="0" err="1"/>
              <a:t>inoperkulátní</a:t>
            </a:r>
            <a:r>
              <a:rPr lang="cs-CZ" altLang="cs-CZ" sz="2400" u="none" dirty="0"/>
              <a:t> </a:t>
            </a:r>
            <a:r>
              <a:rPr lang="cs-CZ" altLang="cs-CZ" sz="2400" u="none" dirty="0" err="1"/>
              <a:t>diskomycety</a:t>
            </a:r>
            <a:r>
              <a:rPr lang="cs-CZ" altLang="cs-CZ" sz="2400" u="none" dirty="0"/>
              <a:t>)</a:t>
            </a:r>
          </a:p>
          <a:p>
            <a:pPr>
              <a:spcBef>
                <a:spcPct val="0"/>
              </a:spcBef>
            </a:pPr>
            <a:endParaRPr lang="cs-CZ" altLang="cs-CZ" sz="2400" u="none" dirty="0"/>
          </a:p>
          <a:p>
            <a:pPr>
              <a:spcBef>
                <a:spcPct val="0"/>
              </a:spcBef>
            </a:pPr>
            <a:r>
              <a:rPr lang="cs-CZ" altLang="cs-CZ" sz="2400" u="none" dirty="0"/>
              <a:t> padlí (</a:t>
            </a:r>
            <a:r>
              <a:rPr lang="cs-CZ" altLang="cs-CZ" sz="2400" u="none" dirty="0">
                <a:solidFill>
                  <a:schemeClr val="tx2"/>
                </a:solidFill>
              </a:rPr>
              <a:t>řád </a:t>
            </a:r>
            <a:r>
              <a:rPr lang="cs-CZ" altLang="cs-CZ" sz="2400" u="none" dirty="0" err="1">
                <a:solidFill>
                  <a:schemeClr val="tx2"/>
                </a:solidFill>
              </a:rPr>
              <a:t>Erysiphales</a:t>
            </a:r>
            <a:r>
              <a:rPr lang="cs-CZ" altLang="cs-CZ" sz="2400" u="none" dirty="0"/>
              <a:t>) jsou </a:t>
            </a:r>
            <a:r>
              <a:rPr lang="cs-CZ" altLang="cs-CZ" sz="2400" u="none" dirty="0" err="1"/>
              <a:t>biotrofně</a:t>
            </a:r>
            <a:r>
              <a:rPr lang="cs-CZ" altLang="cs-CZ" sz="2400" u="none" dirty="0"/>
              <a:t> parazitické houby, 	</a:t>
            </a:r>
            <a:r>
              <a:rPr lang="cs-CZ" altLang="cs-CZ" sz="2400" u="none" dirty="0" err="1"/>
              <a:t>extramatrikální</a:t>
            </a:r>
            <a:r>
              <a:rPr lang="cs-CZ" altLang="cs-CZ" sz="2400" u="none" dirty="0"/>
              <a:t> mycelium se vytváří na povrchu listů 	napadených rostlin, kulovitá  </a:t>
            </a:r>
            <a:r>
              <a:rPr lang="cs-CZ" altLang="cs-CZ" sz="2400" u="none" dirty="0" err="1"/>
              <a:t>askomata</a:t>
            </a:r>
            <a:r>
              <a:rPr lang="cs-CZ" altLang="cs-CZ" sz="2400" u="none" dirty="0"/>
              <a:t> jsou označována 	jako </a:t>
            </a:r>
            <a:r>
              <a:rPr lang="cs-CZ" altLang="cs-CZ" sz="2400" u="none" dirty="0" err="1"/>
              <a:t>erysiphální</a:t>
            </a:r>
            <a:r>
              <a:rPr lang="cs-CZ" altLang="cs-CZ" sz="2400" u="none" dirty="0"/>
              <a:t> </a:t>
            </a:r>
            <a:r>
              <a:rPr lang="cs-CZ" altLang="cs-CZ" sz="2400" u="none" dirty="0" err="1"/>
              <a:t>perithecia</a:t>
            </a:r>
            <a:r>
              <a:rPr lang="cs-CZ" altLang="cs-CZ" sz="2400" u="none" dirty="0"/>
              <a:t>; </a:t>
            </a:r>
            <a:r>
              <a:rPr lang="cs-CZ" altLang="cs-CZ" sz="2400" u="none" dirty="0" err="1"/>
              <a:t>askomata</a:t>
            </a:r>
            <a:r>
              <a:rPr lang="cs-CZ" altLang="cs-CZ" sz="2400" u="none" dirty="0"/>
              <a:t> bývají opatřena 	tvarově specifickými přívěsky a obsahují pro daný rod 	charakteristický počet vřecek; celkem 13 rodů a téměř 	500 druhů</a:t>
            </a:r>
          </a:p>
        </p:txBody>
      </p:sp>
    </p:spTree>
    <p:extLst>
      <p:ext uri="{BB962C8B-B14F-4D97-AF65-F5344CB8AC3E}">
        <p14:creationId xmlns:p14="http://schemas.microsoft.com/office/powerpoint/2010/main" val="2921027947"/>
      </p:ext>
    </p:extLst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">
      <a:dk1>
        <a:srgbClr val="FF9933"/>
      </a:dk1>
      <a:lt1>
        <a:srgbClr val="FFFFCC"/>
      </a:lt1>
      <a:dk2>
        <a:srgbClr val="004C00"/>
      </a:dk2>
      <a:lt2>
        <a:srgbClr val="F5DF71"/>
      </a:lt2>
      <a:accent1>
        <a:srgbClr val="CCFF99"/>
      </a:accent1>
      <a:accent2>
        <a:srgbClr val="FF3300"/>
      </a:accent2>
      <a:accent3>
        <a:srgbClr val="AAB2AA"/>
      </a:accent3>
      <a:accent4>
        <a:srgbClr val="DADAAE"/>
      </a:accent4>
      <a:accent5>
        <a:srgbClr val="E2FFCA"/>
      </a:accent5>
      <a:accent6>
        <a:srgbClr val="E72D00"/>
      </a:accent6>
      <a:hlink>
        <a:srgbClr val="FF9933"/>
      </a:hlink>
      <a:folHlink>
        <a:srgbClr val="FF66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CC9900"/>
        </a:dk1>
        <a:lt1>
          <a:srgbClr val="FFFFCC"/>
        </a:lt1>
        <a:dk2>
          <a:srgbClr val="006600"/>
        </a:dk2>
        <a:lt2>
          <a:srgbClr val="FFFF99"/>
        </a:lt2>
        <a:accent1>
          <a:srgbClr val="CCFF99"/>
        </a:accent1>
        <a:accent2>
          <a:srgbClr val="FF3300"/>
        </a:accent2>
        <a:accent3>
          <a:srgbClr val="AAB8AA"/>
        </a:accent3>
        <a:accent4>
          <a:srgbClr val="DADAAE"/>
        </a:accent4>
        <a:accent5>
          <a:srgbClr val="E2FFCA"/>
        </a:accent5>
        <a:accent6>
          <a:srgbClr val="E72D00"/>
        </a:accent6>
        <a:hlink>
          <a:srgbClr val="FF9933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6750</TotalTime>
  <Words>637</Words>
  <Application>Microsoft Office PowerPoint</Application>
  <PresentationFormat>Předvádění na obrazovce (4:3)</PresentationFormat>
  <Paragraphs>158</Paragraphs>
  <Slides>20</Slides>
  <Notes>14</Notes>
  <HiddenSlides>0</HiddenSlides>
  <MMClips>17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4" baseType="lpstr">
      <vt:lpstr>Arial</vt:lpstr>
      <vt:lpstr>Tahoma</vt:lpstr>
      <vt:lpstr>Wingdings</vt:lpstr>
      <vt:lpstr>Výchozí návrh</vt:lpstr>
      <vt:lpstr> TŘÍDA: Mucoromycetes</vt:lpstr>
      <vt:lpstr>Mucor moelleri (plíseň Moellerova)</vt:lpstr>
      <vt:lpstr>Rhizopus stolonifer (kropidlovec černavý)</vt:lpstr>
      <vt:lpstr>Prezentace aplikace PowerPoint</vt:lpstr>
      <vt:lpstr>Prezentace aplikace PowerPoint</vt:lpstr>
      <vt:lpstr>Prezentace aplikace PowerPoint</vt:lpstr>
      <vt:lpstr>Xylaria polymorpha  dřevnatka mnohotvárná </vt:lpstr>
      <vt:lpstr>Nectria cinnabarina – rážovka rumělková (anam. Tubercularia vulgaris)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Peziza – řasnatka </vt:lpstr>
      <vt:lpstr>Prezentace aplikace PowerPoint</vt:lpstr>
      <vt:lpstr>Prezentace aplikace PowerPoint</vt:lpstr>
      <vt:lpstr>POMOCNÉ ODDĚLENÍ: Deuteromycota POMOCNÁ TŘÍDA: Hyphomycetes</vt:lpstr>
      <vt:lpstr>Fusarium culmorum </vt:lpstr>
      <vt:lpstr>Alternaria alternata</vt:lpstr>
      <vt:lpstr>Prezentace aplikace PowerPoint</vt:lpstr>
    </vt:vector>
  </TitlesOfParts>
  <Company>algologie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odd.: Cyanobacteria tř.: Cyanophyceae</dc:title>
  <dc:creator>Sylvie Nováková</dc:creator>
  <cp:lastModifiedBy>PH</cp:lastModifiedBy>
  <cp:revision>168</cp:revision>
  <dcterms:created xsi:type="dcterms:W3CDTF">2003-11-07T16:58:46Z</dcterms:created>
  <dcterms:modified xsi:type="dcterms:W3CDTF">2024-01-25T09:42:47Z</dcterms:modified>
</cp:coreProperties>
</file>