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20"/>
  </p:notesMasterIdLst>
  <p:sldIdLst>
    <p:sldId id="371" r:id="rId2"/>
    <p:sldId id="372" r:id="rId3"/>
    <p:sldId id="373" r:id="rId4"/>
    <p:sldId id="374" r:id="rId5"/>
    <p:sldId id="375" r:id="rId6"/>
    <p:sldId id="377" r:id="rId7"/>
    <p:sldId id="411" r:id="rId8"/>
    <p:sldId id="412" r:id="rId9"/>
    <p:sldId id="380" r:id="rId10"/>
    <p:sldId id="407" r:id="rId11"/>
    <p:sldId id="381" r:id="rId12"/>
    <p:sldId id="382" r:id="rId13"/>
    <p:sldId id="400" r:id="rId14"/>
    <p:sldId id="401" r:id="rId15"/>
    <p:sldId id="402" r:id="rId16"/>
    <p:sldId id="403" r:id="rId17"/>
    <p:sldId id="404" r:id="rId18"/>
    <p:sldId id="396" r:id="rId19"/>
  </p:sldIdLst>
  <p:sldSz cx="9144000" cy="6858000" type="screen4x3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00000"/>
    <a:srgbClr val="FFFF00"/>
    <a:srgbClr val="E0FE8A"/>
    <a:srgbClr val="FEEEB4"/>
    <a:srgbClr val="FFFFCC"/>
    <a:srgbClr val="F8F4CA"/>
    <a:srgbClr val="F6E8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14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noProof="0"/>
              <a:t>Klepnutím lze upravit styly předlohy textu</a:t>
            </a:r>
          </a:p>
          <a:p>
            <a:pPr lvl="1"/>
            <a:r>
              <a:rPr lang="cs-CZ" altLang="cs-CZ" noProof="0"/>
              <a:t>Druhá úroveň</a:t>
            </a:r>
          </a:p>
          <a:p>
            <a:pPr lvl="2"/>
            <a:r>
              <a:rPr lang="cs-CZ" altLang="cs-CZ" noProof="0"/>
              <a:t>Třetí úroveň</a:t>
            </a:r>
          </a:p>
          <a:p>
            <a:pPr lvl="3"/>
            <a:r>
              <a:rPr lang="cs-CZ" altLang="cs-CZ" noProof="0"/>
              <a:t>Čtvrtá úroveň</a:t>
            </a:r>
          </a:p>
          <a:p>
            <a:pPr lvl="4"/>
            <a:r>
              <a:rPr lang="cs-CZ" altLang="cs-CZ" noProof="0"/>
              <a:t>Pátá úroveň</a:t>
            </a:r>
          </a:p>
        </p:txBody>
      </p:sp>
      <p:sp>
        <p:nvSpPr>
          <p:cNvPr id="614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14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3B5733C5-FE27-4F3D-BFBB-863D8FA834E8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80662934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1AC27FB-ECD9-4677-93D9-4909A0E777C5}" type="slidenum">
              <a:rPr lang="cs-CZ" altLang="cs-CZ" sz="1200"/>
              <a:pPr/>
              <a:t>1</a:t>
            </a:fld>
            <a:endParaRPr lang="cs-CZ" altLang="cs-CZ" sz="1200"/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85847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5FD845E-9258-47E6-B365-F1200E2D3915}" type="slidenum">
              <a:rPr lang="cs-CZ" altLang="cs-CZ" sz="1200"/>
              <a:pPr/>
              <a:t>12</a:t>
            </a:fld>
            <a:endParaRPr lang="cs-CZ" altLang="cs-CZ" sz="1200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90775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BE5857D-9768-43B0-ACB2-58A4BBB99B8D}" type="slidenum">
              <a:rPr lang="cs-CZ" altLang="cs-CZ" sz="1200"/>
              <a:pPr/>
              <a:t>2</a:t>
            </a:fld>
            <a:endParaRPr lang="cs-CZ" altLang="cs-CZ" sz="1200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32698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BE5857D-9768-43B0-ACB2-58A4BBB99B8D}" type="slidenum">
              <a:rPr lang="cs-CZ" altLang="cs-CZ" sz="1200"/>
              <a:pPr/>
              <a:t>3</a:t>
            </a:fld>
            <a:endParaRPr lang="cs-CZ" altLang="cs-CZ" sz="1200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33525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BE5857D-9768-43B0-ACB2-58A4BBB99B8D}" type="slidenum">
              <a:rPr lang="cs-CZ" altLang="cs-CZ" sz="1200"/>
              <a:pPr/>
              <a:t>4</a:t>
            </a:fld>
            <a:endParaRPr lang="cs-CZ" altLang="cs-CZ" sz="1200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08266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2A664A1-F170-43B4-8B79-D9B09747E7D5}" type="slidenum">
              <a:rPr lang="cs-CZ" altLang="cs-CZ" sz="1200"/>
              <a:pPr/>
              <a:t>5</a:t>
            </a:fld>
            <a:endParaRPr lang="cs-CZ" altLang="cs-CZ" sz="1200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71626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8F8B376-39EE-4016-A25A-0A2AF8B743B0}" type="slidenum">
              <a:rPr lang="cs-CZ" altLang="cs-CZ" sz="1200"/>
              <a:pPr/>
              <a:t>6</a:t>
            </a:fld>
            <a:endParaRPr lang="cs-CZ" altLang="cs-CZ" sz="1200"/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73094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4E9BBA3-178F-4458-9CAD-723686F63261}" type="slidenum">
              <a:rPr lang="cs-CZ" altLang="cs-CZ" sz="1200"/>
              <a:pPr/>
              <a:t>7</a:t>
            </a:fld>
            <a:endParaRPr lang="cs-CZ" altLang="cs-CZ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00563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78EAADD-FB2B-4C3A-A6BD-D5F856728CE8}" type="slidenum">
              <a:rPr lang="cs-CZ" altLang="cs-CZ" sz="1200"/>
              <a:pPr/>
              <a:t>9</a:t>
            </a:fld>
            <a:endParaRPr lang="cs-CZ" altLang="cs-CZ" sz="1200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52676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6B336A4-0069-4552-9B5F-83025DF59B9C}" type="slidenum">
              <a:rPr lang="cs-CZ" altLang="cs-CZ" sz="1200"/>
              <a:pPr/>
              <a:t>11</a:t>
            </a:fld>
            <a:endParaRPr lang="cs-CZ" altLang="cs-CZ" sz="1200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73560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42A62D-0D99-4B7E-93C8-3DCBE824D776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8559050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1A2AAA-E460-41DA-95D2-704607C6C906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3745771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1E9DDF-2F74-421C-B0C6-04908A93D60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168514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63CB87-BD61-404B-8F6B-0209E21FA49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15883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9417EC-0BFB-4FA4-A8FF-3CD4D71FC800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9347483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D2D241-BFC1-4604-9959-9AAF9A0B6670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460496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6136B7-FFDC-4BEE-BBF0-4675E771C1D8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7496767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460BB0-D844-4A92-898E-9E0A2FC30B2F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1131900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C17A5B-E455-4ED7-8136-A745601260B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166092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66648D-DCA9-4DAB-A6B2-FAABD631A8FC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1845489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3CE299-B451-4E6F-A7F3-06490B070208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812231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1AC63D-D10F-4C76-B657-93CF32562E5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1500122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B10104-8239-4840-81D3-034631F2EB7C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806526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D286694C-CE50-4F2F-BD4F-C24C86C3361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620713"/>
            <a:ext cx="4824413" cy="1143000"/>
          </a:xfrm>
        </p:spPr>
        <p:txBody>
          <a:bodyPr/>
          <a:lstStyle/>
          <a:p>
            <a:pPr algn="l"/>
            <a:r>
              <a:rPr lang="cs-CZ" altLang="cs-CZ" sz="2400" dirty="0"/>
              <a:t>ODDĚLENÍ: </a:t>
            </a:r>
            <a:r>
              <a:rPr lang="cs-CZ" altLang="cs-CZ" sz="3200" dirty="0" err="1"/>
              <a:t>Basidiomycota</a:t>
            </a:r>
            <a:br>
              <a:rPr lang="cs-CZ" altLang="cs-CZ" sz="3200" dirty="0"/>
            </a:br>
            <a:r>
              <a:rPr lang="cs-CZ" altLang="cs-CZ" sz="2400" dirty="0"/>
              <a:t>TŘ.: </a:t>
            </a:r>
            <a:r>
              <a:rPr lang="cs-CZ" altLang="cs-CZ" sz="3200" dirty="0" err="1"/>
              <a:t>Dacrymycetes</a:t>
            </a:r>
            <a:r>
              <a:rPr lang="cs-CZ" altLang="cs-CZ" sz="2400" dirty="0"/>
              <a:t> </a:t>
            </a:r>
            <a:br>
              <a:rPr lang="cs-CZ" altLang="cs-CZ" sz="2400" dirty="0"/>
            </a:br>
            <a:r>
              <a:rPr lang="cs-CZ" altLang="cs-CZ" sz="2400" dirty="0"/>
              <a:t>TŘ.: </a:t>
            </a:r>
            <a:r>
              <a:rPr lang="cs-CZ" altLang="cs-CZ" sz="3200" dirty="0" err="1"/>
              <a:t>Agaricomycetes</a:t>
            </a:r>
            <a:endParaRPr lang="cs-CZ" altLang="cs-CZ" sz="3200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23850" y="2060575"/>
            <a:ext cx="4536182" cy="4330700"/>
          </a:xfrm>
        </p:spPr>
        <p:txBody>
          <a:bodyPr/>
          <a:lstStyle/>
          <a:p>
            <a:pPr>
              <a:spcBef>
                <a:spcPct val="0"/>
              </a:spcBef>
              <a:buFontTx/>
              <a:buNone/>
            </a:pPr>
            <a:r>
              <a:rPr lang="cs-CZ" altLang="cs-CZ" sz="2000" dirty="0"/>
              <a:t>ZÁKLADNÍ CHARAKTERISTIKA:</a:t>
            </a:r>
          </a:p>
          <a:p>
            <a:r>
              <a:rPr lang="cs-CZ" altLang="cs-CZ" sz="2000" dirty="0"/>
              <a:t>na </a:t>
            </a:r>
            <a:r>
              <a:rPr lang="cs-CZ" altLang="cs-CZ" sz="2000" dirty="0" err="1"/>
              <a:t>dikaryotickém</a:t>
            </a:r>
            <a:r>
              <a:rPr lang="cs-CZ" altLang="cs-CZ" sz="2000" dirty="0"/>
              <a:t> (sekundárním) myceliu se tvoří plodnice různého tvaru nesoucí hymenium </a:t>
            </a:r>
          </a:p>
          <a:p>
            <a:r>
              <a:rPr lang="cs-CZ" altLang="cs-CZ" sz="2000" dirty="0"/>
              <a:t>dělená či nedělená bazidie, na ní se na </a:t>
            </a:r>
            <a:r>
              <a:rPr lang="cs-CZ" altLang="cs-CZ" sz="2000" dirty="0" err="1"/>
              <a:t>sterigmatech</a:t>
            </a:r>
            <a:r>
              <a:rPr lang="cs-CZ" altLang="cs-CZ" sz="2000" dirty="0"/>
              <a:t> tvoří haploidní bazidiospory</a:t>
            </a:r>
          </a:p>
          <a:p>
            <a:endParaRPr lang="cs-CZ" altLang="cs-CZ" sz="2000" dirty="0"/>
          </a:p>
        </p:txBody>
      </p:sp>
      <p:pic>
        <p:nvPicPr>
          <p:cNvPr id="3076" name="Picture 5" descr="BASIDIE a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48263" y="3624912"/>
            <a:ext cx="2441575" cy="2738438"/>
          </a:xfrm>
          <a:prstGeom prst="rect">
            <a:avLst/>
          </a:prstGeom>
          <a:noFill/>
          <a:ln w="2857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7" name="Picture 10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29462" y="349159"/>
            <a:ext cx="3600450" cy="3124200"/>
          </a:xfrm>
          <a:noFill/>
        </p:spPr>
      </p:pic>
      <p:sp>
        <p:nvSpPr>
          <p:cNvPr id="3078" name="Text Box 12"/>
          <p:cNvSpPr txBox="1">
            <a:spLocks noChangeArrowheads="1"/>
          </p:cNvSpPr>
          <p:nvPr/>
        </p:nvSpPr>
        <p:spPr bwMode="auto">
          <a:xfrm>
            <a:off x="7235850" y="3913335"/>
            <a:ext cx="161131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 dirty="0"/>
              <a:t>bazidiospory</a:t>
            </a:r>
          </a:p>
        </p:txBody>
      </p:sp>
      <p:sp>
        <p:nvSpPr>
          <p:cNvPr id="3079" name="Text Box 13"/>
          <p:cNvSpPr txBox="1">
            <a:spLocks noChangeArrowheads="1"/>
          </p:cNvSpPr>
          <p:nvPr/>
        </p:nvSpPr>
        <p:spPr bwMode="auto">
          <a:xfrm>
            <a:off x="7590730" y="4561537"/>
            <a:ext cx="11572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 dirty="0" err="1"/>
              <a:t>sterigma</a:t>
            </a:r>
            <a:endParaRPr lang="cs-CZ" altLang="cs-CZ" sz="2000" dirty="0"/>
          </a:p>
        </p:txBody>
      </p:sp>
      <p:sp>
        <p:nvSpPr>
          <p:cNvPr id="3080" name="Text Box 14"/>
          <p:cNvSpPr txBox="1">
            <a:spLocks noChangeArrowheads="1"/>
          </p:cNvSpPr>
          <p:nvPr/>
        </p:nvSpPr>
        <p:spPr bwMode="auto">
          <a:xfrm>
            <a:off x="7685410" y="5137800"/>
            <a:ext cx="990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 dirty="0"/>
              <a:t>bazidie</a:t>
            </a:r>
          </a:p>
        </p:txBody>
      </p:sp>
      <p:sp>
        <p:nvSpPr>
          <p:cNvPr id="3081" name="Line 15"/>
          <p:cNvSpPr>
            <a:spLocks noChangeShapeType="1"/>
          </p:cNvSpPr>
          <p:nvPr/>
        </p:nvSpPr>
        <p:spPr bwMode="auto">
          <a:xfrm flipH="1">
            <a:off x="7019926" y="4129092"/>
            <a:ext cx="272728" cy="72083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082" name="Line 16"/>
          <p:cNvSpPr>
            <a:spLocks noChangeShapeType="1"/>
          </p:cNvSpPr>
          <p:nvPr/>
        </p:nvSpPr>
        <p:spPr bwMode="auto">
          <a:xfrm flipH="1">
            <a:off x="6948488" y="4814390"/>
            <a:ext cx="641350" cy="10751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083" name="Line 17"/>
          <p:cNvSpPr>
            <a:spLocks noChangeShapeType="1"/>
          </p:cNvSpPr>
          <p:nvPr/>
        </p:nvSpPr>
        <p:spPr bwMode="auto">
          <a:xfrm flipH="1">
            <a:off x="6732588" y="5353700"/>
            <a:ext cx="1008063" cy="142875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078987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288553" y="260350"/>
            <a:ext cx="8243887" cy="719138"/>
          </a:xfrm>
        </p:spPr>
        <p:txBody>
          <a:bodyPr/>
          <a:lstStyle/>
          <a:p>
            <a:pPr algn="l"/>
            <a:r>
              <a:rPr lang="cs-CZ" altLang="cs-CZ" sz="2800" i="1" dirty="0" err="1"/>
              <a:t>Macrolepiota</a:t>
            </a:r>
            <a:r>
              <a:rPr lang="cs-CZ" altLang="cs-CZ" sz="2800" dirty="0"/>
              <a:t> – bedla</a:t>
            </a:r>
          </a:p>
        </p:txBody>
      </p:sp>
      <p:sp>
        <p:nvSpPr>
          <p:cNvPr id="8" name="Rectangle 4"/>
          <p:cNvSpPr txBox="1">
            <a:spLocks noChangeArrowheads="1"/>
          </p:cNvSpPr>
          <p:nvPr/>
        </p:nvSpPr>
        <p:spPr bwMode="auto">
          <a:xfrm>
            <a:off x="288552" y="1124744"/>
            <a:ext cx="4715495" cy="156966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spcBef>
                <a:spcPts val="0"/>
              </a:spcBef>
              <a:buFontTx/>
              <a:buNone/>
              <a:defRPr/>
            </a:pPr>
            <a:r>
              <a:rPr lang="cs-CZ" altLang="cs-CZ" sz="2400" kern="0" dirty="0" err="1"/>
              <a:t>hemiangiokarpní</a:t>
            </a:r>
            <a:r>
              <a:rPr lang="cs-CZ" altLang="cs-CZ" sz="2400" kern="0" dirty="0"/>
              <a:t> plodnice s vatovitým závojem kryjícím v mládí lupeny →</a:t>
            </a:r>
          </a:p>
          <a:p>
            <a:pPr marL="0" indent="0">
              <a:spcBef>
                <a:spcPts val="0"/>
              </a:spcBef>
              <a:buFontTx/>
              <a:buNone/>
              <a:defRPr/>
            </a:pPr>
            <a:r>
              <a:rPr lang="cs-CZ" altLang="cs-CZ" sz="2400" kern="0" dirty="0"/>
              <a:t>v dospělosti z něj je prsten</a:t>
            </a:r>
          </a:p>
        </p:txBody>
      </p:sp>
      <p:pic>
        <p:nvPicPr>
          <p:cNvPr id="24580" name="Obrázek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2"/>
          <a:stretch/>
        </p:blipFill>
        <p:spPr bwMode="auto">
          <a:xfrm>
            <a:off x="261145" y="2965662"/>
            <a:ext cx="5040387" cy="3695700"/>
          </a:xfrm>
          <a:prstGeom prst="rect">
            <a:avLst/>
          </a:prstGeom>
          <a:noFill/>
          <a:ln w="2857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1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2939" y="369802"/>
            <a:ext cx="3369541" cy="2422462"/>
          </a:xfrm>
          <a:prstGeom prst="rect">
            <a:avLst/>
          </a:prstGeom>
          <a:noFill/>
          <a:ln w="2857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22" t="6099" r="23910"/>
          <a:stretch/>
        </p:blipFill>
        <p:spPr bwMode="auto">
          <a:xfrm>
            <a:off x="5522939" y="2965663"/>
            <a:ext cx="3369541" cy="3695700"/>
          </a:xfrm>
          <a:prstGeom prst="rect">
            <a:avLst/>
          </a:prstGeom>
          <a:noFill/>
          <a:ln w="2857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29069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09" r="12875"/>
          <a:stretch>
            <a:fillRect/>
          </a:stretch>
        </p:blipFill>
        <p:spPr bwMode="auto">
          <a:xfrm>
            <a:off x="6181725" y="3570164"/>
            <a:ext cx="2782888" cy="2425700"/>
          </a:xfrm>
          <a:prstGeom prst="rect">
            <a:avLst/>
          </a:prstGeom>
          <a:noFill/>
          <a:ln w="2857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651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4" y="188913"/>
            <a:ext cx="8029575" cy="719137"/>
          </a:xfrm>
        </p:spPr>
        <p:txBody>
          <a:bodyPr/>
          <a:lstStyle/>
          <a:p>
            <a:pPr algn="l"/>
            <a:r>
              <a:rPr lang="cs-CZ" altLang="cs-CZ" sz="2800" i="1" dirty="0" err="1"/>
              <a:t>Lycoperdon</a:t>
            </a:r>
            <a:r>
              <a:rPr lang="cs-CZ" altLang="cs-CZ" sz="2800" i="1" dirty="0"/>
              <a:t> </a:t>
            </a:r>
            <a:r>
              <a:rPr lang="cs-CZ" altLang="cs-CZ" sz="2800" i="1" dirty="0" err="1"/>
              <a:t>perlatum</a:t>
            </a:r>
            <a:r>
              <a:rPr lang="cs-CZ" altLang="cs-CZ" sz="2800" i="1" dirty="0"/>
              <a:t> – </a:t>
            </a:r>
            <a:r>
              <a:rPr lang="cs-CZ" altLang="cs-CZ" sz="2800" dirty="0"/>
              <a:t>pýchavka obecná</a:t>
            </a:r>
          </a:p>
        </p:txBody>
      </p:sp>
      <p:sp>
        <p:nvSpPr>
          <p:cNvPr id="27652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50825" y="908125"/>
            <a:ext cx="6850063" cy="1728787"/>
          </a:xfrm>
        </p:spPr>
        <p:txBody>
          <a:bodyPr/>
          <a:lstStyle/>
          <a:p>
            <a:pPr marL="0" indent="0">
              <a:lnSpc>
                <a:spcPct val="90000"/>
              </a:lnSpc>
              <a:buFontTx/>
              <a:buNone/>
            </a:pPr>
            <a:r>
              <a:rPr lang="cs-CZ" altLang="cs-CZ" sz="2400" dirty="0" err="1"/>
              <a:t>angiokarpní</a:t>
            </a:r>
            <a:r>
              <a:rPr lang="cs-CZ" altLang="cs-CZ" sz="2400" dirty="0"/>
              <a:t> plodnice se otvírají v době zralosti bazidiospor</a:t>
            </a:r>
          </a:p>
          <a:p>
            <a:pPr marL="0" indent="0">
              <a:lnSpc>
                <a:spcPct val="90000"/>
              </a:lnSpc>
              <a:buFontTx/>
              <a:buNone/>
            </a:pPr>
            <a:r>
              <a:rPr lang="cs-CZ" altLang="cs-CZ" sz="2400" dirty="0"/>
              <a:t>povrch kryje ostnitá vícevrstevná </a:t>
            </a:r>
            <a:r>
              <a:rPr lang="cs-CZ" altLang="cs-CZ" sz="2400" b="1" dirty="0" err="1"/>
              <a:t>okrovka</a:t>
            </a:r>
            <a:endParaRPr lang="cs-CZ" altLang="cs-CZ" sz="2400" dirty="0"/>
          </a:p>
          <a:p>
            <a:pPr marL="0" indent="0">
              <a:lnSpc>
                <a:spcPct val="90000"/>
              </a:lnSpc>
              <a:buFontTx/>
              <a:buNone/>
            </a:pPr>
            <a:r>
              <a:rPr lang="cs-CZ" altLang="cs-CZ" sz="2400" dirty="0"/>
              <a:t>uvnitř plodnice je výtrusorodé pletivo – </a:t>
            </a:r>
            <a:r>
              <a:rPr lang="cs-CZ" altLang="cs-CZ" sz="2400" b="1" dirty="0" err="1"/>
              <a:t>teřich</a:t>
            </a:r>
            <a:endParaRPr lang="cs-CZ" altLang="cs-CZ" sz="2400" dirty="0"/>
          </a:p>
          <a:p>
            <a:pPr marL="0" indent="0">
              <a:lnSpc>
                <a:spcPct val="90000"/>
              </a:lnSpc>
              <a:buFontTx/>
              <a:buNone/>
            </a:pPr>
            <a:r>
              <a:rPr lang="cs-CZ" altLang="cs-CZ" sz="2400" dirty="0"/>
              <a:t>naspodu je sterilní část plodnice (</a:t>
            </a:r>
            <a:r>
              <a:rPr lang="cs-CZ" altLang="cs-CZ" sz="2400" b="1" dirty="0" err="1"/>
              <a:t>subgleba</a:t>
            </a:r>
            <a:r>
              <a:rPr lang="cs-CZ" altLang="cs-CZ" sz="2400" dirty="0"/>
              <a:t>)</a:t>
            </a:r>
          </a:p>
        </p:txBody>
      </p:sp>
      <p:sp>
        <p:nvSpPr>
          <p:cNvPr id="27653" name="Rectangle 8"/>
          <p:cNvSpPr>
            <a:spLocks noGrp="1" noChangeArrowheads="1"/>
          </p:cNvSpPr>
          <p:nvPr>
            <p:ph type="body" sz="half" idx="2"/>
          </p:nvPr>
        </p:nvSpPr>
        <p:spPr>
          <a:xfrm>
            <a:off x="250825" y="6231210"/>
            <a:ext cx="8750300" cy="438150"/>
          </a:xfrm>
        </p:spPr>
        <p:txBody>
          <a:bodyPr/>
          <a:lstStyle/>
          <a:p>
            <a:pPr marL="0" indent="0">
              <a:lnSpc>
                <a:spcPct val="80000"/>
              </a:lnSpc>
              <a:buFontTx/>
              <a:buNone/>
            </a:pPr>
            <a:r>
              <a:rPr lang="cs-CZ" altLang="cs-CZ" sz="2400" dirty="0"/>
              <a:t>roste hojně ve skupinách v jehličnatých i listnatých lesích</a:t>
            </a:r>
          </a:p>
        </p:txBody>
      </p:sp>
      <p:pic>
        <p:nvPicPr>
          <p:cNvPr id="27654" name="Picture 6" descr="Lycoperdon rez a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088314" y="442788"/>
            <a:ext cx="1900237" cy="24479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7655" name="Line 21"/>
          <p:cNvSpPr>
            <a:spLocks noChangeShapeType="1"/>
          </p:cNvSpPr>
          <p:nvPr/>
        </p:nvSpPr>
        <p:spPr bwMode="auto">
          <a:xfrm>
            <a:off x="7524328" y="3532113"/>
            <a:ext cx="0" cy="623887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7656" name="Line 24"/>
          <p:cNvSpPr>
            <a:spLocks noChangeShapeType="1"/>
          </p:cNvSpPr>
          <p:nvPr/>
        </p:nvSpPr>
        <p:spPr bwMode="auto">
          <a:xfrm flipV="1">
            <a:off x="6103962" y="1161925"/>
            <a:ext cx="1068363" cy="610891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7657" name="Line 25"/>
          <p:cNvSpPr>
            <a:spLocks noChangeShapeType="1"/>
          </p:cNvSpPr>
          <p:nvPr/>
        </p:nvSpPr>
        <p:spPr bwMode="auto">
          <a:xfrm flipV="1">
            <a:off x="6587951" y="1360488"/>
            <a:ext cx="1387452" cy="772368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pic>
        <p:nvPicPr>
          <p:cNvPr id="27658" name="Obrázek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62" y="3203451"/>
            <a:ext cx="1993900" cy="2792412"/>
          </a:xfrm>
          <a:prstGeom prst="rect">
            <a:avLst/>
          </a:prstGeom>
          <a:noFill/>
          <a:ln w="2857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9" name="Obrázek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16"/>
          <a:stretch>
            <a:fillRect/>
          </a:stretch>
        </p:blipFill>
        <p:spPr bwMode="auto">
          <a:xfrm>
            <a:off x="2197237" y="3203452"/>
            <a:ext cx="3889944" cy="2792412"/>
          </a:xfrm>
          <a:prstGeom prst="rect">
            <a:avLst/>
          </a:prstGeom>
          <a:noFill/>
          <a:ln w="2857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660" name="Obdélník 4"/>
          <p:cNvSpPr>
            <a:spLocks noChangeArrowheads="1"/>
          </p:cNvSpPr>
          <p:nvPr/>
        </p:nvSpPr>
        <p:spPr bwMode="auto">
          <a:xfrm>
            <a:off x="6588125" y="3212976"/>
            <a:ext cx="179228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cs-CZ" altLang="cs-CZ"/>
              <a:t>středový otvor</a:t>
            </a:r>
          </a:p>
        </p:txBody>
      </p:sp>
      <p:sp>
        <p:nvSpPr>
          <p:cNvPr id="27661" name="Line 25"/>
          <p:cNvSpPr>
            <a:spLocks noChangeShapeType="1"/>
          </p:cNvSpPr>
          <p:nvPr/>
        </p:nvSpPr>
        <p:spPr bwMode="auto">
          <a:xfrm flipV="1">
            <a:off x="6349207" y="2565400"/>
            <a:ext cx="1607344" cy="1905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40181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6" b="11047"/>
          <a:stretch>
            <a:fillRect/>
          </a:stretch>
        </p:blipFill>
        <p:spPr bwMode="auto">
          <a:xfrm>
            <a:off x="530623" y="3122613"/>
            <a:ext cx="4581525" cy="289877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9699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188913"/>
            <a:ext cx="4716463" cy="765175"/>
          </a:xfrm>
        </p:spPr>
        <p:txBody>
          <a:bodyPr/>
          <a:lstStyle/>
          <a:p>
            <a:pPr algn="l"/>
            <a:r>
              <a:rPr lang="cs-CZ" altLang="cs-CZ" sz="2800" i="1" dirty="0" err="1"/>
              <a:t>Geastrum</a:t>
            </a:r>
            <a:r>
              <a:rPr lang="cs-CZ" altLang="cs-CZ" sz="2800" i="1" dirty="0"/>
              <a:t> </a:t>
            </a:r>
            <a:r>
              <a:rPr lang="cs-CZ" altLang="cs-CZ" sz="2800" dirty="0" err="1"/>
              <a:t>spp</a:t>
            </a:r>
            <a:r>
              <a:rPr lang="cs-CZ" altLang="cs-CZ" sz="2800" dirty="0"/>
              <a:t>. – hvězdovky</a:t>
            </a:r>
          </a:p>
        </p:txBody>
      </p:sp>
      <p:sp>
        <p:nvSpPr>
          <p:cNvPr id="29700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88033" y="908720"/>
            <a:ext cx="5543550" cy="2145867"/>
          </a:xfr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indent="0">
              <a:buFontTx/>
              <a:buNone/>
            </a:pPr>
            <a:r>
              <a:rPr lang="cs-CZ" altLang="cs-CZ" sz="2400" dirty="0" err="1"/>
              <a:t>angiokarpní</a:t>
            </a:r>
            <a:r>
              <a:rPr lang="cs-CZ" altLang="cs-CZ" sz="2400" dirty="0"/>
              <a:t> plodnice</a:t>
            </a:r>
          </a:p>
          <a:p>
            <a:pPr marL="0" indent="0">
              <a:buFontTx/>
              <a:buNone/>
            </a:pPr>
            <a:r>
              <a:rPr lang="cs-CZ" altLang="cs-CZ" sz="2400" dirty="0" err="1"/>
              <a:t>okrovka</a:t>
            </a:r>
            <a:r>
              <a:rPr lang="cs-CZ" altLang="cs-CZ" sz="2400" dirty="0"/>
              <a:t> sestává ze dvou vrstev:</a:t>
            </a:r>
          </a:p>
          <a:p>
            <a:pPr marL="0" indent="0">
              <a:buFontTx/>
              <a:buNone/>
            </a:pPr>
            <a:r>
              <a:rPr lang="cs-CZ" altLang="cs-CZ" sz="2400" b="1" dirty="0"/>
              <a:t>vnější </a:t>
            </a:r>
            <a:r>
              <a:rPr lang="cs-CZ" altLang="cs-CZ" sz="2400" b="1" dirty="0" err="1"/>
              <a:t>okrovka</a:t>
            </a:r>
            <a:r>
              <a:rPr lang="cs-CZ" altLang="cs-CZ" sz="2400" b="1" dirty="0"/>
              <a:t> (</a:t>
            </a:r>
            <a:r>
              <a:rPr lang="cs-CZ" altLang="cs-CZ" sz="2400" b="1" dirty="0" err="1"/>
              <a:t>exoperidie</a:t>
            </a:r>
            <a:r>
              <a:rPr lang="cs-CZ" altLang="cs-CZ" sz="2400" b="1" dirty="0"/>
              <a:t>)</a:t>
            </a:r>
          </a:p>
          <a:p>
            <a:pPr marL="0" indent="0">
              <a:buFontTx/>
              <a:buNone/>
            </a:pPr>
            <a:r>
              <a:rPr lang="cs-CZ" altLang="cs-CZ" sz="2400" dirty="0"/>
              <a:t>hvězdicovitě praská a vyzvedává nad substrát </a:t>
            </a:r>
            <a:r>
              <a:rPr lang="cs-CZ" altLang="cs-CZ" sz="2400" b="1" dirty="0" err="1"/>
              <a:t>endoperidii</a:t>
            </a:r>
            <a:r>
              <a:rPr lang="cs-CZ" altLang="cs-CZ" sz="2400" dirty="0"/>
              <a:t>, kryjící </a:t>
            </a:r>
            <a:r>
              <a:rPr lang="cs-CZ" altLang="cs-CZ" sz="2400" b="1" dirty="0" err="1"/>
              <a:t>teřich</a:t>
            </a:r>
            <a:endParaRPr lang="cs-CZ" altLang="cs-CZ" sz="2400" b="1" dirty="0"/>
          </a:p>
        </p:txBody>
      </p:sp>
      <p:pic>
        <p:nvPicPr>
          <p:cNvPr id="29701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0211" y="488950"/>
            <a:ext cx="2374900" cy="2171700"/>
          </a:xfrm>
          <a:prstGeom prst="rect">
            <a:avLst/>
          </a:prstGeom>
          <a:noFill/>
          <a:ln w="2857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702" name="Picture 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3336" y="3519488"/>
            <a:ext cx="3132137" cy="2501900"/>
          </a:xfrm>
          <a:prstGeom prst="rect">
            <a:avLst/>
          </a:prstGeom>
          <a:noFill/>
          <a:ln w="2857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703" name="Rectangle 18"/>
          <p:cNvSpPr>
            <a:spLocks noChangeArrowheads="1"/>
          </p:cNvSpPr>
          <p:nvPr/>
        </p:nvSpPr>
        <p:spPr bwMode="auto">
          <a:xfrm>
            <a:off x="288033" y="6092825"/>
            <a:ext cx="877306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dirty="0"/>
              <a:t>výtrusy se z </a:t>
            </a:r>
            <a:r>
              <a:rPr lang="cs-CZ" altLang="cs-CZ" sz="2400" dirty="0" err="1"/>
              <a:t>teřichu</a:t>
            </a:r>
            <a:r>
              <a:rPr lang="cs-CZ" altLang="cs-CZ" sz="2400" dirty="0"/>
              <a:t> uvolňují nárazy kapek vody při dešti apod.</a:t>
            </a:r>
          </a:p>
        </p:txBody>
      </p:sp>
      <p:sp>
        <p:nvSpPr>
          <p:cNvPr id="29704" name="Line 19"/>
          <p:cNvSpPr>
            <a:spLocks noChangeShapeType="1"/>
          </p:cNvSpPr>
          <p:nvPr/>
        </p:nvSpPr>
        <p:spPr bwMode="auto">
          <a:xfrm flipH="1">
            <a:off x="2591198" y="3051176"/>
            <a:ext cx="36586" cy="581024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9705" name="Line 20"/>
          <p:cNvSpPr>
            <a:spLocks noChangeShapeType="1"/>
          </p:cNvSpPr>
          <p:nvPr/>
        </p:nvSpPr>
        <p:spPr bwMode="auto">
          <a:xfrm>
            <a:off x="7415313" y="2660651"/>
            <a:ext cx="298" cy="76835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9706" name="Line 21"/>
          <p:cNvSpPr>
            <a:spLocks noChangeShapeType="1"/>
          </p:cNvSpPr>
          <p:nvPr/>
        </p:nvSpPr>
        <p:spPr bwMode="auto">
          <a:xfrm flipH="1" flipV="1">
            <a:off x="5148436" y="4724400"/>
            <a:ext cx="647700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 dirty="0"/>
          </a:p>
        </p:txBody>
      </p:sp>
      <p:grpSp>
        <p:nvGrpSpPr>
          <p:cNvPr id="29707" name="Skupina 5"/>
          <p:cNvGrpSpPr>
            <a:grpSpLocks/>
          </p:cNvGrpSpPr>
          <p:nvPr/>
        </p:nvGrpSpPr>
        <p:grpSpPr bwMode="auto">
          <a:xfrm>
            <a:off x="4391423" y="1628775"/>
            <a:ext cx="3240088" cy="2305050"/>
            <a:chOff x="4572000" y="1628775"/>
            <a:chExt cx="3240088" cy="2305050"/>
          </a:xfrm>
        </p:grpSpPr>
        <p:sp>
          <p:nvSpPr>
            <p:cNvPr id="29708" name="Line 11"/>
            <p:cNvSpPr>
              <a:spLocks noChangeShapeType="1"/>
            </p:cNvSpPr>
            <p:nvPr/>
          </p:nvSpPr>
          <p:spPr bwMode="auto">
            <a:xfrm flipV="1">
              <a:off x="5543550" y="1628775"/>
              <a:ext cx="1116013" cy="431800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9709" name="Line 16"/>
            <p:cNvSpPr>
              <a:spLocks noChangeShapeType="1"/>
            </p:cNvSpPr>
            <p:nvPr/>
          </p:nvSpPr>
          <p:spPr bwMode="auto">
            <a:xfrm>
              <a:off x="5543550" y="2060575"/>
              <a:ext cx="2268538" cy="1873250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cxnSp>
          <p:nvCxnSpPr>
            <p:cNvPr id="29710" name="Přímá spojnice 2"/>
            <p:cNvCxnSpPr>
              <a:cxnSpLocks noChangeShapeType="1"/>
            </p:cNvCxnSpPr>
            <p:nvPr/>
          </p:nvCxnSpPr>
          <p:spPr bwMode="auto">
            <a:xfrm>
              <a:off x="4572000" y="2048256"/>
              <a:ext cx="971550" cy="6157"/>
            </a:xfrm>
            <a:prstGeom prst="line">
              <a:avLst/>
            </a:prstGeom>
            <a:noFill/>
            <a:ln w="28575" algn="ctr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17758132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611560" y="44450"/>
            <a:ext cx="7773615" cy="1419225"/>
          </a:xfrm>
        </p:spPr>
        <p:txBody>
          <a:bodyPr/>
          <a:lstStyle/>
          <a:p>
            <a:pPr algn="l"/>
            <a:r>
              <a:rPr lang="cs-CZ" altLang="cs-CZ" sz="2400" dirty="0"/>
              <a:t>ODDĚLENÍ: </a:t>
            </a:r>
            <a:r>
              <a:rPr lang="cs-CZ" altLang="cs-CZ" sz="3200" dirty="0" err="1"/>
              <a:t>Basidiomycota</a:t>
            </a:r>
            <a:r>
              <a:rPr lang="cs-CZ" altLang="cs-CZ" sz="3200" dirty="0"/>
              <a:t> </a:t>
            </a:r>
            <a:br>
              <a:rPr lang="cs-CZ" altLang="cs-CZ" sz="3200" dirty="0"/>
            </a:br>
            <a:r>
              <a:rPr lang="cs-CZ" altLang="cs-CZ" sz="2400" dirty="0"/>
              <a:t>TŘÍDA</a:t>
            </a:r>
            <a:r>
              <a:rPr lang="cs-CZ" altLang="cs-CZ" sz="3200" dirty="0"/>
              <a:t>: </a:t>
            </a:r>
            <a:r>
              <a:rPr lang="cs-CZ" altLang="cs-CZ" sz="3200" dirty="0" err="1"/>
              <a:t>Pucciniomycetes</a:t>
            </a:r>
            <a:r>
              <a:rPr lang="cs-CZ" altLang="cs-CZ" sz="2400" dirty="0"/>
              <a:t> </a:t>
            </a:r>
          </a:p>
        </p:txBody>
      </p:sp>
      <p:sp>
        <p:nvSpPr>
          <p:cNvPr id="3075" name="Rectangle 13"/>
          <p:cNvSpPr>
            <a:spLocks noGrp="1" noChangeArrowheads="1"/>
          </p:cNvSpPr>
          <p:nvPr>
            <p:ph type="body" idx="1"/>
          </p:nvPr>
        </p:nvSpPr>
        <p:spPr>
          <a:xfrm>
            <a:off x="251520" y="1268760"/>
            <a:ext cx="8713787" cy="4691062"/>
          </a:xfrm>
        </p:spPr>
        <p:txBody>
          <a:bodyPr/>
          <a:lstStyle/>
          <a:p>
            <a:pPr>
              <a:spcAft>
                <a:spcPct val="20000"/>
              </a:spcAft>
              <a:buFontTx/>
              <a:buNone/>
            </a:pPr>
            <a:r>
              <a:rPr lang="cs-CZ" altLang="cs-CZ" sz="2400" dirty="0"/>
              <a:t>	ZÁKLADNÍ CHARAKTERISTIKA:</a:t>
            </a:r>
          </a:p>
          <a:p>
            <a:pPr>
              <a:spcAft>
                <a:spcPct val="20000"/>
              </a:spcAft>
            </a:pPr>
            <a:r>
              <a:rPr lang="cs-CZ" altLang="cs-CZ" sz="2400" dirty="0"/>
              <a:t>paraziti rostlin; mycelium v mezibuněčných prostorách pletiv hostitele, do jejichž buněk vysílá haustoria</a:t>
            </a:r>
          </a:p>
          <a:p>
            <a:r>
              <a:rPr lang="cs-CZ" altLang="cs-CZ" sz="2400" dirty="0"/>
              <a:t>složitý životní cyklus: bazidiospory klíčí v haploidní mycelium, na něm pohlavní orgány (</a:t>
            </a:r>
            <a:r>
              <a:rPr lang="cs-CZ" altLang="cs-CZ" sz="2400" dirty="0" err="1"/>
              <a:t>spermogonia</a:t>
            </a:r>
            <a:r>
              <a:rPr lang="cs-CZ" altLang="cs-CZ" sz="2400" dirty="0"/>
              <a:t>) </a:t>
            </a:r>
          </a:p>
          <a:p>
            <a:pPr>
              <a:buFontTx/>
              <a:buNone/>
            </a:pPr>
            <a:r>
              <a:rPr lang="cs-CZ" altLang="cs-CZ" sz="2400" dirty="0"/>
              <a:t>	v nichž se tvoří </a:t>
            </a:r>
            <a:r>
              <a:rPr lang="cs-CZ" altLang="cs-CZ" sz="2400" dirty="0" err="1"/>
              <a:t>spermacie</a:t>
            </a:r>
            <a:r>
              <a:rPr lang="cs-CZ" altLang="cs-CZ" sz="2400" dirty="0"/>
              <a:t>; pohlavním procesem vzniká </a:t>
            </a:r>
            <a:r>
              <a:rPr lang="cs-CZ" altLang="cs-CZ" sz="2400" dirty="0" err="1"/>
              <a:t>dikaryotické</a:t>
            </a:r>
            <a:r>
              <a:rPr lang="cs-CZ" altLang="cs-CZ" sz="2400" dirty="0"/>
              <a:t> mycelium, na němž se zakládají postupně ložiska nepohlavních výtrusů: jarní (</a:t>
            </a:r>
            <a:r>
              <a:rPr lang="cs-CZ" altLang="cs-CZ" sz="2400" dirty="0" err="1"/>
              <a:t>aecia</a:t>
            </a:r>
            <a:r>
              <a:rPr lang="cs-CZ" altLang="cs-CZ" sz="2400" dirty="0"/>
              <a:t> s aeciosporami), letní (uredia s </a:t>
            </a:r>
            <a:r>
              <a:rPr lang="cs-CZ" altLang="cs-CZ" sz="2400" dirty="0" err="1"/>
              <a:t>urediosporami</a:t>
            </a:r>
            <a:r>
              <a:rPr lang="cs-CZ" altLang="cs-CZ" sz="2400" dirty="0"/>
              <a:t>) a zimní (telia s teliosporami); po karyogamii a následné </a:t>
            </a:r>
            <a:r>
              <a:rPr lang="cs-CZ" altLang="cs-CZ" sz="2400" dirty="0" err="1"/>
              <a:t>meiozi</a:t>
            </a:r>
            <a:r>
              <a:rPr lang="cs-CZ" altLang="cs-CZ" sz="2400" dirty="0"/>
              <a:t> vyklíčí z teliospory příčně dělená bazidie se 4 haploidními bazidiosporami</a:t>
            </a:r>
          </a:p>
          <a:p>
            <a:r>
              <a:rPr lang="cs-CZ" altLang="cs-CZ" sz="2400" dirty="0"/>
              <a:t>druhy </a:t>
            </a:r>
            <a:r>
              <a:rPr lang="cs-CZ" altLang="cs-CZ" sz="2400" dirty="0" err="1"/>
              <a:t>heteroecické</a:t>
            </a:r>
            <a:r>
              <a:rPr lang="cs-CZ" altLang="cs-CZ" sz="2400" dirty="0"/>
              <a:t> - střídají hostitele, </a:t>
            </a:r>
            <a:br>
              <a:rPr lang="cs-CZ" altLang="cs-CZ" sz="2400" dirty="0"/>
            </a:br>
            <a:r>
              <a:rPr lang="cs-CZ" altLang="cs-CZ" sz="2400" dirty="0"/>
              <a:t>druhy </a:t>
            </a:r>
            <a:r>
              <a:rPr lang="cs-CZ" altLang="cs-CZ" sz="2400" dirty="0" err="1"/>
              <a:t>autecické</a:t>
            </a:r>
            <a:r>
              <a:rPr lang="cs-CZ" altLang="cs-CZ" sz="2400" dirty="0"/>
              <a:t> - beze změny hostitele</a:t>
            </a:r>
          </a:p>
        </p:txBody>
      </p:sp>
    </p:spTree>
    <p:extLst>
      <p:ext uri="{BB962C8B-B14F-4D97-AF65-F5344CB8AC3E}">
        <p14:creationId xmlns:p14="http://schemas.microsoft.com/office/powerpoint/2010/main" val="16162820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1524000"/>
            <a:ext cx="4953000" cy="4864100"/>
          </a:xfrm>
        </p:spPr>
        <p:txBody>
          <a:bodyPr/>
          <a:lstStyle/>
          <a:p>
            <a:pPr marL="0" indent="0">
              <a:lnSpc>
                <a:spcPct val="90000"/>
              </a:lnSpc>
              <a:buFontTx/>
              <a:buNone/>
            </a:pPr>
            <a:r>
              <a:rPr lang="cs-CZ" altLang="cs-CZ" sz="2400">
                <a:solidFill>
                  <a:schemeClr val="bg1"/>
                </a:solidFill>
              </a:rPr>
              <a:t>Pozorování napadené a tvarově změněné rostliny - pryšce chvojky pod lupou; </a:t>
            </a:r>
          </a:p>
          <a:p>
            <a:pPr marL="0" indent="0">
              <a:lnSpc>
                <a:spcPct val="90000"/>
              </a:lnSpc>
              <a:buFontTx/>
              <a:buNone/>
            </a:pPr>
            <a:r>
              <a:rPr lang="cs-CZ" altLang="cs-CZ" sz="2400">
                <a:solidFill>
                  <a:schemeClr val="bg1"/>
                </a:solidFill>
              </a:rPr>
              <a:t>dvoubytná rez, druhým hostitelem je hrách.</a:t>
            </a:r>
          </a:p>
          <a:p>
            <a:pPr marL="0" indent="0">
              <a:lnSpc>
                <a:spcPct val="90000"/>
              </a:lnSpc>
              <a:buFontTx/>
              <a:buNone/>
            </a:pPr>
            <a:endParaRPr lang="cs-CZ" altLang="cs-CZ" sz="2400"/>
          </a:p>
          <a:p>
            <a:pPr marL="0" indent="0">
              <a:lnSpc>
                <a:spcPct val="90000"/>
              </a:lnSpc>
              <a:buFontTx/>
              <a:buNone/>
            </a:pPr>
            <a:r>
              <a:rPr lang="cs-CZ" altLang="cs-CZ" sz="2400"/>
              <a:t>Na svrchní straně listů mezi-hostitele se tvoří spermogonia, na spodní straně listů jsou nahloučená aecia</a:t>
            </a:r>
            <a:r>
              <a:rPr lang="cs-CZ" altLang="cs-CZ" sz="2400" b="1"/>
              <a:t> </a:t>
            </a:r>
            <a:r>
              <a:rPr lang="cs-CZ" altLang="cs-CZ" sz="2400"/>
              <a:t>(jarní ložiska rzi) pohárkovitého tvaru, lemovaná bílou pseudoperidií. </a:t>
            </a:r>
          </a:p>
          <a:p>
            <a:pPr marL="0" indent="0">
              <a:lnSpc>
                <a:spcPct val="90000"/>
              </a:lnSpc>
              <a:buFontTx/>
              <a:buNone/>
            </a:pPr>
            <a:r>
              <a:rPr lang="cs-CZ" altLang="cs-CZ" sz="2400"/>
              <a:t>Uvnitř se v řetízcích tvoří oranžové aeciospory (jarní výtrusy).</a:t>
            </a:r>
            <a:endParaRPr lang="cs-CZ" altLang="cs-CZ" sz="2800"/>
          </a:p>
        </p:txBody>
      </p:sp>
      <p:pic>
        <p:nvPicPr>
          <p:cNvPr id="4099" name="Picture 5" descr="Uromyces aa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86400" y="381000"/>
            <a:ext cx="3081338" cy="59499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100" name="Line 7"/>
          <p:cNvSpPr>
            <a:spLocks noChangeShapeType="1"/>
          </p:cNvSpPr>
          <p:nvPr/>
        </p:nvSpPr>
        <p:spPr bwMode="auto">
          <a:xfrm flipV="1">
            <a:off x="4572000" y="1828800"/>
            <a:ext cx="2286000" cy="243840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01" name="Line 8"/>
          <p:cNvSpPr>
            <a:spLocks noChangeShapeType="1"/>
          </p:cNvSpPr>
          <p:nvPr/>
        </p:nvSpPr>
        <p:spPr bwMode="auto">
          <a:xfrm>
            <a:off x="3162300" y="5589240"/>
            <a:ext cx="2819400" cy="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02" name="Line 10"/>
          <p:cNvSpPr>
            <a:spLocks noChangeShapeType="1"/>
          </p:cNvSpPr>
          <p:nvPr/>
        </p:nvSpPr>
        <p:spPr bwMode="auto">
          <a:xfrm flipV="1">
            <a:off x="5181600" y="5715000"/>
            <a:ext cx="1752600" cy="22860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4103" name="Rectangle 12"/>
          <p:cNvSpPr>
            <a:spLocks noGrp="1" noChangeArrowheads="1"/>
          </p:cNvSpPr>
          <p:nvPr>
            <p:ph type="title"/>
          </p:nvPr>
        </p:nvSpPr>
        <p:spPr>
          <a:xfrm>
            <a:off x="381000" y="457200"/>
            <a:ext cx="4953000" cy="2133600"/>
          </a:xfrm>
          <a:noFill/>
        </p:spPr>
        <p:txBody>
          <a:bodyPr/>
          <a:lstStyle/>
          <a:p>
            <a:pPr algn="l"/>
            <a:r>
              <a:rPr lang="cs-CZ" altLang="cs-CZ" sz="2800"/>
              <a:t>řád: Pucciniales </a:t>
            </a:r>
            <a:br>
              <a:rPr lang="cs-CZ" altLang="cs-CZ" sz="2800"/>
            </a:br>
            <a:r>
              <a:rPr lang="cs-CZ" altLang="cs-CZ" sz="2800"/>
              <a:t>       (= Uredinales) – rzi</a:t>
            </a:r>
            <a:br>
              <a:rPr lang="cs-CZ" altLang="cs-CZ" sz="2800"/>
            </a:br>
            <a:br>
              <a:rPr lang="cs-CZ" altLang="cs-CZ" sz="2800"/>
            </a:br>
            <a:r>
              <a:rPr lang="cs-CZ" altLang="cs-CZ" sz="2400"/>
              <a:t>Puccinia graminis – rez travní</a:t>
            </a:r>
            <a:br>
              <a:rPr lang="cs-CZ" altLang="cs-CZ" sz="2400"/>
            </a:br>
            <a:r>
              <a:rPr lang="cs-CZ" altLang="cs-CZ" sz="2400">
                <a:solidFill>
                  <a:schemeClr val="tx1"/>
                </a:solidFill>
              </a:rPr>
              <a:t>heteroecická (dvoubytná) rez s dřišťálem jako mezihostitelem</a:t>
            </a:r>
          </a:p>
        </p:txBody>
      </p:sp>
    </p:spTree>
    <p:extLst>
      <p:ext uri="{BB962C8B-B14F-4D97-AF65-F5344CB8AC3E}">
        <p14:creationId xmlns:p14="http://schemas.microsoft.com/office/powerpoint/2010/main" val="6228241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152400"/>
            <a:ext cx="3048000" cy="914400"/>
          </a:xfrm>
          <a:noFill/>
        </p:spPr>
        <p:txBody>
          <a:bodyPr/>
          <a:lstStyle/>
          <a:p>
            <a:pPr>
              <a:spcAft>
                <a:spcPct val="50000"/>
              </a:spcAft>
            </a:pPr>
            <a:r>
              <a:rPr lang="cs-CZ" altLang="cs-CZ" sz="2800" i="1"/>
              <a:t>Puccinia graminis</a:t>
            </a:r>
            <a:br>
              <a:rPr lang="cs-CZ" altLang="cs-CZ" sz="2800" i="1"/>
            </a:br>
            <a:r>
              <a:rPr lang="cs-CZ" altLang="cs-CZ" sz="2800"/>
              <a:t>rez travní</a:t>
            </a:r>
          </a:p>
        </p:txBody>
      </p:sp>
      <p:pic>
        <p:nvPicPr>
          <p:cNvPr id="5123" name="Picture 3" descr="C:\Documents and Settings\Hrouda\Dokumenty\S_Www\Novy_web\mycology\kryptogamy\images\puccinia_graminis_spermogonia_aecia_40x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228600"/>
            <a:ext cx="57912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7924800" y="2514600"/>
            <a:ext cx="10795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/>
              <a:t>aecium</a:t>
            </a:r>
          </a:p>
        </p:txBody>
      </p:sp>
      <p:sp>
        <p:nvSpPr>
          <p:cNvPr id="5125" name="Rectangle 5"/>
          <p:cNvSpPr>
            <a:spLocks noChangeArrowheads="1"/>
          </p:cNvSpPr>
          <p:nvPr/>
        </p:nvSpPr>
        <p:spPr bwMode="auto">
          <a:xfrm>
            <a:off x="4724400" y="914400"/>
            <a:ext cx="1905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/>
              <a:t>spermogonium</a:t>
            </a:r>
          </a:p>
        </p:txBody>
      </p:sp>
      <p:pic>
        <p:nvPicPr>
          <p:cNvPr id="5126" name="Picture 6" descr="C:\Documents and Settings\Hrouda\Dokumenty\S_Www\Novy_web\mycology\kryptogamy\images\puccinia_graminis_aecia_aeciospory_100x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200400"/>
            <a:ext cx="4495800" cy="337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7" name="Rectangle 7"/>
          <p:cNvSpPr>
            <a:spLocks noChangeArrowheads="1"/>
          </p:cNvSpPr>
          <p:nvPr/>
        </p:nvSpPr>
        <p:spPr bwMode="auto">
          <a:xfrm>
            <a:off x="990600" y="6172200"/>
            <a:ext cx="37465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cs-CZ" altLang="cs-CZ" sz="2000"/>
              <a:t>detail aeciového ložiska</a:t>
            </a:r>
          </a:p>
        </p:txBody>
      </p:sp>
      <p:sp>
        <p:nvSpPr>
          <p:cNvPr id="5128" name="Rectangle 8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1143000"/>
            <a:ext cx="2895600" cy="4454525"/>
          </a:xfrm>
          <a:noFill/>
        </p:spPr>
        <p:txBody>
          <a:bodyPr/>
          <a:lstStyle/>
          <a:p>
            <a:pPr marL="0" indent="0">
              <a:buFontTx/>
              <a:buNone/>
            </a:pPr>
            <a:r>
              <a:rPr lang="cs-CZ" altLang="cs-CZ" sz="2400"/>
              <a:t>Heteroecická (dvoubytná) rez:</a:t>
            </a:r>
          </a:p>
          <a:p>
            <a:pPr marL="0" indent="0">
              <a:buFontTx/>
              <a:buNone/>
            </a:pPr>
            <a:r>
              <a:rPr lang="cs-CZ" altLang="cs-CZ" sz="2400"/>
              <a:t>spermogonia a aecia na dřišťálu</a:t>
            </a:r>
          </a:p>
        </p:txBody>
      </p:sp>
    </p:spTree>
    <p:extLst>
      <p:ext uri="{BB962C8B-B14F-4D97-AF65-F5344CB8AC3E}">
        <p14:creationId xmlns:p14="http://schemas.microsoft.com/office/powerpoint/2010/main" val="29993038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0"/>
            <a:ext cx="3048000" cy="1219200"/>
          </a:xfrm>
          <a:noFill/>
        </p:spPr>
        <p:txBody>
          <a:bodyPr/>
          <a:lstStyle/>
          <a:p>
            <a:pPr>
              <a:spcAft>
                <a:spcPct val="50000"/>
              </a:spcAft>
            </a:pPr>
            <a:r>
              <a:rPr lang="cs-CZ" altLang="cs-CZ" sz="2800" i="1"/>
              <a:t>Puccinia graminis</a:t>
            </a:r>
            <a:br>
              <a:rPr lang="cs-CZ" altLang="cs-CZ" sz="2800" i="1"/>
            </a:br>
            <a:r>
              <a:rPr lang="cs-CZ" altLang="cs-CZ" sz="2800"/>
              <a:t>rez travní</a:t>
            </a:r>
          </a:p>
        </p:txBody>
      </p:sp>
      <p:sp>
        <p:nvSpPr>
          <p:cNvPr id="6147" name="Rectangle 3"/>
          <p:cNvSpPr>
            <a:spLocks noChangeArrowheads="1"/>
          </p:cNvSpPr>
          <p:nvPr/>
        </p:nvSpPr>
        <p:spPr bwMode="auto">
          <a:xfrm>
            <a:off x="8001000" y="2895600"/>
            <a:ext cx="7921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/>
              <a:t>aecia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1143000"/>
            <a:ext cx="2895600" cy="4454525"/>
          </a:xfrm>
          <a:noFill/>
        </p:spPr>
        <p:txBody>
          <a:bodyPr/>
          <a:lstStyle/>
          <a:p>
            <a:pPr marL="0" indent="0">
              <a:buFontTx/>
              <a:buNone/>
            </a:pPr>
            <a:r>
              <a:rPr lang="cs-CZ" altLang="cs-CZ" sz="2400"/>
              <a:t>Heteroecická (dvoubytná) rez:</a:t>
            </a:r>
          </a:p>
          <a:p>
            <a:pPr marL="0" indent="0">
              <a:buFontTx/>
              <a:buNone/>
            </a:pPr>
            <a:r>
              <a:rPr lang="cs-CZ" altLang="cs-CZ" sz="2400"/>
              <a:t>uredia na travách</a:t>
            </a:r>
          </a:p>
        </p:txBody>
      </p:sp>
      <p:pic>
        <p:nvPicPr>
          <p:cNvPr id="6149" name="Picture 5" descr="C:\Documents and Settings\Hrouda\Dokumenty\S_Www\Novy_web\mycology\kryptogamy\images\puccinia_graminis_uredia_24x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228600"/>
            <a:ext cx="57912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 descr="C:\Documents and Settings\Hrouda\Dokumenty\S_Www\Novy_web\mycology\kryptogamy\images\puccinia_graminis_uredium_otevrene_200x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98"/>
          <a:stretch>
            <a:fillRect/>
          </a:stretch>
        </p:blipFill>
        <p:spPr bwMode="auto">
          <a:xfrm>
            <a:off x="228600" y="4343400"/>
            <a:ext cx="3429000" cy="230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7" descr="C:\Documents and Settings\Hrouda\Dokumenty\S_Www\Novy_web\mycology\kryptogamy\images\puccinia_graminis_uredium_uzavrene_200x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47"/>
          <a:stretch>
            <a:fillRect/>
          </a:stretch>
        </p:blipFill>
        <p:spPr bwMode="auto">
          <a:xfrm>
            <a:off x="228600" y="2438400"/>
            <a:ext cx="3429000" cy="189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8" descr="C:\Documents and Settings\Hrouda\Dokumenty\S_Www\Novy_web\mycology\kryptogamy\images\puccinia_graminis_uredia_urediospory_100x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49" b="15749"/>
          <a:stretch>
            <a:fillRect/>
          </a:stretch>
        </p:blipFill>
        <p:spPr bwMode="auto">
          <a:xfrm>
            <a:off x="3733800" y="3995738"/>
            <a:ext cx="5181600" cy="266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9" descr="C:\Documents and Settings\Hrouda\Dokumenty\S_Www\Novy_web\mycology\kryptogamy\images\puccinia_graminis_urediospory_200x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371"/>
          <a:stretch>
            <a:fillRect/>
          </a:stretch>
        </p:blipFill>
        <p:spPr bwMode="auto">
          <a:xfrm>
            <a:off x="6161088" y="2057400"/>
            <a:ext cx="2740025" cy="339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78612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0"/>
            <a:ext cx="3048000" cy="1219200"/>
          </a:xfrm>
          <a:noFill/>
        </p:spPr>
        <p:txBody>
          <a:bodyPr/>
          <a:lstStyle/>
          <a:p>
            <a:pPr>
              <a:spcAft>
                <a:spcPct val="50000"/>
              </a:spcAft>
            </a:pPr>
            <a:r>
              <a:rPr lang="cs-CZ" altLang="cs-CZ" sz="2800" i="1"/>
              <a:t>Puccinia graminis</a:t>
            </a:r>
            <a:br>
              <a:rPr lang="cs-CZ" altLang="cs-CZ" sz="2800" i="1"/>
            </a:br>
            <a:r>
              <a:rPr lang="cs-CZ" altLang="cs-CZ" sz="2800"/>
              <a:t>rez travní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1143000"/>
            <a:ext cx="4419600" cy="4454525"/>
          </a:xfrm>
          <a:noFill/>
        </p:spPr>
        <p:txBody>
          <a:bodyPr/>
          <a:lstStyle/>
          <a:p>
            <a:pPr marL="0" indent="0">
              <a:buFontTx/>
              <a:buNone/>
            </a:pPr>
            <a:r>
              <a:rPr lang="cs-CZ" altLang="cs-CZ" sz="2400"/>
              <a:t>Heteroecická (dvoubytná) rez:</a:t>
            </a:r>
          </a:p>
          <a:p>
            <a:pPr marL="0" indent="0">
              <a:buFontTx/>
              <a:buNone/>
            </a:pPr>
            <a:r>
              <a:rPr lang="cs-CZ" altLang="cs-CZ" sz="2400"/>
              <a:t>telia na travách</a:t>
            </a:r>
          </a:p>
        </p:txBody>
      </p:sp>
      <p:pic>
        <p:nvPicPr>
          <p:cNvPr id="7172" name="Picture 4" descr="C:\Documents and Settings\Hrouda\Dokumenty\S_Www\Novy_web\mycology\kryptogamy\images\puccinia_graminis_telia_teliospory_100x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28600"/>
            <a:ext cx="4343400" cy="325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 descr="C:\Documents and Settings\Hrouda\Dokumenty\S_Www\Novy_web\mycology\kryptogamy\images\puccinia_graminis_telia_teliospory_200x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133600"/>
            <a:ext cx="42672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 descr="C:\Documents and Settings\Hrouda\Dokumenty\S_Www\Novy_web\mycology\kryptogamy\images\puccinia_graminis_telium_teliospory_200x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9"/>
          <a:stretch>
            <a:fillRect/>
          </a:stretch>
        </p:blipFill>
        <p:spPr bwMode="auto">
          <a:xfrm>
            <a:off x="4572000" y="3581400"/>
            <a:ext cx="43434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30187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73025" y="85837"/>
            <a:ext cx="9036050" cy="6740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u="sng" dirty="0"/>
              <a:t>Oddělení: </a:t>
            </a:r>
            <a:r>
              <a:rPr lang="cs-CZ" altLang="cs-CZ" sz="1800" u="sng" dirty="0" err="1"/>
              <a:t>Basidiomycota</a:t>
            </a:r>
            <a:r>
              <a:rPr lang="cs-CZ" altLang="cs-CZ" sz="1800" u="sng" dirty="0"/>
              <a:t> - stopkovýtrusé houby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 err="1">
                <a:solidFill>
                  <a:schemeClr val="tx2"/>
                </a:solidFill>
              </a:rPr>
              <a:t>Pododd</a:t>
            </a:r>
            <a:r>
              <a:rPr lang="cs-CZ" altLang="cs-CZ" sz="1800" dirty="0">
                <a:solidFill>
                  <a:schemeClr val="tx2"/>
                </a:solidFill>
              </a:rPr>
              <a:t>. </a:t>
            </a:r>
            <a:r>
              <a:rPr lang="cs-CZ" altLang="cs-CZ" sz="1800" dirty="0" err="1">
                <a:solidFill>
                  <a:schemeClr val="tx2"/>
                </a:solidFill>
              </a:rPr>
              <a:t>Agaricomycotina</a:t>
            </a:r>
            <a:endParaRPr lang="cs-CZ" altLang="cs-CZ" sz="1800" dirty="0">
              <a:solidFill>
                <a:schemeClr val="tx2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>
                <a:solidFill>
                  <a:schemeClr val="tx2"/>
                </a:solidFill>
              </a:rPr>
              <a:t>Třída: </a:t>
            </a:r>
            <a:r>
              <a:rPr lang="cs-CZ" altLang="cs-CZ" sz="1800" dirty="0" err="1">
                <a:solidFill>
                  <a:schemeClr val="tx2"/>
                </a:solidFill>
              </a:rPr>
              <a:t>Dacrymycetes</a:t>
            </a:r>
            <a:endParaRPr lang="cs-CZ" altLang="cs-CZ" sz="1800" dirty="0">
              <a:solidFill>
                <a:schemeClr val="tx2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/>
              <a:t>Řád: </a:t>
            </a:r>
            <a:r>
              <a:rPr lang="cs-CZ" altLang="cs-CZ" sz="1800" dirty="0" err="1"/>
              <a:t>Dacrymycetales</a:t>
            </a:r>
            <a:r>
              <a:rPr lang="cs-CZ" altLang="cs-CZ" sz="1800" i="1" dirty="0"/>
              <a:t>	</a:t>
            </a:r>
            <a:r>
              <a:rPr lang="cs-CZ" altLang="cs-CZ" sz="1800" i="1" dirty="0" err="1"/>
              <a:t>Calocera</a:t>
            </a:r>
            <a:r>
              <a:rPr lang="cs-CZ" altLang="cs-CZ" sz="1800" i="1" dirty="0"/>
              <a:t> </a:t>
            </a:r>
            <a:r>
              <a:rPr lang="cs-CZ" altLang="cs-CZ" sz="1800" i="1" dirty="0" err="1"/>
              <a:t>viscosa</a:t>
            </a:r>
            <a:r>
              <a:rPr lang="cs-CZ" altLang="cs-CZ" sz="1800" i="1" dirty="0"/>
              <a:t> </a:t>
            </a:r>
            <a:r>
              <a:rPr lang="cs-CZ" altLang="cs-CZ" sz="1800" dirty="0"/>
              <a:t>(</a:t>
            </a:r>
            <a:r>
              <a:rPr lang="cs-CZ" altLang="cs-CZ" sz="1800" dirty="0" err="1"/>
              <a:t>krásnorůžek</a:t>
            </a:r>
            <a:r>
              <a:rPr lang="cs-CZ" altLang="cs-CZ" sz="1800" dirty="0"/>
              <a:t> lepkavý) - </a:t>
            </a:r>
            <a:r>
              <a:rPr lang="cs-CZ" altLang="cs-CZ" sz="1800" dirty="0" err="1"/>
              <a:t>holothecium</a:t>
            </a:r>
            <a:endParaRPr lang="cs-CZ" altLang="cs-CZ" sz="1800" dirty="0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>
                <a:solidFill>
                  <a:schemeClr val="tx2"/>
                </a:solidFill>
              </a:rPr>
              <a:t>Třída: </a:t>
            </a:r>
            <a:r>
              <a:rPr lang="cs-CZ" altLang="cs-CZ" sz="1800" dirty="0" err="1">
                <a:solidFill>
                  <a:schemeClr val="tx2"/>
                </a:solidFill>
              </a:rPr>
              <a:t>Agaricomycetes</a:t>
            </a:r>
            <a:endParaRPr lang="cs-CZ" altLang="cs-CZ" sz="1800" dirty="0">
              <a:solidFill>
                <a:schemeClr val="tx2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/>
              <a:t>Řád: </a:t>
            </a:r>
            <a:r>
              <a:rPr lang="cs-CZ" altLang="cs-CZ" sz="1800" dirty="0" err="1"/>
              <a:t>Polyporales</a:t>
            </a:r>
            <a:r>
              <a:rPr lang="cs-CZ" altLang="cs-CZ" sz="1800" dirty="0"/>
              <a:t>   	</a:t>
            </a:r>
            <a:r>
              <a:rPr lang="cs-CZ" altLang="cs-CZ" sz="1800" i="1" dirty="0" err="1"/>
              <a:t>Fomes</a:t>
            </a:r>
            <a:r>
              <a:rPr lang="cs-CZ" altLang="cs-CZ" sz="1800" i="1" dirty="0"/>
              <a:t> </a:t>
            </a:r>
            <a:r>
              <a:rPr lang="cs-CZ" altLang="cs-CZ" sz="1800" i="1" dirty="0" err="1"/>
              <a:t>fomentarius</a:t>
            </a:r>
            <a:r>
              <a:rPr lang="cs-CZ" altLang="cs-CZ" sz="1800" i="1" dirty="0"/>
              <a:t> </a:t>
            </a:r>
            <a:r>
              <a:rPr lang="cs-CZ" altLang="cs-CZ" sz="1800" dirty="0"/>
              <a:t>(troudnatec </a:t>
            </a:r>
            <a:r>
              <a:rPr lang="cs-CZ" altLang="cs-CZ" sz="1800" dirty="0" err="1"/>
              <a:t>kopytovitý</a:t>
            </a:r>
            <a:r>
              <a:rPr lang="cs-CZ" altLang="cs-CZ" sz="1800" dirty="0"/>
              <a:t>)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/>
              <a:t>			- </a:t>
            </a:r>
            <a:r>
              <a:rPr lang="cs-CZ" altLang="cs-CZ" sz="1800" dirty="0" err="1"/>
              <a:t>krustothecium</a:t>
            </a:r>
            <a:r>
              <a:rPr lang="cs-CZ" altLang="cs-CZ" sz="1800" dirty="0"/>
              <a:t> s </a:t>
            </a:r>
            <a:r>
              <a:rPr lang="cs-CZ" altLang="cs-CZ" sz="1800" dirty="0" err="1"/>
              <a:t>rourkatým</a:t>
            </a:r>
            <a:r>
              <a:rPr lang="cs-CZ" altLang="cs-CZ" sz="1800" dirty="0"/>
              <a:t> </a:t>
            </a:r>
            <a:r>
              <a:rPr lang="cs-CZ" altLang="cs-CZ" sz="1800" dirty="0" err="1"/>
              <a:t>hymenoforem</a:t>
            </a:r>
            <a:r>
              <a:rPr lang="cs-CZ" altLang="cs-CZ" sz="1800" dirty="0"/>
              <a:t>, víceletá plodnice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/>
              <a:t>Řád: </a:t>
            </a:r>
            <a:r>
              <a:rPr lang="cs-CZ" altLang="cs-CZ" sz="1800" dirty="0" err="1"/>
              <a:t>Boletales</a:t>
            </a:r>
            <a:r>
              <a:rPr lang="cs-CZ" altLang="cs-CZ" sz="1800" dirty="0"/>
              <a:t>	    	</a:t>
            </a:r>
            <a:r>
              <a:rPr lang="cs-CZ" altLang="cs-CZ" sz="1800" i="1" dirty="0" err="1"/>
              <a:t>Boletus</a:t>
            </a:r>
            <a:r>
              <a:rPr lang="cs-CZ" altLang="cs-CZ" sz="1800" i="1" dirty="0"/>
              <a:t> </a:t>
            </a:r>
            <a:r>
              <a:rPr lang="cs-CZ" altLang="cs-CZ" sz="1800" i="1" dirty="0" err="1"/>
              <a:t>edulis</a:t>
            </a:r>
            <a:r>
              <a:rPr lang="cs-CZ" altLang="cs-CZ" sz="1800" i="1" dirty="0"/>
              <a:t> </a:t>
            </a:r>
            <a:r>
              <a:rPr lang="cs-CZ" altLang="cs-CZ" sz="1800" dirty="0"/>
              <a:t>(hřib smrkový) 		 		 		- </a:t>
            </a:r>
            <a:r>
              <a:rPr lang="cs-CZ" altLang="cs-CZ" sz="1800" dirty="0" err="1"/>
              <a:t>pilothecium</a:t>
            </a:r>
            <a:r>
              <a:rPr lang="cs-CZ" altLang="cs-CZ" sz="1800" dirty="0"/>
              <a:t> s </a:t>
            </a:r>
            <a:r>
              <a:rPr lang="cs-CZ" altLang="cs-CZ" sz="1800" dirty="0" err="1"/>
              <a:t>rourkatým</a:t>
            </a:r>
            <a:r>
              <a:rPr lang="cs-CZ" altLang="cs-CZ" sz="1800" dirty="0"/>
              <a:t> </a:t>
            </a:r>
            <a:r>
              <a:rPr lang="cs-CZ" altLang="cs-CZ" sz="1800" dirty="0" err="1"/>
              <a:t>hymenoforem</a:t>
            </a:r>
            <a:r>
              <a:rPr lang="cs-CZ" altLang="cs-CZ" sz="1800" dirty="0"/>
              <a:t> </a:t>
            </a:r>
            <a:r>
              <a:rPr lang="cs-CZ" altLang="cs-CZ" sz="1800" i="1" dirty="0"/>
              <a:t>	</a:t>
            </a:r>
          </a:p>
          <a:p>
            <a:pPr>
              <a:spcBef>
                <a:spcPct val="0"/>
              </a:spcBef>
              <a:buNone/>
            </a:pPr>
            <a:r>
              <a:rPr lang="cs-CZ" altLang="cs-CZ" sz="1800" dirty="0"/>
              <a:t>Řád: </a:t>
            </a:r>
            <a:r>
              <a:rPr lang="cs-CZ" altLang="cs-CZ" sz="1800" dirty="0" err="1"/>
              <a:t>Russulales</a:t>
            </a:r>
            <a:r>
              <a:rPr lang="cs-CZ" altLang="cs-CZ" sz="1800" dirty="0"/>
              <a:t>	    	</a:t>
            </a:r>
            <a:r>
              <a:rPr lang="cs-CZ" altLang="cs-CZ" sz="1800" i="1" dirty="0" err="1"/>
              <a:t>Russula</a:t>
            </a:r>
            <a:r>
              <a:rPr lang="cs-CZ" altLang="cs-CZ" sz="1800" i="1" dirty="0"/>
              <a:t> </a:t>
            </a:r>
            <a:r>
              <a:rPr lang="cs-CZ" altLang="cs-CZ" sz="1800" dirty="0"/>
              <a:t>(holubinka), </a:t>
            </a:r>
            <a:r>
              <a:rPr lang="cs-CZ" altLang="cs-CZ" sz="1800" i="1" dirty="0" err="1"/>
              <a:t>Lactarius</a:t>
            </a:r>
            <a:r>
              <a:rPr lang="cs-CZ" altLang="cs-CZ" sz="1800" dirty="0"/>
              <a:t> (</a:t>
            </a:r>
            <a:r>
              <a:rPr lang="cs-CZ" altLang="cs-CZ" sz="1800" dirty="0" err="1"/>
              <a:t>rzyec</a:t>
            </a:r>
            <a:r>
              <a:rPr lang="cs-CZ" altLang="cs-CZ" sz="1800" dirty="0"/>
              <a:t>) </a:t>
            </a:r>
          </a:p>
          <a:p>
            <a:pPr>
              <a:spcBef>
                <a:spcPct val="0"/>
              </a:spcBef>
              <a:buNone/>
            </a:pPr>
            <a:r>
              <a:rPr lang="cs-CZ" altLang="cs-CZ" sz="1800" dirty="0"/>
              <a:t>			- </a:t>
            </a:r>
            <a:r>
              <a:rPr lang="cs-CZ" altLang="cs-CZ" sz="1800" dirty="0" err="1"/>
              <a:t>pilothecium</a:t>
            </a:r>
            <a:r>
              <a:rPr lang="cs-CZ" altLang="cs-CZ" sz="1800" dirty="0"/>
              <a:t> s lupenitým </a:t>
            </a:r>
            <a:r>
              <a:rPr lang="cs-CZ" altLang="cs-CZ" sz="1800" dirty="0" err="1"/>
              <a:t>hymenoforem</a:t>
            </a:r>
            <a:r>
              <a:rPr lang="cs-CZ" altLang="cs-CZ" sz="1800" dirty="0"/>
              <a:t> </a:t>
            </a:r>
            <a:endParaRPr lang="cs-CZ" altLang="cs-CZ" sz="1800" i="1" dirty="0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/>
              <a:t>Řád: </a:t>
            </a:r>
            <a:r>
              <a:rPr lang="cs-CZ" altLang="cs-CZ" sz="1800" dirty="0" err="1"/>
              <a:t>Agaricales</a:t>
            </a:r>
            <a:r>
              <a:rPr lang="cs-CZ" altLang="cs-CZ" sz="1800" dirty="0"/>
              <a:t> 		</a:t>
            </a:r>
            <a:r>
              <a:rPr lang="cs-CZ" altLang="cs-CZ" sz="1800" i="1" dirty="0" err="1"/>
              <a:t>Macrolepiota</a:t>
            </a:r>
            <a:r>
              <a:rPr lang="cs-CZ" altLang="cs-CZ" sz="1800" i="1" dirty="0"/>
              <a:t> </a:t>
            </a:r>
            <a:r>
              <a:rPr lang="cs-CZ" altLang="cs-CZ" sz="1800" dirty="0"/>
              <a:t>(bedla), </a:t>
            </a:r>
            <a:r>
              <a:rPr lang="cs-CZ" altLang="cs-CZ" sz="1800" i="1" dirty="0" err="1"/>
              <a:t>Amanita</a:t>
            </a:r>
            <a:r>
              <a:rPr lang="cs-CZ" altLang="cs-CZ" sz="1800" dirty="0"/>
              <a:t> (muchomůrka)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/>
              <a:t>			- </a:t>
            </a:r>
            <a:r>
              <a:rPr lang="cs-CZ" altLang="cs-CZ" sz="1800" dirty="0" err="1"/>
              <a:t>pilothecium</a:t>
            </a:r>
            <a:r>
              <a:rPr lang="cs-CZ" altLang="cs-CZ" sz="1800" dirty="0"/>
              <a:t> s lupenitým </a:t>
            </a:r>
            <a:r>
              <a:rPr lang="cs-CZ" altLang="cs-CZ" sz="1800" dirty="0" err="1"/>
              <a:t>hymenoforem</a:t>
            </a:r>
            <a:r>
              <a:rPr lang="cs-CZ" altLang="cs-CZ" sz="1800" dirty="0"/>
              <a:t>, prstenem, pochvou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/>
              <a:t>			</a:t>
            </a:r>
            <a:r>
              <a:rPr lang="cs-CZ" altLang="cs-CZ" sz="1800" i="1" dirty="0" err="1"/>
              <a:t>Cortinarius</a:t>
            </a:r>
            <a:r>
              <a:rPr lang="cs-CZ" altLang="cs-CZ" sz="1800" i="1" dirty="0"/>
              <a:t> </a:t>
            </a:r>
            <a:r>
              <a:rPr lang="cs-CZ" altLang="cs-CZ" sz="1800" dirty="0"/>
              <a:t>(pavučinec)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/>
              <a:t>			- </a:t>
            </a:r>
            <a:r>
              <a:rPr lang="cs-CZ" altLang="cs-CZ" sz="1800" dirty="0" err="1"/>
              <a:t>pilothecium</a:t>
            </a:r>
            <a:r>
              <a:rPr lang="cs-CZ" altLang="cs-CZ" sz="1800" dirty="0"/>
              <a:t> s lupenitým </a:t>
            </a:r>
            <a:r>
              <a:rPr lang="cs-CZ" altLang="cs-CZ" sz="1800" dirty="0" err="1"/>
              <a:t>hymenoforem</a:t>
            </a:r>
            <a:r>
              <a:rPr lang="cs-CZ" altLang="cs-CZ" sz="1800" dirty="0"/>
              <a:t> a pavučinkou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i="1" dirty="0"/>
              <a:t>			</a:t>
            </a:r>
            <a:r>
              <a:rPr lang="cs-CZ" altLang="cs-CZ" sz="1800" i="1" dirty="0" err="1"/>
              <a:t>Lycoperdon</a:t>
            </a:r>
            <a:r>
              <a:rPr lang="cs-CZ" altLang="cs-CZ" sz="1800" dirty="0"/>
              <a:t> (pýchavka) - </a:t>
            </a:r>
            <a:r>
              <a:rPr lang="cs-CZ" altLang="cs-CZ" sz="1800" dirty="0" err="1"/>
              <a:t>břichatkovitá</a:t>
            </a:r>
            <a:r>
              <a:rPr lang="cs-CZ" altLang="cs-CZ" sz="1800" dirty="0"/>
              <a:t> plodnice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/>
              <a:t>Řád: </a:t>
            </a:r>
            <a:r>
              <a:rPr lang="cs-CZ" altLang="cs-CZ" sz="1800" dirty="0" err="1"/>
              <a:t>Geastrales</a:t>
            </a:r>
            <a:r>
              <a:rPr lang="cs-CZ" altLang="cs-CZ" sz="1800" dirty="0"/>
              <a:t>      	</a:t>
            </a:r>
            <a:r>
              <a:rPr lang="cs-CZ" altLang="cs-CZ" sz="1800" i="1" dirty="0" err="1"/>
              <a:t>Geastrum</a:t>
            </a:r>
            <a:r>
              <a:rPr lang="cs-CZ" altLang="cs-CZ" sz="1800" i="1" dirty="0"/>
              <a:t> </a:t>
            </a:r>
            <a:r>
              <a:rPr lang="cs-CZ" altLang="cs-CZ" sz="1800" dirty="0"/>
              <a:t>(hvězdovka)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/>
              <a:t>			- </a:t>
            </a:r>
            <a:r>
              <a:rPr lang="cs-CZ" altLang="cs-CZ" sz="1800" dirty="0" err="1"/>
              <a:t>břichatkovitá</a:t>
            </a:r>
            <a:r>
              <a:rPr lang="cs-CZ" altLang="cs-CZ" sz="1800" dirty="0"/>
              <a:t> plodnice s dvouvrstevnou </a:t>
            </a:r>
            <a:r>
              <a:rPr lang="cs-CZ" altLang="cs-CZ" sz="1800" dirty="0" err="1"/>
              <a:t>peridií</a:t>
            </a:r>
            <a:endParaRPr lang="cs-CZ" altLang="cs-CZ" sz="1800" dirty="0"/>
          </a:p>
          <a:p>
            <a:pPr>
              <a:spcBef>
                <a:spcPts val="0"/>
              </a:spcBef>
              <a:buFontTx/>
              <a:buNone/>
            </a:pPr>
            <a:r>
              <a:rPr lang="cs-CZ" altLang="cs-CZ" sz="1800" dirty="0" err="1">
                <a:solidFill>
                  <a:schemeClr val="tx2"/>
                </a:solidFill>
              </a:rPr>
              <a:t>Pododd</a:t>
            </a:r>
            <a:r>
              <a:rPr lang="cs-CZ" altLang="cs-CZ" sz="1800" dirty="0">
                <a:solidFill>
                  <a:schemeClr val="tx2"/>
                </a:solidFill>
              </a:rPr>
              <a:t>.</a:t>
            </a:r>
            <a:r>
              <a:rPr lang="cs-CZ" altLang="cs-CZ" sz="1800" dirty="0"/>
              <a:t>:</a:t>
            </a:r>
            <a:r>
              <a:rPr lang="cs-CZ" altLang="cs-CZ" sz="1800" dirty="0">
                <a:solidFill>
                  <a:schemeClr val="tx2"/>
                </a:solidFill>
              </a:rPr>
              <a:t> </a:t>
            </a:r>
            <a:r>
              <a:rPr lang="cs-CZ" altLang="cs-CZ" sz="1800" dirty="0" err="1">
                <a:solidFill>
                  <a:schemeClr val="tx2"/>
                </a:solidFill>
              </a:rPr>
              <a:t>Pucciniomycotina</a:t>
            </a:r>
            <a:endParaRPr lang="cs-CZ" altLang="cs-CZ" sz="1800" dirty="0">
              <a:solidFill>
                <a:schemeClr val="tx2"/>
              </a:solidFill>
            </a:endParaRPr>
          </a:p>
          <a:p>
            <a:pPr>
              <a:spcBef>
                <a:spcPts val="0"/>
              </a:spcBef>
              <a:buFontTx/>
              <a:buNone/>
            </a:pPr>
            <a:r>
              <a:rPr lang="cs-CZ" altLang="cs-CZ" sz="1800" dirty="0">
                <a:solidFill>
                  <a:schemeClr val="tx2"/>
                </a:solidFill>
              </a:rPr>
              <a:t>Třída: </a:t>
            </a:r>
            <a:r>
              <a:rPr lang="cs-CZ" altLang="cs-CZ" sz="1800" dirty="0" err="1">
                <a:solidFill>
                  <a:schemeClr val="tx2"/>
                </a:solidFill>
              </a:rPr>
              <a:t>Pucciniomycetes</a:t>
            </a:r>
            <a:r>
              <a:rPr lang="cs-CZ" altLang="cs-CZ" sz="1800" dirty="0">
                <a:solidFill>
                  <a:schemeClr val="tx2"/>
                </a:solidFill>
              </a:rPr>
              <a:t> </a:t>
            </a:r>
          </a:p>
          <a:p>
            <a:pPr>
              <a:spcBef>
                <a:spcPts val="0"/>
              </a:spcBef>
              <a:buFontTx/>
              <a:buNone/>
            </a:pPr>
            <a:r>
              <a:rPr lang="cs-CZ" altLang="cs-CZ" sz="1800" dirty="0"/>
              <a:t>Řád:</a:t>
            </a:r>
            <a:r>
              <a:rPr lang="cs-CZ" altLang="cs-CZ" sz="1800" i="1" dirty="0"/>
              <a:t> </a:t>
            </a:r>
            <a:r>
              <a:rPr lang="cs-CZ" altLang="cs-CZ" sz="1800" dirty="0" err="1"/>
              <a:t>Pucciniales</a:t>
            </a:r>
            <a:r>
              <a:rPr lang="cs-CZ" altLang="cs-CZ" sz="1800" i="1" dirty="0"/>
              <a:t> -</a:t>
            </a:r>
            <a:r>
              <a:rPr lang="cs-CZ" altLang="cs-CZ" sz="1800" dirty="0"/>
              <a:t> rzi	</a:t>
            </a:r>
            <a:r>
              <a:rPr lang="cs-CZ" altLang="cs-CZ" sz="1800" i="1" dirty="0" err="1"/>
              <a:t>Puccinia</a:t>
            </a:r>
            <a:r>
              <a:rPr lang="cs-CZ" altLang="cs-CZ" sz="1800" i="1" dirty="0"/>
              <a:t> </a:t>
            </a:r>
            <a:r>
              <a:rPr lang="cs-CZ" altLang="cs-CZ" sz="1800" i="1" dirty="0" err="1"/>
              <a:t>graminis</a:t>
            </a:r>
            <a:r>
              <a:rPr lang="cs-CZ" altLang="cs-CZ" sz="1800" dirty="0"/>
              <a:t> (rez travní)</a:t>
            </a:r>
            <a:r>
              <a:rPr lang="cs-CZ" altLang="cs-CZ" sz="1800" dirty="0">
                <a:solidFill>
                  <a:schemeClr val="accent2"/>
                </a:solidFill>
              </a:rPr>
              <a:t> </a:t>
            </a:r>
          </a:p>
          <a:p>
            <a:pPr>
              <a:spcBef>
                <a:spcPts val="0"/>
              </a:spcBef>
              <a:buFontTx/>
              <a:buNone/>
            </a:pPr>
            <a:r>
              <a:rPr lang="cs-CZ" altLang="cs-CZ" sz="1800" dirty="0">
                <a:solidFill>
                  <a:schemeClr val="accent2"/>
                </a:solidFill>
              </a:rPr>
              <a:t>			- řez listem se </a:t>
            </a:r>
            <a:r>
              <a:rPr lang="cs-CZ" altLang="cs-CZ" sz="1800" dirty="0" err="1">
                <a:solidFill>
                  <a:schemeClr val="accent2"/>
                </a:solidFill>
              </a:rPr>
              <a:t>spermogonii</a:t>
            </a:r>
            <a:r>
              <a:rPr lang="cs-CZ" altLang="cs-CZ" sz="1800" dirty="0">
                <a:solidFill>
                  <a:schemeClr val="accent2"/>
                </a:solidFill>
              </a:rPr>
              <a:t> a </a:t>
            </a:r>
            <a:r>
              <a:rPr lang="cs-CZ" altLang="cs-CZ" sz="1800" dirty="0" err="1">
                <a:solidFill>
                  <a:schemeClr val="accent2"/>
                </a:solidFill>
              </a:rPr>
              <a:t>aecii</a:t>
            </a:r>
            <a:r>
              <a:rPr lang="cs-CZ" altLang="cs-CZ" sz="1800" dirty="0">
                <a:solidFill>
                  <a:schemeClr val="accent2"/>
                </a:solidFill>
              </a:rPr>
              <a:t> (trvalý preparát I.)</a:t>
            </a:r>
          </a:p>
          <a:p>
            <a:pPr lvl="2">
              <a:spcBef>
                <a:spcPts val="0"/>
              </a:spcBef>
              <a:buFontTx/>
              <a:buNone/>
            </a:pPr>
            <a:r>
              <a:rPr lang="cs-CZ" altLang="cs-CZ" sz="1800" dirty="0">
                <a:solidFill>
                  <a:schemeClr val="accent2"/>
                </a:solidFill>
              </a:rPr>
              <a:t>			- řez listem s ložisky </a:t>
            </a:r>
            <a:r>
              <a:rPr lang="cs-CZ" altLang="cs-CZ" sz="1800" dirty="0" err="1">
                <a:solidFill>
                  <a:schemeClr val="accent2"/>
                </a:solidFill>
              </a:rPr>
              <a:t>urediospor</a:t>
            </a:r>
            <a:r>
              <a:rPr lang="cs-CZ" altLang="cs-CZ" sz="1800" dirty="0">
                <a:solidFill>
                  <a:schemeClr val="accent2"/>
                </a:solidFill>
              </a:rPr>
              <a:t> (trvalý preparát II.)</a:t>
            </a:r>
          </a:p>
          <a:p>
            <a:pPr>
              <a:spcBef>
                <a:spcPts val="0"/>
              </a:spcBef>
              <a:buFontTx/>
              <a:buNone/>
            </a:pPr>
            <a:r>
              <a:rPr lang="cs-CZ" altLang="cs-CZ" sz="1800" dirty="0">
                <a:solidFill>
                  <a:schemeClr val="accent2"/>
                </a:solidFill>
              </a:rPr>
              <a:t>		 	- řez listem s ložisky teliospor (trvalý preparát III.)</a:t>
            </a: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6127750" y="15875"/>
            <a:ext cx="29813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800">
                <a:solidFill>
                  <a:schemeClr val="tx2"/>
                </a:solidFill>
              </a:rPr>
              <a:t> </a:t>
            </a:r>
            <a:r>
              <a:rPr lang="cs-CZ" altLang="cs-CZ" sz="2800" b="1">
                <a:solidFill>
                  <a:schemeClr val="tx2"/>
                </a:solidFill>
              </a:rPr>
              <a:t>Přehled objektů</a:t>
            </a:r>
          </a:p>
        </p:txBody>
      </p:sp>
    </p:spTree>
    <p:extLst>
      <p:ext uri="{BB962C8B-B14F-4D97-AF65-F5344CB8AC3E}">
        <p14:creationId xmlns:p14="http://schemas.microsoft.com/office/powerpoint/2010/main" val="28480901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323155" y="466560"/>
            <a:ext cx="8569325" cy="5410712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spcAft>
                <a:spcPct val="30000"/>
              </a:spcAft>
              <a:buFontTx/>
              <a:buNone/>
              <a:defRPr/>
            </a:pPr>
            <a:r>
              <a:rPr lang="cs-CZ" altLang="cs-CZ" sz="2400" b="1" dirty="0"/>
              <a:t>plodnice (</a:t>
            </a:r>
            <a:r>
              <a:rPr lang="cs-CZ" altLang="cs-CZ" sz="2400" b="1" dirty="0" err="1"/>
              <a:t>bazidiokarpy</a:t>
            </a:r>
            <a:r>
              <a:rPr lang="cs-CZ" altLang="cs-CZ" sz="2400" b="1" dirty="0"/>
              <a:t>, </a:t>
            </a:r>
            <a:r>
              <a:rPr lang="cs-CZ" altLang="cs-CZ" sz="2400" b="1" dirty="0" err="1"/>
              <a:t>bazidiomata</a:t>
            </a:r>
            <a:r>
              <a:rPr lang="cs-CZ" altLang="cs-CZ" sz="2400" b="1" dirty="0"/>
              <a:t>)</a:t>
            </a:r>
            <a:r>
              <a:rPr lang="cs-CZ" altLang="cs-CZ" sz="2400" dirty="0"/>
              <a:t> </a:t>
            </a:r>
          </a:p>
          <a:p>
            <a:pPr>
              <a:spcBef>
                <a:spcPct val="0"/>
              </a:spcBef>
              <a:spcAft>
                <a:spcPct val="30000"/>
              </a:spcAft>
              <a:buFontTx/>
              <a:buNone/>
              <a:defRPr/>
            </a:pPr>
            <a:r>
              <a:rPr lang="cs-CZ" altLang="cs-CZ" sz="2400" dirty="0"/>
              <a:t>z morfologického hlediska a podle geneze spor rozlišujeme 2 základní typy:</a:t>
            </a:r>
          </a:p>
          <a:p>
            <a:pPr>
              <a:spcBef>
                <a:spcPct val="0"/>
              </a:spcBef>
              <a:spcAft>
                <a:spcPct val="30000"/>
              </a:spcAft>
              <a:buFontTx/>
              <a:buNone/>
              <a:defRPr/>
            </a:pPr>
            <a:r>
              <a:rPr lang="cs-CZ" altLang="cs-CZ" sz="2400" b="1" dirty="0"/>
              <a:t>1) houby rouškaté</a:t>
            </a:r>
            <a:r>
              <a:rPr lang="cs-CZ" altLang="cs-CZ" sz="2400" dirty="0"/>
              <a:t> (dříve podtřída </a:t>
            </a:r>
            <a:r>
              <a:rPr lang="cs-CZ" altLang="cs-CZ" sz="2400" i="1" dirty="0" err="1"/>
              <a:t>Hymenomycetidae</a:t>
            </a:r>
            <a:r>
              <a:rPr lang="cs-CZ" altLang="cs-CZ" sz="2400" dirty="0"/>
              <a:t>)</a:t>
            </a:r>
          </a:p>
          <a:p>
            <a:pPr marL="342900" indent="-342900">
              <a:spcBef>
                <a:spcPct val="0"/>
              </a:spcBef>
              <a:spcAft>
                <a:spcPct val="30000"/>
              </a:spcAft>
              <a:buFontTx/>
              <a:buChar char="-"/>
              <a:defRPr/>
            </a:pPr>
            <a:r>
              <a:rPr lang="cs-CZ" altLang="cs-CZ" sz="2400" dirty="0"/>
              <a:t>výtrusy vznikají na povrchu plodnice v </a:t>
            </a:r>
            <a:r>
              <a:rPr lang="cs-CZ" altLang="cs-CZ" sz="2400" b="1" dirty="0"/>
              <a:t>hymeniu</a:t>
            </a:r>
            <a:r>
              <a:rPr lang="cs-CZ" altLang="cs-CZ" sz="2400" dirty="0"/>
              <a:t> (roušku) na speciální části povrchu plodnice – </a:t>
            </a:r>
            <a:r>
              <a:rPr lang="cs-CZ" altLang="cs-CZ" sz="2400" b="1" dirty="0" err="1"/>
              <a:t>hymenoforu</a:t>
            </a:r>
            <a:endParaRPr lang="cs-CZ" altLang="cs-CZ" sz="2400" b="1" dirty="0"/>
          </a:p>
          <a:p>
            <a:pPr marL="342900" indent="-342900">
              <a:spcBef>
                <a:spcPct val="0"/>
              </a:spcBef>
              <a:spcAft>
                <a:spcPct val="30000"/>
              </a:spcAft>
              <a:buFontTx/>
              <a:buChar char="-"/>
              <a:defRPr/>
            </a:pPr>
            <a:r>
              <a:rPr lang="cs-CZ" altLang="cs-CZ" sz="2400" dirty="0"/>
              <a:t>v roušku přítomny i sterilní buňky (</a:t>
            </a:r>
            <a:r>
              <a:rPr lang="cs-CZ" altLang="cs-CZ" sz="2400" dirty="0" err="1"/>
              <a:t>bazidioly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cystidy</a:t>
            </a:r>
            <a:r>
              <a:rPr lang="cs-CZ" altLang="cs-CZ" sz="2400" dirty="0"/>
              <a:t>)</a:t>
            </a:r>
          </a:p>
          <a:p>
            <a:pPr marL="342900" indent="-342900">
              <a:spcBef>
                <a:spcPct val="0"/>
              </a:spcBef>
              <a:spcAft>
                <a:spcPct val="30000"/>
              </a:spcAft>
              <a:buFontTx/>
              <a:buChar char="-"/>
              <a:defRPr/>
            </a:pPr>
            <a:r>
              <a:rPr lang="cs-CZ" altLang="cs-CZ" sz="2400" dirty="0"/>
              <a:t>spory z bazidií aktivně odmršťovány (</a:t>
            </a:r>
            <a:r>
              <a:rPr lang="cs-CZ" altLang="cs-CZ" sz="2400" dirty="0" err="1"/>
              <a:t>balistospory</a:t>
            </a:r>
            <a:r>
              <a:rPr lang="cs-CZ" altLang="cs-CZ" sz="2400" dirty="0"/>
              <a:t>)</a:t>
            </a:r>
          </a:p>
          <a:p>
            <a:pPr>
              <a:spcBef>
                <a:spcPct val="0"/>
              </a:spcBef>
              <a:spcAft>
                <a:spcPct val="30000"/>
              </a:spcAft>
              <a:buFontTx/>
              <a:buNone/>
              <a:defRPr/>
            </a:pPr>
            <a:r>
              <a:rPr lang="cs-CZ" altLang="cs-CZ" sz="2400" dirty="0"/>
              <a:t>plodnice mají vývoj</a:t>
            </a:r>
          </a:p>
          <a:p>
            <a:pPr marL="342900" indent="-342900">
              <a:spcBef>
                <a:spcPct val="0"/>
              </a:spcBef>
              <a:spcAft>
                <a:spcPct val="30000"/>
              </a:spcAft>
              <a:buFontTx/>
              <a:buChar char="-"/>
              <a:defRPr/>
            </a:pPr>
            <a:r>
              <a:rPr lang="cs-CZ" altLang="cs-CZ" sz="2400" b="1" dirty="0" err="1"/>
              <a:t>gymnokarpní</a:t>
            </a:r>
            <a:r>
              <a:rPr lang="cs-CZ" altLang="cs-CZ" sz="2400" dirty="0"/>
              <a:t> – od počátku otevřené </a:t>
            </a:r>
          </a:p>
          <a:p>
            <a:pPr marL="342900" indent="-342900">
              <a:spcBef>
                <a:spcPct val="0"/>
              </a:spcBef>
              <a:spcAft>
                <a:spcPct val="30000"/>
              </a:spcAft>
              <a:buFontTx/>
              <a:buChar char="-"/>
              <a:defRPr/>
            </a:pPr>
            <a:r>
              <a:rPr lang="cs-CZ" altLang="cs-CZ" sz="2400" b="1" dirty="0" err="1"/>
              <a:t>hemiangiokarpní</a:t>
            </a:r>
            <a:r>
              <a:rPr lang="cs-CZ" altLang="cs-CZ" sz="2400" dirty="0"/>
              <a:t> – dočasně uzavřené obaly plodnice (tzv. velum)</a:t>
            </a:r>
          </a:p>
        </p:txBody>
      </p:sp>
    </p:spTree>
    <p:extLst>
      <p:ext uri="{BB962C8B-B14F-4D97-AF65-F5344CB8AC3E}">
        <p14:creationId xmlns:p14="http://schemas.microsoft.com/office/powerpoint/2010/main" val="16593996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323155" y="453551"/>
            <a:ext cx="8569325" cy="5927777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spcAft>
                <a:spcPct val="30000"/>
              </a:spcAft>
              <a:buFontTx/>
              <a:buNone/>
              <a:defRPr/>
            </a:pPr>
            <a:r>
              <a:rPr lang="cs-CZ" altLang="cs-CZ" sz="2400" b="1" dirty="0"/>
              <a:t>plodnice (</a:t>
            </a:r>
            <a:r>
              <a:rPr lang="cs-CZ" altLang="cs-CZ" sz="2400" b="1" dirty="0" err="1"/>
              <a:t>bazidiokarpy</a:t>
            </a:r>
            <a:r>
              <a:rPr lang="cs-CZ" altLang="cs-CZ" sz="2400" b="1" dirty="0"/>
              <a:t>, </a:t>
            </a:r>
            <a:r>
              <a:rPr lang="cs-CZ" altLang="cs-CZ" sz="2400" b="1" dirty="0" err="1"/>
              <a:t>bazidiomata</a:t>
            </a:r>
            <a:r>
              <a:rPr lang="cs-CZ" altLang="cs-CZ" sz="2400" b="1" dirty="0"/>
              <a:t>)</a:t>
            </a:r>
            <a:r>
              <a:rPr lang="cs-CZ" altLang="cs-CZ" sz="2400" dirty="0"/>
              <a:t> </a:t>
            </a:r>
          </a:p>
          <a:p>
            <a:pPr>
              <a:spcBef>
                <a:spcPct val="0"/>
              </a:spcBef>
              <a:spcAft>
                <a:spcPct val="30000"/>
              </a:spcAft>
              <a:buFontTx/>
              <a:buNone/>
              <a:defRPr/>
            </a:pPr>
            <a:r>
              <a:rPr lang="cs-CZ" altLang="cs-CZ" sz="2400" dirty="0"/>
              <a:t>z morfologického hlediska a podle geneze spor rozlišujeme 2 základní typy:</a:t>
            </a:r>
          </a:p>
          <a:p>
            <a:pPr>
              <a:spcBef>
                <a:spcPct val="0"/>
              </a:spcBef>
              <a:spcAft>
                <a:spcPct val="30000"/>
              </a:spcAft>
              <a:buNone/>
              <a:defRPr/>
            </a:pPr>
            <a:r>
              <a:rPr lang="cs-CZ" altLang="cs-CZ" sz="2400" b="1" dirty="0"/>
              <a:t>1) houby rouškaté</a:t>
            </a:r>
            <a:endParaRPr lang="cs-CZ" altLang="cs-CZ" sz="2400" dirty="0"/>
          </a:p>
          <a:p>
            <a:pPr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cs-CZ" altLang="cs-CZ" sz="2400" u="sng" dirty="0" err="1"/>
              <a:t>holothecium</a:t>
            </a:r>
            <a:r>
              <a:rPr lang="cs-CZ" altLang="cs-CZ" sz="2400" dirty="0"/>
              <a:t> – rozlitá, kyjovitá, keříčkovitá, hymenium pokrývá ±celý povrch plodnice</a:t>
            </a:r>
          </a:p>
          <a:p>
            <a:pPr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cs-CZ" altLang="cs-CZ" sz="2400" u="sng" dirty="0" err="1"/>
              <a:t>pilothecium</a:t>
            </a:r>
            <a:r>
              <a:rPr lang="cs-CZ" altLang="cs-CZ" sz="2400" dirty="0"/>
              <a:t> – plodnice jednoletá, s jednorázovým vývojem, diferencovaná na klobouk a třeň, </a:t>
            </a:r>
            <a:r>
              <a:rPr lang="cs-CZ" altLang="cs-CZ" sz="2400" dirty="0" err="1"/>
              <a:t>hymenofor</a:t>
            </a:r>
            <a:r>
              <a:rPr lang="cs-CZ" altLang="cs-CZ" sz="2400" dirty="0"/>
              <a:t> pokrývá spodní část klobouku </a:t>
            </a:r>
          </a:p>
          <a:p>
            <a:pPr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cs-CZ" altLang="cs-CZ" sz="2400" u="sng" dirty="0" err="1"/>
              <a:t>krustothecium</a:t>
            </a:r>
            <a:r>
              <a:rPr lang="cs-CZ" altLang="cs-CZ" sz="2400" dirty="0"/>
              <a:t> – plodnice s postupným vývojem (přirůstající), jedno- nebo častěji víceletá, může a nemusí být členěna na klobouk a třeň, </a:t>
            </a:r>
            <a:r>
              <a:rPr lang="cs-CZ" altLang="cs-CZ" sz="2400" dirty="0" err="1"/>
              <a:t>hymenofor</a:t>
            </a:r>
            <a:r>
              <a:rPr lang="cs-CZ" altLang="cs-CZ" sz="2400" dirty="0"/>
              <a:t> pokrývá většinou spodní část klobouku</a:t>
            </a:r>
          </a:p>
          <a:p>
            <a:pPr marL="457200" indent="-457200">
              <a:spcBef>
                <a:spcPct val="0"/>
              </a:spcBef>
              <a:spcAft>
                <a:spcPct val="30000"/>
              </a:spcAft>
              <a:buFontTx/>
              <a:buAutoNum type="arabicParenR"/>
              <a:defRPr/>
            </a:pPr>
            <a:endParaRPr lang="cs-CZ" altLang="cs-CZ" sz="2400" dirty="0"/>
          </a:p>
        </p:txBody>
      </p:sp>
    </p:spTree>
    <p:extLst>
      <p:ext uri="{BB962C8B-B14F-4D97-AF65-F5344CB8AC3E}">
        <p14:creationId xmlns:p14="http://schemas.microsoft.com/office/powerpoint/2010/main" val="29292817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Obdélník 1"/>
          <p:cNvSpPr>
            <a:spLocks noChangeArrowheads="1"/>
          </p:cNvSpPr>
          <p:nvPr/>
        </p:nvSpPr>
        <p:spPr bwMode="auto">
          <a:xfrm>
            <a:off x="323850" y="476672"/>
            <a:ext cx="8712646" cy="518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Aft>
                <a:spcPct val="30000"/>
              </a:spcAft>
              <a:defRPr/>
            </a:pPr>
            <a:r>
              <a:rPr lang="cs-CZ" altLang="cs-CZ" sz="2400" b="1" dirty="0"/>
              <a:t>plodnice (</a:t>
            </a:r>
            <a:r>
              <a:rPr lang="cs-CZ" altLang="cs-CZ" sz="2400" b="1" dirty="0" err="1"/>
              <a:t>bazidiokarpy</a:t>
            </a:r>
            <a:r>
              <a:rPr lang="cs-CZ" altLang="cs-CZ" sz="2400" b="1" dirty="0"/>
              <a:t>, </a:t>
            </a:r>
            <a:r>
              <a:rPr lang="cs-CZ" altLang="cs-CZ" sz="2400" b="1" dirty="0" err="1"/>
              <a:t>bazidiomata</a:t>
            </a:r>
            <a:r>
              <a:rPr lang="cs-CZ" altLang="cs-CZ" sz="2400" b="1" dirty="0"/>
              <a:t>)</a:t>
            </a:r>
            <a:r>
              <a:rPr lang="cs-CZ" altLang="cs-CZ" sz="2400" dirty="0"/>
              <a:t> </a:t>
            </a:r>
          </a:p>
          <a:p>
            <a:pPr>
              <a:spcAft>
                <a:spcPct val="30000"/>
              </a:spcAft>
              <a:defRPr/>
            </a:pPr>
            <a:r>
              <a:rPr lang="cs-CZ" altLang="cs-CZ" sz="2400" dirty="0"/>
              <a:t>z morfologického hlediska a podle geneze spor rozlišujeme 2 základní typy:</a:t>
            </a:r>
          </a:p>
          <a:p>
            <a:pPr>
              <a:spcAft>
                <a:spcPct val="30000"/>
              </a:spcAft>
            </a:pPr>
            <a:r>
              <a:rPr lang="cs-CZ" altLang="cs-CZ" sz="2400" b="1" dirty="0"/>
              <a:t>2) břichatky</a:t>
            </a:r>
            <a:endParaRPr lang="cs-CZ" altLang="cs-CZ" sz="2400" dirty="0"/>
          </a:p>
          <a:p>
            <a:pPr marL="342900" indent="-342900">
              <a:spcAft>
                <a:spcPct val="30000"/>
              </a:spcAft>
              <a:buFontTx/>
              <a:buChar char="-"/>
            </a:pPr>
            <a:r>
              <a:rPr lang="cs-CZ" altLang="cs-CZ" sz="2400" dirty="0"/>
              <a:t>povrch plodnice uzavírá většinou dvouvrstevná </a:t>
            </a:r>
            <a:r>
              <a:rPr lang="cs-CZ" altLang="cs-CZ" sz="2400" b="1" dirty="0" err="1"/>
              <a:t>okrovka</a:t>
            </a:r>
            <a:r>
              <a:rPr lang="cs-CZ" altLang="cs-CZ" sz="2400" b="1" dirty="0"/>
              <a:t> (</a:t>
            </a:r>
            <a:r>
              <a:rPr lang="cs-CZ" altLang="cs-CZ" sz="2400" b="1" dirty="0" err="1"/>
              <a:t>peridie</a:t>
            </a:r>
            <a:r>
              <a:rPr lang="cs-CZ" altLang="cs-CZ" sz="2400" b="1" dirty="0"/>
              <a:t>)</a:t>
            </a:r>
            <a:endParaRPr lang="cs-CZ" altLang="cs-CZ" sz="2400" dirty="0"/>
          </a:p>
          <a:p>
            <a:pPr marL="342900" indent="-342900">
              <a:spcAft>
                <a:spcPct val="30000"/>
              </a:spcAft>
              <a:buFontTx/>
              <a:buChar char="-"/>
            </a:pPr>
            <a:r>
              <a:rPr lang="cs-CZ" altLang="cs-CZ" sz="2400" dirty="0"/>
              <a:t>vnitřek plodnice pak tvoří výtrusorodé pletivo – </a:t>
            </a:r>
            <a:r>
              <a:rPr lang="cs-CZ" altLang="cs-CZ" sz="2400" b="1" dirty="0" err="1"/>
              <a:t>teřich</a:t>
            </a:r>
            <a:r>
              <a:rPr lang="cs-CZ" altLang="cs-CZ" sz="2400" b="1" dirty="0"/>
              <a:t> (</a:t>
            </a:r>
            <a:r>
              <a:rPr lang="cs-CZ" altLang="cs-CZ" sz="2400" b="1" dirty="0" err="1"/>
              <a:t>gleba</a:t>
            </a:r>
            <a:r>
              <a:rPr lang="cs-CZ" altLang="cs-CZ" sz="2400" b="1" dirty="0"/>
              <a:t>)</a:t>
            </a:r>
          </a:p>
          <a:p>
            <a:pPr marL="342900" indent="-342900">
              <a:spcAft>
                <a:spcPct val="30000"/>
              </a:spcAft>
              <a:buFontTx/>
              <a:buChar char="-"/>
            </a:pPr>
            <a:r>
              <a:rPr lang="cs-CZ" altLang="cs-CZ" sz="2400" dirty="0"/>
              <a:t>bazidiospory jsou pasivně uvolňovány (odlamují se ze </a:t>
            </a:r>
            <a:r>
              <a:rPr lang="cs-CZ" altLang="cs-CZ" sz="2400" dirty="0" err="1"/>
              <a:t>sterigmat</a:t>
            </a:r>
            <a:r>
              <a:rPr lang="cs-CZ" altLang="cs-CZ" sz="2400" dirty="0"/>
              <a:t>) a z plodnic šířeny mechanicky nebo s pomocí živočichů</a:t>
            </a:r>
          </a:p>
          <a:p>
            <a:pPr>
              <a:spcAft>
                <a:spcPct val="30000"/>
              </a:spcAft>
            </a:pPr>
            <a:r>
              <a:rPr lang="cs-CZ" altLang="cs-CZ" sz="2400" dirty="0"/>
              <a:t>mají </a:t>
            </a:r>
            <a:r>
              <a:rPr lang="cs-CZ" altLang="cs-CZ" sz="2400" b="1" dirty="0" err="1"/>
              <a:t>angiokarpní</a:t>
            </a:r>
            <a:r>
              <a:rPr lang="cs-CZ" altLang="cs-CZ" sz="2400" dirty="0"/>
              <a:t> vývoj plodnic (uzavřené až do dozrání spor)</a:t>
            </a:r>
          </a:p>
        </p:txBody>
      </p:sp>
    </p:spTree>
    <p:extLst>
      <p:ext uri="{BB962C8B-B14F-4D97-AF65-F5344CB8AC3E}">
        <p14:creationId xmlns:p14="http://schemas.microsoft.com/office/powerpoint/2010/main" val="11920300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4211960" y="1052736"/>
            <a:ext cx="4627240" cy="2302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cs-CZ" altLang="cs-CZ" sz="2800" i="1" dirty="0" err="1">
                <a:solidFill>
                  <a:schemeClr val="tx2"/>
                </a:solidFill>
              </a:rPr>
              <a:t>Calocera</a:t>
            </a:r>
            <a:r>
              <a:rPr lang="cs-CZ" altLang="cs-CZ" sz="2800" i="1" dirty="0">
                <a:solidFill>
                  <a:schemeClr val="tx2"/>
                </a:solidFill>
              </a:rPr>
              <a:t> </a:t>
            </a:r>
            <a:r>
              <a:rPr lang="cs-CZ" altLang="cs-CZ" sz="2800" i="1" dirty="0" err="1">
                <a:solidFill>
                  <a:schemeClr val="tx2"/>
                </a:solidFill>
              </a:rPr>
              <a:t>viscosa</a:t>
            </a:r>
            <a:r>
              <a:rPr lang="cs-CZ" altLang="cs-CZ" sz="2800" dirty="0">
                <a:solidFill>
                  <a:schemeClr val="tx2"/>
                </a:solidFill>
              </a:rPr>
              <a:t> </a:t>
            </a:r>
            <a:r>
              <a:rPr lang="cs-CZ" altLang="cs-CZ" sz="2800" dirty="0" err="1">
                <a:solidFill>
                  <a:schemeClr val="tx2"/>
                </a:solidFill>
              </a:rPr>
              <a:t>krásnorůžek</a:t>
            </a:r>
            <a:r>
              <a:rPr lang="cs-CZ" altLang="cs-CZ" sz="2800" dirty="0">
                <a:solidFill>
                  <a:schemeClr val="tx2"/>
                </a:solidFill>
              </a:rPr>
              <a:t> lepkavý</a:t>
            </a:r>
            <a:endParaRPr lang="cs-CZ" altLang="cs-CZ" sz="2800" dirty="0"/>
          </a:p>
          <a:p>
            <a:pPr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cs-CZ" altLang="cs-CZ" sz="2400" dirty="0"/>
              <a:t>keříčkovitě větvená </a:t>
            </a:r>
            <a:r>
              <a:rPr lang="cs-CZ" altLang="cs-CZ" sz="2400" dirty="0" err="1"/>
              <a:t>holothecia</a:t>
            </a:r>
            <a:r>
              <a:rPr lang="cs-CZ" altLang="cs-CZ" sz="2400" dirty="0"/>
              <a:t> na ponořeném dřevě jehličnanů </a:t>
            </a:r>
          </a:p>
          <a:p>
            <a:pPr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cs-CZ" altLang="cs-CZ" sz="2400" dirty="0"/>
              <a:t>gumovitá konzistence</a:t>
            </a:r>
          </a:p>
        </p:txBody>
      </p:sp>
      <p:pic>
        <p:nvPicPr>
          <p:cNvPr id="9219" name="Picture 3" descr="Calocera%20viscos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793765"/>
            <a:ext cx="3695700" cy="2771775"/>
          </a:xfrm>
          <a:prstGeom prst="rect">
            <a:avLst/>
          </a:prstGeom>
          <a:noFill/>
          <a:ln w="2857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3" name="Picture 9" descr="http://l.yimg.com/g/images/spaceout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" y="-152400"/>
            <a:ext cx="9525" cy="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1979712" y="253836"/>
            <a:ext cx="5227026" cy="72008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cs-CZ" altLang="cs-CZ" sz="3200" dirty="0"/>
              <a:t>Třída:</a:t>
            </a:r>
            <a:r>
              <a:rPr lang="cs-CZ" altLang="cs-CZ" sz="3200" kern="0" dirty="0"/>
              <a:t> </a:t>
            </a:r>
            <a:r>
              <a:rPr lang="cs-CZ" altLang="cs-CZ" sz="3200" kern="0" dirty="0" err="1"/>
              <a:t>Dacrymycetes</a:t>
            </a:r>
            <a:endParaRPr lang="cs-CZ" altLang="cs-CZ" sz="3200" kern="0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6985" y="1066720"/>
            <a:ext cx="3665880" cy="5498820"/>
          </a:xfrm>
          <a:prstGeom prst="rect">
            <a:avLst/>
          </a:prstGeom>
          <a:noFill/>
          <a:ln w="28575">
            <a:solidFill>
              <a:srgbClr val="FFFFFF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817407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115888"/>
            <a:ext cx="4176713" cy="1143000"/>
          </a:xfrm>
        </p:spPr>
        <p:txBody>
          <a:bodyPr/>
          <a:lstStyle/>
          <a:p>
            <a:pPr algn="l"/>
            <a:r>
              <a:rPr lang="cs-CZ" altLang="cs-CZ" sz="2800" i="1"/>
              <a:t>Fomes fomentarius </a:t>
            </a:r>
            <a:br>
              <a:rPr lang="cs-CZ" altLang="cs-CZ" sz="2800" i="1"/>
            </a:br>
            <a:r>
              <a:rPr lang="cs-CZ" altLang="cs-CZ" sz="2800"/>
              <a:t>troudnatec kopytovitý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50825" y="1196752"/>
            <a:ext cx="5977359" cy="3384550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cs-CZ" altLang="cs-CZ" sz="2400" dirty="0"/>
              <a:t>velká víceletá </a:t>
            </a:r>
            <a:r>
              <a:rPr lang="cs-CZ" altLang="cs-CZ" sz="2400" dirty="0" err="1"/>
              <a:t>gymnokarpní</a:t>
            </a:r>
            <a:r>
              <a:rPr lang="cs-CZ" altLang="cs-CZ" sz="2400" dirty="0"/>
              <a:t> plodnice (</a:t>
            </a:r>
            <a:r>
              <a:rPr lang="cs-CZ" altLang="cs-CZ" sz="2400" dirty="0" err="1"/>
              <a:t>krustothecium</a:t>
            </a:r>
            <a:r>
              <a:rPr lang="cs-CZ" altLang="cs-CZ" sz="2400" dirty="0"/>
              <a:t>), trvale odkryté hymenium v rourkách na spodní straně</a:t>
            </a:r>
          </a:p>
          <a:p>
            <a:pPr marL="0" indent="0">
              <a:buFontTx/>
              <a:buNone/>
            </a:pPr>
            <a:r>
              <a:rPr lang="cs-CZ" altLang="cs-CZ" sz="2400" dirty="0"/>
              <a:t>parazit na listnáčích, hl. bucích a břízách</a:t>
            </a:r>
          </a:p>
          <a:p>
            <a:pPr marL="0" indent="0"/>
            <a:endParaRPr lang="cs-CZ" altLang="cs-CZ" sz="2400" dirty="0"/>
          </a:p>
        </p:txBody>
      </p:sp>
      <p:pic>
        <p:nvPicPr>
          <p:cNvPr id="1331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35" b="15414"/>
          <a:stretch>
            <a:fillRect/>
          </a:stretch>
        </p:blipFill>
        <p:spPr bwMode="auto">
          <a:xfrm>
            <a:off x="6515100" y="260648"/>
            <a:ext cx="2520950" cy="2852737"/>
          </a:xfrm>
          <a:prstGeom prst="rect">
            <a:avLst/>
          </a:prstGeom>
          <a:noFill/>
          <a:ln w="2857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3317" name="Obráze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0" y="3206750"/>
            <a:ext cx="5302250" cy="3535363"/>
          </a:xfrm>
          <a:prstGeom prst="rect">
            <a:avLst/>
          </a:prstGeom>
          <a:noFill/>
          <a:ln w="2857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Obrázek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7525" y="3213100"/>
            <a:ext cx="3438525" cy="3529013"/>
          </a:xfrm>
          <a:prstGeom prst="rect">
            <a:avLst/>
          </a:prstGeom>
          <a:noFill/>
          <a:ln w="2857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96404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41386"/>
            <a:ext cx="8534400" cy="738077"/>
          </a:xfrm>
        </p:spPr>
        <p:txBody>
          <a:bodyPr/>
          <a:lstStyle/>
          <a:p>
            <a:pPr algn="l"/>
            <a:r>
              <a:rPr lang="cs-CZ" altLang="cs-CZ" sz="2800" i="1" dirty="0" err="1"/>
              <a:t>Boletus</a:t>
            </a:r>
            <a:r>
              <a:rPr lang="cs-CZ" altLang="cs-CZ" sz="2800" i="1" dirty="0"/>
              <a:t> </a:t>
            </a:r>
            <a:r>
              <a:rPr lang="cs-CZ" altLang="cs-CZ" sz="2800" i="1" dirty="0" err="1"/>
              <a:t>edulis</a:t>
            </a:r>
            <a:r>
              <a:rPr lang="cs-CZ" altLang="cs-CZ" sz="2800" i="1" dirty="0"/>
              <a:t> – </a:t>
            </a:r>
            <a:r>
              <a:rPr lang="cs-CZ" altLang="cs-CZ" sz="2800" dirty="0"/>
              <a:t>hřib smrkový</a:t>
            </a:r>
            <a:endParaRPr lang="cs-CZ" altLang="cs-CZ" sz="2800" dirty="0">
              <a:solidFill>
                <a:schemeClr val="tx1"/>
              </a:solidFill>
            </a:endParaRP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95288" y="692696"/>
            <a:ext cx="8353425" cy="503238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cs-CZ" altLang="cs-CZ" sz="2400" dirty="0"/>
              <a:t>řez rourkovitým </a:t>
            </a:r>
            <a:r>
              <a:rPr lang="cs-CZ" altLang="cs-CZ" sz="2400" dirty="0" err="1"/>
              <a:t>hymenoforem</a:t>
            </a:r>
            <a:r>
              <a:rPr lang="cs-CZ" altLang="cs-CZ" sz="2400" dirty="0"/>
              <a:t>: hymenium uvnitř rourek</a:t>
            </a:r>
            <a:endParaRPr lang="cs-CZ" altLang="cs-CZ" sz="2000" dirty="0"/>
          </a:p>
        </p:txBody>
      </p:sp>
      <p:sp>
        <p:nvSpPr>
          <p:cNvPr id="21508" name="Rectangle 10"/>
          <p:cNvSpPr>
            <a:spLocks noChangeArrowheads="1"/>
          </p:cNvSpPr>
          <p:nvPr/>
        </p:nvSpPr>
        <p:spPr bwMode="auto">
          <a:xfrm>
            <a:off x="228600" y="4544541"/>
            <a:ext cx="4800600" cy="1692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dirty="0"/>
              <a:t>jednoletá </a:t>
            </a:r>
            <a:r>
              <a:rPr lang="cs-CZ" altLang="cs-CZ" sz="2400" dirty="0" err="1"/>
              <a:t>gymnokarpní</a:t>
            </a:r>
            <a:r>
              <a:rPr lang="cs-CZ" altLang="cs-CZ" sz="2400" dirty="0"/>
              <a:t> plodnice rozlišená na třeň a klobouk – </a:t>
            </a:r>
            <a:r>
              <a:rPr lang="cs-CZ" altLang="cs-CZ" sz="2400" dirty="0" err="1"/>
              <a:t>pilothecium</a:t>
            </a:r>
            <a:endParaRPr lang="cs-CZ" altLang="cs-CZ" sz="2400" dirty="0"/>
          </a:p>
          <a:p>
            <a:pPr>
              <a:spcBef>
                <a:spcPct val="0"/>
              </a:spcBef>
              <a:buFontTx/>
              <a:buNone/>
            </a:pPr>
            <a:endParaRPr lang="cs-CZ" altLang="cs-CZ" sz="800" dirty="0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 dirty="0"/>
              <a:t>běžná </a:t>
            </a:r>
            <a:r>
              <a:rPr lang="cs-CZ" altLang="cs-CZ" sz="2400" dirty="0" err="1"/>
              <a:t>mykorhizní</a:t>
            </a:r>
            <a:r>
              <a:rPr lang="cs-CZ" altLang="cs-CZ" sz="2400" dirty="0"/>
              <a:t> houba</a:t>
            </a:r>
          </a:p>
        </p:txBody>
      </p:sp>
      <p:pic>
        <p:nvPicPr>
          <p:cNvPr id="21509" name="Picture 20" descr="rourka opravená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221" y="1235076"/>
            <a:ext cx="5445125" cy="2649537"/>
          </a:xfrm>
          <a:prstGeom prst="rect">
            <a:avLst/>
          </a:prstGeom>
          <a:noFill/>
          <a:ln w="2857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10" name="Line 22"/>
          <p:cNvSpPr>
            <a:spLocks noChangeShapeType="1"/>
          </p:cNvSpPr>
          <p:nvPr/>
        </p:nvSpPr>
        <p:spPr bwMode="auto">
          <a:xfrm flipH="1">
            <a:off x="2195736" y="1143000"/>
            <a:ext cx="1008112" cy="1061864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1511" name="Line 23"/>
          <p:cNvSpPr>
            <a:spLocks noChangeShapeType="1"/>
          </p:cNvSpPr>
          <p:nvPr/>
        </p:nvSpPr>
        <p:spPr bwMode="auto">
          <a:xfrm flipH="1">
            <a:off x="3526766" y="1114158"/>
            <a:ext cx="1405273" cy="1609601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pic>
        <p:nvPicPr>
          <p:cNvPr id="21512" name="Picture 2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3868" y="3900489"/>
            <a:ext cx="4147731" cy="2765154"/>
          </a:xfrm>
          <a:prstGeom prst="rect">
            <a:avLst/>
          </a:prstGeom>
          <a:noFill/>
          <a:ln w="2857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13" name="Picture 2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0412" y="1219939"/>
            <a:ext cx="3151187" cy="2364079"/>
          </a:xfrm>
          <a:prstGeom prst="rect">
            <a:avLst/>
          </a:prstGeom>
          <a:noFill/>
          <a:ln w="2857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565794"/>
            <a:ext cx="4131568" cy="3099849"/>
          </a:xfrm>
          <a:prstGeom prst="rect">
            <a:avLst/>
          </a:prstGeom>
          <a:ln w="28575">
            <a:solidFill>
              <a:srgbClr val="FFFFFF"/>
            </a:solidFill>
          </a:ln>
        </p:spPr>
      </p:pic>
    </p:spTree>
    <p:extLst>
      <p:ext uri="{BB962C8B-B14F-4D97-AF65-F5344CB8AC3E}">
        <p14:creationId xmlns:p14="http://schemas.microsoft.com/office/powerpoint/2010/main" val="38502306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-171450"/>
            <a:ext cx="7993063" cy="1143000"/>
          </a:xfrm>
        </p:spPr>
        <p:txBody>
          <a:bodyPr/>
          <a:lstStyle/>
          <a:p>
            <a:pPr algn="l"/>
            <a:r>
              <a:rPr lang="cs-CZ" altLang="cs-CZ" sz="2800" i="1" dirty="0" err="1"/>
              <a:t>Russula</a:t>
            </a:r>
            <a:r>
              <a:rPr lang="cs-CZ" altLang="cs-CZ" sz="2800" i="1" dirty="0"/>
              <a:t> </a:t>
            </a:r>
            <a:r>
              <a:rPr lang="cs-CZ" altLang="cs-CZ" sz="2800" i="1" dirty="0" err="1"/>
              <a:t>ochroleuca</a:t>
            </a:r>
            <a:r>
              <a:rPr lang="cs-CZ" altLang="cs-CZ" sz="2800" i="1" dirty="0"/>
              <a:t> </a:t>
            </a:r>
            <a:r>
              <a:rPr lang="cs-CZ" altLang="cs-CZ" sz="2800" dirty="0"/>
              <a:t>– holubinka hlínožlutá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23850" y="620713"/>
            <a:ext cx="8382000" cy="1981200"/>
          </a:xfrm>
        </p:spPr>
        <p:txBody>
          <a:bodyPr/>
          <a:lstStyle/>
          <a:p>
            <a:pPr marL="0" indent="0">
              <a:lnSpc>
                <a:spcPct val="90000"/>
              </a:lnSpc>
              <a:buFontTx/>
              <a:buNone/>
            </a:pPr>
            <a:r>
              <a:rPr lang="cs-CZ" altLang="cs-CZ" sz="2400"/>
              <a:t>pilothecium (jednorázově založená plodnice s ukončeným růstem) s lupenitým hymenoforem</a:t>
            </a:r>
          </a:p>
          <a:p>
            <a:pPr marL="0" indent="0">
              <a:lnSpc>
                <a:spcPct val="90000"/>
              </a:lnSpc>
              <a:buFontTx/>
              <a:buNone/>
            </a:pPr>
            <a:r>
              <a:rPr lang="cs-CZ" altLang="cs-CZ" sz="2400"/>
              <a:t>mykorhizní houba, rostoucí hojně ve smrkových lesích</a:t>
            </a:r>
          </a:p>
        </p:txBody>
      </p:sp>
      <p:pic>
        <p:nvPicPr>
          <p:cNvPr id="10244" name="Picture 6" descr="C:\Documents and Settings\Hrouda\Dokumenty\S_Vyuka\stazeno\russula-ochroleuca_standa_jirasek2005_2596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709" y="1916113"/>
            <a:ext cx="4105275" cy="3082925"/>
          </a:xfrm>
          <a:prstGeom prst="rect">
            <a:avLst/>
          </a:prstGeom>
          <a:noFill/>
          <a:ln w="222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287338" y="4724400"/>
            <a:ext cx="8532812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r">
              <a:defRPr/>
            </a:pPr>
            <a:r>
              <a:rPr lang="cs-CZ" altLang="cs-CZ" sz="2800" i="1" kern="0" dirty="0" err="1"/>
              <a:t>Cortinarius</a:t>
            </a:r>
            <a:r>
              <a:rPr lang="cs-CZ" altLang="cs-CZ" sz="2800" i="1" kern="0" dirty="0"/>
              <a:t> </a:t>
            </a:r>
            <a:r>
              <a:rPr lang="cs-CZ" altLang="cs-CZ" sz="2800" kern="0" dirty="0"/>
              <a:t>– pavučinec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287338" y="5516563"/>
            <a:ext cx="8532812" cy="1152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r">
              <a:lnSpc>
                <a:spcPct val="90000"/>
              </a:lnSpc>
              <a:buFontTx/>
              <a:buNone/>
              <a:defRPr/>
            </a:pPr>
            <a:r>
              <a:rPr lang="cs-CZ" altLang="cs-CZ" sz="2400" kern="0" dirty="0" err="1"/>
              <a:t>pilothecium</a:t>
            </a:r>
            <a:r>
              <a:rPr lang="cs-CZ" altLang="cs-CZ" sz="2400" kern="0" dirty="0"/>
              <a:t> s lupenitým </a:t>
            </a:r>
            <a:r>
              <a:rPr lang="cs-CZ" altLang="cs-CZ" sz="2400" kern="0" dirty="0" err="1"/>
              <a:t>hymenoforem</a:t>
            </a:r>
            <a:r>
              <a:rPr lang="cs-CZ" altLang="cs-CZ" sz="2400" kern="0" dirty="0"/>
              <a:t> a vláknitým závojem (velum </a:t>
            </a:r>
            <a:r>
              <a:rPr lang="cs-CZ" altLang="cs-CZ" sz="2400" kern="0" dirty="0" err="1"/>
              <a:t>partiale</a:t>
            </a:r>
            <a:r>
              <a:rPr lang="cs-CZ" altLang="cs-CZ" sz="2400" kern="0" dirty="0"/>
              <a:t>), zvaným pavučinka</a:t>
            </a:r>
            <a:endParaRPr lang="cs-CZ" altLang="cs-CZ" sz="800" kern="0" dirty="0"/>
          </a:p>
          <a:p>
            <a:pPr marL="0" indent="0" algn="r">
              <a:lnSpc>
                <a:spcPct val="90000"/>
              </a:lnSpc>
              <a:buFontTx/>
              <a:buNone/>
              <a:defRPr/>
            </a:pPr>
            <a:r>
              <a:rPr lang="cs-CZ" altLang="cs-CZ" sz="2400" kern="0" dirty="0" err="1"/>
              <a:t>mykorhizní</a:t>
            </a:r>
            <a:r>
              <a:rPr lang="cs-CZ" altLang="cs-CZ" sz="2400" kern="0" dirty="0"/>
              <a:t> houby, řada druhů prudce (i smrtelně) jedovatých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4007" y="1916113"/>
            <a:ext cx="4178919" cy="3082925"/>
          </a:xfrm>
          <a:prstGeom prst="rect">
            <a:avLst/>
          </a:prstGeom>
          <a:ln w="22225">
            <a:solidFill>
              <a:srgbClr val="FFFFFF"/>
            </a:solidFill>
          </a:ln>
        </p:spPr>
      </p:pic>
    </p:spTree>
    <p:extLst>
      <p:ext uri="{BB962C8B-B14F-4D97-AF65-F5344CB8AC3E}">
        <p14:creationId xmlns:p14="http://schemas.microsoft.com/office/powerpoint/2010/main" val="13073232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3480" y="4023320"/>
            <a:ext cx="3429000" cy="2286000"/>
          </a:xfrm>
          <a:prstGeom prst="rect">
            <a:avLst/>
          </a:prstGeom>
          <a:noFill/>
          <a:ln w="2857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3" name="Picture 17" descr="IMG_6556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62" r="4805"/>
          <a:stretch>
            <a:fillRect/>
          </a:stretch>
        </p:blipFill>
        <p:spPr bwMode="auto">
          <a:xfrm>
            <a:off x="5463480" y="1193800"/>
            <a:ext cx="3429000" cy="2708140"/>
          </a:xfrm>
          <a:prstGeom prst="rect">
            <a:avLst/>
          </a:prstGeom>
          <a:noFill/>
          <a:ln w="2857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04" name="Rectangle 2"/>
          <p:cNvSpPr>
            <a:spLocks noGrp="1" noChangeArrowheads="1"/>
          </p:cNvSpPr>
          <p:nvPr>
            <p:ph type="title"/>
          </p:nvPr>
        </p:nvSpPr>
        <p:spPr>
          <a:xfrm>
            <a:off x="312738" y="44624"/>
            <a:ext cx="8723758" cy="725487"/>
          </a:xfrm>
        </p:spPr>
        <p:txBody>
          <a:bodyPr/>
          <a:lstStyle/>
          <a:p>
            <a:pPr algn="l"/>
            <a:r>
              <a:rPr lang="cs-CZ" altLang="cs-CZ" sz="2800" i="1" dirty="0" err="1"/>
              <a:t>Amanita</a:t>
            </a:r>
            <a:r>
              <a:rPr lang="cs-CZ" altLang="cs-CZ" sz="2800" i="1" dirty="0"/>
              <a:t> </a:t>
            </a:r>
            <a:r>
              <a:rPr lang="cs-CZ" altLang="cs-CZ" sz="2800" i="1" dirty="0" err="1"/>
              <a:t>phalloides</a:t>
            </a:r>
            <a:r>
              <a:rPr lang="cs-CZ" altLang="cs-CZ" sz="2800" i="1" dirty="0"/>
              <a:t> – </a:t>
            </a:r>
            <a:r>
              <a:rPr lang="cs-CZ" altLang="cs-CZ" sz="2800" dirty="0"/>
              <a:t>muchomůrka zelená</a:t>
            </a:r>
          </a:p>
        </p:txBody>
      </p:sp>
      <p:sp>
        <p:nvSpPr>
          <p:cNvPr id="2560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0484" y="620886"/>
            <a:ext cx="7773987" cy="428625"/>
          </a:xfrm>
        </p:spPr>
        <p:txBody>
          <a:bodyPr/>
          <a:lstStyle/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 dirty="0"/>
              <a:t>velum universale</a:t>
            </a:r>
            <a:r>
              <a:rPr lang="cs-CZ" altLang="cs-CZ" sz="2400" dirty="0"/>
              <a:t> – celkový obal, z něj pochva (</a:t>
            </a:r>
            <a:r>
              <a:rPr lang="cs-CZ" altLang="cs-CZ" sz="2400" dirty="0" err="1"/>
              <a:t>volva</a:t>
            </a:r>
            <a:r>
              <a:rPr lang="cs-CZ" altLang="cs-CZ" sz="2400" dirty="0"/>
              <a:t>)</a:t>
            </a:r>
          </a:p>
        </p:txBody>
      </p:sp>
      <p:pic>
        <p:nvPicPr>
          <p:cNvPr id="25606" name="Picture 4" descr="Amanita a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3088" y="1196752"/>
            <a:ext cx="3586162" cy="2295525"/>
          </a:xfrm>
          <a:noFill/>
          <a:ln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5607" name="Rectangle 5"/>
          <p:cNvSpPr>
            <a:spLocks noChangeArrowheads="1"/>
          </p:cNvSpPr>
          <p:nvPr/>
        </p:nvSpPr>
        <p:spPr bwMode="auto">
          <a:xfrm>
            <a:off x="312738" y="3658071"/>
            <a:ext cx="464903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 dirty="0"/>
              <a:t>velum </a:t>
            </a:r>
            <a:r>
              <a:rPr lang="cs-CZ" altLang="cs-CZ" sz="2400" b="1" dirty="0" err="1"/>
              <a:t>partiale</a:t>
            </a:r>
            <a:r>
              <a:rPr lang="cs-CZ" altLang="cs-CZ" sz="2400" dirty="0"/>
              <a:t> – částečný obal,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 dirty="0"/>
              <a:t>z něj prsten (</a:t>
            </a:r>
            <a:r>
              <a:rPr lang="cs-CZ" altLang="cs-CZ" sz="2400" dirty="0" err="1"/>
              <a:t>annulus</a:t>
            </a:r>
            <a:r>
              <a:rPr lang="cs-CZ" altLang="cs-CZ" sz="2400" dirty="0"/>
              <a:t>) na třeni</a:t>
            </a:r>
          </a:p>
        </p:txBody>
      </p:sp>
      <p:sp>
        <p:nvSpPr>
          <p:cNvPr id="25608" name="Line 8"/>
          <p:cNvSpPr>
            <a:spLocks noChangeShapeType="1"/>
          </p:cNvSpPr>
          <p:nvPr/>
        </p:nvSpPr>
        <p:spPr bwMode="auto">
          <a:xfrm flipH="1">
            <a:off x="1043608" y="1049511"/>
            <a:ext cx="0" cy="1371377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5609" name="Line 9"/>
          <p:cNvSpPr>
            <a:spLocks noChangeShapeType="1"/>
          </p:cNvSpPr>
          <p:nvPr/>
        </p:nvSpPr>
        <p:spPr bwMode="auto">
          <a:xfrm flipH="1">
            <a:off x="3633786" y="1049511"/>
            <a:ext cx="2162349" cy="1655589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5610" name="Line 11"/>
          <p:cNvSpPr>
            <a:spLocks noChangeShapeType="1"/>
          </p:cNvSpPr>
          <p:nvPr/>
        </p:nvSpPr>
        <p:spPr bwMode="auto">
          <a:xfrm flipV="1">
            <a:off x="1403350" y="2558827"/>
            <a:ext cx="455613" cy="120015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5611" name="Rectangle 16"/>
          <p:cNvSpPr>
            <a:spLocks noChangeArrowheads="1"/>
          </p:cNvSpPr>
          <p:nvPr/>
        </p:nvSpPr>
        <p:spPr bwMode="auto">
          <a:xfrm>
            <a:off x="3923928" y="6308725"/>
            <a:ext cx="513313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dirty="0"/>
              <a:t>smrtelně jedovatá </a:t>
            </a:r>
            <a:r>
              <a:rPr lang="cs-CZ" altLang="cs-CZ" sz="2400" dirty="0" err="1"/>
              <a:t>mykorhizní</a:t>
            </a:r>
            <a:r>
              <a:rPr lang="cs-CZ" altLang="cs-CZ" sz="2400" dirty="0"/>
              <a:t> houba</a:t>
            </a:r>
          </a:p>
        </p:txBody>
      </p:sp>
      <p:pic>
        <p:nvPicPr>
          <p:cNvPr id="25612" name="Obrázek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846" y="4522167"/>
            <a:ext cx="3194050" cy="2130425"/>
          </a:xfrm>
          <a:prstGeom prst="rect">
            <a:avLst/>
          </a:prstGeom>
          <a:noFill/>
          <a:ln w="2857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13" name="Line 11"/>
          <p:cNvSpPr>
            <a:spLocks noChangeShapeType="1"/>
          </p:cNvSpPr>
          <p:nvPr/>
        </p:nvSpPr>
        <p:spPr bwMode="auto">
          <a:xfrm>
            <a:off x="1547664" y="4489069"/>
            <a:ext cx="0" cy="117967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5614" name="Obdélník 5"/>
          <p:cNvSpPr>
            <a:spLocks noChangeArrowheads="1"/>
          </p:cNvSpPr>
          <p:nvPr/>
        </p:nvSpPr>
        <p:spPr bwMode="auto">
          <a:xfrm>
            <a:off x="661988" y="1289050"/>
            <a:ext cx="189071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1800">
                <a:solidFill>
                  <a:schemeClr val="bg1"/>
                </a:solidFill>
              </a:rPr>
              <a:t>hemiangiokarpní plodnice</a:t>
            </a:r>
          </a:p>
        </p:txBody>
      </p:sp>
      <p:sp>
        <p:nvSpPr>
          <p:cNvPr id="25615" name="Line 11"/>
          <p:cNvSpPr>
            <a:spLocks noChangeShapeType="1"/>
          </p:cNvSpPr>
          <p:nvPr/>
        </p:nvSpPr>
        <p:spPr bwMode="auto">
          <a:xfrm flipH="1" flipV="1">
            <a:off x="1263650" y="2741389"/>
            <a:ext cx="139700" cy="1017588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4660121"/>
      </p:ext>
    </p:extLst>
  </p:cSld>
  <p:clrMapOvr>
    <a:masterClrMapping/>
  </p:clrMapOvr>
</p:sld>
</file>

<file path=ppt/theme/theme1.xml><?xml version="1.0" encoding="utf-8"?>
<a:theme xmlns:a="http://schemas.openxmlformats.org/drawingml/2006/main" name="FRVS-rasy-S">
  <a:themeElements>
    <a:clrScheme name="">
      <a:dk1>
        <a:srgbClr val="FF9933"/>
      </a:dk1>
      <a:lt1>
        <a:srgbClr val="FFFFCC"/>
      </a:lt1>
      <a:dk2>
        <a:srgbClr val="004C00"/>
      </a:dk2>
      <a:lt2>
        <a:srgbClr val="F5DF71"/>
      </a:lt2>
      <a:accent1>
        <a:srgbClr val="CCFF99"/>
      </a:accent1>
      <a:accent2>
        <a:srgbClr val="FF3300"/>
      </a:accent2>
      <a:accent3>
        <a:srgbClr val="AAB2AA"/>
      </a:accent3>
      <a:accent4>
        <a:srgbClr val="DADAAE"/>
      </a:accent4>
      <a:accent5>
        <a:srgbClr val="E2FFCA"/>
      </a:accent5>
      <a:accent6>
        <a:srgbClr val="E72D00"/>
      </a:accent6>
      <a:hlink>
        <a:srgbClr val="FF9933"/>
      </a:hlink>
      <a:folHlink>
        <a:srgbClr val="FF6600"/>
      </a:folHlink>
    </a:clrScheme>
    <a:fontScheme name="FRVS-rasy-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FRVS-rasy-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RVS-rasy-S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RVS-rasy-S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RVS-rasy-S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RVS-rasy-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RVS-rasy-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RVS-rasy-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RVS-rasy-S 8">
        <a:dk1>
          <a:srgbClr val="CC9900"/>
        </a:dk1>
        <a:lt1>
          <a:srgbClr val="FFFFCC"/>
        </a:lt1>
        <a:dk2>
          <a:srgbClr val="006600"/>
        </a:dk2>
        <a:lt2>
          <a:srgbClr val="FFFF99"/>
        </a:lt2>
        <a:accent1>
          <a:srgbClr val="CCFF99"/>
        </a:accent1>
        <a:accent2>
          <a:srgbClr val="FF3300"/>
        </a:accent2>
        <a:accent3>
          <a:srgbClr val="AAB8AA"/>
        </a:accent3>
        <a:accent4>
          <a:srgbClr val="DADAAE"/>
        </a:accent4>
        <a:accent5>
          <a:srgbClr val="E2FFCA"/>
        </a:accent5>
        <a:accent6>
          <a:srgbClr val="E72D00"/>
        </a:accent6>
        <a:hlink>
          <a:srgbClr val="FF9933"/>
        </a:hlink>
        <a:folHlink>
          <a:srgbClr val="FF66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Office\Sablony\FRVS-rasy-S.pot</Template>
  <TotalTime>3034</TotalTime>
  <Words>1040</Words>
  <Application>Microsoft Office PowerPoint</Application>
  <PresentationFormat>Předvádění na obrazovce (4:3)</PresentationFormat>
  <Paragraphs>128</Paragraphs>
  <Slides>18</Slides>
  <Notes>10</Notes>
  <HiddenSlides>0</HiddenSlides>
  <MMClips>0</MMClips>
  <ScaleCrop>false</ScaleCrop>
  <HeadingPairs>
    <vt:vector size="6" baseType="variant">
      <vt:variant>
        <vt:lpstr>Použitá písma</vt:lpstr>
      </vt:variant>
      <vt:variant>
        <vt:i4>1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18</vt:i4>
      </vt:variant>
    </vt:vector>
  </HeadingPairs>
  <TitlesOfParts>
    <vt:vector size="20" baseType="lpstr">
      <vt:lpstr>Arial</vt:lpstr>
      <vt:lpstr>FRVS-rasy-S</vt:lpstr>
      <vt:lpstr>ODDĚLENÍ: Basidiomycota TŘ.: Dacrymycetes  TŘ.: Agaricomycetes</vt:lpstr>
      <vt:lpstr>Prezentace aplikace PowerPoint</vt:lpstr>
      <vt:lpstr>Prezentace aplikace PowerPoint</vt:lpstr>
      <vt:lpstr>Prezentace aplikace PowerPoint</vt:lpstr>
      <vt:lpstr>Prezentace aplikace PowerPoint</vt:lpstr>
      <vt:lpstr>Fomes fomentarius  troudnatec kopytovitý</vt:lpstr>
      <vt:lpstr>Boletus edulis – hřib smrkový</vt:lpstr>
      <vt:lpstr>Russula ochroleuca – holubinka hlínožlutá</vt:lpstr>
      <vt:lpstr>Amanita phalloides – muchomůrka zelená</vt:lpstr>
      <vt:lpstr>Macrolepiota – bedla</vt:lpstr>
      <vt:lpstr>Lycoperdon perlatum – pýchavka obecná</vt:lpstr>
      <vt:lpstr>Geastrum spp. – hvězdovky</vt:lpstr>
      <vt:lpstr>ODDĚLENÍ: Basidiomycota  TŘÍDA: Pucciniomycetes </vt:lpstr>
      <vt:lpstr>řád: Pucciniales         (= Uredinales) – rzi  Puccinia graminis – rez travní heteroecická (dvoubytná) rez s dřišťálem jako mezihostitelem</vt:lpstr>
      <vt:lpstr>Puccinia graminis rez travní</vt:lpstr>
      <vt:lpstr>Puccinia graminis rez travní</vt:lpstr>
      <vt:lpstr>Puccinia graminis rez travní</vt:lpstr>
      <vt:lpstr>Prezentace aplikace PowerPoint</vt:lpstr>
    </vt:vector>
  </TitlesOfParts>
  <Company>algologie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Fylogeneze a morfologie bezcévných rostlin 1. praktické cvičení   Přehled pozorovaných objektů</dc:title>
  <dc:creator>Sylvie Nováková</dc:creator>
  <cp:lastModifiedBy>Dan Dvořák</cp:lastModifiedBy>
  <cp:revision>191</cp:revision>
  <dcterms:created xsi:type="dcterms:W3CDTF">2003-12-11T14:21:01Z</dcterms:created>
  <dcterms:modified xsi:type="dcterms:W3CDTF">2024-12-10T16:15:47Z</dcterms:modified>
</cp:coreProperties>
</file>