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6"/>
  </p:notesMasterIdLst>
  <p:sldIdLst>
    <p:sldId id="266" r:id="rId5"/>
    <p:sldId id="270" r:id="rId6"/>
    <p:sldId id="269" r:id="rId7"/>
    <p:sldId id="279" r:id="rId8"/>
    <p:sldId id="256" r:id="rId9"/>
    <p:sldId id="265" r:id="rId10"/>
    <p:sldId id="268" r:id="rId11"/>
    <p:sldId id="259" r:id="rId12"/>
    <p:sldId id="280" r:id="rId13"/>
    <p:sldId id="261" r:id="rId14"/>
    <p:sldId id="264" r:id="rId15"/>
    <p:sldId id="262" r:id="rId16"/>
    <p:sldId id="260" r:id="rId17"/>
    <p:sldId id="267" r:id="rId18"/>
    <p:sldId id="263" r:id="rId19"/>
    <p:sldId id="271" r:id="rId20"/>
    <p:sldId id="272" r:id="rId21"/>
    <p:sldId id="273" r:id="rId22"/>
    <p:sldId id="274" r:id="rId23"/>
    <p:sldId id="275" r:id="rId24"/>
    <p:sldId id="278" r:id="rId25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4302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6461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862013" indent="-214313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1077913" indent="-215900" algn="l" defTabSz="449263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StarSymbol" charset="0"/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D031B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76518" autoAdjust="0"/>
  </p:normalViewPr>
  <p:slideViewPr>
    <p:cSldViewPr>
      <p:cViewPr varScale="1">
        <p:scale>
          <a:sx n="72" d="100"/>
          <a:sy n="72" d="100"/>
        </p:scale>
        <p:origin x="642" y="54"/>
      </p:cViewPr>
      <p:guideLst>
        <p:guide orient="horz" pos="2154"/>
        <p:guide pos="2880"/>
      </p:guideLst>
    </p:cSldViewPr>
  </p:slideViewPr>
  <p:outlineViewPr>
    <p:cViewPr>
      <p:scale>
        <a:sx n="33" d="100"/>
        <a:sy n="33" d="1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>
            <a:extLst>
              <a:ext uri="{FF2B5EF4-FFF2-40B4-BE49-F238E27FC236}">
                <a16:creationId xmlns:a16="http://schemas.microsoft.com/office/drawing/2014/main" id="{15050ECC-00AE-4A3F-AB32-A51CC5A9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8819A1F-F6E7-4CF7-9AD9-E3E13525156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42ED9DD-3080-4441-9471-501E0F76B8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ADDF709-DBA1-45DA-9B3F-463FD518083D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D0FEB97-74F0-4188-9BC3-2EC5F84E44B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07EBD1C-C0A7-477E-9F38-CBD2F8B585E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779E3CB0-3EB5-4CEE-A495-17C6796898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175E1B8A-7483-4EFA-AC4F-5C8DAEE6F15A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BFE71A0-857B-4C86-A931-D3F44CEF93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16766AD-9E8C-40EF-BA03-10CC7B12BBF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1DB1DD1-5210-4DF6-B751-3E2B9B4BB0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B0655403-3B1E-4215-A4E1-5BA0FEC6C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89B8C96-9FEC-424E-8191-926A4E1482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FBBC136-824D-4A93-AD9F-A565CBB6C6A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4EC185B-3891-4EDF-90DA-D58D8733494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84BB968-FA24-40B3-9D52-84EA78A59D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Zygota se rozdělí nejdřív na dvě buňky – apikální, z které se vyvíjí embryo, a bazální, z které se vyvíjí suspenzor – B a S mají upevňovací a vyživovací funkci.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CC0CD2-932C-42E7-844F-AA5325F540D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9F67259-F966-4BE9-9E09-DD34A404BB17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12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8021CF02-ACE0-4D28-8AB6-7B9C31F6BCC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EA497BB0-2210-4A84-A956-914D33D09E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Takhle na řezových preparátech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B2C12C2-92EA-4451-A3B5-B26BA90B9E2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F761396-04D7-471C-8FBF-FC8CAB246EEF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13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3537AEA-56D3-4EF4-A680-F42FE74A37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4733430-9BB0-46FF-B6F4-E1E3E1B875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EAAE05FA-EF13-442E-9D0E-CC0A447AF9E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84ECC3CF-52F4-4190-8049-39A4C7D1E61C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14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34534B81-45D6-4416-90A4-9D372ACD7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6AEA407C-267B-4769-B2E7-1DDECBA23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C8BA238-EB91-4F7E-8FA6-9011A42577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253DFE7-791C-42C5-86AF-E0D7CF859B6C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15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0FBF7AA-E72F-459A-95C5-C106B5AE8E5E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912A8BD6-2A2E-4DE5-A090-AC382AC7C77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0416B76-2FBC-4883-B349-84FB3D7985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3F856C8E-013D-49F2-B5AD-BEE10339ED1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16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54DAFC2-1787-4D2A-B6AB-75E23BE50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08755B5-DC19-4D32-92CB-938296BBE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7297AF7-80ED-45FE-B87E-F69154F38FC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B8E2221-C00D-4C4F-A407-FC7318C26AF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17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D7270BF-0EAB-40C6-AAEB-B34144C6C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106397E9-C4AE-4E40-BB52-99BDB8314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BA763C9-02D1-4B1C-ACF4-85AB51AADC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E11572E-F178-4BBC-82A5-015743C5FE7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18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8A0692D-36C4-451D-9162-A969BBDA41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F2EDDE5B-4234-462F-AC72-F5E61AEF3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0C1C7BF-0300-4D75-BD81-742984161F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7B770A86-DFC3-4413-A24D-881CE48AEE6A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19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4C92A46-66E5-4A9E-AB0C-410018C8E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3B7CE23C-9503-4B9D-872B-64988B3F1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E3769C4E-136C-4FBE-9FB2-06331AB0FD8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56141021-465A-482C-97AE-921AA923885B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20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DC7ED8B0-F21F-44C6-AA13-8C61C30EA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FD96D04-AABF-44EC-BF8C-4057763C3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A39920B-DB0B-491D-B475-7D5D5498192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2254419-761A-4C22-B489-669B7D16A3CD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0EC8A473-9679-4F9B-9C51-42D45FD2A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0793508-6EAD-491B-97D0-3D319321B7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Kokoška – roste téměř celoročně, na jedné rostlině obvykle všechna vývojová stádia a navíc mají semínka tenké osemení, které umožňuje snadné a rychlé proniknutí </a:t>
            </a:r>
            <a:r>
              <a:rPr lang="cs-CZ" altLang="cs-CZ" dirty="0" err="1"/>
              <a:t>projasňovacího</a:t>
            </a:r>
            <a:r>
              <a:rPr lang="cs-CZ" altLang="cs-CZ" dirty="0"/>
              <a:t> média</a:t>
            </a:r>
          </a:p>
          <a:p>
            <a:r>
              <a:rPr lang="cs-CZ" altLang="cs-CZ" dirty="0"/>
              <a:t>Projasňování nám umožňuje pozorovat neprůhledný objekt (embryo) uvnitř semínka, aniž bychom ho porušili, na rozdíl od řezových preparátů (takhle malý objekt nejde řezat v ruce, tj. musíme na mikrotomu – velmi zdlouhavá příprava – a pozorujeme pouze jednu „vrstvu“, kterou se nám ne vždy podaří říznout ve správném úhlu, aby tam bylo vše, co chceme pozorovat na jednom řezu). U </a:t>
            </a:r>
            <a:r>
              <a:rPr lang="cs-CZ" altLang="cs-CZ" dirty="0" err="1"/>
              <a:t>roztlakových</a:t>
            </a:r>
            <a:r>
              <a:rPr lang="cs-CZ" altLang="cs-CZ" dirty="0"/>
              <a:t> preparátů (např. meristém kořínku cibule – sledování mitózy, budeme dělat příště) nevidíme strukturu pletiva nebo orgánu, jen neuspořádanou vrstvu buněk.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AF8DF95-FFB9-4165-9C34-629F0AC773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4CFD095-1CE9-4436-A438-C40AA6894A08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21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9A0B0C77-9C0F-4897-9CB1-4720964C4F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9ADFB37-E8A9-4A4F-89C1-784C0D67D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4D19082-EB83-4495-ACD1-22B52A3AD6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4630157E-A701-4AD2-A548-903F06337E01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3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B8A0CD7-DEDB-4113-8977-584E12B1E9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1A969D5A-BFBD-4700-8698-4849F916C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Srovnání nahosemenných a krytosemenných – u krytosemenných dochází k vývoji vajíčka (a po oplození i k vývoji semene) v semeníku.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 </a:t>
            </a:r>
            <a:r>
              <a:rPr lang="cs-CZ" dirty="0" err="1"/>
              <a:t>megasporocytu</a:t>
            </a:r>
            <a:r>
              <a:rPr lang="cs-CZ" dirty="0"/>
              <a:t> (který je diploidní, stejně jako ostatní buňky těla vyšších rostlin) se meiózou vytvoří tetráda </a:t>
            </a:r>
            <a:r>
              <a:rPr lang="cs-CZ" dirty="0" err="1"/>
              <a:t>megaspor</a:t>
            </a:r>
            <a:r>
              <a:rPr lang="cs-CZ" dirty="0"/>
              <a:t> (které jsou už samozřejmě haploidní). Z nich tři degenerují a tzv. funkční (fungující) </a:t>
            </a:r>
            <a:r>
              <a:rPr lang="cs-CZ" dirty="0" err="1"/>
              <a:t>megaspora</a:t>
            </a:r>
            <a:r>
              <a:rPr lang="cs-CZ" dirty="0"/>
              <a:t> se třikrát mitoticky rozdělí za vzniku 8 buněk).  V tomto mladém zárodečném vaku dojde diferenciaci buněk (vaječná buňka, synergidy a antipody), a dvě jádra se přesunou do centrální oblasti (tzv. centrální jádra zárodečného vaku). Centrální jádra zárodečného vaku jsou označována také jako polární jádra, protože mitózy proběhly na pólech a jádra z nich byla přesunuta doprostřed.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175E1B8A-7483-4EFA-AC4F-5C8DAEE6F15A}" type="slidenum">
              <a:rPr lang="en-GB" altLang="cs-CZ" smtClean="0"/>
              <a:pPr/>
              <a:t>4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70297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026AD4DD-FAF3-4C56-8E17-B8EC17F119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9C17637-D380-4549-8AB0-935928331FFE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5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Text Box 1">
            <a:extLst>
              <a:ext uri="{FF2B5EF4-FFF2-40B4-BE49-F238E27FC236}">
                <a16:creationId xmlns:a16="http://schemas.microsoft.com/office/drawing/2014/main" id="{A873D70E-C50B-4F4A-A7F6-037FAC5E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4C53D606-3CEF-42C6-BDC9-3EB3814A6CA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Tady je právě vidět průběh </a:t>
            </a:r>
            <a:r>
              <a:rPr lang="cs-CZ" altLang="cs-CZ" dirty="0" err="1"/>
              <a:t>megagametogeneze</a:t>
            </a:r>
            <a:r>
              <a:rPr lang="cs-CZ" altLang="cs-CZ" dirty="0"/>
              <a:t> – že k mitózám dojde na opačných pólech. Černá barva jádra – vaječná buňka, červená jádra – centrální jádra zárodečného vaku (označovaná jako polární jádra)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00EBABD-A5BB-40D9-8CB7-9CBA2EE763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9137ED32-544A-4407-94D7-3FD6B4A70B35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88AFC3BA-5566-4A05-A0C5-5167829F3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A73289DF-7B72-4A82-BC5B-9BE46269E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Vajíčka jsou v semeníku připojena k tzv. placentě pomocí poutka (funikulus), kterým vedou cévní svazky sloužící k výživě vajíčka. Přímé vajíčko je evolučně nejprimitivnější – krátké poutko, mikropyle (otvor klový) je daleko od placenty (po povrchu placenty roste po oplození pylová láčka, takže tady to má ještě relativně daleko k mikropyle, kterým musí prorůst, aby mohlo dojít k oplození vaječné buňky). Obrácené vajíčko má dlouhé poutko a mikropyle blízko placentě. Příčná vajíčka mají krátké poutko a mikropyle blízko placenty.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11A8517B-6265-45D8-83CE-0A40EDD0F2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5482E2F6-D107-4E07-9F47-176A2BA8EA81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7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C63AFC2D-6445-429D-8CDC-AE3E5F226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3D1A232-8A1B-404B-920C-61F3846C2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Na modelech těchto vajíček můžete vidět nejen mikropyle (otvor ve vaječných obalech) a cévní svazky (zeleně), ale u prvních dvou (přímého a obráceného) je i zřetelný </a:t>
            </a:r>
            <a:r>
              <a:rPr lang="cs-CZ" altLang="cs-CZ" dirty="0" err="1"/>
              <a:t>nucelus</a:t>
            </a:r>
            <a:r>
              <a:rPr lang="cs-CZ" altLang="cs-CZ" dirty="0"/>
              <a:t> (buňky kolem zárodečného vaku), zatímco u posledního (příčného) zárodečného vaku buňky </a:t>
            </a:r>
            <a:r>
              <a:rPr lang="cs-CZ" altLang="cs-CZ" dirty="0" err="1"/>
              <a:t>nucelu</a:t>
            </a:r>
            <a:r>
              <a:rPr lang="cs-CZ" altLang="cs-CZ" dirty="0"/>
              <a:t> už nejsou zřetelné (došlo k jejich degeneraci) a zárodečný vak je obalen pouze vaječnými obaly (to je případ i kokošky, jejíž semena dnes budeme pozorovat)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C7EDF43-5735-42BA-87BF-E2B50D8520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0C3038C8-5542-48C6-9BA0-1DC5C7AAB3C6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8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F233A7B6-CE38-439B-B52F-CB80526E30B2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2DD1B8A-4FDB-43E4-BAD7-B0FDD7BDED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Vytečkovaný je cévní svazek, který vede do tzv. chalázy (to je oblast buněk, kde končí cévní svazek – pozor, není to jedna konkrétní buňka, je to jen označení pro oblast buněk). Na tzv. </a:t>
            </a:r>
            <a:r>
              <a:rPr lang="cs-CZ" altLang="cs-CZ" dirty="0" err="1"/>
              <a:t>chalazálním</a:t>
            </a:r>
            <a:r>
              <a:rPr lang="cs-CZ" altLang="cs-CZ" dirty="0"/>
              <a:t> pólu jsou antipody (ty mají především vyživovací </a:t>
            </a:r>
            <a:r>
              <a:rPr lang="cs-CZ" altLang="cs-CZ" dirty="0" err="1"/>
              <a:t>fci</a:t>
            </a:r>
            <a:r>
              <a:rPr lang="cs-CZ" altLang="cs-CZ" dirty="0"/>
              <a:t> v počátku vývoje embrya, později zanikají) a na </a:t>
            </a:r>
            <a:r>
              <a:rPr lang="cs-CZ" altLang="cs-CZ" dirty="0" err="1"/>
              <a:t>mikropylárním</a:t>
            </a:r>
            <a:r>
              <a:rPr lang="cs-CZ" altLang="cs-CZ" dirty="0"/>
              <a:t> pólu je vaječná buňka a synergidy. Přes jednu ze synergid dojde k proniknutí pylové láčky a přenosu spermatické buňky z pylu k vaječné buňce.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A52C9C60-66CD-4152-8E47-F0500B7D49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93B4767-C28E-4F90-9218-43C43F39F8B8}" type="slidenum">
              <a:rPr lang="en-GB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10</a:t>
            </a:fld>
            <a:endParaRPr lang="en-GB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24CF813-8F5A-49E6-8C61-4387AD0A61B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1687A23A-E2FF-41A8-8906-6F005D85AB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08063" y="5078413"/>
            <a:ext cx="5543550" cy="48133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4287" tIns="52144" rIns="104287" bIns="52144" anchor="ctr"/>
          <a:lstStyle/>
          <a:p>
            <a:r>
              <a:rPr lang="cs-CZ" altLang="cs-CZ" dirty="0"/>
              <a:t>Tento snímek jde vynechat nebo jen rychle projít a ukázat až na následujícím snímku s obrázky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E4116-9C88-4D5B-B276-B9A79D8311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773767-8083-4965-A3BE-344454DE6F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9A0A0-EACC-42CA-A11E-B805E09FF53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18317-71F4-4AED-BC5E-3978FC0B564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703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132199-AE34-474A-8752-8C4B3A72C85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D44F2-3225-4ACE-AB2B-75CB13919F2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7F8F02-38FD-423E-BFD8-C4DE81FD912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9861C-A597-41FA-9869-8624C0B92BA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8309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903D54-2BD9-4DF7-95C3-784EFC9C57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EDAB2-8688-4136-8F48-6746102AFE3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8193E-1C1B-4356-B327-6842ABD224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4371-918C-4C11-A400-DBA12FF437A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828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899A65-3BC5-40CB-B50C-E3CE1A070C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CB12C8-6B3C-4466-8E52-28041C0884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C39DB-94AC-41C0-B566-B61B3243AB9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D32E3-655C-4F94-9C5D-63774640EA7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17925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2D1F94-B33D-4342-8627-4BAA4658C4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B29FC3-1079-4772-88F9-CB8CE7D44CA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B6A58-E73C-4952-87CE-0E4F8194D85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D95ED-5F82-4E5B-9BF3-04366D819E1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778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927AE1-D9AD-4541-AAE2-60A825B49BF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98CEB2A-FB7C-4F84-9644-C709BCDB4D5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9E640B3-EFD6-4059-AF4A-E1DB851A5C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B4C6A-5D78-419F-AF6C-72E6FB7700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1760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36CD3F9-391C-4440-8C5E-76314EFE13D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F3FD054-B8DF-4C08-9CEE-CC3D0FC5A5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39F3DA7-EF63-4999-B6F4-03FB3ABCD57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A39ED-1497-4F6A-B84C-0F71CBE7FA7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9976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24C25A2-A8E5-4C1B-A975-954EE12285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C26539-6832-44B8-9607-C268BC36872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EF94F9-FDCE-4E49-A62E-A955E3D80B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8F933-C86D-4322-BF36-80CED1D24C3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4641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DD5ECE7-8FA4-49E5-8A91-D324CA06165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CED352-1F01-4E1E-9B91-19E32C3763F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E90476-4EED-40BB-8B94-2767CBE61A0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2741B-15AB-456F-9819-A2A45214129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5952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BCE48C-7A78-43F1-81AA-57ACDA39BFC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478FD6-C760-4B17-9B1D-BCCBAE402A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24CB54B-2728-4483-BA0F-1352494572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680DE-12FC-4C7B-A9AD-669851B51C5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45937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04D283-662C-40B1-B984-8721883FD7B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A4BD1B6-2F80-4637-A6C4-7D07A6AC6D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4E4D44-0950-4DBA-BCB4-2C7A4ECC21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60F06-D1C7-40CD-8111-EAC4AD9D645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7221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7FDEAFD-2606-491B-9DF5-09E91ED08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B9A86D9D-2C83-4DDA-AFB3-1650FB443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3105A5-7ACF-4ABA-9ED1-3A66D2D9AB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8EE030-EA8B-4A6C-868A-912DD02ACE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BA0D1C5-C585-4E5E-AC4E-32441C2B96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72502ECB-46E4-48B6-95D5-1775EB5DFD72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572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9144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3716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1828800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430213" indent="-323850" algn="l" defTabSz="449263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2013" indent="-285750" algn="l" defTabSz="449263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3813" indent="-215900" algn="l" defTabSz="449263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5613" indent="-214313" algn="l" defTabSz="449263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7413" indent="-215900" algn="l" defTabSz="449263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46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18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290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6213" indent="-2159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AE44989-1A86-4EBE-BC1C-B4FDAB83B1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36625" y="4067175"/>
            <a:ext cx="8534400" cy="1295400"/>
          </a:xfrm>
        </p:spPr>
        <p:txBody>
          <a:bodyPr/>
          <a:lstStyle/>
          <a:p>
            <a:pPr eaLnBrk="1"/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Struktura a vývoj embrya </a:t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krytosemenných </a:t>
            </a:r>
            <a:r>
              <a:rPr lang="cs-CZ" altLang="cs-CZ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rostlin</a:t>
            </a:r>
            <a:br>
              <a:rPr lang="cs-CZ" altLang="cs-CZ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cs-CZ" altLang="cs-CZ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Metoda projasňování rostlinných preparátů</a:t>
            </a:r>
            <a: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cs-CZ" altLang="cs-CZ" sz="40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cs-CZ" altLang="cs-CZ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D8F1C48-9545-46CF-9FF1-550ED4BC1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338" y="685800"/>
            <a:ext cx="8569325" cy="650875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Clr>
                <a:srgbClr val="FF33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Vývoj embrya v čase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746A2430-C3B5-46BB-9AFE-F0F7963C6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28800"/>
            <a:ext cx="866298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je charakterizován sledem typických morfologických stadií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5803E1C0-96E3-4CE7-ADB0-A9561EF5C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2743200"/>
            <a:ext cx="3725862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  <a:endParaRPr lang="cs-CZ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lineární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globulární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srdcovité embryo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hruškovité (torpédovité)</a:t>
            </a:r>
            <a:endParaRPr lang="cs-CZ" altLang="cs-CZ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(„téměř zralé embryo“</a:t>
            </a:r>
          </a:p>
          <a:p>
            <a:pPr>
              <a:lnSpc>
                <a:spcPct val="15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zralé embryo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25EC61E7-CC31-4C1A-B0EA-00D635731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743200"/>
            <a:ext cx="4332288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zygote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linear 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globular 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heart-stage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torpedo-stage embryo</a:t>
            </a: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walking stick-stage embryo</a:t>
            </a:r>
            <a:r>
              <a:rPr lang="cs-CZ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)</a:t>
            </a:r>
            <a:endParaRPr lang="en-US" altLang="cs-CZ" sz="2400" b="1">
              <a:solidFill>
                <a:srgbClr val="FD031B"/>
              </a:solidFill>
              <a:latin typeface="Comic Sans MS" panose="030F0702030302020204" pitchFamily="66" charset="0"/>
            </a:endParaRPr>
          </a:p>
          <a:p>
            <a:pPr eaLnBrk="1">
              <a:lnSpc>
                <a:spcPct val="150000"/>
              </a:lnSpc>
            </a:pPr>
            <a:r>
              <a:rPr lang="en-US" altLang="cs-CZ" sz="2400" b="1">
                <a:solidFill>
                  <a:srgbClr val="FD031B"/>
                </a:solidFill>
                <a:latin typeface="Comic Sans MS" panose="030F0702030302020204" pitchFamily="66" charset="0"/>
              </a:rPr>
              <a:t>mature (U-shaped) embryo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BD99D382-CEAA-4661-B5DC-384CF5081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6875" y="693738"/>
            <a:ext cx="2382838" cy="2051050"/>
          </a:xfrm>
        </p:spPr>
        <p:txBody>
          <a:bodyPr lIns="100794" tIns="50397" rIns="100794" bIns="50397">
            <a:spAutoFit/>
          </a:bodyPr>
          <a:lstStyle/>
          <a:p>
            <a:pPr eaLnBrk="1">
              <a:lnSpc>
                <a:spcPct val="100000"/>
              </a:lnSpc>
              <a:buClr>
                <a:srgbClr val="FFFF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Stadia vývoje embrya  </a:t>
            </a:r>
            <a:r>
              <a:rPr lang="cs-CZ" altLang="cs-CZ" sz="3200" b="1" i="1">
                <a:solidFill>
                  <a:srgbClr val="0000FF"/>
                </a:solidFill>
                <a:latin typeface="Comic Sans MS" panose="030F0702030302020204" pitchFamily="66" charset="0"/>
              </a:rPr>
              <a:t>Capsella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88C7BE31-73CD-4C6A-8560-0D314673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6838950"/>
            <a:ext cx="1793875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b="1">
                <a:solidFill>
                  <a:srgbClr val="0000FF"/>
                </a:solidFill>
                <a:latin typeface="Comic Sans MS" panose="030F0702030302020204" pitchFamily="66" charset="0"/>
              </a:rPr>
              <a:t>Erdelská 1981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210DE12-03C7-4270-9F9B-D7D087D0780A}"/>
              </a:ext>
            </a:extLst>
          </p:cNvPr>
          <p:cNvGrpSpPr/>
          <p:nvPr/>
        </p:nvGrpSpPr>
        <p:grpSpPr>
          <a:xfrm>
            <a:off x="3135312" y="-103517"/>
            <a:ext cx="6548438" cy="8135938"/>
            <a:chOff x="3135312" y="-103517"/>
            <a:chExt cx="6548438" cy="8135938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74B52A63-9ABB-484D-9C1D-7A235F88C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24000" contras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312" y="-103517"/>
              <a:ext cx="6548438" cy="8135938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24000" contrast="54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218945C3-33D3-4EFE-87BD-A7C10E887AC8}"/>
                </a:ext>
              </a:extLst>
            </p:cNvPr>
            <p:cNvSpPr txBox="1"/>
            <p:nvPr/>
          </p:nvSpPr>
          <p:spPr>
            <a:xfrm>
              <a:off x="5256336" y="1979637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lineární</a:t>
              </a: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22CEB96-421B-41C7-A401-E4CDDD8A8158}"/>
                </a:ext>
              </a:extLst>
            </p:cNvPr>
            <p:cNvSpPr txBox="1"/>
            <p:nvPr/>
          </p:nvSpPr>
          <p:spPr>
            <a:xfrm>
              <a:off x="7128544" y="2051645"/>
              <a:ext cx="1912517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globulární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21295A9-6125-4232-BA7C-749A841C0305}"/>
                </a:ext>
              </a:extLst>
            </p:cNvPr>
            <p:cNvSpPr txBox="1"/>
            <p:nvPr/>
          </p:nvSpPr>
          <p:spPr>
            <a:xfrm>
              <a:off x="3672160" y="3878589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globulární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8B0676D5-C17A-4150-B19B-910D59E02CD5}"/>
                </a:ext>
              </a:extLst>
            </p:cNvPr>
            <p:cNvSpPr txBox="1"/>
            <p:nvPr/>
          </p:nvSpPr>
          <p:spPr>
            <a:xfrm>
              <a:off x="6605940" y="3923853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srdčité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FC43837-5261-48D5-8111-CAB94AA355AB}"/>
                </a:ext>
              </a:extLst>
            </p:cNvPr>
            <p:cNvSpPr txBox="1"/>
            <p:nvPr/>
          </p:nvSpPr>
          <p:spPr>
            <a:xfrm>
              <a:off x="4244412" y="6498680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hruškovité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DBD67AF8-51AE-4423-B9C4-C625674D4797}"/>
                </a:ext>
              </a:extLst>
            </p:cNvPr>
            <p:cNvSpPr txBox="1"/>
            <p:nvPr/>
          </p:nvSpPr>
          <p:spPr>
            <a:xfrm>
              <a:off x="6409531" y="7027069"/>
              <a:ext cx="1872208" cy="3332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/>
                  </a:solidFill>
                </a:rPr>
                <a:t>téměř zralé</a:t>
              </a:r>
            </a:p>
          </p:txBody>
        </p:sp>
      </p:grp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60151BA1-B589-47FE-8E99-9D0AA9B8034B}"/>
              </a:ext>
            </a:extLst>
          </p:cNvPr>
          <p:cNvCxnSpPr/>
          <p:nvPr/>
        </p:nvCxnSpPr>
        <p:spPr bwMode="auto">
          <a:xfrm>
            <a:off x="4932300" y="621730"/>
            <a:ext cx="216024" cy="5658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C250EB3-7420-426E-A2AF-5620A435751B}"/>
              </a:ext>
            </a:extLst>
          </p:cNvPr>
          <p:cNvCxnSpPr/>
          <p:nvPr/>
        </p:nvCxnSpPr>
        <p:spPr bwMode="auto">
          <a:xfrm flipV="1">
            <a:off x="4599880" y="1685478"/>
            <a:ext cx="512440" cy="27964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06D01508-1B3C-40B3-82E8-21324069810A}"/>
              </a:ext>
            </a:extLst>
          </p:cNvPr>
          <p:cNvCxnSpPr/>
          <p:nvPr/>
        </p:nvCxnSpPr>
        <p:spPr bwMode="auto">
          <a:xfrm flipH="1">
            <a:off x="8581620" y="621730"/>
            <a:ext cx="459441" cy="2144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Levá složená závorka 17">
            <a:extLst>
              <a:ext uri="{FF2B5EF4-FFF2-40B4-BE49-F238E27FC236}">
                <a16:creationId xmlns:a16="http://schemas.microsoft.com/office/drawing/2014/main" id="{F4222268-25F8-47EF-A601-488F7BA735AA}"/>
              </a:ext>
            </a:extLst>
          </p:cNvPr>
          <p:cNvSpPr/>
          <p:nvPr/>
        </p:nvSpPr>
        <p:spPr bwMode="auto">
          <a:xfrm rot="10800000">
            <a:off x="8702365" y="1038465"/>
            <a:ext cx="82362" cy="647012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25A0BBD4-9356-4007-8735-6AA4672F9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3549498"/>
            <a:ext cx="2253799" cy="935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A = apikální buňka</a:t>
            </a:r>
          </a:p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B = bazální buňka</a:t>
            </a:r>
          </a:p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S = suspenzor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D94AA102-2956-4394-83E6-0F064EE7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461" y="1861054"/>
            <a:ext cx="368667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30DA59F1-571B-435B-8D75-E98AE86D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187" y="240548"/>
            <a:ext cx="346225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F7D7BD52-DA5E-45A8-855E-3620E14F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180" y="402291"/>
            <a:ext cx="346225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11771347-A6C3-481B-BFC6-DDB8707D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340" y="1171380"/>
            <a:ext cx="360652" cy="38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endParaRPr lang="en-GB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B34BBB1-75E8-4D32-A7E3-BE08CB6C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784350"/>
            <a:ext cx="2238375" cy="3824288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13E018D6-9B52-4929-BA97-1D38586F7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784350"/>
            <a:ext cx="2511425" cy="3819525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95D0CFBC-2271-4A2C-A1E4-7A910927C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215063"/>
            <a:ext cx="229552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globulární embryo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5123363C-261F-49F4-AE4E-F82DCCE33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6215063"/>
            <a:ext cx="2535238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torpédovité embryo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248E9E0A-80A3-4ACC-8FD4-CDF703755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0050" y="336550"/>
            <a:ext cx="2032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96B90983-5B4F-4D82-BC68-844A2FB3F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725"/>
            <a:ext cx="10080625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 anchor="ctr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cs-CZ" altLang="cs-CZ" sz="3100" b="1" i="1">
                <a:solidFill>
                  <a:srgbClr val="0000FF"/>
                </a:solidFill>
                <a:latin typeface="Comic Sans MS" panose="030F0702030302020204" pitchFamily="66" charset="0"/>
              </a:rPr>
              <a:t>Capsella bursa-pastoris</a:t>
            </a:r>
            <a:r>
              <a:rPr lang="cs-CZ" altLang="cs-CZ" sz="3100" b="1">
                <a:solidFill>
                  <a:srgbClr val="0000FF"/>
                </a:solidFill>
                <a:latin typeface="Comic Sans MS" panose="030F0702030302020204" pitchFamily="66" charset="0"/>
              </a:rPr>
              <a:t> – vývojová stadia embrya</a:t>
            </a:r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B5CDD734-6CDB-4A4F-943E-31A08AAC5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5" t="2370" r="1614" b="7214"/>
          <a:stretch>
            <a:fillRect/>
          </a:stretch>
        </p:blipFill>
        <p:spPr bwMode="auto">
          <a:xfrm>
            <a:off x="5126038" y="1784350"/>
            <a:ext cx="4848225" cy="3821113"/>
          </a:xfrm>
          <a:prstGeom prst="rect">
            <a:avLst/>
          </a:prstGeom>
          <a:noFill/>
          <a:ln w="1270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l="45215" t="2370" r="1614" b="7214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1" name="Text Box 9">
            <a:extLst>
              <a:ext uri="{FF2B5EF4-FFF2-40B4-BE49-F238E27FC236}">
                <a16:creationId xmlns:a16="http://schemas.microsoft.com/office/drawing/2014/main" id="{398D4529-92F9-4017-836D-11D206D35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925" y="6215063"/>
            <a:ext cx="240665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starší torpédovité </a:t>
            </a:r>
          </a:p>
          <a:p>
            <a:pPr algn="ctr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embryo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212AD039-7FAC-4117-A578-8D7710208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6215063"/>
            <a:ext cx="17462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zralé embryo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5DD8C69C-18BB-4151-9CC2-CC836A5D3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050" y="6959600"/>
            <a:ext cx="2032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endParaRPr lang="cs-CZ" altLang="cs-CZ"/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B0FE068F-4F44-49C7-99E0-788479AF5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6972300"/>
            <a:ext cx="32258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6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http://botit.botany.wisc.edu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A9D3C8D-E627-4DCB-8D85-F3FADD25C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35000"/>
            <a:ext cx="9069388" cy="58896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Embryogeneze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= vývoj embrya</a:t>
            </a:r>
            <a:endParaRPr lang="en-GB" altLang="cs-CZ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3ECF87C1-4D0A-4EC3-88C5-D12C6957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824038"/>
            <a:ext cx="9072562" cy="53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Rostlinné embryo je charakterizováno svým 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vodem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morfologií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a  </a:t>
            </a: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vývojem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v 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ase. 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2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buClr>
                <a:srgbClr val="FF3300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Původ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GB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zygotická embrya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vznikají  ze  zygoty, která  je výsledkem f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ů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ze gametických bun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k; </a:t>
            </a:r>
          </a:p>
          <a:p>
            <a:pPr>
              <a:lnSpc>
                <a:spcPct val="110000"/>
              </a:lnSpc>
              <a:buClr>
                <a:srgbClr val="3333CC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somatická embrya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(syn. asexuální embrya, adventivní embrya, embryoidy) se vyvíjejí ze somatických bun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k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2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buClr>
                <a:srgbClr val="FF3300"/>
              </a:buClr>
              <a:buSzPct val="100000"/>
              <a:buFont typeface="Comic Sans MS" panose="030F0702030302020204" pitchFamily="66" charset="0"/>
              <a:buNone/>
            </a:pPr>
            <a:r>
              <a:rPr lang="en-GB" altLang="cs-CZ" sz="2400" b="1">
                <a:solidFill>
                  <a:srgbClr val="FF3300"/>
                </a:solidFill>
                <a:latin typeface="Comic Sans MS" panose="030F0702030302020204" pitchFamily="66" charset="0"/>
              </a:rPr>
              <a:t>Morfologie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: pln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vyvinuté embryo je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bipolární struktura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s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apikálním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meristémem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prýtu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na jednom konci a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apikálním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meristémem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kořene 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na konci druhém; dále je </a:t>
            </a:r>
            <a:r>
              <a:rPr lang="cs-CZ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c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harakterizováno specifickým typem listů, tzv. 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cs-CZ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 b="1">
                <a:solidFill>
                  <a:srgbClr val="000000"/>
                </a:solidFill>
                <a:latin typeface="Comic Sans MS" panose="030F0702030302020204" pitchFamily="66" charset="0"/>
              </a:rPr>
              <a:t>lohami</a:t>
            </a: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B74053C-1AA2-47F1-99AC-DCBDF74C0B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31825"/>
            <a:ext cx="9069388" cy="59531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Studium e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mbryogeneze 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- postup</a:t>
            </a:r>
            <a:endParaRPr lang="en-GB" altLang="cs-CZ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3FE2B0EC-45E2-4F5A-AB61-0E7E32F00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824038"/>
            <a:ext cx="9072562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marL="342900" indent="-3429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350963" indent="-3429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materiál: různě staré šešulky kokošky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preparace semen do nasyceného roztoku chloralhydrátu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AutoNum type="arabicPeriod"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pozorování: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GB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v procházejícím světle</a:t>
            </a:r>
            <a:r>
              <a:rPr lang="cs-CZ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 (technika světlého pole) – zaclonit aperturní clonu!!!</a:t>
            </a:r>
            <a:endParaRPr lang="en-GB" altLang="cs-CZ" sz="2000" b="1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při šikmém osvětlení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</a:t>
            </a:r>
            <a:r>
              <a:rPr lang="en-GB" altLang="cs-CZ" sz="2000" b="1">
                <a:solidFill>
                  <a:srgbClr val="000000"/>
                </a:solidFill>
                <a:latin typeface="Comic Sans MS" panose="030F0702030302020204" pitchFamily="66" charset="0"/>
              </a:rPr>
              <a:t>ve fázovém kontrastu</a:t>
            </a: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000">
                <a:solidFill>
                  <a:srgbClr val="000000"/>
                </a:solidFill>
                <a:latin typeface="Comic Sans MS" panose="030F0702030302020204" pitchFamily="66" charset="0"/>
              </a:rPr>
              <a:t>• při Nomarského diferenciálním interferenčním kontrastu</a:t>
            </a:r>
            <a:endParaRPr lang="cs-CZ" altLang="cs-CZ" sz="20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lvl="2"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20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Literatura: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Braune W., Leman, A., Taubert H. Pflanzenanatomisches Praktikum II. 2.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vyd. Jena: VEB Gustav Fischer Verlag, 1982.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Lux A., Erdelská O. et al. Praktikum z anatómie a embryológie rastlín,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U</a:t>
            </a:r>
            <a:r>
              <a:rPr lang="cs-CZ" altLang="cs-CZ">
                <a:solidFill>
                  <a:srgbClr val="000000"/>
                </a:solidFill>
                <a:latin typeface="Comic Sans MS" panose="030F0702030302020204" pitchFamily="66" charset="0"/>
              </a:rPr>
              <a:t>K</a:t>
            </a:r>
            <a:r>
              <a:rPr lang="en-GB" altLang="cs-CZ">
                <a:solidFill>
                  <a:srgbClr val="000000"/>
                </a:solidFill>
                <a:latin typeface="Comic Sans MS" panose="030F0702030302020204" pitchFamily="66" charset="0"/>
              </a:rPr>
              <a:t> Bratislava, 1998.</a:t>
            </a:r>
          </a:p>
          <a:p>
            <a:pPr>
              <a:lnSpc>
                <a:spcPct val="11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2400">
                <a:solidFill>
                  <a:srgbClr val="000000"/>
                </a:solidFill>
                <a:latin typeface="Comic Sans MS" panose="030F0702030302020204" pitchFamily="66" charset="0"/>
              </a:rPr>
              <a:t>      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6FA6078-AAA2-4988-8884-9677DFEE5A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413" y="41275"/>
            <a:ext cx="9828212" cy="588963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Clr>
                <a:srgbClr val="3333CC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Embryogeneze </a:t>
            </a:r>
            <a:r>
              <a:rPr lang="en-GB" altLang="cs-CZ" sz="3200" b="1" i="1">
                <a:solidFill>
                  <a:srgbClr val="0000FF"/>
                </a:solidFill>
                <a:latin typeface="Comic Sans MS" panose="030F0702030302020204" pitchFamily="66" charset="0"/>
              </a:rPr>
              <a:t>Arabidopsis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– Nomarski DIC 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85EDCF52-83AF-4AD9-A231-31F51DA3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5" y="669925"/>
            <a:ext cx="2863850" cy="2900363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C5EB9DB7-332D-432C-AA5F-A318467E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71513"/>
            <a:ext cx="2882900" cy="289877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C038BEB8-999F-43E0-8BCD-C2499FF92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3738563"/>
            <a:ext cx="2865438" cy="361156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060D7BD1-1827-4B94-8943-5D1A98C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r="787" b="4448"/>
          <a:stretch>
            <a:fillRect/>
          </a:stretch>
        </p:blipFill>
        <p:spPr bwMode="auto">
          <a:xfrm>
            <a:off x="6553200" y="3738563"/>
            <a:ext cx="2895600" cy="3602037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953" r="787" b="444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AE6B4EE7-6FC9-4C7C-925D-791698FF7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99200"/>
            <a:ext cx="3240088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DM Vernon and D Meinke (1994)</a:t>
            </a: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 i="1">
                <a:solidFill>
                  <a:srgbClr val="0000FF"/>
                </a:solidFill>
                <a:latin typeface="Comic Sans MS" panose="030F0702030302020204" pitchFamily="66" charset="0"/>
              </a:rPr>
              <a:t>Dev. Biol.</a:t>
            </a: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 165: 566-573.</a:t>
            </a: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endParaRPr lang="en-GB" altLang="cs-CZ" sz="1500" b="1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en-GB" altLang="cs-CZ" sz="1500" b="1">
                <a:solidFill>
                  <a:srgbClr val="0000FF"/>
                </a:solidFill>
                <a:latin typeface="Comic Sans MS" panose="030F0702030302020204" pitchFamily="66" charset="0"/>
              </a:rPr>
              <a:t>Photos by DM Vernon 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B90971F1-58AC-4CE3-B979-8A8E4C0C9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771775"/>
            <a:ext cx="25463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1  preglobulární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2  globulární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3  srdcovité</a:t>
            </a:r>
          </a:p>
          <a:p>
            <a:pPr>
              <a:lnSpc>
                <a:spcPct val="14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sz="2600">
                <a:solidFill>
                  <a:srgbClr val="000000"/>
                </a:solidFill>
                <a:latin typeface="Comic Sans MS" panose="030F0702030302020204" pitchFamily="66" charset="0"/>
              </a:rPr>
              <a:t>4  torpédovité</a:t>
            </a:r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E4E78D51-F462-4988-A7A5-D62E087A1DA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529013" y="2901950"/>
            <a:ext cx="33496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77322764-E4B2-4672-B047-E6040A4AB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2901950"/>
            <a:ext cx="3683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E4D15A94-35C3-4DC2-9B1A-33971F7E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3" y="6719888"/>
            <a:ext cx="368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18444" name="Text Box 12">
            <a:extLst>
              <a:ext uri="{FF2B5EF4-FFF2-40B4-BE49-F238E27FC236}">
                <a16:creationId xmlns:a16="http://schemas.microsoft.com/office/drawing/2014/main" id="{2B33146C-1A44-4546-AC18-BB65A8DCC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6719888"/>
            <a:ext cx="3683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207" tIns="51588" rIns="99207" bIns="51588">
            <a:spAutoFit/>
          </a:bodyPr>
          <a:lstStyle>
            <a:lvl1pPr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503238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008063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511300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16125" defTabSz="495300"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4733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305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3877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44925" defTabSz="49530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1008063" algn="l"/>
                <a:tab pos="2016125" algn="l"/>
                <a:tab pos="3024188" algn="l"/>
                <a:tab pos="4032250" algn="l"/>
                <a:tab pos="5040313" algn="l"/>
                <a:tab pos="6048375" algn="l"/>
                <a:tab pos="7054850" algn="l"/>
                <a:tab pos="8062913" algn="l"/>
                <a:tab pos="9070975" algn="l"/>
                <a:tab pos="10079038" algn="l"/>
                <a:tab pos="11087100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0">
              <a:lnSpc>
                <a:spcPct val="100000"/>
              </a:lnSpc>
              <a:buSzPct val="100000"/>
              <a:buFont typeface="Times New Roman" pitchFamily="18" charset="0"/>
              <a:buNone/>
              <a:defRPr/>
            </a:pPr>
            <a:r>
              <a:rPr lang="en-GB" sz="2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83819D8-A89C-4C56-A821-1DD09EA3F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5319382-D168-4093-A786-3A50002ED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E2AC9448-A3ED-40EE-BE01-7B8FCBEB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globulární embryo, technika světlého pole (bright field microscopy)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93333E9-5F6E-44CA-863A-3D2D01D36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BA48D9B-15EC-4594-A9AD-0BD78AC71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 dirty="0"/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93752279-7FC9-4D42-AABA-7B7CCEC36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srdcovité embryo, technika světlého pole (bright field microscopy)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9544737-5856-433B-8896-10B36AB6F418}"/>
              </a:ext>
            </a:extLst>
          </p:cNvPr>
          <p:cNvSpPr txBox="1"/>
          <p:nvPr/>
        </p:nvSpPr>
        <p:spPr>
          <a:xfrm>
            <a:off x="7871952" y="2619277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6993D1-BD1D-4A35-958E-68E0600D1874}"/>
              </a:ext>
            </a:extLst>
          </p:cNvPr>
          <p:cNvSpPr txBox="1"/>
          <p:nvPr/>
        </p:nvSpPr>
        <p:spPr>
          <a:xfrm>
            <a:off x="6351299" y="2412457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49C033-CAC8-4B55-AAC6-2775F2687E00}"/>
              </a:ext>
            </a:extLst>
          </p:cNvPr>
          <p:cNvSpPr txBox="1"/>
          <p:nvPr/>
        </p:nvSpPr>
        <p:spPr>
          <a:xfrm>
            <a:off x="5037931" y="2412456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F4400B-9D79-4ED6-9DBF-A07D74B917E9}"/>
              </a:ext>
            </a:extLst>
          </p:cNvPr>
          <p:cNvSpPr txBox="1"/>
          <p:nvPr/>
        </p:nvSpPr>
        <p:spPr>
          <a:xfrm>
            <a:off x="7272560" y="4131816"/>
            <a:ext cx="360040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B7B283-BF87-4D34-BAF6-BF44C88EE504}"/>
              </a:ext>
            </a:extLst>
          </p:cNvPr>
          <p:cNvSpPr txBox="1"/>
          <p:nvPr/>
        </p:nvSpPr>
        <p:spPr>
          <a:xfrm>
            <a:off x="3067228" y="2826095"/>
            <a:ext cx="630069" cy="41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C0364F7-A69A-4F4D-9D6B-FFA816F490A5}"/>
              </a:ext>
            </a:extLst>
          </p:cNvPr>
          <p:cNvSpPr txBox="1"/>
          <p:nvPr/>
        </p:nvSpPr>
        <p:spPr>
          <a:xfrm>
            <a:off x="647824" y="5940077"/>
            <a:ext cx="8784976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en – endosperm, e – embryo, s – suspenzor, b – bazální buňka, a - antipody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20E1E06-6B5F-462A-8E49-09FA5583B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1729848-9D07-444A-81DF-584403635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F2828E24-701D-4F60-BB11-82DC21AA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srdcovité embryo, fázový kontrast (phase contrast)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311F4E8-DDCE-4B18-A47B-EA8AB63F41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65ECEA4-B65D-4BAF-8A51-1FD97303E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8E4DA720-6FE6-449E-99FA-B2FDA3B75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torpédovité embryo, fázový kontrast (phase contrast)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E97547-4EB7-43D7-B1A9-DFD078386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7" y="3777739"/>
            <a:ext cx="9069387" cy="4987925"/>
          </a:xfrm>
        </p:spPr>
        <p:txBody>
          <a:bodyPr/>
          <a:lstStyle/>
          <a:p>
            <a:pPr eaLnBrk="1"/>
            <a:endParaRPr lang="cs-CZ" altLang="cs-CZ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/>
            <a:endParaRPr lang="cs-CZ" altLang="cs-CZ" dirty="0" smtClean="0">
              <a:latin typeface="Comic Sans MS" panose="030F0702030302020204" pitchFamily="66" charset="0"/>
            </a:endParaRPr>
          </a:p>
          <a:p>
            <a:pPr eaLnBrk="1"/>
            <a:r>
              <a:rPr lang="cs-CZ" altLang="cs-CZ" dirty="0" err="1" smtClean="0">
                <a:latin typeface="Comic Sans MS" panose="030F0702030302020204" pitchFamily="66" charset="0"/>
              </a:rPr>
              <a:t>projasňovací</a:t>
            </a:r>
            <a:r>
              <a:rPr lang="cs-CZ" altLang="cs-CZ" dirty="0" smtClean="0">
                <a:latin typeface="Comic Sans MS" panose="030F0702030302020204" pitchFamily="66" charset="0"/>
              </a:rPr>
              <a:t> </a:t>
            </a:r>
            <a:r>
              <a:rPr lang="cs-CZ" altLang="cs-CZ" dirty="0">
                <a:latin typeface="Comic Sans MS" panose="030F0702030302020204" pitchFamily="66" charset="0"/>
              </a:rPr>
              <a:t>médium: </a:t>
            </a:r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roztok chloralhydrátu</a:t>
            </a:r>
          </a:p>
          <a:p>
            <a:pPr eaLnBrk="1"/>
            <a:endParaRPr lang="cs-CZ" alt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/>
            <a:r>
              <a:rPr lang="cs-CZ" alt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cf</a:t>
            </a:r>
            <a:r>
              <a:rPr lang="cs-CZ" alt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. řezové preparáty, </a:t>
            </a:r>
            <a:r>
              <a:rPr lang="cs-CZ" alt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roztlakové</a:t>
            </a:r>
            <a:r>
              <a:rPr lang="cs-CZ" alt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 preparáty</a:t>
            </a:r>
          </a:p>
          <a:p>
            <a:pPr eaLnBrk="1"/>
            <a:endParaRPr lang="cs-CZ" altLang="cs-CZ" dirty="0"/>
          </a:p>
        </p:txBody>
      </p:sp>
      <p:pic>
        <p:nvPicPr>
          <p:cNvPr id="1026" name="Picture 2" descr="alternativní popis obrázku chybí">
            <a:extLst>
              <a:ext uri="{FF2B5EF4-FFF2-40B4-BE49-F238E27FC236}">
                <a16:creationId xmlns:a16="http://schemas.microsoft.com/office/drawing/2014/main" id="{DC86B564-F387-40B1-B471-FC48BE87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4" y="301625"/>
            <a:ext cx="3027258" cy="448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A0B5A23-B2F9-43D4-BFDB-DDBBAC1DBD5F}"/>
              </a:ext>
            </a:extLst>
          </p:cNvPr>
          <p:cNvSpPr txBox="1"/>
          <p:nvPr/>
        </p:nvSpPr>
        <p:spPr>
          <a:xfrm>
            <a:off x="3384128" y="673759"/>
            <a:ext cx="6584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Modelový 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druh</a:t>
            </a:r>
            <a: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:</a:t>
            </a:r>
            <a:b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/>
            </a:r>
            <a:b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kokoška 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pastuší </a:t>
            </a:r>
            <a: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tobolka</a:t>
            </a:r>
            <a:b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(</a:t>
            </a:r>
            <a:r>
              <a:rPr lang="cs-CZ" sz="2800" i="1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Capsella</a:t>
            </a:r>
            <a:r>
              <a:rPr lang="cs-CZ" sz="2800" i="1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cs-CZ" sz="2800" i="1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bursa-pastoris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), 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/>
            </a:r>
            <a:b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č</a:t>
            </a:r>
            <a:r>
              <a:rPr lang="cs-CZ" sz="2800" dirty="0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 </a:t>
            </a:r>
            <a:r>
              <a:rPr lang="cs-CZ" sz="2800" dirty="0" err="1">
                <a:solidFill>
                  <a:schemeClr val="tx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Brassicaceae</a:t>
            </a:r>
            <a:endParaRPr lang="cs-CZ" sz="2800" dirty="0">
              <a:solidFill>
                <a:schemeClr val="tx1"/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1A401A-786B-45B5-99A9-6826299F8D60}"/>
              </a:ext>
            </a:extLst>
          </p:cNvPr>
          <p:cNvSpPr txBox="1"/>
          <p:nvPr/>
        </p:nvSpPr>
        <p:spPr>
          <a:xfrm>
            <a:off x="212854" y="4783845"/>
            <a:ext cx="1010213" cy="23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solidFill>
                  <a:schemeClr val="tx1"/>
                </a:solidFill>
              </a:rPr>
              <a:t>wikipedia.org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r="64286" b="50000"/>
          <a:stretch/>
        </p:blipFill>
        <p:spPr>
          <a:xfrm>
            <a:off x="6840512" y="3535200"/>
            <a:ext cx="1728193" cy="10474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585AF69-7734-4DA0-83C0-DDC94F0F78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D8700F8-7718-4EF4-B540-BB76FC37F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8555E4FD-CC1C-4D84-B0C6-A05DAAFB4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19925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torpédovité embryo, fázový kontrast (phase contrast)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3FC2D4F6-6EBA-4000-8DF3-9A02E538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79388"/>
            <a:ext cx="9504362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Bef>
                <a:spcPct val="50000"/>
              </a:spcBef>
            </a:pPr>
            <a:r>
              <a:rPr lang="cs-CZ" altLang="cs-CZ" sz="2400">
                <a:solidFill>
                  <a:srgbClr val="FFFF00"/>
                </a:solidFill>
              </a:rPr>
              <a:t>téměř zralé embryo, technika fázového kontrastu</a:t>
            </a: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5AF890E0-AF11-4304-8EE0-70E2DC47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92725"/>
            <a:ext cx="9648825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f – poutko (funiculus)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bc – bazální buňka (basal cell)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chal  - chaláza (chalase)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cot – děloha (cotyledon)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en – endosperm (endosperm)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hy – hypokotyl (hypocotyle)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sco – osemení, testa (seed coat)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ram – apikální meristém kořene (root apical meristem) v radikule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rc – kořenová čepička (root cap)</a:t>
            </a:r>
          </a:p>
          <a:p>
            <a:pPr eaLnBrk="1">
              <a:lnSpc>
                <a:spcPct val="80000"/>
              </a:lnSpc>
            </a:pPr>
            <a:r>
              <a:rPr lang="cs-CZ" altLang="cs-CZ" b="1">
                <a:solidFill>
                  <a:srgbClr val="FFFF00"/>
                </a:solidFill>
              </a:rPr>
              <a:t>sam – apikální meristém prýtu (shoot apical meristem)</a:t>
            </a:r>
          </a:p>
          <a:p>
            <a:pPr eaLnBrk="1">
              <a:lnSpc>
                <a:spcPct val="80000"/>
              </a:lnSpc>
            </a:pPr>
            <a:endParaRPr lang="cs-CZ" altLang="cs-CZ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800px-Ovule-Gymno-Angio-en_svg">
            <a:extLst>
              <a:ext uri="{FF2B5EF4-FFF2-40B4-BE49-F238E27FC236}">
                <a16:creationId xmlns:a16="http://schemas.microsoft.com/office/drawing/2014/main" id="{13DC7BBC-2188-42AF-9F4A-144D1E3C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47813"/>
            <a:ext cx="76200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5">
            <a:extLst>
              <a:ext uri="{FF2B5EF4-FFF2-40B4-BE49-F238E27FC236}">
                <a16:creationId xmlns:a16="http://schemas.microsoft.com/office/drawing/2014/main" id="{9324B673-7370-4CCF-A064-A337D9DA2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lnSpc>
                <a:spcPct val="100000"/>
              </a:lnSpc>
              <a:buClr>
                <a:srgbClr val="FF00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M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ega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sporogeneze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(syn. makrosporogeneze)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  <a:b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= 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tvorba 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mega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spor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 (v nucelu)</a:t>
            </a:r>
            <a:endParaRPr lang="en-GB" altLang="cs-CZ" sz="3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8DE94-BD84-4244-A47F-70833C94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Vývoj samičích pohlavních buněk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8D28CFA-2C17-4C6B-B19E-0B6CCC46B17D}"/>
              </a:ext>
            </a:extLst>
          </p:cNvPr>
          <p:cNvSpPr txBox="1"/>
          <p:nvPr/>
        </p:nvSpPr>
        <p:spPr>
          <a:xfrm>
            <a:off x="3456486" y="1720958"/>
            <a:ext cx="2592376" cy="36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1. </a:t>
            </a:r>
            <a:r>
              <a:rPr lang="cs-CZ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Megasporogeneze</a:t>
            </a:r>
            <a:endParaRPr lang="cs-CZ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94A4D30-735D-4276-AFC0-506567C1E27C}"/>
              </a:ext>
            </a:extLst>
          </p:cNvPr>
          <p:cNvSpPr txBox="1"/>
          <p:nvPr/>
        </p:nvSpPr>
        <p:spPr>
          <a:xfrm>
            <a:off x="6552479" y="1749498"/>
            <a:ext cx="2544286" cy="3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2. </a:t>
            </a:r>
            <a:r>
              <a:rPr lang="cs-CZ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Megagametogeneze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0A9814-5CBC-4575-AD8D-67B49295D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8" t="36031" r="18106" b="23332"/>
          <a:stretch/>
        </p:blipFill>
        <p:spPr>
          <a:xfrm>
            <a:off x="134099" y="2771725"/>
            <a:ext cx="9802757" cy="3349624"/>
          </a:xfrm>
          <a:prstGeom prst="rect">
            <a:avLst/>
          </a:prstGeom>
        </p:spPr>
      </p:pic>
      <p:sp>
        <p:nvSpPr>
          <p:cNvPr id="6" name="Levá složená závorka 5">
            <a:extLst>
              <a:ext uri="{FF2B5EF4-FFF2-40B4-BE49-F238E27FC236}">
                <a16:creationId xmlns:a16="http://schemas.microsoft.com/office/drawing/2014/main" id="{6AC42602-7E92-4CE6-B2DE-EA1294DB3E73}"/>
              </a:ext>
            </a:extLst>
          </p:cNvPr>
          <p:cNvSpPr/>
          <p:nvPr/>
        </p:nvSpPr>
        <p:spPr bwMode="auto">
          <a:xfrm rot="5400000">
            <a:off x="4452500" y="806500"/>
            <a:ext cx="452330" cy="3171567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7" name="Levá složená závorka 6">
            <a:extLst>
              <a:ext uri="{FF2B5EF4-FFF2-40B4-BE49-F238E27FC236}">
                <a16:creationId xmlns:a16="http://schemas.microsoft.com/office/drawing/2014/main" id="{0D31EAAA-B7C3-4151-B017-ADF803A15ECB}"/>
              </a:ext>
            </a:extLst>
          </p:cNvPr>
          <p:cNvSpPr/>
          <p:nvPr/>
        </p:nvSpPr>
        <p:spPr bwMode="auto">
          <a:xfrm rot="5400000">
            <a:off x="7657974" y="962266"/>
            <a:ext cx="333297" cy="2952326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B44128-20D9-4A77-B8A0-B9E0D73B5D48}"/>
              </a:ext>
            </a:extLst>
          </p:cNvPr>
          <p:cNvSpPr txBox="1"/>
          <p:nvPr/>
        </p:nvSpPr>
        <p:spPr>
          <a:xfrm>
            <a:off x="4320232" y="4571925"/>
            <a:ext cx="50405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CD95341-0FC6-4837-88CF-133CFD1E1E4D}"/>
              </a:ext>
            </a:extLst>
          </p:cNvPr>
          <p:cNvSpPr txBox="1"/>
          <p:nvPr/>
        </p:nvSpPr>
        <p:spPr>
          <a:xfrm>
            <a:off x="6096431" y="4599953"/>
            <a:ext cx="504056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1B3F136-AA6F-43A1-A594-0F429A17FA73}"/>
              </a:ext>
            </a:extLst>
          </p:cNvPr>
          <p:cNvSpPr txBox="1"/>
          <p:nvPr/>
        </p:nvSpPr>
        <p:spPr>
          <a:xfrm>
            <a:off x="2892072" y="6372125"/>
            <a:ext cx="3360375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Me</a:t>
            </a:r>
            <a:r>
              <a:rPr lang="cs-CZ" b="1" dirty="0">
                <a:solidFill>
                  <a:srgbClr val="FF0000"/>
                </a:solidFill>
              </a:rPr>
              <a:t> – meióza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112E756-C1EF-441A-ABE5-8118DC604678}"/>
              </a:ext>
            </a:extLst>
          </p:cNvPr>
          <p:cNvSpPr txBox="1"/>
          <p:nvPr/>
        </p:nvSpPr>
        <p:spPr>
          <a:xfrm>
            <a:off x="2892072" y="6789549"/>
            <a:ext cx="3360375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Mi – mitóza (3krát)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BE0DC1E-B5C4-4E61-9263-FA05857BAF2D}"/>
              </a:ext>
            </a:extLst>
          </p:cNvPr>
          <p:cNvSpPr/>
          <p:nvPr/>
        </p:nvSpPr>
        <p:spPr>
          <a:xfrm>
            <a:off x="5489688" y="6325429"/>
            <a:ext cx="4669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buSzPct val="100000"/>
              <a:buFont typeface="Comic Sans MS" panose="030F0702030302020204" pitchFamily="66" charset="0"/>
              <a:buNone/>
            </a:pPr>
            <a:r>
              <a:rPr lang="cs-CZ" altLang="cs-CZ" b="1" u="sng" dirty="0">
                <a:solidFill>
                  <a:srgbClr val="000000"/>
                </a:solidFill>
                <a:latin typeface="Comic Sans MS" panose="030F0702030302020204" pitchFamily="66" charset="0"/>
              </a:rPr>
              <a:t>zralý zárodečný vak</a:t>
            </a:r>
            <a:r>
              <a:rPr lang="cs-CZ" altLang="cs-CZ" b="1" dirty="0">
                <a:solidFill>
                  <a:srgbClr val="000000"/>
                </a:solidFill>
                <a:latin typeface="Comic Sans MS" panose="030F0702030302020204" pitchFamily="66" charset="0"/>
              </a:rPr>
              <a:t> = samičí gametofyt</a:t>
            </a:r>
          </a:p>
        </p:txBody>
      </p:sp>
    </p:spTree>
    <p:extLst>
      <p:ext uri="{BB962C8B-B14F-4D97-AF65-F5344CB8AC3E}">
        <p14:creationId xmlns:p14="http://schemas.microsoft.com/office/powerpoint/2010/main" val="2550794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33163DAA-6864-4C08-877B-3EB0B30D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3680"/>
          <a:stretch>
            <a:fillRect/>
          </a:stretch>
        </p:blipFill>
        <p:spPr bwMode="auto">
          <a:xfrm>
            <a:off x="685800" y="2228850"/>
            <a:ext cx="8686800" cy="3351213"/>
          </a:xfrm>
          <a:prstGeom prst="rect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69" r="368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2">
            <a:extLst>
              <a:ext uri="{FF2B5EF4-FFF2-40B4-BE49-F238E27FC236}">
                <a16:creationId xmlns:a16="http://schemas.microsoft.com/office/drawing/2014/main" id="{A2E815F4-9C1E-46E9-9142-A88B86213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58000"/>
            <a:ext cx="3962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1000"/>
              </a:lnSpc>
            </a:pPr>
            <a:r>
              <a:rPr lang="en-GB" altLang="cs-CZ" sz="1600" b="1">
                <a:solidFill>
                  <a:srgbClr val="0000FF"/>
                </a:solidFill>
                <a:latin typeface="Comic Sans MS" panose="030F0702030302020204" pitchFamily="66" charset="0"/>
              </a:rPr>
              <a:t>Bioassays 28:1067–1071, 2006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70E58057-A56F-4CCA-A5CE-509A2BDC75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cs-CZ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Zárodečný vak typu </a:t>
            </a:r>
            <a:r>
              <a:rPr lang="cs-CZ" altLang="cs-CZ" sz="3600" b="1" i="1">
                <a:solidFill>
                  <a:srgbClr val="0000FF"/>
                </a:solidFill>
                <a:latin typeface="Comic Sans MS" panose="030F0702030302020204" pitchFamily="66" charset="0"/>
              </a:rPr>
              <a:t>Polygonum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3A02DA2-A43C-4A61-9B79-AFD102E44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1676400"/>
          </a:xfrm>
        </p:spPr>
        <p:txBody>
          <a:bodyPr/>
          <a:lstStyle/>
          <a:p>
            <a:pPr eaLnBrk="1"/>
            <a:r>
              <a:rPr lang="cs-CZ" altLang="cs-CZ" sz="3600">
                <a:solidFill>
                  <a:srgbClr val="0000FF"/>
                </a:solidFill>
                <a:latin typeface="Comic Sans MS" panose="030F0702030302020204" pitchFamily="66" charset="0"/>
              </a:rPr>
              <a:t>Základní typy vajíček</a:t>
            </a:r>
            <a:br>
              <a:rPr lang="cs-CZ" altLang="cs-CZ" sz="360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cs-CZ" altLang="cs-CZ" sz="2000">
                <a:solidFill>
                  <a:srgbClr val="0000FF"/>
                </a:solidFill>
                <a:latin typeface="Comic Sans MS" panose="030F0702030302020204" pitchFamily="66" charset="0"/>
              </a:rPr>
              <a:t>Goebel 1933</a:t>
            </a:r>
            <a:endParaRPr lang="en-US" altLang="cs-CZ" sz="20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5C1051A1-B359-4C96-8BA3-65A47F92F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3" y="5880100"/>
            <a:ext cx="15494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ortotropní</a:t>
            </a:r>
          </a:p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(atropní)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196" name="Text Box 6">
            <a:extLst>
              <a:ext uri="{FF2B5EF4-FFF2-40B4-BE49-F238E27FC236}">
                <a16:creationId xmlns:a16="http://schemas.microsoft.com/office/drawing/2014/main" id="{59E3C915-877C-4DAE-8C2F-6B0CA855F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8" y="5880100"/>
            <a:ext cx="141922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anatropní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197" name="Text Box 7">
            <a:extLst>
              <a:ext uri="{FF2B5EF4-FFF2-40B4-BE49-F238E27FC236}">
                <a16:creationId xmlns:a16="http://schemas.microsoft.com/office/drawing/2014/main" id="{EF73F595-4C85-4189-9980-CDEE4D5D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2119313"/>
            <a:ext cx="7459663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 b="1">
                <a:solidFill>
                  <a:srgbClr val="0000FF"/>
                </a:solidFill>
                <a:latin typeface="Comic Sans MS" panose="030F0702030302020204" pitchFamily="66" charset="0"/>
              </a:rPr>
              <a:t>  přímé	       obrácené	                    příčné</a:t>
            </a:r>
            <a:endParaRPr lang="en-US" altLang="cs-CZ" sz="2200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198" name="Text Box 8">
            <a:extLst>
              <a:ext uri="{FF2B5EF4-FFF2-40B4-BE49-F238E27FC236}">
                <a16:creationId xmlns:a16="http://schemas.microsoft.com/office/drawing/2014/main" id="{42DDCBEC-DEED-4A2C-9B01-06EA8B2F7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5880100"/>
            <a:ext cx="1597025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hemitropní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199" name="Text Box 9">
            <a:extLst>
              <a:ext uri="{FF2B5EF4-FFF2-40B4-BE49-F238E27FC236}">
                <a16:creationId xmlns:a16="http://schemas.microsoft.com/office/drawing/2014/main" id="{A832543B-0EB4-4237-B4E2-09C96F878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880100"/>
            <a:ext cx="2017712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kampylotropní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200" name="Text Box 10">
            <a:extLst>
              <a:ext uri="{FF2B5EF4-FFF2-40B4-BE49-F238E27FC236}">
                <a16:creationId xmlns:a16="http://schemas.microsoft.com/office/drawing/2014/main" id="{66F8BBC1-2D14-4BA5-A8CE-EADE843D1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3" y="5880100"/>
            <a:ext cx="1566862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>
            <a:lvl1pPr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defTabSz="4953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953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altLang="cs-CZ" sz="2200">
                <a:solidFill>
                  <a:schemeClr val="tx1"/>
                </a:solidFill>
                <a:latin typeface="Comic Sans MS" panose="030F0702030302020204" pitchFamily="66" charset="0"/>
              </a:rPr>
              <a:t>amfitropní</a:t>
            </a:r>
            <a:endParaRPr lang="en-US" altLang="cs-CZ" sz="22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1" name="Picture 22" descr="Obrázek1">
            <a:extLst>
              <a:ext uri="{FF2B5EF4-FFF2-40B4-BE49-F238E27FC236}">
                <a16:creationId xmlns:a16="http://schemas.microsoft.com/office/drawing/2014/main" id="{B6A20E0F-AACA-4E18-A1B0-5F5690D6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775"/>
            <a:ext cx="101346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CFF28FC-B2A2-4F16-BE40-9CA31801D2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F9C6345-FC1B-4595-90BC-2268F27CC4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/>
            <a:endParaRPr lang="cs-CZ" altLang="cs-CZ"/>
          </a:p>
        </p:txBody>
      </p:sp>
      <p:pic>
        <p:nvPicPr>
          <p:cNvPr id="9220" name="Picture 4" descr="Modellreihe_von_Grundformen_der_Samenanlagen_-Brendel_Nr__164-166-">
            <a:extLst>
              <a:ext uri="{FF2B5EF4-FFF2-40B4-BE49-F238E27FC236}">
                <a16:creationId xmlns:a16="http://schemas.microsoft.com/office/drawing/2014/main" id="{6BE46635-09DD-47E6-9BFD-BADE2EFD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599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23B097BE-9264-4AB1-AF48-E008983B1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6372225"/>
            <a:ext cx="9504362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</a:rPr>
              <a:t>Models of different ovules, Botanical Museum Greifswald, Germany</a:t>
            </a:r>
            <a:endParaRPr lang="cs-CZ" altLang="cs-CZ">
              <a:solidFill>
                <a:schemeClr val="accent1"/>
              </a:solidFill>
            </a:endParaRPr>
          </a:p>
          <a:p>
            <a:pPr eaLnBrk="1">
              <a:spcBef>
                <a:spcPct val="50000"/>
              </a:spcBef>
            </a:pPr>
            <a:r>
              <a:rPr lang="cs-CZ" altLang="cs-CZ">
                <a:solidFill>
                  <a:schemeClr val="tx2"/>
                </a:solidFill>
              </a:rPr>
              <a:t>https://en.wikipedia.org/wiki/Ovule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0646C55-A243-4BA2-A003-963B8DEF5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200" y="555625"/>
            <a:ext cx="8567738" cy="650875"/>
          </a:xfrm>
        </p:spPr>
        <p:txBody>
          <a:bodyPr lIns="99207" tIns="51588" rIns="99207" bIns="51588">
            <a:spAutoFit/>
          </a:bodyPr>
          <a:lstStyle/>
          <a:p>
            <a:pPr eaLnBrk="1">
              <a:lnSpc>
                <a:spcPct val="100000"/>
              </a:lnSpc>
              <a:buClr>
                <a:srgbClr val="FF0000"/>
              </a:buClr>
              <a:buFont typeface="Comic Sans MS" panose="030F07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Anatropní vají</a:t>
            </a:r>
            <a:r>
              <a:rPr lang="cs-CZ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ko - sch</a:t>
            </a:r>
            <a:r>
              <a:rPr lang="cs-CZ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é</a:t>
            </a:r>
            <a:r>
              <a:rPr lang="en-GB" altLang="cs-CZ" sz="3600" b="1">
                <a:solidFill>
                  <a:srgbClr val="0000FF"/>
                </a:solidFill>
                <a:latin typeface="Comic Sans MS" panose="030F0702030302020204" pitchFamily="66" charset="0"/>
              </a:rPr>
              <a:t>ma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54B64105-FB6D-45BE-B0F5-3BB844B4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375275" cy="529431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038C6472-782F-42DA-93AD-7C5DB8E5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184400"/>
            <a:ext cx="3355975" cy="38639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8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6">
            <a:extLst>
              <a:ext uri="{FF2B5EF4-FFF2-40B4-BE49-F238E27FC236}">
                <a16:creationId xmlns:a16="http://schemas.microsoft.com/office/drawing/2014/main" id="{8631F115-2285-4A0A-A60B-747671D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6394450"/>
            <a:ext cx="1130300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cs-CZ" altLang="cs-CZ" b="1">
                <a:solidFill>
                  <a:schemeClr val="tx1"/>
                </a:solidFill>
                <a:latin typeface="Comic Sans MS" panose="030F0702030302020204" pitchFamily="66" charset="0"/>
              </a:rPr>
              <a:t>funiculus</a:t>
            </a:r>
          </a:p>
        </p:txBody>
      </p:sp>
      <p:sp>
        <p:nvSpPr>
          <p:cNvPr id="10246" name="Line 7">
            <a:extLst>
              <a:ext uri="{FF2B5EF4-FFF2-40B4-BE49-F238E27FC236}">
                <a16:creationId xmlns:a16="http://schemas.microsoft.com/office/drawing/2014/main" id="{67A6A02B-B831-4D5A-96F7-F970B267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60960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7" name="Text Box 8">
            <a:extLst>
              <a:ext uri="{FF2B5EF4-FFF2-40B4-BE49-F238E27FC236}">
                <a16:creationId xmlns:a16="http://schemas.microsoft.com/office/drawing/2014/main" id="{4D54086B-98B5-4A2F-9FAA-6E0A3CA5D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99853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742950" indent="-28575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marL="11430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marL="16002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marL="2057400" indent="-228600" eaLnBrk="0"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r>
              <a:rPr lang="cs-CZ" altLang="cs-CZ" b="1">
                <a:solidFill>
                  <a:schemeClr val="tx1"/>
                </a:solidFill>
                <a:latin typeface="Comic Sans MS" panose="030F0702030302020204" pitchFamily="66" charset="0"/>
              </a:rPr>
              <a:t>chaláza</a:t>
            </a:r>
          </a:p>
        </p:txBody>
      </p:sp>
      <p:sp>
        <p:nvSpPr>
          <p:cNvPr id="10248" name="Line 11">
            <a:extLst>
              <a:ext uri="{FF2B5EF4-FFF2-40B4-BE49-F238E27FC236}">
                <a16:creationId xmlns:a16="http://schemas.microsoft.com/office/drawing/2014/main" id="{20A1C2F9-D34A-4519-A61D-2C0B8BF925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752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9" name="Freeform 16">
            <a:extLst>
              <a:ext uri="{FF2B5EF4-FFF2-40B4-BE49-F238E27FC236}">
                <a16:creationId xmlns:a16="http://schemas.microsoft.com/office/drawing/2014/main" id="{76188CDF-5807-4609-AC00-02B08519718B}"/>
              </a:ext>
            </a:extLst>
          </p:cNvPr>
          <p:cNvSpPr>
            <a:spLocks/>
          </p:cNvSpPr>
          <p:nvPr/>
        </p:nvSpPr>
        <p:spPr bwMode="auto">
          <a:xfrm>
            <a:off x="703263" y="1811338"/>
            <a:ext cx="1635125" cy="5080000"/>
          </a:xfrm>
          <a:custGeom>
            <a:avLst/>
            <a:gdLst>
              <a:gd name="T0" fmla="*/ 1635125 w 1030"/>
              <a:gd name="T1" fmla="*/ 0 h 3200"/>
              <a:gd name="T2" fmla="*/ 1319213 w 1030"/>
              <a:gd name="T3" fmla="*/ 17463 h 3200"/>
              <a:gd name="T4" fmla="*/ 1177925 w 1030"/>
              <a:gd name="T5" fmla="*/ 104775 h 3200"/>
              <a:gd name="T6" fmla="*/ 1108075 w 1030"/>
              <a:gd name="T7" fmla="*/ 193675 h 3200"/>
              <a:gd name="T8" fmla="*/ 1001713 w 1030"/>
              <a:gd name="T9" fmla="*/ 246063 h 3200"/>
              <a:gd name="T10" fmla="*/ 949325 w 1030"/>
              <a:gd name="T11" fmla="*/ 280988 h 3200"/>
              <a:gd name="T12" fmla="*/ 914400 w 1030"/>
              <a:gd name="T13" fmla="*/ 333375 h 3200"/>
              <a:gd name="T14" fmla="*/ 809625 w 1030"/>
              <a:gd name="T15" fmla="*/ 369888 h 3200"/>
              <a:gd name="T16" fmla="*/ 668338 w 1030"/>
              <a:gd name="T17" fmla="*/ 474663 h 3200"/>
              <a:gd name="T18" fmla="*/ 544513 w 1030"/>
              <a:gd name="T19" fmla="*/ 598488 h 3200"/>
              <a:gd name="T20" fmla="*/ 404813 w 1030"/>
              <a:gd name="T21" fmla="*/ 844550 h 3200"/>
              <a:gd name="T22" fmla="*/ 334963 w 1030"/>
              <a:gd name="T23" fmla="*/ 931863 h 3200"/>
              <a:gd name="T24" fmla="*/ 315913 w 1030"/>
              <a:gd name="T25" fmla="*/ 984250 h 3200"/>
              <a:gd name="T26" fmla="*/ 158750 w 1030"/>
              <a:gd name="T27" fmla="*/ 1301750 h 3200"/>
              <a:gd name="T28" fmla="*/ 87313 w 1030"/>
              <a:gd name="T29" fmla="*/ 1512888 h 3200"/>
              <a:gd name="T30" fmla="*/ 69850 w 1030"/>
              <a:gd name="T31" fmla="*/ 1565275 h 3200"/>
              <a:gd name="T32" fmla="*/ 52388 w 1030"/>
              <a:gd name="T33" fmla="*/ 1617663 h 3200"/>
              <a:gd name="T34" fmla="*/ 0 w 1030"/>
              <a:gd name="T35" fmla="*/ 2057400 h 3200"/>
              <a:gd name="T36" fmla="*/ 17463 w 1030"/>
              <a:gd name="T37" fmla="*/ 3006725 h 3200"/>
              <a:gd name="T38" fmla="*/ 34925 w 1030"/>
              <a:gd name="T39" fmla="*/ 3059113 h 3200"/>
              <a:gd name="T40" fmla="*/ 211138 w 1030"/>
              <a:gd name="T41" fmla="*/ 3429000 h 3200"/>
              <a:gd name="T42" fmla="*/ 315913 w 1030"/>
              <a:gd name="T43" fmla="*/ 3622675 h 3200"/>
              <a:gd name="T44" fmla="*/ 492125 w 1030"/>
              <a:gd name="T45" fmla="*/ 4027488 h 3200"/>
              <a:gd name="T46" fmla="*/ 544513 w 1030"/>
              <a:gd name="T47" fmla="*/ 4132263 h 3200"/>
              <a:gd name="T48" fmla="*/ 563563 w 1030"/>
              <a:gd name="T49" fmla="*/ 4219575 h 3200"/>
              <a:gd name="T50" fmla="*/ 685800 w 1030"/>
              <a:gd name="T51" fmla="*/ 4256088 h 3200"/>
              <a:gd name="T52" fmla="*/ 827088 w 1030"/>
              <a:gd name="T53" fmla="*/ 4378325 h 3200"/>
              <a:gd name="T54" fmla="*/ 844550 w 1030"/>
              <a:gd name="T55" fmla="*/ 4537075 h 3200"/>
              <a:gd name="T56" fmla="*/ 879475 w 1030"/>
              <a:gd name="T57" fmla="*/ 4641850 h 3200"/>
              <a:gd name="T58" fmla="*/ 896938 w 1030"/>
              <a:gd name="T59" fmla="*/ 4905375 h 3200"/>
              <a:gd name="T60" fmla="*/ 914400 w 1030"/>
              <a:gd name="T61" fmla="*/ 4976813 h 32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30" h="3200">
                <a:moveTo>
                  <a:pt x="1030" y="0"/>
                </a:moveTo>
                <a:cubicBezTo>
                  <a:pt x="964" y="4"/>
                  <a:pt x="897" y="2"/>
                  <a:pt x="831" y="11"/>
                </a:cubicBezTo>
                <a:cubicBezTo>
                  <a:pt x="803" y="15"/>
                  <a:pt x="772" y="56"/>
                  <a:pt x="742" y="66"/>
                </a:cubicBezTo>
                <a:cubicBezTo>
                  <a:pt x="644" y="134"/>
                  <a:pt x="761" y="43"/>
                  <a:pt x="698" y="122"/>
                </a:cubicBezTo>
                <a:cubicBezTo>
                  <a:pt x="682" y="142"/>
                  <a:pt x="653" y="148"/>
                  <a:pt x="631" y="155"/>
                </a:cubicBezTo>
                <a:cubicBezTo>
                  <a:pt x="620" y="162"/>
                  <a:pt x="607" y="168"/>
                  <a:pt x="598" y="177"/>
                </a:cubicBezTo>
                <a:cubicBezTo>
                  <a:pt x="589" y="186"/>
                  <a:pt x="587" y="203"/>
                  <a:pt x="576" y="210"/>
                </a:cubicBezTo>
                <a:cubicBezTo>
                  <a:pt x="556" y="223"/>
                  <a:pt x="510" y="233"/>
                  <a:pt x="510" y="233"/>
                </a:cubicBezTo>
                <a:cubicBezTo>
                  <a:pt x="483" y="259"/>
                  <a:pt x="421" y="299"/>
                  <a:pt x="421" y="299"/>
                </a:cubicBezTo>
                <a:cubicBezTo>
                  <a:pt x="398" y="333"/>
                  <a:pt x="372" y="348"/>
                  <a:pt x="343" y="377"/>
                </a:cubicBezTo>
                <a:cubicBezTo>
                  <a:pt x="322" y="439"/>
                  <a:pt x="300" y="484"/>
                  <a:pt x="255" y="532"/>
                </a:cubicBezTo>
                <a:cubicBezTo>
                  <a:pt x="228" y="613"/>
                  <a:pt x="267" y="519"/>
                  <a:pt x="211" y="587"/>
                </a:cubicBezTo>
                <a:cubicBezTo>
                  <a:pt x="204" y="596"/>
                  <a:pt x="205" y="610"/>
                  <a:pt x="199" y="620"/>
                </a:cubicBezTo>
                <a:cubicBezTo>
                  <a:pt x="160" y="690"/>
                  <a:pt x="126" y="742"/>
                  <a:pt x="100" y="820"/>
                </a:cubicBezTo>
                <a:cubicBezTo>
                  <a:pt x="85" y="864"/>
                  <a:pt x="70" y="909"/>
                  <a:pt x="55" y="953"/>
                </a:cubicBezTo>
                <a:cubicBezTo>
                  <a:pt x="51" y="964"/>
                  <a:pt x="48" y="975"/>
                  <a:pt x="44" y="986"/>
                </a:cubicBezTo>
                <a:cubicBezTo>
                  <a:pt x="40" y="997"/>
                  <a:pt x="33" y="1019"/>
                  <a:pt x="33" y="1019"/>
                </a:cubicBezTo>
                <a:cubicBezTo>
                  <a:pt x="26" y="1116"/>
                  <a:pt x="13" y="1201"/>
                  <a:pt x="0" y="1296"/>
                </a:cubicBezTo>
                <a:cubicBezTo>
                  <a:pt x="4" y="1495"/>
                  <a:pt x="4" y="1695"/>
                  <a:pt x="11" y="1894"/>
                </a:cubicBezTo>
                <a:cubicBezTo>
                  <a:pt x="11" y="1906"/>
                  <a:pt x="20" y="1916"/>
                  <a:pt x="22" y="1927"/>
                </a:cubicBezTo>
                <a:cubicBezTo>
                  <a:pt x="36" y="2031"/>
                  <a:pt x="23" y="2123"/>
                  <a:pt x="133" y="2160"/>
                </a:cubicBezTo>
                <a:cubicBezTo>
                  <a:pt x="145" y="2241"/>
                  <a:pt x="139" y="2242"/>
                  <a:pt x="199" y="2282"/>
                </a:cubicBezTo>
                <a:cubicBezTo>
                  <a:pt x="209" y="2398"/>
                  <a:pt x="192" y="2494"/>
                  <a:pt x="310" y="2537"/>
                </a:cubicBezTo>
                <a:cubicBezTo>
                  <a:pt x="332" y="2570"/>
                  <a:pt x="333" y="2566"/>
                  <a:pt x="343" y="2603"/>
                </a:cubicBezTo>
                <a:cubicBezTo>
                  <a:pt x="348" y="2621"/>
                  <a:pt x="344" y="2642"/>
                  <a:pt x="355" y="2658"/>
                </a:cubicBezTo>
                <a:cubicBezTo>
                  <a:pt x="357" y="2661"/>
                  <a:pt x="423" y="2679"/>
                  <a:pt x="432" y="2681"/>
                </a:cubicBezTo>
                <a:cubicBezTo>
                  <a:pt x="471" y="2720"/>
                  <a:pt x="491" y="2714"/>
                  <a:pt x="521" y="2758"/>
                </a:cubicBezTo>
                <a:cubicBezTo>
                  <a:pt x="525" y="2791"/>
                  <a:pt x="525" y="2825"/>
                  <a:pt x="532" y="2858"/>
                </a:cubicBezTo>
                <a:cubicBezTo>
                  <a:pt x="537" y="2881"/>
                  <a:pt x="554" y="2924"/>
                  <a:pt x="554" y="2924"/>
                </a:cubicBezTo>
                <a:cubicBezTo>
                  <a:pt x="558" y="2979"/>
                  <a:pt x="559" y="3035"/>
                  <a:pt x="565" y="3090"/>
                </a:cubicBezTo>
                <a:cubicBezTo>
                  <a:pt x="577" y="3200"/>
                  <a:pt x="576" y="3090"/>
                  <a:pt x="576" y="3135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5BCC09-AD6D-484B-B8E7-7CF1A5556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omic Sans MS" panose="030F0702030302020204" pitchFamily="66" charset="0"/>
              </a:rPr>
              <a:t>Opylení a oplození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2BC1F1-F29C-498C-8DBD-1F791870E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/>
          <a:stretch/>
        </p:blipFill>
        <p:spPr bwMode="auto">
          <a:xfrm>
            <a:off x="2592040" y="1403573"/>
            <a:ext cx="4569295" cy="50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2340C64-330B-409F-9897-30F0976E68A1}"/>
              </a:ext>
            </a:extLst>
          </p:cNvPr>
          <p:cNvSpPr txBox="1"/>
          <p:nvPr/>
        </p:nvSpPr>
        <p:spPr>
          <a:xfrm>
            <a:off x="2198051" y="6924754"/>
            <a:ext cx="5892960" cy="333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omic Sans MS" panose="030F0702030302020204" pitchFamily="66" charset="0"/>
              </a:rPr>
              <a:t>Splynutí spermatické buňky a vaječné buňky = </a:t>
            </a:r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zygota</a:t>
            </a:r>
          </a:p>
        </p:txBody>
      </p:sp>
    </p:spTree>
    <p:extLst>
      <p:ext uri="{BB962C8B-B14F-4D97-AF65-F5344CB8AC3E}">
        <p14:creationId xmlns:p14="http://schemas.microsoft.com/office/powerpoint/2010/main" val="209440542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StarSymbo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22CDD262779F4C8A243605C98B3D6B" ma:contentTypeVersion="6" ma:contentTypeDescription="Vytvoří nový dokument" ma:contentTypeScope="" ma:versionID="c472ca2cdf12e0f1b55beb00357caa65">
  <xsd:schema xmlns:xsd="http://www.w3.org/2001/XMLSchema" xmlns:xs="http://www.w3.org/2001/XMLSchema" xmlns:p="http://schemas.microsoft.com/office/2006/metadata/properties" xmlns:ns2="cc1cf008-a30f-4977-b954-94b46cff7c22" targetNamespace="http://schemas.microsoft.com/office/2006/metadata/properties" ma:root="true" ma:fieldsID="a452e9ed0e279b25bf7be1afd2a0fff2" ns2:_="">
    <xsd:import namespace="cc1cf008-a30f-4977-b954-94b46cff7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cf008-a30f-4977-b954-94b46cff7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7B28F9-7190-42CC-B6A0-B35A4C5670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FEFADFE-4389-4A0D-B490-0F9FAEE10D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1cf008-a30f-4977-b954-94b46cff7c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43EAC1-99BA-4694-92F8-9957F3B36B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4765</TotalTime>
  <Words>1262</Words>
  <Application>Microsoft Office PowerPoint</Application>
  <PresentationFormat>Vlastní</PresentationFormat>
  <Paragraphs>162</Paragraphs>
  <Slides>21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Calibri</vt:lpstr>
      <vt:lpstr>Comic Sans MS</vt:lpstr>
      <vt:lpstr>Lucida Sans Unicode</vt:lpstr>
      <vt:lpstr>StarSymbol</vt:lpstr>
      <vt:lpstr>Times New Roman</vt:lpstr>
      <vt:lpstr>Default Design</vt:lpstr>
      <vt:lpstr>Struktura a vývoj embrya  krytosemenných rostlin  Metoda projasňování rostlinných preparátů </vt:lpstr>
      <vt:lpstr>Prezentace aplikace PowerPoint</vt:lpstr>
      <vt:lpstr>Megasporogeneze (syn. makrosporogeneze)   = tvorba megaspor (v nucelu)</vt:lpstr>
      <vt:lpstr>Vývoj samičích pohlavních buněk</vt:lpstr>
      <vt:lpstr>Zárodečný vak typu Polygonum</vt:lpstr>
      <vt:lpstr>Základní typy vajíček Goebel 1933</vt:lpstr>
      <vt:lpstr>Prezentace aplikace PowerPoint</vt:lpstr>
      <vt:lpstr>Anatropní vajíčko - schéma</vt:lpstr>
      <vt:lpstr>Opylení a oplození</vt:lpstr>
      <vt:lpstr>Vývoj embrya v čase</vt:lpstr>
      <vt:lpstr>Stadia vývoje embrya  Capsella</vt:lpstr>
      <vt:lpstr>Prezentace aplikace PowerPoint</vt:lpstr>
      <vt:lpstr>Embryogeneze = vývoj embrya</vt:lpstr>
      <vt:lpstr>Studium embryogeneze - postup</vt:lpstr>
      <vt:lpstr>Embryogeneze Arabidopsis – Nomarski DIC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Studium embrya - projasňování rostlinného materiálu</dc:title>
  <cp:lastModifiedBy>Studenti</cp:lastModifiedBy>
  <cp:revision>38</cp:revision>
  <dcterms:modified xsi:type="dcterms:W3CDTF">2020-10-14T13:20:39Z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0x0101006822CDD262779F4C8A243605C98B3D6B</vt:lpwstr>
  </property>
</Properties>
</file>