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1" r:id="rId3"/>
    <p:sldId id="322" r:id="rId4"/>
    <p:sldId id="323" r:id="rId5"/>
    <p:sldId id="324" r:id="rId6"/>
    <p:sldId id="325" r:id="rId7"/>
    <p:sldId id="326" r:id="rId8"/>
    <p:sldId id="327" r:id="rId9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D7C3"/>
    <a:srgbClr val="009900"/>
    <a:srgbClr val="66FF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 autoAdjust="0"/>
    <p:restoredTop sz="94693" autoAdjust="0"/>
  </p:normalViewPr>
  <p:slideViewPr>
    <p:cSldViewPr>
      <p:cViewPr varScale="1">
        <p:scale>
          <a:sx n="112" d="100"/>
          <a:sy n="112" d="100"/>
        </p:scale>
        <p:origin x="97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DB9F8F-69B4-4EAC-ADF4-D59EA71568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C01B63B4-DBC5-471B-A3EC-2677FE3A0A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EC60014-05D5-4B12-B03A-3FFE2C1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91E36B38-39DE-46B9-9572-D64795F55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527108C-44F9-471A-B5B1-DEB9220B6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A17E7-3C03-45D5-8891-A70CACEF7D3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68011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38406E-D7BD-4D0B-B2D5-8329BAD6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A235A4DB-D1DB-4761-B258-0B91D98B2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4AE3957-6B00-4379-A187-367307062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46887F3-E9D4-4E94-A38F-1C7AF212F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D701BCE-0106-4260-BD4B-E015F5C3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7417F9-AA38-491E-B87A-4F9EBDC021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1917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78DBF344-DF7E-4B40-B5C9-4C89A28A4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D0093007-7E14-4FA0-BFBE-FDFE66B17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8B06B55-0A18-4E55-8252-4F111D10A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EC5E3B5-EE81-427C-AB1C-DA0A42D20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44A3E04-E7FE-4AAE-A0CB-68957B16F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73400-B9E0-4910-8EE7-FD40FE40359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96987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BA74679-EAD5-48F3-BC33-7A9EF8844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A648334-D642-4CA7-B35C-3CF32C0F2E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FF3EE22-608E-4766-AF35-AB382BB62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CC67CA8-1264-4D3C-9C68-B8E7C0242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46EBF7D-854D-4F9F-BA92-32EC18872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8504BF-CE01-49B5-A2DB-49552E5139A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799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E0C6F3-B8F0-49C7-B26B-C9F1A0E9E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8C574CDC-389A-4E2C-AB52-B24FCAE3CC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2CF51D5-3E8C-4E9D-9079-FBD16FD05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E3760D89-ED64-4200-B358-7FEF3FF19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1C7DAD8-7495-46F1-B43B-48D18AE7B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6AE87-616D-4BC7-A879-4F0D8B48A47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51540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26F953A-F43B-4DB3-94D1-F7919A606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EC5C61A-D0AB-4F7F-97C0-F17978956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ED40DF1-F593-4ED0-9C64-215F8F6E3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9DC36F70-1FA2-4CFF-8252-45C192EF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7DB1D636-7E56-4DDC-B208-62BA66255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1DB6D833-D7F9-40E4-94AD-BC65364AF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449FB-A676-4609-A893-24FDAF541AF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190265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9448A3A-0924-44F2-BDA8-837EAA6A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8326A975-929E-4905-9B4D-B34AD29C1F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C958647A-CA14-469E-B792-0089350DC0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398006B1-DCD1-435A-8B0C-D1778392B3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3E00C9C2-D7C7-4DB1-809D-00DEC3B7EF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B62D2BE-63B5-4001-9AB5-6E852657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F647998-48B1-4383-A8E5-C93772399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95DFE9B3-F67B-42BB-96F8-08B4E25B0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96E2B4-CBC0-42D5-880D-47FF9E8DA6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7358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0A7A06F-095B-4817-A3E8-607E4D048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81451193-61FA-4D62-AFB1-05078F9DF8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47147F17-B0E9-47B2-8C20-97944CB53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7A774345-6A35-4004-8128-51E85F8CD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F8CAF-15EB-432C-8541-95A4E85704F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78886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77F14A43-BBD0-4CE4-AF6F-1CDDBA801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E73D6F43-611E-4C02-99CC-41FEE6982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C5EF7D0-E9F0-40FD-9836-D77E0003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49569B-8666-4DD3-9E00-F796772F7D5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11334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2972E7A-8AE7-4A2D-900C-1CF3802BC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AD15A1A-0ECC-4699-9FAA-673B4B647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351D2EC-4C92-412D-BD79-81A917C9B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1CA26DB1-0B52-4F9D-AD0D-5DD409CAF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E0EF677F-876E-40E2-84A6-CF2EC2DED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B4921466-CF1B-4BAF-9D41-84A37C35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8E1B2F-8322-49CE-A19D-D18653545B2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2523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18CB7CE-AB01-4E8D-8186-8B80F5135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FE074B23-75FE-42FB-A62C-4AEE5BB42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F8B5AD6F-1D14-4408-AA7B-AB0F20131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DFC5C3E2-A62C-44F3-9817-993250E8C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F5CBF077-5554-473F-9CD2-BD28FB16C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86587865-AECD-4D7F-957C-F23B8B5B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E40D69-F9EF-4F23-8F59-5ABC8CC2D5B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470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740DC9C-CA0D-440D-82DC-38BE529640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3E92D154-8DC8-43C6-87CB-41F5445FED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964C73C-8AD0-4B83-B8EC-DF9B67FCAFC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60753F33-E0C4-44AC-9479-53E34AC553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3DC0B623-83F0-4FED-9AF9-ADBA21E0499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99D4409-637C-442C-B3BF-84E7565B4A96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8.MP3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2" name="Text Box 4">
            <a:extLst>
              <a:ext uri="{FF2B5EF4-FFF2-40B4-BE49-F238E27FC236}">
                <a16:creationId xmlns:a16="http://schemas.microsoft.com/office/drawing/2014/main" xmlns="" id="{07F48C6B-D815-441E-B820-DAE5C5DB3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9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6600"/>
                </a:solidFill>
                <a:ea typeface="SimSun" panose="02010600030101010101" pitchFamily="2" charset="-122"/>
              </a:rPr>
              <a:t>MASARYKOVA UNIVERZITA, PŘÍRODOVĚDECKÁ FAKULTA</a:t>
            </a:r>
            <a:endParaRPr lang="cs-CZ" altLang="cs-CZ" sz="1400" dirty="0">
              <a:solidFill>
                <a:srgbClr val="006600"/>
              </a:solidFill>
              <a:ea typeface="SimSun" panose="02010600030101010101" pitchFamily="2" charset="-122"/>
            </a:endParaRPr>
          </a:p>
          <a:p>
            <a:pPr algn="ct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cs-CZ" altLang="cs-CZ" sz="1400" dirty="0" smtClean="0">
                <a:solidFill>
                  <a:srgbClr val="000000"/>
                </a:solidFill>
                <a:ea typeface="SimSun" panose="02010600030101010101" pitchFamily="2" charset="-122"/>
              </a:rPr>
              <a:t>ÚSTAV BOTANIKY A ZOOLOGIE</a:t>
            </a:r>
            <a:endParaRPr lang="cs-CZ" altLang="cs-CZ" sz="1400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83973" name="Line 5">
            <a:extLst>
              <a:ext uri="{FF2B5EF4-FFF2-40B4-BE49-F238E27FC236}">
                <a16:creationId xmlns:a16="http://schemas.microsoft.com/office/drawing/2014/main" xmlns="" id="{0ACB2F6E-2623-4237-B832-B407E585D4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63588"/>
            <a:ext cx="61182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83974" name="Line 6">
            <a:extLst>
              <a:ext uri="{FF2B5EF4-FFF2-40B4-BE49-F238E27FC236}">
                <a16:creationId xmlns:a16="http://schemas.microsoft.com/office/drawing/2014/main" xmlns="" id="{9579DC51-B01A-44DD-A46A-481869213B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11300" y="798513"/>
            <a:ext cx="61182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83975" name="Picture 7">
            <a:extLst>
              <a:ext uri="{FF2B5EF4-FFF2-40B4-BE49-F238E27FC236}">
                <a16:creationId xmlns:a16="http://schemas.microsoft.com/office/drawing/2014/main" xmlns="" id="{9465C8FB-88C6-4693-8D24-61565A22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350"/>
            <a:ext cx="1011237" cy="10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976" name="Picture 8">
            <a:extLst>
              <a:ext uri="{FF2B5EF4-FFF2-40B4-BE49-F238E27FC236}">
                <a16:creationId xmlns:a16="http://schemas.microsoft.com/office/drawing/2014/main" xmlns="" id="{92DC03B9-E687-40E9-BA79-327F17849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401" y="257175"/>
            <a:ext cx="1008063" cy="100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977" name="Text Box 9">
            <a:extLst>
              <a:ext uri="{FF2B5EF4-FFF2-40B4-BE49-F238E27FC236}">
                <a16:creationId xmlns:a16="http://schemas.microsoft.com/office/drawing/2014/main" xmlns="" id="{33463BC9-8D36-4457-8DAD-E4E6E4257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937152"/>
            <a:ext cx="8642350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FYLOGENEZE A DIVERZITA </a:t>
            </a:r>
          </a:p>
          <a:p>
            <a:pPr algn="ctr"/>
            <a:r>
              <a:rPr lang="cs-CZ" altLang="cs-CZ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HUB A PODOBNÝCH ORGANISMŮ</a:t>
            </a:r>
            <a:r>
              <a:rPr lang="cs-CZ" altLang="cs-CZ" sz="3200" dirty="0">
                <a:cs typeface="Arial" panose="020B0604020202020204" pitchFamily="34" charset="0"/>
              </a:rPr>
              <a:t/>
            </a:r>
            <a:br>
              <a:rPr lang="cs-CZ" altLang="cs-CZ" sz="3200" dirty="0">
                <a:cs typeface="Arial" panose="020B0604020202020204" pitchFamily="34" charset="0"/>
              </a:rPr>
            </a:b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(část přednášky Fylogeneze a diverzita řas a hub)</a:t>
            </a:r>
            <a:endParaRPr lang="cs-CZ" altLang="cs-CZ" sz="2000" dirty="0">
              <a:cs typeface="Arial" panose="020B0604020202020204" pitchFamily="34" charset="0"/>
            </a:endParaRPr>
          </a:p>
          <a:p>
            <a:endParaRPr lang="cs-CZ" altLang="cs-CZ" sz="1200" dirty="0"/>
          </a:p>
          <a:p>
            <a:endParaRPr lang="cs-CZ" altLang="cs-CZ" sz="1200" dirty="0"/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smtClean="0">
                <a:solidFill>
                  <a:srgbClr val="000000"/>
                </a:solidFill>
              </a:rPr>
              <a:t>TSAR </a:t>
            </a:r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Straminipila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Peronosporomycota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Labyrinthulomycota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 smtClean="0">
                <a:solidFill>
                  <a:srgbClr val="000000"/>
                </a:solidFill>
              </a:rPr>
              <a:t>Hyphochytriom</a:t>
            </a:r>
            <a:r>
              <a:rPr lang="cs-CZ" altLang="cs-CZ" dirty="0" smtClean="0">
                <a:solidFill>
                  <a:srgbClr val="000000"/>
                </a:solidFill>
              </a:rPr>
              <a:t>.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 smtClean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Rhizaria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 smtClean="0">
                <a:solidFill>
                  <a:srgbClr val="000000"/>
                </a:solidFill>
              </a:rPr>
              <a:t>Plasmodiophorida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• </a:t>
            </a:r>
            <a:r>
              <a:rPr lang="cs-CZ" altLang="cs-CZ" dirty="0" err="1">
                <a:solidFill>
                  <a:srgbClr val="000000"/>
                </a:solidFill>
              </a:rPr>
              <a:t>Excavata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Acrasida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dirty="0" smtClean="0">
                <a:solidFill>
                  <a:srgbClr val="000000"/>
                </a:solidFill>
              </a:rPr>
              <a:t>• </a:t>
            </a:r>
            <a:r>
              <a:rPr lang="cs-CZ" altLang="cs-CZ" dirty="0" err="1">
                <a:solidFill>
                  <a:srgbClr val="000000"/>
                </a:solidFill>
              </a:rPr>
              <a:t>Amoebozoa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Mycetozoa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• </a:t>
            </a:r>
            <a:r>
              <a:rPr lang="cs-CZ" altLang="cs-CZ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Obazoa</a:t>
            </a:r>
            <a:r>
              <a:rPr lang="cs-CZ" altLang="cs-CZ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cs-CZ" altLang="cs-CZ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Opisthokonta</a:t>
            </a:r>
            <a:r>
              <a:rPr lang="cs-CZ" altLang="cs-CZ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 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r>
              <a:rPr lang="cs-CZ" altLang="cs-CZ" sz="12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altLang="cs-CZ" dirty="0" err="1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Fungi</a:t>
            </a:r>
            <a:r>
              <a:rPr lang="cs-CZ" altLang="cs-CZ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endParaRPr lang="cs-CZ" altLang="cs-CZ" dirty="0" smtClean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cs-CZ" altLang="cs-CZ" dirty="0" err="1" smtClean="0">
                <a:solidFill>
                  <a:srgbClr val="000000"/>
                </a:solidFill>
              </a:rPr>
              <a:t>Microsporidiomycota</a:t>
            </a:r>
            <a:r>
              <a:rPr lang="cs-CZ" altLang="cs-CZ" dirty="0" smtClean="0">
                <a:solidFill>
                  <a:srgbClr val="000000"/>
                </a:solidFill>
              </a:rPr>
              <a:t> </a:t>
            </a:r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dirty="0" err="1">
                <a:solidFill>
                  <a:srgbClr val="000000"/>
                </a:solidFill>
              </a:rPr>
              <a:t>Chytridiomycota</a:t>
            </a:r>
            <a:r>
              <a:rPr lang="cs-CZ" altLang="cs-CZ" dirty="0">
                <a:solidFill>
                  <a:srgbClr val="000000"/>
                </a:solidFill>
              </a:rPr>
              <a:t> / </a:t>
            </a:r>
            <a:r>
              <a:rPr lang="cs-CZ" altLang="cs-CZ" dirty="0" err="1">
                <a:solidFill>
                  <a:srgbClr val="000000"/>
                </a:solidFill>
              </a:rPr>
              <a:t>Blastocladiomycota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i="1" dirty="0">
                <a:solidFill>
                  <a:srgbClr val="000000"/>
                </a:solidFill>
              </a:rPr>
              <a:t>skupina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  <a:r>
              <a:rPr lang="cs-CZ" altLang="cs-CZ" i="1" dirty="0" err="1">
                <a:solidFill>
                  <a:srgbClr val="000000"/>
                </a:solidFill>
              </a:rPr>
              <a:t>Zygomycota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Mucoromycota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dirty="0" smtClean="0">
                <a:solidFill>
                  <a:srgbClr val="000000"/>
                </a:solidFill>
              </a:rPr>
              <a:t>, </a:t>
            </a:r>
            <a:r>
              <a:rPr lang="cs-CZ" altLang="cs-CZ" dirty="0" err="1" smtClean="0">
                <a:solidFill>
                  <a:srgbClr val="000000"/>
                </a:solidFill>
              </a:rPr>
              <a:t>Glomeromycota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/ </a:t>
            </a:r>
            <a:r>
              <a:rPr lang="cs-CZ" altLang="cs-CZ" dirty="0" err="1">
                <a:solidFill>
                  <a:srgbClr val="000000"/>
                </a:solidFill>
              </a:rPr>
              <a:t>Dikarya</a:t>
            </a:r>
            <a:r>
              <a:rPr lang="cs-CZ" altLang="cs-CZ" dirty="0">
                <a:solidFill>
                  <a:srgbClr val="000000"/>
                </a:solidFill>
              </a:rPr>
              <a:t> - </a:t>
            </a:r>
            <a:r>
              <a:rPr lang="cs-CZ" altLang="cs-CZ" dirty="0" err="1">
                <a:solidFill>
                  <a:srgbClr val="000000"/>
                </a:solidFill>
              </a:rPr>
              <a:t>Ascomycota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Taphrinomycotina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Saccharomycotina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Pezizomycotina</a:t>
            </a:r>
            <a:endParaRPr lang="cs-CZ" altLang="cs-CZ" dirty="0">
              <a:solidFill>
                <a:srgbClr val="000000"/>
              </a:solidFill>
            </a:endParaRP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i="1" dirty="0">
                <a:solidFill>
                  <a:srgbClr val="000000"/>
                </a:solidFill>
              </a:rPr>
              <a:t>pomocné skupiny </a:t>
            </a:r>
            <a:r>
              <a:rPr lang="cs-CZ" altLang="cs-CZ" i="1" dirty="0" err="1">
                <a:solidFill>
                  <a:srgbClr val="000000"/>
                </a:solidFill>
              </a:rPr>
              <a:t>Deuteromycota</a:t>
            </a:r>
            <a:r>
              <a:rPr lang="cs-CZ" altLang="cs-CZ" i="1" dirty="0">
                <a:solidFill>
                  <a:srgbClr val="000000"/>
                </a:solidFill>
              </a:rPr>
              <a:t> a </a:t>
            </a:r>
            <a:r>
              <a:rPr lang="cs-CZ" altLang="cs-CZ" i="1" dirty="0" err="1">
                <a:solidFill>
                  <a:srgbClr val="000000"/>
                </a:solidFill>
              </a:rPr>
              <a:t>Lichenes</a:t>
            </a:r>
            <a:r>
              <a:rPr lang="cs-CZ" altLang="cs-CZ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cs-CZ" altLang="cs-CZ" dirty="0">
                <a:solidFill>
                  <a:srgbClr val="000000"/>
                </a:solidFill>
              </a:rPr>
              <a:t>- </a:t>
            </a:r>
            <a:r>
              <a:rPr lang="cs-CZ" altLang="cs-CZ" dirty="0" err="1">
                <a:solidFill>
                  <a:srgbClr val="000000"/>
                </a:solidFill>
              </a:rPr>
              <a:t>Basidiomycota</a:t>
            </a:r>
            <a:r>
              <a:rPr lang="cs-CZ" altLang="cs-CZ" dirty="0">
                <a:solidFill>
                  <a:srgbClr val="000000"/>
                </a:solidFill>
              </a:rPr>
              <a:t>: </a:t>
            </a:r>
            <a:r>
              <a:rPr lang="cs-CZ" altLang="cs-CZ" dirty="0" err="1">
                <a:solidFill>
                  <a:srgbClr val="000000"/>
                </a:solidFill>
              </a:rPr>
              <a:t>Pucciniomycotina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Ustilaginomycotina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dirty="0" err="1">
                <a:solidFill>
                  <a:srgbClr val="000000"/>
                </a:solidFill>
              </a:rPr>
              <a:t>Agaricomycotina</a:t>
            </a:r>
            <a:endParaRPr lang="cs-CZ" altLang="cs-CZ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ext Box 2">
            <a:extLst>
              <a:ext uri="{FF2B5EF4-FFF2-40B4-BE49-F238E27FC236}">
                <a16:creationId xmlns:a16="http://schemas.microsoft.com/office/drawing/2014/main" xmlns="" id="{CD0E3D81-65DB-4F6A-8752-6B89C765C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40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Říše: 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OPISTHOKONTA</a:t>
            </a:r>
          </a:p>
          <a:p>
            <a:endParaRPr lang="cs-CZ" altLang="cs-CZ" sz="1200" b="1" u="sng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Podříše (vývojová větev):</a:t>
            </a:r>
            <a:r>
              <a:rPr lang="cs-CZ" altLang="cs-CZ" b="1" i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 FUNGI (MYCOTA) </a:t>
            </a:r>
            <a:r>
              <a:rPr lang="cs-CZ" altLang="cs-CZ" b="1" u="sng">
                <a:effectLst>
                  <a:outerShdw blurRad="38100" dist="38100" dir="2700000" algn="tl">
                    <a:srgbClr val="C0C0C0"/>
                  </a:outerShdw>
                </a:effectLst>
              </a:rPr>
              <a:t>– HOUBY</a:t>
            </a:r>
          </a:p>
          <a:p>
            <a:endParaRPr lang="cs-CZ" altLang="cs-CZ" sz="1200" u="sng"/>
          </a:p>
          <a:p>
            <a:r>
              <a:rPr lang="cs-CZ" altLang="cs-CZ">
                <a:solidFill>
                  <a:srgbClr val="000000"/>
                </a:solidFill>
              </a:rPr>
              <a:t>• bičíkaté buňky pouze u vývojově původních skupin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</a:t>
            </a:r>
            <a:r>
              <a:rPr lang="cs-CZ" altLang="cs-CZ">
                <a:solidFill>
                  <a:srgbClr val="000000"/>
                </a:solidFill>
              </a:rPr>
              <a:t>odd.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Chytridiomycot</a:t>
            </a:r>
            <a:r>
              <a:rPr lang="cs-CZ" altLang="cs-CZ" i="1">
                <a:solidFill>
                  <a:srgbClr val="000000"/>
                </a:solidFill>
              </a:rPr>
              <a:t>a</a:t>
            </a:r>
            <a:r>
              <a:rPr lang="cs-CZ" altLang="cs-CZ">
                <a:solidFill>
                  <a:srgbClr val="000000"/>
                </a:solidFill>
              </a:rPr>
              <a:t>, </a:t>
            </a:r>
            <a:r>
              <a:rPr lang="cs-CZ" altLang="cs-CZ" i="1">
                <a:solidFill>
                  <a:srgbClr val="000000"/>
                </a:solidFill>
              </a:rPr>
              <a:t>Neocallimastigomycota</a:t>
            </a:r>
            <a:r>
              <a:rPr lang="cs-CZ" altLang="cs-CZ">
                <a:solidFill>
                  <a:srgbClr val="000000"/>
                </a:solidFill>
              </a:rPr>
              <a:t>, </a:t>
            </a:r>
            <a:r>
              <a:rPr lang="cs-CZ" altLang="cs-CZ" i="1">
                <a:solidFill>
                  <a:srgbClr val="000000"/>
                </a:solidFill>
              </a:rPr>
              <a:t>Blastocladiomycota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u pokročilých hub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nejsou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vytvořena žádná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bičíkatá stadia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•  jednodušší typy</a:t>
            </a:r>
            <a:r>
              <a:rPr lang="cs-CZ" altLang="cs-CZ">
                <a:solidFill>
                  <a:srgbClr val="000000"/>
                </a:solidFill>
              </a:rPr>
              <a:t> jsou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jednobuněčné (bičíkaté typy, vnitrobuněční parazité), případně jednotlivé buňky schopné tvořit pučivé pseudomycelium (kvasinky)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vláknitá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stélka </a:t>
            </a:r>
            <a:r>
              <a:rPr lang="cs-CZ" altLang="cs-CZ">
                <a:solidFill>
                  <a:srgbClr val="000000"/>
                </a:solidFill>
              </a:rPr>
              <a:t>je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obvykle tvořena houbovými vlákny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hyfami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ve vegetativní fázi tvořícími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mycelium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(podhoubí)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jednodušší vláknité typy mají stélky nepřehrádkované (přehrádky oddělují pouze reprodukční struktury), vývojově odvozenější mají hyfy rozdělené centripetálně rostoucími přehrádkami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 septy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septum má uprostřed pór (různého typu u různých skupin), kterým mohou procházel látky i organely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mycelium u parazitických hub může růst na povrchu pletiv hostitele, ale i vnikat dovnitř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intercelulárně nebo intracelulárně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na takovémto myceliu se vytvářejí apresoria (jen přichycovací funkce) nebo haustoria (vnikající do buněk, slouží k absorpci látek z napadené buňky)</a:t>
            </a:r>
          </a:p>
        </p:txBody>
      </p:sp>
      <p:pic>
        <p:nvPicPr>
          <p:cNvPr id="84995" name="3_fungi_02_opisthokonta.MP3">
            <a:hlinkClick r:id="" action="ppaction://media"/>
            <a:extLst>
              <a:ext uri="{FF2B5EF4-FFF2-40B4-BE49-F238E27FC236}">
                <a16:creationId xmlns:a16="http://schemas.microsoft.com/office/drawing/2014/main" xmlns="" id="{1A2E6289-38D5-47D7-A20A-7A03B0BBC2C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8366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996" name="3_fungi_02_typy-stelek-hub.MP3">
            <a:hlinkClick r:id="" action="ppaction://media"/>
            <a:extLst>
              <a:ext uri="{FF2B5EF4-FFF2-40B4-BE49-F238E27FC236}">
                <a16:creationId xmlns:a16="http://schemas.microsoft.com/office/drawing/2014/main" xmlns="" id="{7E074169-F14D-43FB-9E52-1C7743A9CBBE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9788" y="2133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49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75" fill="hold"/>
                                        <p:tgtEl>
                                          <p:spTgt spid="849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99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49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3366" fill="hold"/>
                                        <p:tgtEl>
                                          <p:spTgt spid="849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99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99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2">
            <a:extLst>
              <a:ext uri="{FF2B5EF4-FFF2-40B4-BE49-F238E27FC236}">
                <a16:creationId xmlns:a16="http://schemas.microsoft.com/office/drawing/2014/main" xmlns="" id="{C3A8A682-BED2-42EF-8A8B-F3734DA0F2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 určitých fázích živ</a:t>
            </a:r>
            <a:r>
              <a:rPr lang="cs-CZ" altLang="cs-CZ" dirty="0">
                <a:solidFill>
                  <a:srgbClr val="000000"/>
                </a:solidFill>
              </a:rPr>
              <a:t>otního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cyklu (např. plodnice) některých skupin se z hyf tvoří nepravá pletiva - </a:t>
            </a:r>
            <a:r>
              <a:rPr lang="cs-CZ" altLang="cs-CZ" b="1" dirty="0" err="1">
                <a:solidFill>
                  <a:srgbClr val="000000"/>
                </a:solidFill>
                <a:cs typeface="Arial" panose="020B0604020202020204" pitchFamily="34" charset="0"/>
              </a:rPr>
              <a:t>plektenchymy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</a:rPr>
              <a:t>–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je-li ještě patrná hyfová struktura, jedná se o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b="1" dirty="0" smtClean="0">
                <a:solidFill>
                  <a:srgbClr val="000000"/>
                </a:solidFill>
                <a:cs typeface="Arial" panose="020B0604020202020204" pitchFamily="34" charset="0"/>
              </a:rPr>
              <a:t>prosenchym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naproti tomu jsou-li již buňky pozměněny a jednotlivé hyfy nejsou zřetelné, jde o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pseudoparenchym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–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plektenchymatické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struktury se kromě plodnic tvoří i ve sterilních útvarech, jako jsou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stroma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(sterilní útvar, ve kterém se tvoří plodnice) nebo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sklerocium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(slouží k přetrvání nepříznivých podmínek)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buněčná stěna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je vícevrstevná, složená z lamel tvořených různě orientovanými fibrilami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nejdůležitější složkou bun</a:t>
            </a:r>
            <a:r>
              <a:rPr lang="cs-CZ" altLang="cs-CZ" dirty="0">
                <a:solidFill>
                  <a:srgbClr val="000000"/>
                </a:solidFill>
              </a:rPr>
              <a:t>ěčné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stěn</a:t>
            </a:r>
            <a:r>
              <a:rPr lang="cs-CZ" altLang="cs-CZ" dirty="0">
                <a:solidFill>
                  <a:srgbClr val="000000"/>
                </a:solidFill>
              </a:rPr>
              <a:t>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je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chitin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v kombinaci s jinými složkami; u</a:t>
            </a:r>
            <a:r>
              <a:rPr lang="cs-CZ" altLang="cs-CZ" dirty="0">
                <a:solidFill>
                  <a:srgbClr val="000000"/>
                </a:solidFill>
              </a:rPr>
              <a:t> 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některých skupin chitin chybí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 buňkách vlastních hub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chybí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jakékoli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plastidy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a fotosyntetické pigmenty; jsou však přítomna jiná barviva (karoteny,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xanthofyly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aj.)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v jádře jedno nebo více jadérek, obvykle malý počet chromosomů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mitochondrie mají ploché přepážky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jsou přítomny vakuoly, chybí pulzující vakuoly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zásobní látkou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je nejčastěji </a:t>
            </a: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glykogen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ojediněle i škrob (u primitivních vřeckatých)</a:t>
            </a:r>
          </a:p>
          <a:p>
            <a:endParaRPr lang="cs-CZ" altLang="cs-CZ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86019" name="3_fungi_03_houbova-pletiva.MP3">
            <a:hlinkClick r:id="" action="ppaction://media"/>
            <a:extLst>
              <a:ext uri="{FF2B5EF4-FFF2-40B4-BE49-F238E27FC236}">
                <a16:creationId xmlns:a16="http://schemas.microsoft.com/office/drawing/2014/main" xmlns="" id="{3D6C3F51-9F36-4AAA-A976-58E7399CCEA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2050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60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779" fill="hold"/>
                                        <p:tgtEl>
                                          <p:spTgt spid="860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0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01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>
            <a:extLst>
              <a:ext uri="{FF2B5EF4-FFF2-40B4-BE49-F238E27FC236}">
                <a16:creationId xmlns:a16="http://schemas.microsoft.com/office/drawing/2014/main" xmlns="" id="{30C2309E-E67E-4C95-82FA-EA9744391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43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v životním cyklu hub nacházíme buď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rozmnožování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pohlavní i nepohlavní nebo jen nepohlavní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stadium, kdy houba vytváří nepohlavní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mitospory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se nazývá stadium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 imperfektní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stadium, kdy houba vytváří pohlavní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meiospory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se nazývá stadium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perfektní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je-li u dané houby v dané fázi přítomno perfektní stadium, mluvíme 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teleomorfě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není-li u dané houby v dané fázi přítomno perfektní stadium (= je přítomno pouze imperfektní stadium), mluvíme 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anamorfě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&lt;= zde je důvod, proč nelze zcela klást rovnítko mezi anamorfu = imperfektní stadium a teleomorfu = perfektní stadium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rozhodující je (ne-)přítomnost perfektního stadia, takže když se v dané fázi tvoří současně mitospory a meiospory (tedy imperfektní i perfektní stadium), jedná se také o teleomorfu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houba v celém životním cyklu (tj. anamorfa i teleomorfa dohromady) se označuje jako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holomorfa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je-li v životním cyklu jen pohlavní rozmn</a:t>
            </a:r>
            <a:r>
              <a:rPr lang="cs-CZ" altLang="cs-CZ">
                <a:solidFill>
                  <a:srgbClr val="000000"/>
                </a:solidFill>
              </a:rPr>
              <a:t>ožování, je to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meiotická holomorfa,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je-li v životním cyklu jen nepohlavní rozmn</a:t>
            </a:r>
            <a:r>
              <a:rPr lang="cs-CZ" altLang="cs-CZ">
                <a:solidFill>
                  <a:srgbClr val="000000"/>
                </a:solidFill>
              </a:rPr>
              <a:t>ožování, je to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mitotická holomorfa; v případě obou typů rozmn</a:t>
            </a:r>
            <a:r>
              <a:rPr lang="cs-CZ" altLang="cs-CZ">
                <a:solidFill>
                  <a:srgbClr val="000000"/>
                </a:solidFill>
              </a:rPr>
              <a:t>ožování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jde o pleomorfickou holomorfu (mluvíme pak také o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houbách s pleomorfickým živ</a:t>
            </a:r>
            <a:r>
              <a:rPr lang="cs-CZ" altLang="cs-CZ">
                <a:solidFill>
                  <a:srgbClr val="000000"/>
                </a:solidFill>
              </a:rPr>
              <a:t>otním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cyklem)</a:t>
            </a:r>
          </a:p>
        </p:txBody>
      </p:sp>
      <p:pic>
        <p:nvPicPr>
          <p:cNvPr id="87043" name="3_fungi_04_anamorfa-teleomorfa.MP3">
            <a:hlinkClick r:id="" action="ppaction://media"/>
            <a:extLst>
              <a:ext uri="{FF2B5EF4-FFF2-40B4-BE49-F238E27FC236}">
                <a16:creationId xmlns:a16="http://schemas.microsoft.com/office/drawing/2014/main" xmlns="" id="{CBB61223-582B-4624-9322-E2E45051108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4048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7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412" fill="hold"/>
                                        <p:tgtEl>
                                          <p:spTgt spid="870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04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04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>
            <a:extLst>
              <a:ext uri="{FF2B5EF4-FFF2-40B4-BE49-F238E27FC236}">
                <a16:creationId xmlns:a16="http://schemas.microsoft.com/office/drawing/2014/main" xmlns="" id="{03F48334-7A15-440F-BA1A-6B32F5C53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5334000" cy="433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nepohlavní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rozmnožování probíhá v haploidní i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diploidní fázi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nejjednodušší způsob je prostá fragmentace hyf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nepohlavní spory vznikají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endogenně ve sporangiích – </a:t>
            </a:r>
            <a:r>
              <a:rPr lang="cs-CZ" altLang="cs-CZ">
                <a:solidFill>
                  <a:srgbClr val="000000"/>
                </a:solidFill>
              </a:rPr>
              <a:t>označovány jako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sporangiospory</a:t>
            </a:r>
            <a:r>
              <a:rPr lang="cs-CZ" altLang="cs-CZ" b="1" i="1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(nepohyblivé, typické pro skupinu </a:t>
            </a:r>
            <a:r>
              <a:rPr lang="cs-CZ" altLang="cs-CZ" i="1">
                <a:solidFill>
                  <a:srgbClr val="000000"/>
                </a:solidFill>
              </a:rPr>
              <a:t>Zygomycota</a:t>
            </a:r>
            <a:r>
              <a:rPr lang="cs-CZ" altLang="cs-CZ">
                <a:solidFill>
                  <a:srgbClr val="000000"/>
                </a:solidFill>
              </a:rPr>
              <a:t>)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nebo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zoospory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(pohyblivé, typické pro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Chytridiomycota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podobné houby)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exogenně na hyfách (specializovaných odnožích zvaných konidiofory) – </a:t>
            </a:r>
            <a:r>
              <a:rPr lang="cs-CZ" altLang="cs-CZ">
                <a:solidFill>
                  <a:srgbClr val="000000"/>
                </a:solidFill>
              </a:rPr>
              <a:t>nazývají se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konidie</a:t>
            </a:r>
            <a:r>
              <a:rPr lang="cs-CZ" altLang="cs-CZ" b="1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(běžné u hub z oddělení </a:t>
            </a:r>
            <a:r>
              <a:rPr lang="cs-CZ" altLang="cs-CZ" i="1">
                <a:solidFill>
                  <a:srgbClr val="000000"/>
                </a:solidFill>
              </a:rPr>
              <a:t>Ascomycota</a:t>
            </a:r>
            <a:r>
              <a:rPr lang="cs-CZ" altLang="cs-CZ">
                <a:solidFill>
                  <a:srgbClr val="000000"/>
                </a:solidFill>
              </a:rPr>
              <a:t>, v menší míře </a:t>
            </a:r>
            <a:r>
              <a:rPr lang="cs-CZ" altLang="cs-CZ" i="1">
                <a:solidFill>
                  <a:srgbClr val="000000"/>
                </a:solidFill>
              </a:rPr>
              <a:t>Basidiomycota</a:t>
            </a:r>
            <a:r>
              <a:rPr lang="cs-CZ" altLang="cs-CZ">
                <a:solidFill>
                  <a:srgbClr val="000000"/>
                </a:solidFill>
              </a:rPr>
              <a:t>)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800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konidiofory s konidiemi se tvoří buď izolovaně nebo v útvarech zvaných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konidiomata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koremie (= synnema; svazek konidioforů)</a:t>
            </a:r>
            <a:r>
              <a:rPr lang="cs-CZ" altLang="cs-CZ">
                <a:solidFill>
                  <a:srgbClr val="000000"/>
                </a:solidFill>
              </a:rPr>
              <a:t>,</a:t>
            </a:r>
          </a:p>
        </p:txBody>
      </p:sp>
      <p:pic>
        <p:nvPicPr>
          <p:cNvPr id="88067" name="Picture 3">
            <a:extLst>
              <a:ext uri="{FF2B5EF4-FFF2-40B4-BE49-F238E27FC236}">
                <a16:creationId xmlns:a16="http://schemas.microsoft.com/office/drawing/2014/main" xmlns="" id="{2F3ADAD2-BF99-4965-88BB-94032C53D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457200"/>
            <a:ext cx="2919413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068" name="Text Box 4">
            <a:extLst>
              <a:ext uri="{FF2B5EF4-FFF2-40B4-BE49-F238E27FC236}">
                <a16:creationId xmlns:a16="http://schemas.microsoft.com/office/drawing/2014/main" xmlns="" id="{7C82DDDE-6261-4097-A830-58842CDB0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603750"/>
            <a:ext cx="8382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</a:rPr>
              <a:t>– sporodochium (palisáda konidioforů v ložisku na povrchu substrátu), </a:t>
            </a:r>
          </a:p>
          <a:p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acervulus (shluk konidioforů pod povrchem plativa hostitele, u parazitů),</a:t>
            </a:r>
            <a:endParaRPr lang="cs-CZ" altLang="cs-CZ">
              <a:solidFill>
                <a:srgbClr val="000000"/>
              </a:solidFill>
            </a:endParaRPr>
          </a:p>
          <a:p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pyknida (lahvicovitý útvar s vnitřkem vystlaným konidiofory)</a:t>
            </a:r>
          </a:p>
          <a:p>
            <a:r>
              <a:rPr lang="cs-CZ" altLang="cs-CZ">
                <a:solidFill>
                  <a:srgbClr val="000000"/>
                </a:solidFill>
              </a:rPr>
              <a:t>=&gt; více u pomocného oddělení </a:t>
            </a:r>
            <a:r>
              <a:rPr lang="cs-CZ" altLang="cs-CZ" i="1">
                <a:solidFill>
                  <a:srgbClr val="000000"/>
                </a:solidFill>
              </a:rPr>
              <a:t>Deuteromycota</a:t>
            </a:r>
          </a:p>
        </p:txBody>
      </p:sp>
      <p:sp>
        <p:nvSpPr>
          <p:cNvPr id="88069" name="Text Box 5">
            <a:extLst>
              <a:ext uri="{FF2B5EF4-FFF2-40B4-BE49-F238E27FC236}">
                <a16:creationId xmlns:a16="http://schemas.microsoft.com/office/drawing/2014/main" xmlns="" id="{9B89392B-99C4-401A-AF33-F58D65CA4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688" y="3810000"/>
            <a:ext cx="3124200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lnSpc>
                <a:spcPct val="95000"/>
              </a:lnSpc>
            </a:pPr>
            <a:r>
              <a:rPr lang="cs-CZ" altLang="cs-CZ" sz="1500"/>
              <a:t>Sporangium; v jeho pravé části praská stěna a vystupují spory.</a:t>
            </a:r>
            <a:r>
              <a:rPr lang="cs-CZ" altLang="cs-CZ" sz="800"/>
              <a:t> </a:t>
            </a:r>
          </a:p>
          <a:p>
            <a:pPr algn="r">
              <a:lnSpc>
                <a:spcPct val="95000"/>
              </a:lnSpc>
            </a:pPr>
            <a:endParaRPr lang="cs-CZ" altLang="cs-CZ" sz="400"/>
          </a:p>
          <a:p>
            <a:pPr algn="r">
              <a:lnSpc>
                <a:spcPct val="95000"/>
              </a:lnSpc>
            </a:pPr>
            <a:r>
              <a:rPr lang="cs-CZ" altLang="cs-CZ" sz="800"/>
              <a:t>R. Moore, W. D. Clark, K. R. Stern &amp; D. Vodopich: Botany, 1995.</a:t>
            </a:r>
          </a:p>
        </p:txBody>
      </p:sp>
      <p:pic>
        <p:nvPicPr>
          <p:cNvPr id="88070" name="3_fungi_05_nepohlavni-spory.MP3">
            <a:hlinkClick r:id="" action="ppaction://media"/>
            <a:extLst>
              <a:ext uri="{FF2B5EF4-FFF2-40B4-BE49-F238E27FC236}">
                <a16:creationId xmlns:a16="http://schemas.microsoft.com/office/drawing/2014/main" xmlns="" id="{0791DE09-0CC3-4127-9377-F1FEC53DD2C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3213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80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386" fill="hold"/>
                                        <p:tgtEl>
                                          <p:spTgt spid="88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07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07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>
            <a:extLst>
              <a:ext uri="{FF2B5EF4-FFF2-40B4-BE49-F238E27FC236}">
                <a16:creationId xmlns:a16="http://schemas.microsoft.com/office/drawing/2014/main" xmlns="" id="{0C12FB51-024D-466C-9B7D-B21C5F0F1A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381000"/>
            <a:ext cx="3657600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základní typy vzniku konidií: 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thalický: hyfa se rozdělí přepážkami a pak rozpadne na jednotl. buňky =&gt; thalokonidie = arthrokonidie (thalokonidiemi jsou v jistém smyslu i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chlamydospory - tlustostěnné přetrvávající buňky vznikající na myceliu)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blastický: konidie vypučí z konidiogenní buňky holoblasticky (účast všech vrstev bun. stěny) nebo enteroblasticky (vnější stěna se protrhne, konidii utvář</a:t>
            </a:r>
            <a:r>
              <a:rPr lang="cs-CZ" altLang="cs-CZ">
                <a:solidFill>
                  <a:srgbClr val="000000"/>
                </a:solidFill>
              </a:rPr>
              <a:t>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vnitřní vrstva/-y/) </a:t>
            </a:r>
            <a:r>
              <a:rPr lang="cs-CZ" altLang="cs-CZ">
                <a:solidFill>
                  <a:srgbClr val="000000"/>
                </a:solidFill>
              </a:rPr>
              <a:t>=&gt;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porospory (vypučí z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buňky a následně se oddělí bun</a:t>
            </a:r>
            <a:r>
              <a:rPr lang="cs-CZ" altLang="cs-CZ">
                <a:solidFill>
                  <a:srgbClr val="000000"/>
                </a:solidFill>
              </a:rPr>
              <a:t>ěčnou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stěnou), fialospory (vytvářejí se ve specializ</a:t>
            </a:r>
            <a:r>
              <a:rPr lang="cs-CZ" altLang="cs-CZ">
                <a:solidFill>
                  <a:srgbClr val="000000"/>
                </a:solidFill>
              </a:rPr>
              <a:t>ovaných</a:t>
            </a:r>
          </a:p>
        </p:txBody>
      </p:sp>
      <p:pic>
        <p:nvPicPr>
          <p:cNvPr id="89091" name="Picture 3">
            <a:extLst>
              <a:ext uri="{FF2B5EF4-FFF2-40B4-BE49-F238E27FC236}">
                <a16:creationId xmlns:a16="http://schemas.microsoft.com/office/drawing/2014/main" xmlns="" id="{47553248-7C6D-484E-A5E2-150F43A7D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4648200" cy="4395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2" name="Text Box 4">
            <a:extLst>
              <a:ext uri="{FF2B5EF4-FFF2-40B4-BE49-F238E27FC236}">
                <a16:creationId xmlns:a16="http://schemas.microsoft.com/office/drawing/2014/main" xmlns="" id="{2845CB62-DD41-4C6D-88A8-15D24AE97A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029200"/>
            <a:ext cx="8382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buňkách - fialidách a uvolňují se ústím z těchto buněk), anelospory (také se vytvářejí ve specializ</a:t>
            </a:r>
            <a:r>
              <a:rPr lang="cs-CZ" altLang="cs-CZ">
                <a:solidFill>
                  <a:srgbClr val="000000"/>
                </a:solidFill>
              </a:rPr>
              <a:t>ovaných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buňkách; každá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další konidie protrhne přepážku po oddělení předchoží konidie =&gt; vznikají</a:t>
            </a:r>
            <a:r>
              <a:rPr lang="cs-CZ" altLang="cs-CZ">
                <a:solidFill>
                  <a:srgbClr val="000000"/>
                </a:solidFill>
              </a:rPr>
              <a:t> 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"límečky")</a:t>
            </a:r>
            <a:endParaRPr lang="cs-CZ" altLang="cs-CZ"/>
          </a:p>
        </p:txBody>
      </p:sp>
      <p:pic>
        <p:nvPicPr>
          <p:cNvPr id="89093" name="3_fungi_06_tvorba-konidii.MP3">
            <a:hlinkClick r:id="" action="ppaction://media"/>
            <a:extLst>
              <a:ext uri="{FF2B5EF4-FFF2-40B4-BE49-F238E27FC236}">
                <a16:creationId xmlns:a16="http://schemas.microsoft.com/office/drawing/2014/main" xmlns="" id="{9E15D5FA-BB28-4214-A1CC-3AF56205D50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4581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90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478" fill="hold"/>
                                        <p:tgtEl>
                                          <p:spTgt spid="890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09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09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>
            <a:extLst>
              <a:ext uri="{FF2B5EF4-FFF2-40B4-BE49-F238E27FC236}">
                <a16:creationId xmlns:a16="http://schemas.microsoft.com/office/drawing/2014/main" xmlns="" id="{8C6B4EA6-94DC-4F17-9530-7ABD2F634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93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při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pohlavním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rozmnožování u vrcholové skupiny vlastních hub (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Dikarya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, viz dále) není spojena plazmogamie s karyogamií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karyogamie následuje s určitým zpožděním a do životního cyklu je vložena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dikaryotická fáze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(označovaná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 n+n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charakteristická tzv. konjugovanými mitózami (současné mitózy obou jader)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celý cyklus tedy je: haploidní fáze =&gt; plazmogamie =&gt; dikaryofáze =&gt; karyogamie =&gt; diploidní fáze (obvykle omezena jen na zygotu) =&gt; meioza =&gt; zpět haplofáze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různé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typy pohlavního procesu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u vlastních hub: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gametogamie (</a:t>
            </a:r>
            <a:r>
              <a:rPr lang="cs-CZ" altLang="cs-CZ">
                <a:solidFill>
                  <a:srgbClr val="000000"/>
                </a:solidFill>
              </a:rPr>
              <a:t>typická pro </a:t>
            </a:r>
            <a:r>
              <a:rPr lang="cs-CZ" altLang="cs-CZ" i="1">
                <a:solidFill>
                  <a:srgbClr val="000000"/>
                </a:solidFill>
              </a:rPr>
              <a:t>Chytridiomycota</a:t>
            </a:r>
            <a:r>
              <a:rPr lang="cs-CZ" altLang="cs-CZ">
                <a:solidFill>
                  <a:srgbClr val="000000"/>
                </a:solidFill>
              </a:rPr>
              <a:t> a </a:t>
            </a:r>
            <a:r>
              <a:rPr lang="cs-CZ" altLang="cs-CZ" i="1">
                <a:solidFill>
                  <a:srgbClr val="000000"/>
                </a:solidFill>
              </a:rPr>
              <a:t>Blastocladiomycota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gametangiogamie (typická hlavně pro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Zygomycota</a:t>
            </a:r>
            <a:r>
              <a:rPr lang="cs-CZ" altLang="cs-CZ" i="1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a</a:t>
            </a:r>
            <a:r>
              <a:rPr lang="cs-CZ" altLang="cs-CZ" i="1">
                <a:solidFill>
                  <a:srgbClr val="000000"/>
                </a:solidFill>
              </a:rPr>
              <a:t> Ascomycota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gameto-gametangiogamie (spermatizace, oplodnění</a:t>
            </a:r>
            <a:r>
              <a:rPr lang="cs-CZ" altLang="cs-CZ">
                <a:solidFill>
                  <a:srgbClr val="000000"/>
                </a:solidFill>
              </a:rPr>
              <a:t> samičího gametangia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samčí spermacií,</a:t>
            </a:r>
            <a:r>
              <a:rPr lang="cs-CZ" altLang="cs-CZ">
                <a:solidFill>
                  <a:srgbClr val="000000"/>
                </a:solidFill>
              </a:rPr>
              <a:t> též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Ascom</a:t>
            </a:r>
            <a:r>
              <a:rPr lang="cs-CZ" altLang="cs-CZ" i="1">
                <a:solidFill>
                  <a:srgbClr val="000000"/>
                </a:solidFill>
              </a:rPr>
              <a:t>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somato-gametangiogamie (vzácná),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somatogamie (splývání hyf, hlavně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Basidiomycota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gametosomatogamie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(spermatizace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rzí</a:t>
            </a:r>
            <a:r>
              <a:rPr lang="cs-CZ" altLang="cs-CZ">
                <a:solidFill>
                  <a:srgbClr val="000000"/>
                </a:solidFill>
              </a:rPr>
              <a:t>,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oplodnění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somatické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hyfy</a:t>
            </a:r>
            <a:r>
              <a:rPr lang="cs-CZ" altLang="cs-CZ" sz="1600">
                <a:solidFill>
                  <a:srgbClr val="000000"/>
                </a:solidFill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spermacií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), </a:t>
            </a:r>
            <a:endParaRPr lang="cs-CZ" altLang="cs-CZ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–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autogamie (ojediněle,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Ascomycota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)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>
                <a:solidFill>
                  <a:srgbClr val="000000"/>
                </a:solidFill>
              </a:rPr>
              <a:t>tvoří-li se </a:t>
            </a:r>
            <a:r>
              <a:rPr lang="cs-CZ" altLang="cs-CZ" b="1">
                <a:solidFill>
                  <a:srgbClr val="000000"/>
                </a:solidFill>
              </a:rPr>
              <a:t>gamety</a:t>
            </a:r>
            <a:r>
              <a:rPr lang="cs-CZ" altLang="cs-CZ">
                <a:solidFill>
                  <a:srgbClr val="000000"/>
                </a:solidFill>
              </a:rPr>
              <a:t>, s výjimkou bičíkatých hub (</a:t>
            </a:r>
            <a:r>
              <a:rPr lang="cs-CZ" altLang="cs-CZ" i="1">
                <a:solidFill>
                  <a:srgbClr val="000000"/>
                </a:solidFill>
              </a:rPr>
              <a:t>Chytr</a:t>
            </a:r>
            <a:r>
              <a:rPr lang="cs-CZ" altLang="cs-CZ">
                <a:solidFill>
                  <a:srgbClr val="000000"/>
                </a:solidFill>
              </a:rPr>
              <a:t>., </a:t>
            </a:r>
            <a:r>
              <a:rPr lang="cs-CZ" altLang="cs-CZ" i="1">
                <a:solidFill>
                  <a:srgbClr val="000000"/>
                </a:solidFill>
              </a:rPr>
              <a:t>Blast.</a:t>
            </a:r>
            <a:r>
              <a:rPr lang="cs-CZ" altLang="cs-CZ">
                <a:solidFill>
                  <a:srgbClr val="000000"/>
                </a:solidFill>
              </a:rPr>
              <a:t>) </a:t>
            </a:r>
            <a:r>
              <a:rPr lang="cs-CZ" altLang="cs-CZ" b="1">
                <a:solidFill>
                  <a:srgbClr val="000000"/>
                </a:solidFill>
              </a:rPr>
              <a:t>nejsou pohyblivé</a:t>
            </a:r>
            <a:r>
              <a:rPr lang="cs-CZ" altLang="cs-CZ"/>
              <a:t>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životní cykly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všech možných typů: haplobiotický, haplo-diplobiotický, vzácný je diplobiotický (kvasinky) a naopak velmi častý haplo-dikaryotický</a:t>
            </a:r>
            <a:b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</a:br>
            <a:endParaRPr lang="cs-CZ" altLang="cs-CZ" sz="400">
              <a:solidFill>
                <a:srgbClr val="000000"/>
              </a:solidFill>
            </a:endParaRPr>
          </a:p>
          <a:p>
            <a:pPr>
              <a:lnSpc>
                <a:spcPct val="98000"/>
              </a:lnSpc>
            </a:pPr>
            <a:r>
              <a:rPr lang="cs-CZ" altLang="cs-CZ">
                <a:solidFill>
                  <a:srgbClr val="000000"/>
                </a:solidFill>
              </a:rPr>
              <a:t>•  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u</a:t>
            </a:r>
            <a:r>
              <a:rPr lang="cs-CZ" altLang="cs-CZ">
                <a:solidFill>
                  <a:srgbClr val="000000"/>
                </a:solidFill>
              </a:rPr>
              <a:t> hub z oddělení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Ascom</a:t>
            </a:r>
            <a:r>
              <a:rPr lang="cs-CZ" altLang="cs-CZ" i="1">
                <a:solidFill>
                  <a:srgbClr val="000000"/>
                </a:solidFill>
              </a:rPr>
              <a:t>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a </a:t>
            </a:r>
            <a:r>
              <a:rPr lang="cs-CZ" altLang="cs-CZ" i="1">
                <a:solidFill>
                  <a:srgbClr val="000000"/>
                </a:solidFill>
                <a:cs typeface="Arial" panose="020B0604020202020204" pitchFamily="34" charset="0"/>
              </a:rPr>
              <a:t>Basidiom</a:t>
            </a:r>
            <a:r>
              <a:rPr lang="cs-CZ" altLang="cs-CZ" i="1">
                <a:solidFill>
                  <a:srgbClr val="000000"/>
                </a:solidFill>
              </a:rPr>
              <a:t>ycota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v návaznosti na pohlavní rozmnožování vznikají spory na specializovaných útvarech </a:t>
            </a:r>
            <a:r>
              <a:rPr lang="cs-CZ" altLang="cs-CZ">
                <a:solidFill>
                  <a:srgbClr val="000000"/>
                </a:solidFill>
              </a:rPr>
              <a:t>–</a:t>
            </a:r>
            <a:r>
              <a:rPr lang="cs-CZ" altLang="cs-CZ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b="1">
                <a:solidFill>
                  <a:srgbClr val="000000"/>
                </a:solidFill>
                <a:cs typeface="Arial" panose="020B0604020202020204" pitchFamily="34" charset="0"/>
              </a:rPr>
              <a:t>plodnicích</a:t>
            </a:r>
          </a:p>
        </p:txBody>
      </p:sp>
      <p:pic>
        <p:nvPicPr>
          <p:cNvPr id="90115" name="3_fungi_07_dikaryoticka-faze.MP3">
            <a:hlinkClick r:id="" action="ppaction://media"/>
            <a:extLst>
              <a:ext uri="{FF2B5EF4-FFF2-40B4-BE49-F238E27FC236}">
                <a16:creationId xmlns:a16="http://schemas.microsoft.com/office/drawing/2014/main" xmlns="" id="{0320172E-9306-44CB-BEC4-8814615C8E9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148431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116" name="3_fungi_07_pohlavni-procesy-hub.MP3">
            <a:hlinkClick r:id="" action="ppaction://media"/>
            <a:extLst>
              <a:ext uri="{FF2B5EF4-FFF2-40B4-BE49-F238E27FC236}">
                <a16:creationId xmlns:a16="http://schemas.microsoft.com/office/drawing/2014/main" xmlns="" id="{13983412-8FC1-449E-8F53-D2D45BBCE59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350" y="2349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0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991" fill="hold"/>
                                        <p:tgtEl>
                                          <p:spTgt spid="90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0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7180" fill="hold"/>
                                        <p:tgtEl>
                                          <p:spTgt spid="90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11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>
            <a:extLst>
              <a:ext uri="{FF2B5EF4-FFF2-40B4-BE49-F238E27FC236}">
                <a16:creationId xmlns:a16="http://schemas.microsoft.com/office/drawing/2014/main" xmlns="" id="{031BE000-0CCC-47B3-9C91-7DDC20265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382000" cy="5816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výskyt, ekologie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: </a:t>
            </a:r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saprotrofové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i parazité, vytvářejí symbiotické vztahy (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lichenismus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, mykorhiza)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rostou po celém světě, ve všech možných biotopech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půda, vzduch, voda (méně časté), v případě parazitů hostitelské organismy 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dirty="0" err="1">
                <a:solidFill>
                  <a:srgbClr val="000000"/>
                </a:solidFill>
                <a:cs typeface="Arial" panose="020B0604020202020204" pitchFamily="34" charset="0"/>
              </a:rPr>
              <a:t>hosp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. využití </a:t>
            </a:r>
            <a:r>
              <a:rPr lang="cs-CZ" altLang="cs-CZ" dirty="0">
                <a:solidFill>
                  <a:srgbClr val="000000"/>
                </a:solidFill>
              </a:rPr>
              <a:t>–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jedlé druhy, výroba antibiotik, ale i jedovaté a patogenní houby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  <a:t/>
            </a:r>
            <a:br>
              <a:rPr lang="cs-CZ" altLang="cs-CZ" sz="120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b="1" dirty="0">
                <a:solidFill>
                  <a:srgbClr val="000000"/>
                </a:solidFill>
                <a:cs typeface="Arial" panose="020B0604020202020204" pitchFamily="34" charset="0"/>
              </a:rPr>
              <a:t>systematické členění</a:t>
            </a: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 na jednotlivá oddělení: </a:t>
            </a:r>
            <a:b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>
                <a:solidFill>
                  <a:srgbClr val="000000"/>
                </a:solidFill>
                <a:cs typeface="Arial" panose="020B0604020202020204" pitchFamily="34" charset="0"/>
              </a:rPr>
              <a:t>•  izolovaná skupina </a:t>
            </a:r>
            <a:r>
              <a:rPr lang="cs-CZ" altLang="cs-CZ" i="1" dirty="0" err="1">
                <a:solidFill>
                  <a:srgbClr val="000000"/>
                </a:solidFill>
              </a:rPr>
              <a:t>Microsporidiomycota</a:t>
            </a:r>
            <a:r>
              <a:rPr lang="cs-CZ" altLang="cs-CZ" dirty="0">
                <a:solidFill>
                  <a:srgbClr val="000000"/>
                </a:solidFill>
              </a:rPr>
              <a:t> (vnitrobuněční parazité)</a:t>
            </a:r>
            <a:endParaRPr lang="cs-CZ" altLang="cs-CZ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dirty="0">
                <a:solidFill>
                  <a:srgbClr val="000000"/>
                </a:solidFill>
              </a:rPr>
              <a:t>•  </a:t>
            </a:r>
            <a:r>
              <a:rPr lang="cs-CZ" altLang="cs-CZ" i="1" dirty="0" err="1">
                <a:solidFill>
                  <a:srgbClr val="000000"/>
                </a:solidFill>
              </a:rPr>
              <a:t>Chytridiomycota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i="1" dirty="0" err="1">
                <a:solidFill>
                  <a:srgbClr val="000000"/>
                </a:solidFill>
              </a:rPr>
              <a:t>Neocallimastigomycota</a:t>
            </a:r>
            <a:r>
              <a:rPr lang="cs-CZ" altLang="cs-CZ" dirty="0">
                <a:solidFill>
                  <a:srgbClr val="000000"/>
                </a:solidFill>
              </a:rPr>
              <a:t>, </a:t>
            </a:r>
            <a:r>
              <a:rPr lang="cs-CZ" altLang="cs-CZ" i="1" dirty="0" err="1">
                <a:solidFill>
                  <a:srgbClr val="000000"/>
                </a:solidFill>
              </a:rPr>
              <a:t>Blastocladiomycota</a:t>
            </a:r>
            <a:r>
              <a:rPr lang="cs-CZ" altLang="cs-CZ" dirty="0">
                <a:solidFill>
                  <a:srgbClr val="000000"/>
                </a:solidFill>
              </a:rPr>
              <a:t> (jednobuněčné nebo tvoří </a:t>
            </a:r>
            <a:r>
              <a:rPr lang="cs-CZ" altLang="cs-CZ" dirty="0" err="1">
                <a:solidFill>
                  <a:srgbClr val="000000"/>
                </a:solidFill>
              </a:rPr>
              <a:t>cenocytické</a:t>
            </a:r>
            <a:r>
              <a:rPr lang="cs-CZ" altLang="cs-CZ" dirty="0">
                <a:solidFill>
                  <a:srgbClr val="000000"/>
                </a:solidFill>
              </a:rPr>
              <a:t> mycelium, bičíkaté zoospory) </a:t>
            </a:r>
          </a:p>
          <a:p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•  </a:t>
            </a:r>
            <a:r>
              <a:rPr lang="cs-CZ" altLang="cs-CZ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Zygomycota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(primárně 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cenocytické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mycelium, chybí 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dikaryofáze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i plodnice, tvoří se 1 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meiospor</a:t>
            </a:r>
            <a:r>
              <a:rPr lang="cs-CZ" altLang="cs-CZ" dirty="0" err="1" smtClean="0">
                <a:solidFill>
                  <a:srgbClr val="000000"/>
                </a:solidFill>
              </a:rPr>
              <a:t>a</a:t>
            </a:r>
            <a:r>
              <a:rPr lang="cs-CZ" altLang="cs-CZ" dirty="0" smtClean="0">
                <a:solidFill>
                  <a:srgbClr val="000000"/>
                </a:solidFill>
              </a:rPr>
              <a:t>); je to polyfyletická skupina (s příbuzenskými vazbami na různé skupiny odd. </a:t>
            </a:r>
            <a:r>
              <a:rPr lang="cs-CZ" altLang="cs-CZ" i="1" dirty="0" err="1" smtClean="0">
                <a:solidFill>
                  <a:srgbClr val="000000"/>
                </a:solidFill>
              </a:rPr>
              <a:t>Chytridiomycota</a:t>
            </a:r>
            <a:r>
              <a:rPr lang="cs-CZ" altLang="cs-CZ" dirty="0" smtClean="0">
                <a:solidFill>
                  <a:srgbClr val="000000"/>
                </a:solidFill>
              </a:rPr>
              <a:t> nebo </a:t>
            </a:r>
            <a:r>
              <a:rPr lang="cs-CZ" altLang="cs-CZ" i="1" dirty="0" err="1" smtClean="0">
                <a:solidFill>
                  <a:srgbClr val="000000"/>
                </a:solidFill>
              </a:rPr>
              <a:t>Blastocladiomycota</a:t>
            </a:r>
            <a:r>
              <a:rPr lang="cs-CZ" altLang="cs-CZ" dirty="0" smtClean="0">
                <a:solidFill>
                  <a:srgbClr val="000000"/>
                </a:solidFill>
              </a:rPr>
              <a:t>), zde jsou zmíněna oddělení </a:t>
            </a:r>
            <a:r>
              <a:rPr lang="cs-CZ" altLang="cs-CZ" i="1" dirty="0" err="1" smtClean="0">
                <a:solidFill>
                  <a:srgbClr val="000000"/>
                </a:solidFill>
              </a:rPr>
              <a:t>Mucoromycota</a:t>
            </a:r>
            <a:r>
              <a:rPr lang="cs-CZ" altLang="cs-CZ" dirty="0" smtClean="0">
                <a:solidFill>
                  <a:srgbClr val="000000"/>
                </a:solidFill>
              </a:rPr>
              <a:t> (hlavně typické „plísně“), </a:t>
            </a:r>
            <a:r>
              <a:rPr lang="cs-CZ" altLang="cs-CZ" i="1" dirty="0" err="1" smtClean="0">
                <a:solidFill>
                  <a:srgbClr val="000000"/>
                </a:solidFill>
              </a:rPr>
              <a:t>Zoopagomycota</a:t>
            </a:r>
            <a:r>
              <a:rPr lang="cs-CZ" altLang="cs-CZ" dirty="0" smtClean="0">
                <a:solidFill>
                  <a:srgbClr val="000000"/>
                </a:solidFill>
              </a:rPr>
              <a:t> (hlavně </a:t>
            </a:r>
            <a:r>
              <a:rPr lang="cs-CZ" altLang="cs-CZ" dirty="0" err="1" smtClean="0">
                <a:solidFill>
                  <a:srgbClr val="000000"/>
                </a:solidFill>
              </a:rPr>
              <a:t>zoopatogenní</a:t>
            </a:r>
            <a:r>
              <a:rPr lang="cs-CZ" altLang="cs-CZ" dirty="0" smtClean="0">
                <a:solidFill>
                  <a:srgbClr val="000000"/>
                </a:solidFill>
              </a:rPr>
              <a:t> houby) a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Glomeromycota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(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endomykorhizní</a:t>
            </a:r>
            <a:r>
              <a:rPr lang="cs-CZ" altLang="cs-CZ" sz="1600" dirty="0" smtClean="0">
                <a:solidFill>
                  <a:srgbClr val="000000"/>
                </a:solidFill>
              </a:rPr>
              <a:t> 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houby)</a:t>
            </a:r>
            <a:b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i="1" dirty="0">
                <a:solidFill>
                  <a:srgbClr val="000000"/>
                </a:solidFill>
              </a:rPr>
              <a:t>•  </a:t>
            </a:r>
            <a:r>
              <a:rPr lang="cs-CZ" altLang="cs-CZ" dirty="0">
                <a:solidFill>
                  <a:srgbClr val="000000"/>
                </a:solidFill>
              </a:rPr>
              <a:t>skupina </a:t>
            </a:r>
            <a:r>
              <a:rPr lang="cs-CZ" altLang="cs-CZ" i="1" dirty="0" err="1">
                <a:solidFill>
                  <a:srgbClr val="000000"/>
                </a:solidFill>
              </a:rPr>
              <a:t>Dikarya</a:t>
            </a:r>
            <a:r>
              <a:rPr lang="cs-CZ" altLang="cs-CZ" dirty="0">
                <a:solidFill>
                  <a:srgbClr val="000000"/>
                </a:solidFill>
              </a:rPr>
              <a:t> (v životním cyklu přítomna </a:t>
            </a:r>
            <a:r>
              <a:rPr lang="cs-CZ" altLang="cs-CZ" dirty="0" err="1">
                <a:solidFill>
                  <a:srgbClr val="000000"/>
                </a:solidFill>
              </a:rPr>
              <a:t>dikaryotická</a:t>
            </a:r>
            <a:r>
              <a:rPr lang="cs-CZ" altLang="cs-CZ" dirty="0">
                <a:solidFill>
                  <a:srgbClr val="000000"/>
                </a:solidFill>
              </a:rPr>
              <a:t> fáze) je považována za monofyletický „vrchol vývoje hub“</a:t>
            </a:r>
          </a:p>
          <a:p>
            <a:r>
              <a:rPr lang="cs-CZ" altLang="cs-CZ" dirty="0" smtClean="0">
                <a:solidFill>
                  <a:srgbClr val="000000"/>
                </a:solidFill>
              </a:rPr>
              <a:t>—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Ascomycota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(přehrádkované mycelium /příp. jednobuněčné – kvasinky/, tvoří se plodnice /ne u všech, viz dále/, 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meiospory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vznikají endogenně ve vřeckách)</a:t>
            </a:r>
            <a:b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cs-CZ" altLang="cs-CZ" dirty="0" smtClean="0">
                <a:solidFill>
                  <a:srgbClr val="000000"/>
                </a:solidFill>
              </a:rPr>
              <a:t>—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cs-CZ" altLang="cs-CZ" i="1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Basidiomycota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(též přehrádkované mycelium </a:t>
            </a:r>
            <a:r>
              <a:rPr lang="cs-CZ" altLang="cs-CZ" dirty="0" smtClean="0">
                <a:solidFill>
                  <a:srgbClr val="000000"/>
                </a:solidFill>
              </a:rPr>
              <a:t>/příp. jednobuněčné – </a:t>
            </a:r>
            <a:r>
              <a:rPr lang="cs-CZ" altLang="cs-CZ" dirty="0" err="1" smtClean="0">
                <a:solidFill>
                  <a:srgbClr val="000000"/>
                </a:solidFill>
              </a:rPr>
              <a:t>kvasink</a:t>
            </a:r>
            <a:r>
              <a:rPr lang="cs-CZ" altLang="cs-CZ" dirty="0" smtClean="0">
                <a:solidFill>
                  <a:srgbClr val="000000"/>
                </a:solidFill>
              </a:rPr>
              <a:t>. typy/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, tvorba plodnic /ne u všech/, ale </a:t>
            </a:r>
            <a:r>
              <a:rPr lang="cs-CZ" altLang="cs-CZ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meiospory</a:t>
            </a:r>
            <a:r>
              <a:rPr lang="cs-CZ" altLang="cs-CZ" dirty="0" smtClean="0">
                <a:solidFill>
                  <a:srgbClr val="000000"/>
                </a:solidFill>
                <a:cs typeface="Arial" panose="020B0604020202020204" pitchFamily="34" charset="0"/>
              </a:rPr>
              <a:t> vznikají exogenně na bazidiích)</a:t>
            </a:r>
            <a:endParaRPr lang="cs-CZ" altLang="cs-CZ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Výchozí návrh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3893</TotalTime>
  <Words>244</Words>
  <Application>Microsoft Office PowerPoint</Application>
  <PresentationFormat>Předvádění na obrazovce (4:3)</PresentationFormat>
  <Paragraphs>56</Paragraphs>
  <Slides>8</Slides>
  <Notes>0</Notes>
  <HiddenSlides>0</HiddenSlides>
  <MMClips>8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SimSun</vt:lpstr>
      <vt:lpstr>Arial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PřF 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Daniel Dvořák</dc:creator>
  <cp:lastModifiedBy>PH</cp:lastModifiedBy>
  <cp:revision>166</cp:revision>
  <dcterms:created xsi:type="dcterms:W3CDTF">2005-10-28T15:01:41Z</dcterms:created>
  <dcterms:modified xsi:type="dcterms:W3CDTF">2024-09-10T14:37:26Z</dcterms:modified>
</cp:coreProperties>
</file>